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4"/>
  </p:notesMasterIdLst>
  <p:sldIdLst>
    <p:sldId id="256" r:id="rId2"/>
    <p:sldId id="396" r:id="rId3"/>
    <p:sldId id="397" r:id="rId4"/>
    <p:sldId id="398" r:id="rId5"/>
    <p:sldId id="423" r:id="rId6"/>
    <p:sldId id="424" r:id="rId7"/>
    <p:sldId id="425" r:id="rId8"/>
    <p:sldId id="426" r:id="rId9"/>
    <p:sldId id="428" r:id="rId10"/>
    <p:sldId id="429" r:id="rId11"/>
    <p:sldId id="430" r:id="rId12"/>
    <p:sldId id="431" r:id="rId13"/>
    <p:sldId id="268" r:id="rId14"/>
    <p:sldId id="293" r:id="rId15"/>
    <p:sldId id="272" r:id="rId16"/>
    <p:sldId id="288" r:id="rId17"/>
    <p:sldId id="403" r:id="rId18"/>
    <p:sldId id="412" r:id="rId19"/>
    <p:sldId id="413" r:id="rId20"/>
    <p:sldId id="414" r:id="rId21"/>
    <p:sldId id="415" r:id="rId22"/>
    <p:sldId id="416" r:id="rId23"/>
    <p:sldId id="274" r:id="rId24"/>
    <p:sldId id="400" r:id="rId25"/>
    <p:sldId id="402" r:id="rId26"/>
    <p:sldId id="417" r:id="rId27"/>
    <p:sldId id="404" r:id="rId28"/>
    <p:sldId id="432" r:id="rId29"/>
    <p:sldId id="433" r:id="rId30"/>
    <p:sldId id="405" r:id="rId31"/>
    <p:sldId id="406" r:id="rId32"/>
    <p:sldId id="434" r:id="rId33"/>
    <p:sldId id="408" r:id="rId34"/>
    <p:sldId id="437" r:id="rId35"/>
    <p:sldId id="438" r:id="rId36"/>
    <p:sldId id="435" r:id="rId37"/>
    <p:sldId id="436" r:id="rId38"/>
    <p:sldId id="439" r:id="rId39"/>
    <p:sldId id="440" r:id="rId40"/>
    <p:sldId id="409" r:id="rId41"/>
    <p:sldId id="441" r:id="rId42"/>
    <p:sldId id="410" r:id="rId4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581"/>
    <p:restoredTop sz="86486" autoAdjust="0"/>
  </p:normalViewPr>
  <p:slideViewPr>
    <p:cSldViewPr>
      <p:cViewPr>
        <p:scale>
          <a:sx n="111" d="100"/>
          <a:sy n="111" d="100"/>
        </p:scale>
        <p:origin x="1120" y="16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59936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-212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E30427-95E5-7D47-9519-6D39F6C1D98F}" type="datetimeFigureOut">
              <a:rPr lang="en-US" smtClean="0"/>
              <a:t>6/17/18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445123-888D-CF45-B6D5-6E0A398F67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23883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>
            <a:extLst>
              <a:ext uri="{FF2B5EF4-FFF2-40B4-BE49-F238E27FC236}">
                <a16:creationId xmlns:a16="http://schemas.microsoft.com/office/drawing/2014/main" id="{DA654F2A-9BAB-5F40-BCE3-1CA4B72BC6F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435" name="Notes Placeholder 2">
            <a:extLst>
              <a:ext uri="{FF2B5EF4-FFF2-40B4-BE49-F238E27FC236}">
                <a16:creationId xmlns:a16="http://schemas.microsoft.com/office/drawing/2014/main" id="{9E53CAE5-645C-8648-BAD2-F41441DAAF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en-US" altLang="en-US">
                <a:latin typeface="Arial" panose="020B0604020202020204" pitchFamily="34" charset="0"/>
              </a:rPr>
              <a:t>SKA is in design phase – completing detailed design by 2017. 4 areas in Oxford: Software; SKA-LOW Digital signal processing and architecture; Dish receivers; Non-imaging processing (pulsars).</a:t>
            </a:r>
          </a:p>
          <a:p>
            <a:r>
              <a:rPr lang="en-US" altLang="en-US">
                <a:latin typeface="Arial" panose="020B0604020202020204" pitchFamily="34" charset="0"/>
              </a:rPr>
              <a:t>Software – at OERC. Areas as listed</a:t>
            </a:r>
          </a:p>
          <a:p>
            <a:r>
              <a:rPr lang="en-US" altLang="en-US">
                <a:latin typeface="Arial" panose="020B0604020202020204" pitchFamily="34" charset="0"/>
              </a:rPr>
              <a:t>Dishes – picture is a Gifford McMahon cold head! Aim is to reduce power consumption by a factor of a few for SKA1, order of magnitude for SKA2</a:t>
            </a:r>
          </a:p>
        </p:txBody>
      </p:sp>
      <p:sp>
        <p:nvSpPr>
          <p:cNvPr id="18436" name="Slide Number Placeholder 3">
            <a:extLst>
              <a:ext uri="{FF2B5EF4-FFF2-40B4-BE49-F238E27FC236}">
                <a16:creationId xmlns:a16="http://schemas.microsoft.com/office/drawing/2014/main" id="{DE9BF111-4748-8A49-A1C1-581001A600B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FF84C10E-3855-FF46-BAB9-5DA4FD765157}" type="slidenum">
              <a:rPr lang="en-US" altLang="en-US" sz="1200">
                <a:solidFill>
                  <a:schemeClr val="bg1"/>
                </a:solidFill>
                <a:latin typeface="Arial Black" panose="020B0604020202020204" pitchFamily="34" charset="0"/>
              </a:rPr>
              <a:pPr/>
              <a:t>5</a:t>
            </a:fld>
            <a:endParaRPr lang="en-US" altLang="en-US" sz="1200">
              <a:solidFill>
                <a:schemeClr val="bg1"/>
              </a:solidFill>
              <a:latin typeface="Arial Black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63517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Slide Image Placeholder 1">
            <a:extLst>
              <a:ext uri="{FF2B5EF4-FFF2-40B4-BE49-F238E27FC236}">
                <a16:creationId xmlns:a16="http://schemas.microsoft.com/office/drawing/2014/main" id="{0409099A-8187-C042-A9F1-EFC5A0AA774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2771" name="Notes Placeholder 2">
            <a:extLst>
              <a:ext uri="{FF2B5EF4-FFF2-40B4-BE49-F238E27FC236}">
                <a16:creationId xmlns:a16="http://schemas.microsoft.com/office/drawing/2014/main" id="{49FBD320-EE34-6F43-A4A6-EDDE4BF3C8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en-US" altLang="en-US">
                <a:latin typeface="Arial" panose="020B0604020202020204" pitchFamily="34" charset="0"/>
              </a:rPr>
              <a:t>SKA is in design phase – completing detailed design by 2017. 4 areas in Oxford: Software; SKA-LOW Digital signal processing and architecture; Dish receivers; Non-imaging processing (pulsars).</a:t>
            </a:r>
          </a:p>
          <a:p>
            <a:r>
              <a:rPr lang="en-US" altLang="en-US">
                <a:latin typeface="Arial" panose="020B0604020202020204" pitchFamily="34" charset="0"/>
              </a:rPr>
              <a:t>Software – at OERC. Areas as listed</a:t>
            </a:r>
          </a:p>
          <a:p>
            <a:r>
              <a:rPr lang="en-US" altLang="en-US">
                <a:latin typeface="Arial" panose="020B0604020202020204" pitchFamily="34" charset="0"/>
              </a:rPr>
              <a:t>Dishes – picture is a Gifford McMahon cold head! Aim is to reduce power consumption by a factor of a few for SKA1, order of magnitude for SKA2</a:t>
            </a:r>
          </a:p>
        </p:txBody>
      </p:sp>
      <p:sp>
        <p:nvSpPr>
          <p:cNvPr id="32772" name="Slide Number Placeholder 3">
            <a:extLst>
              <a:ext uri="{FF2B5EF4-FFF2-40B4-BE49-F238E27FC236}">
                <a16:creationId xmlns:a16="http://schemas.microsoft.com/office/drawing/2014/main" id="{B642F793-3C68-B842-B3D9-21773097F48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6F60EE27-FE2B-5D44-8B8B-20DBBBD091B3}" type="slidenum">
              <a:rPr lang="en-US" altLang="en-US" sz="1200">
                <a:solidFill>
                  <a:schemeClr val="bg1"/>
                </a:solidFill>
                <a:latin typeface="Arial Black" panose="020B0604020202020204" pitchFamily="34" charset="0"/>
              </a:rPr>
              <a:pPr/>
              <a:t>6</a:t>
            </a:fld>
            <a:endParaRPr lang="en-US" altLang="en-US" sz="1200">
              <a:solidFill>
                <a:schemeClr val="bg1"/>
              </a:solidFill>
              <a:latin typeface="Arial Black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55905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Slide Image Placeholder 1">
            <a:extLst>
              <a:ext uri="{FF2B5EF4-FFF2-40B4-BE49-F238E27FC236}">
                <a16:creationId xmlns:a16="http://schemas.microsoft.com/office/drawing/2014/main" id="{417D9C24-9501-C741-80A1-90965A9DA81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4819" name="Notes Placeholder 2">
            <a:extLst>
              <a:ext uri="{FF2B5EF4-FFF2-40B4-BE49-F238E27FC236}">
                <a16:creationId xmlns:a16="http://schemas.microsoft.com/office/drawing/2014/main" id="{21F77026-265C-D640-9DEA-C3E440435A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en-US" altLang="en-US">
                <a:latin typeface="Arial" panose="020B0604020202020204" pitchFamily="34" charset="0"/>
              </a:rPr>
              <a:t>SKA is in design phase – completing detailed design by 2017. 4 areas in Oxford: Software; SKA-LOW Digital signal processing and architecture; Dish receivers; Non-imaging processing (pulsars).</a:t>
            </a:r>
          </a:p>
          <a:p>
            <a:r>
              <a:rPr lang="en-US" altLang="en-US">
                <a:latin typeface="Arial" panose="020B0604020202020204" pitchFamily="34" charset="0"/>
              </a:rPr>
              <a:t>Software – at OERC. Areas as listed</a:t>
            </a:r>
          </a:p>
          <a:p>
            <a:r>
              <a:rPr lang="en-US" altLang="en-US">
                <a:latin typeface="Arial" panose="020B0604020202020204" pitchFamily="34" charset="0"/>
              </a:rPr>
              <a:t>Dishes – picture is a Gifford McMahon cold head! Aim is to reduce power consumption by a factor of a few for SKA1, order of magnitude for SKA2</a:t>
            </a:r>
          </a:p>
        </p:txBody>
      </p:sp>
      <p:sp>
        <p:nvSpPr>
          <p:cNvPr id="34820" name="Slide Number Placeholder 3">
            <a:extLst>
              <a:ext uri="{FF2B5EF4-FFF2-40B4-BE49-F238E27FC236}">
                <a16:creationId xmlns:a16="http://schemas.microsoft.com/office/drawing/2014/main" id="{564DC66D-2082-A548-9FB6-3A5D2391F80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FE3F92A8-FEDE-3340-B967-1B3528F6BA8E}" type="slidenum">
              <a:rPr lang="en-US" altLang="en-US" sz="1200">
                <a:solidFill>
                  <a:schemeClr val="bg1"/>
                </a:solidFill>
                <a:latin typeface="Arial Black" panose="020B0604020202020204" pitchFamily="34" charset="0"/>
              </a:rPr>
              <a:pPr/>
              <a:t>7</a:t>
            </a:fld>
            <a:endParaRPr lang="en-US" altLang="en-US" sz="1200">
              <a:solidFill>
                <a:schemeClr val="bg1"/>
              </a:solidFill>
              <a:latin typeface="Arial Black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5186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Slide Image Placeholder 1">
            <a:extLst>
              <a:ext uri="{FF2B5EF4-FFF2-40B4-BE49-F238E27FC236}">
                <a16:creationId xmlns:a16="http://schemas.microsoft.com/office/drawing/2014/main" id="{7D2A95BC-8B1C-0B4E-87CA-0C660BE3230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483" name="Notes Placeholder 2">
            <a:extLst>
              <a:ext uri="{FF2B5EF4-FFF2-40B4-BE49-F238E27FC236}">
                <a16:creationId xmlns:a16="http://schemas.microsoft.com/office/drawing/2014/main" id="{0F591E43-5E18-F642-8DC5-599566FECE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en-US" altLang="en-US">
                <a:latin typeface="Arial" panose="020B0604020202020204" pitchFamily="34" charset="0"/>
              </a:rPr>
              <a:t>SKA is in design phase – completing detailed design by 2017. 4 areas in Oxford: Software; SKA-LOW Digital signal processing and architecture; Dish receivers; Non-imaging processing (pulsars).</a:t>
            </a:r>
          </a:p>
          <a:p>
            <a:r>
              <a:rPr lang="en-US" altLang="en-US">
                <a:latin typeface="Arial" panose="020B0604020202020204" pitchFamily="34" charset="0"/>
              </a:rPr>
              <a:t>Software – at OERC. Areas as listed</a:t>
            </a:r>
          </a:p>
          <a:p>
            <a:r>
              <a:rPr lang="en-US" altLang="en-US">
                <a:latin typeface="Arial" panose="020B0604020202020204" pitchFamily="34" charset="0"/>
              </a:rPr>
              <a:t>Dishes – picture is a Gifford McMahon cold head! Aim is to reduce power consumption by a factor of a few for SKA1, order of magnitude for SKA2</a:t>
            </a:r>
          </a:p>
        </p:txBody>
      </p:sp>
      <p:sp>
        <p:nvSpPr>
          <p:cNvPr id="20484" name="Slide Number Placeholder 3">
            <a:extLst>
              <a:ext uri="{FF2B5EF4-FFF2-40B4-BE49-F238E27FC236}">
                <a16:creationId xmlns:a16="http://schemas.microsoft.com/office/drawing/2014/main" id="{2A595AD7-7768-744B-9298-C2A6868F240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D50D5CD4-3E64-DE4A-BD4D-B61BFB1C998C}" type="slidenum">
              <a:rPr lang="en-US" altLang="en-US" sz="1200">
                <a:solidFill>
                  <a:schemeClr val="bg1"/>
                </a:solidFill>
                <a:latin typeface="Arial Black" panose="020B0604020202020204" pitchFamily="34" charset="0"/>
              </a:rPr>
              <a:pPr/>
              <a:t>8</a:t>
            </a:fld>
            <a:endParaRPr lang="en-US" altLang="en-US" sz="1200">
              <a:solidFill>
                <a:schemeClr val="bg1"/>
              </a:solidFill>
              <a:latin typeface="Arial Black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2694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Slide Image Placeholder 1">
            <a:extLst>
              <a:ext uri="{FF2B5EF4-FFF2-40B4-BE49-F238E27FC236}">
                <a16:creationId xmlns:a16="http://schemas.microsoft.com/office/drawing/2014/main" id="{B25BD2FE-B02D-8649-93B3-6509475073A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2531" name="Notes Placeholder 2">
            <a:extLst>
              <a:ext uri="{FF2B5EF4-FFF2-40B4-BE49-F238E27FC236}">
                <a16:creationId xmlns:a16="http://schemas.microsoft.com/office/drawing/2014/main" id="{0C80AC04-11D0-2947-A714-6AF18340A0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en-US" altLang="en-US">
                <a:latin typeface="Arial" panose="020B0604020202020204" pitchFamily="34" charset="0"/>
              </a:rPr>
              <a:t>SKA is in design phase – completing detailed design by 2017. 4 areas in Oxford: Software; SKA-LOW Digital signal processing and architecture; Dish receivers; Non-imaging processing (pulsars).</a:t>
            </a:r>
          </a:p>
          <a:p>
            <a:r>
              <a:rPr lang="en-US" altLang="en-US">
                <a:latin typeface="Arial" panose="020B0604020202020204" pitchFamily="34" charset="0"/>
              </a:rPr>
              <a:t>Software – at OERC. Areas as listed</a:t>
            </a:r>
          </a:p>
          <a:p>
            <a:r>
              <a:rPr lang="en-US" altLang="en-US">
                <a:latin typeface="Arial" panose="020B0604020202020204" pitchFamily="34" charset="0"/>
              </a:rPr>
              <a:t>Dishes – picture is a Gifford McMahon cold head! Aim is to reduce power consumption by a factor of a few for SKA1, order of magnitude for SKA2</a:t>
            </a:r>
          </a:p>
        </p:txBody>
      </p:sp>
      <p:sp>
        <p:nvSpPr>
          <p:cNvPr id="22532" name="Slide Number Placeholder 3">
            <a:extLst>
              <a:ext uri="{FF2B5EF4-FFF2-40B4-BE49-F238E27FC236}">
                <a16:creationId xmlns:a16="http://schemas.microsoft.com/office/drawing/2014/main" id="{8AAD8813-BBCB-FA49-B8C5-237533FDC3C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1E065FBD-E32B-DC4B-98F3-1C0ED915D0BB}" type="slidenum">
              <a:rPr lang="en-US" altLang="en-US" sz="1200">
                <a:solidFill>
                  <a:schemeClr val="bg1"/>
                </a:solidFill>
                <a:latin typeface="Arial Black" panose="020B0604020202020204" pitchFamily="34" charset="0"/>
              </a:rPr>
              <a:pPr/>
              <a:t>9</a:t>
            </a:fld>
            <a:endParaRPr lang="en-US" altLang="en-US" sz="1200">
              <a:solidFill>
                <a:schemeClr val="bg1"/>
              </a:solidFill>
              <a:latin typeface="Arial Black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3867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Slide Image Placeholder 1">
            <a:extLst>
              <a:ext uri="{FF2B5EF4-FFF2-40B4-BE49-F238E27FC236}">
                <a16:creationId xmlns:a16="http://schemas.microsoft.com/office/drawing/2014/main" id="{FAF2BF75-27A4-4849-9BDD-8792D38A672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579" name="Notes Placeholder 2">
            <a:extLst>
              <a:ext uri="{FF2B5EF4-FFF2-40B4-BE49-F238E27FC236}">
                <a16:creationId xmlns:a16="http://schemas.microsoft.com/office/drawing/2014/main" id="{F4F6532F-986E-EA43-BFF1-5ABFF1A6F9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en-US" altLang="en-US">
                <a:latin typeface="Arial" panose="020B0604020202020204" pitchFamily="34" charset="0"/>
              </a:rPr>
              <a:t>SKA is in design phase – completing detailed design by 2017. 4 areas in Oxford: Software; SKA-LOW Digital signal processing and architecture; Dish receivers; Non-imaging processing (pulsars).</a:t>
            </a:r>
          </a:p>
          <a:p>
            <a:r>
              <a:rPr lang="en-US" altLang="en-US">
                <a:latin typeface="Arial" panose="020B0604020202020204" pitchFamily="34" charset="0"/>
              </a:rPr>
              <a:t>Software – at OERC. Areas as listed</a:t>
            </a:r>
          </a:p>
          <a:p>
            <a:r>
              <a:rPr lang="en-US" altLang="en-US">
                <a:latin typeface="Arial" panose="020B0604020202020204" pitchFamily="34" charset="0"/>
              </a:rPr>
              <a:t>Dishes – picture is a Gifford McMahon cold head! Aim is to reduce power consumption by a factor of a few for SKA1, order of magnitude for SKA2</a:t>
            </a:r>
          </a:p>
        </p:txBody>
      </p:sp>
      <p:sp>
        <p:nvSpPr>
          <p:cNvPr id="24580" name="Slide Number Placeholder 3">
            <a:extLst>
              <a:ext uri="{FF2B5EF4-FFF2-40B4-BE49-F238E27FC236}">
                <a16:creationId xmlns:a16="http://schemas.microsoft.com/office/drawing/2014/main" id="{9CA22AFC-4FB1-F942-8CA6-095439067D6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01A40DCF-E676-FB41-AD75-888220CC2F89}" type="slidenum">
              <a:rPr lang="en-US" altLang="en-US" sz="1200">
                <a:solidFill>
                  <a:schemeClr val="bg1"/>
                </a:solidFill>
                <a:latin typeface="Arial Black" panose="020B0604020202020204" pitchFamily="34" charset="0"/>
              </a:rPr>
              <a:pPr/>
              <a:t>10</a:t>
            </a:fld>
            <a:endParaRPr lang="en-US" altLang="en-US" sz="1200">
              <a:solidFill>
                <a:schemeClr val="bg1"/>
              </a:solidFill>
              <a:latin typeface="Arial Black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78458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Slide Image Placeholder 1">
            <a:extLst>
              <a:ext uri="{FF2B5EF4-FFF2-40B4-BE49-F238E27FC236}">
                <a16:creationId xmlns:a16="http://schemas.microsoft.com/office/drawing/2014/main" id="{57FC3763-3C68-FF4B-A501-9D67A8558A2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6627" name="Notes Placeholder 2">
            <a:extLst>
              <a:ext uri="{FF2B5EF4-FFF2-40B4-BE49-F238E27FC236}">
                <a16:creationId xmlns:a16="http://schemas.microsoft.com/office/drawing/2014/main" id="{6D5EF2A2-58DE-A94B-8543-06F2DFD759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en-US" altLang="en-US">
                <a:latin typeface="Arial" panose="020B0604020202020204" pitchFamily="34" charset="0"/>
              </a:rPr>
              <a:t>SKA is in design phase – completing detailed design by 2017. 4 areas in Oxford: Software; SKA-LOW Digital signal processing and architecture; Dish receivers; Non-imaging processing (pulsars).</a:t>
            </a:r>
          </a:p>
          <a:p>
            <a:r>
              <a:rPr lang="en-US" altLang="en-US">
                <a:latin typeface="Arial" panose="020B0604020202020204" pitchFamily="34" charset="0"/>
              </a:rPr>
              <a:t>Software – at OERC. Areas as listed</a:t>
            </a:r>
          </a:p>
          <a:p>
            <a:r>
              <a:rPr lang="en-US" altLang="en-US">
                <a:latin typeface="Arial" panose="020B0604020202020204" pitchFamily="34" charset="0"/>
              </a:rPr>
              <a:t>Dishes – picture is a Gifford McMahon cold head! Aim is to reduce power consumption by a factor of a few for SKA1, order of magnitude for SKA2</a:t>
            </a:r>
          </a:p>
        </p:txBody>
      </p:sp>
      <p:sp>
        <p:nvSpPr>
          <p:cNvPr id="26628" name="Slide Number Placeholder 3">
            <a:extLst>
              <a:ext uri="{FF2B5EF4-FFF2-40B4-BE49-F238E27FC236}">
                <a16:creationId xmlns:a16="http://schemas.microsoft.com/office/drawing/2014/main" id="{DCDB78F7-895A-9141-B511-967C1F7A2F0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C8E6B651-4F79-8F43-994B-6B3038FF63E6}" type="slidenum">
              <a:rPr lang="en-US" altLang="en-US" sz="1200">
                <a:solidFill>
                  <a:schemeClr val="bg1"/>
                </a:solidFill>
                <a:latin typeface="Arial Black" panose="020B0604020202020204" pitchFamily="34" charset="0"/>
              </a:rPr>
              <a:pPr/>
              <a:t>11</a:t>
            </a:fld>
            <a:endParaRPr lang="en-US" altLang="en-US" sz="1200">
              <a:solidFill>
                <a:schemeClr val="bg1"/>
              </a:solidFill>
              <a:latin typeface="Arial Black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95349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Slide Image Placeholder 1">
            <a:extLst>
              <a:ext uri="{FF2B5EF4-FFF2-40B4-BE49-F238E27FC236}">
                <a16:creationId xmlns:a16="http://schemas.microsoft.com/office/drawing/2014/main" id="{22CBB38F-D20F-ED41-A93A-121814C04C9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8675" name="Notes Placeholder 2">
            <a:extLst>
              <a:ext uri="{FF2B5EF4-FFF2-40B4-BE49-F238E27FC236}">
                <a16:creationId xmlns:a16="http://schemas.microsoft.com/office/drawing/2014/main" id="{6D274E9F-2C34-F342-8C44-AB92045644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en-US" altLang="en-US">
                <a:latin typeface="Arial" panose="020B0604020202020204" pitchFamily="34" charset="0"/>
              </a:rPr>
              <a:t>SKA is in design phase – completing detailed design by 2017. 4 areas in Oxford: Software; SKA-LOW Digital signal processing and architecture; Dish receivers; Non-imaging processing (pulsars).</a:t>
            </a:r>
          </a:p>
          <a:p>
            <a:r>
              <a:rPr lang="en-US" altLang="en-US">
                <a:latin typeface="Arial" panose="020B0604020202020204" pitchFamily="34" charset="0"/>
              </a:rPr>
              <a:t>Software – at OERC. Areas as listed</a:t>
            </a:r>
          </a:p>
          <a:p>
            <a:r>
              <a:rPr lang="en-US" altLang="en-US">
                <a:latin typeface="Arial" panose="020B0604020202020204" pitchFamily="34" charset="0"/>
              </a:rPr>
              <a:t>Dishes – picture is a Gifford McMahon cold head! Aim is to reduce power consumption by a factor of a few for SKA1, order of magnitude for SKA2</a:t>
            </a:r>
          </a:p>
        </p:txBody>
      </p:sp>
      <p:sp>
        <p:nvSpPr>
          <p:cNvPr id="28676" name="Slide Number Placeholder 3">
            <a:extLst>
              <a:ext uri="{FF2B5EF4-FFF2-40B4-BE49-F238E27FC236}">
                <a16:creationId xmlns:a16="http://schemas.microsoft.com/office/drawing/2014/main" id="{191979D4-4750-4340-B5A6-ADD22007744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455843A2-1971-024A-A0B5-596E9423125E}" type="slidenum">
              <a:rPr lang="en-US" altLang="en-US" sz="1200">
                <a:solidFill>
                  <a:schemeClr val="bg1"/>
                </a:solidFill>
                <a:latin typeface="Arial Black" panose="020B0604020202020204" pitchFamily="34" charset="0"/>
              </a:rPr>
              <a:pPr/>
              <a:t>12</a:t>
            </a:fld>
            <a:endParaRPr lang="en-US" altLang="en-US" sz="1200">
              <a:solidFill>
                <a:schemeClr val="bg1"/>
              </a:solidFill>
              <a:latin typeface="Arial Black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85504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6853521-1B82-45B8-B728-7FF40C514023}" type="slidenum">
              <a:rPr lang="en-US" altLang="en-US" smtClean="0"/>
              <a:pPr>
                <a:defRPr/>
              </a:pPr>
              <a:t>41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582116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FDD101-D4EA-4393-8B22-7469C1BBB1E7}" type="datetimeFigureOut">
              <a:rPr lang="en-GB" smtClean="0"/>
              <a:t>17/06/2018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45CFEC-000D-43E1-BDB6-2402E9A09DA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173974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FDD101-D4EA-4393-8B22-7469C1BBB1E7}" type="datetimeFigureOut">
              <a:rPr lang="en-GB" smtClean="0"/>
              <a:t>17/06/2018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45CFEC-000D-43E1-BDB6-2402E9A09DA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28763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FDD101-D4EA-4393-8B22-7469C1BBB1E7}" type="datetimeFigureOut">
              <a:rPr lang="en-GB" smtClean="0"/>
              <a:t>17/06/2018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45CFEC-000D-43E1-BDB6-2402E9A09DA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12938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93688" y="1506538"/>
            <a:ext cx="4171950" cy="4624387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18038" y="1506538"/>
            <a:ext cx="4173537" cy="223520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18038" y="3894138"/>
            <a:ext cx="4173537" cy="2236787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27787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FDD101-D4EA-4393-8B22-7469C1BBB1E7}" type="datetimeFigureOut">
              <a:rPr lang="en-GB" smtClean="0"/>
              <a:t>17/06/2018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45CFEC-000D-43E1-BDB6-2402E9A09DAE}" type="slidenum">
              <a:rPr lang="en-GB" smtClean="0"/>
              <a:t>‹#›</a:t>
            </a:fld>
            <a:endParaRPr lang="en-GB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A97085A7-976D-964D-B8D4-AA50DD60F7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750446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FDD101-D4EA-4393-8B22-7469C1BBB1E7}" type="datetimeFigureOut">
              <a:rPr lang="en-GB" smtClean="0"/>
              <a:t>17/06/2018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45CFEC-000D-43E1-BDB6-2402E9A09DA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3029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FDD101-D4EA-4393-8B22-7469C1BBB1E7}" type="datetimeFigureOut">
              <a:rPr lang="en-GB" smtClean="0"/>
              <a:t>17/06/2018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45CFEC-000D-43E1-BDB6-2402E9A09DA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993081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FDD101-D4EA-4393-8B22-7469C1BBB1E7}" type="datetimeFigureOut">
              <a:rPr lang="en-GB" smtClean="0"/>
              <a:t>17/06/2018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45CFEC-000D-43E1-BDB6-2402E9A09DA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477160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FDD101-D4EA-4393-8B22-7469C1BBB1E7}" type="datetimeFigureOut">
              <a:rPr lang="en-GB" smtClean="0"/>
              <a:t>17/06/2018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45CFEC-000D-43E1-BDB6-2402E9A09DA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48136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FDD101-D4EA-4393-8B22-7469C1BBB1E7}" type="datetimeFigureOut">
              <a:rPr lang="en-GB" smtClean="0"/>
              <a:t>17/06/2018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45CFEC-000D-43E1-BDB6-2402E9A09DA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67275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FDD101-D4EA-4393-8B22-7469C1BBB1E7}" type="datetimeFigureOut">
              <a:rPr lang="en-GB" smtClean="0"/>
              <a:t>17/06/2018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45CFEC-000D-43E1-BDB6-2402E9A09DA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786196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FDD101-D4EA-4393-8B22-7469C1BBB1E7}" type="datetimeFigureOut">
              <a:rPr lang="en-GB" smtClean="0"/>
              <a:t>17/06/2018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45CFEC-000D-43E1-BDB6-2402E9A09DA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70742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47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FDD101-D4EA-4393-8B22-7469C1BBB1E7}" type="datetimeFigureOut">
              <a:rPr lang="en-GB" smtClean="0"/>
              <a:t>17/06/2018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45CFEC-000D-43E1-BDB6-2402E9A09DAE}" type="slidenum">
              <a:rPr lang="en-GB" smtClean="0"/>
              <a:t>‹#›</a:t>
            </a:fld>
            <a:endParaRPr lang="en-GB"/>
          </a:p>
        </p:txBody>
      </p:sp>
      <p:sp>
        <p:nvSpPr>
          <p:cNvPr id="8" name="Rectangle 85"/>
          <p:cNvSpPr>
            <a:spLocks noChangeArrowheads="1"/>
          </p:cNvSpPr>
          <p:nvPr userDrawn="1"/>
        </p:nvSpPr>
        <p:spPr bwMode="auto">
          <a:xfrm>
            <a:off x="0" y="0"/>
            <a:ext cx="9144000" cy="773113"/>
          </a:xfrm>
          <a:prstGeom prst="rect">
            <a:avLst/>
          </a:prstGeom>
          <a:solidFill>
            <a:srgbClr val="06112D"/>
          </a:solidFill>
          <a:ln w="63500">
            <a:noFill/>
            <a:miter lim="800000"/>
            <a:headEnd/>
            <a:tailEnd type="none" w="med" len="lg"/>
          </a:ln>
          <a:effectLst/>
        </p:spPr>
        <p:txBody>
          <a:bodyPr wrap="none" lIns="93600" tIns="46800" rIns="93600" bIns="46800" anchor="ctr">
            <a:prstTxWarp prst="textNoShape">
              <a:avLst/>
            </a:prstTxWarp>
            <a:spAutoFit/>
          </a:bodyPr>
          <a:lstStyle/>
          <a:p>
            <a:pPr algn="ctr" eaLnBrk="0" hangingPunct="0"/>
            <a:endParaRPr lang="en-US"/>
          </a:p>
        </p:txBody>
      </p:sp>
      <p:pic>
        <p:nvPicPr>
          <p:cNvPr id="9" name="Picture 15" descr="Oxlogo2_fullcol_sm"/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7888" y="110654"/>
            <a:ext cx="646112" cy="65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60" y="72009"/>
            <a:ext cx="1097164" cy="6500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Rectangle 85"/>
          <p:cNvSpPr>
            <a:spLocks noChangeArrowheads="1"/>
          </p:cNvSpPr>
          <p:nvPr userDrawn="1"/>
        </p:nvSpPr>
        <p:spPr bwMode="auto">
          <a:xfrm>
            <a:off x="0" y="6597352"/>
            <a:ext cx="9143380" cy="260648"/>
          </a:xfrm>
          <a:prstGeom prst="rect">
            <a:avLst/>
          </a:prstGeom>
          <a:solidFill>
            <a:srgbClr val="06112D"/>
          </a:solidFill>
          <a:ln w="63500">
            <a:noFill/>
            <a:miter lim="800000"/>
            <a:headEnd/>
            <a:tailEnd type="none" w="med" len="lg"/>
          </a:ln>
          <a:effectLst/>
        </p:spPr>
        <p:txBody>
          <a:bodyPr wrap="square" lIns="93600" tIns="46800" rIns="93600" bIns="46800" anchor="ctr">
            <a:prstTxWarp prst="textNoShape">
              <a:avLst/>
            </a:prstTxWarp>
            <a:spAutoFit/>
          </a:bodyPr>
          <a:lstStyle/>
          <a:p>
            <a:pPr algn="ctr" eaLnBrk="0" hangingPunct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32995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png"/><Relationship Id="rId4" Type="http://schemas.openxmlformats.org/officeDocument/2006/relationships/image" Target="../media/image48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tif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emf"/><Relationship Id="rId4" Type="http://schemas.openxmlformats.org/officeDocument/2006/relationships/image" Target="../media/image54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tiff"/><Relationship Id="rId4" Type="http://schemas.openxmlformats.org/officeDocument/2006/relationships/image" Target="../media/image60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emf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emf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png"/><Relationship Id="rId11" Type="http://schemas.openxmlformats.org/officeDocument/2006/relationships/image" Target="../media/image13.jpg"/><Relationship Id="rId5" Type="http://schemas.openxmlformats.org/officeDocument/2006/relationships/image" Target="../media/image7.png"/><Relationship Id="rId10" Type="http://schemas.openxmlformats.org/officeDocument/2006/relationships/image" Target="../media/image12.jpeg"/><Relationship Id="rId4" Type="http://schemas.openxmlformats.org/officeDocument/2006/relationships/image" Target="../media/image6.png"/><Relationship Id="rId9" Type="http://schemas.openxmlformats.org/officeDocument/2006/relationships/image" Target="../media/image11.tif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7.png"/><Relationship Id="rId11" Type="http://schemas.openxmlformats.org/officeDocument/2006/relationships/image" Target="../media/image13.jpg"/><Relationship Id="rId5" Type="http://schemas.openxmlformats.org/officeDocument/2006/relationships/image" Target="../media/image16.png"/><Relationship Id="rId10" Type="http://schemas.openxmlformats.org/officeDocument/2006/relationships/image" Target="../media/image12.jpeg"/><Relationship Id="rId4" Type="http://schemas.openxmlformats.org/officeDocument/2006/relationships/image" Target="../media/image15.png"/><Relationship Id="rId9" Type="http://schemas.openxmlformats.org/officeDocument/2006/relationships/image" Target="../media/image11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67544" y="1052736"/>
            <a:ext cx="8229600" cy="1296144"/>
          </a:xfrm>
        </p:spPr>
        <p:txBody>
          <a:bodyPr>
            <a:normAutofit fontScale="90000"/>
          </a:bodyPr>
          <a:lstStyle/>
          <a:p>
            <a:r>
              <a:rPr lang="en-GB" dirty="0">
                <a:solidFill>
                  <a:schemeClr val="tx1"/>
                </a:solidFill>
              </a:rPr>
              <a:t>SKA Band 3/4/5 feed package</a:t>
            </a:r>
            <a:br>
              <a:rPr lang="en-GB" dirty="0">
                <a:solidFill>
                  <a:schemeClr val="tx1"/>
                </a:solidFill>
              </a:rPr>
            </a:br>
            <a:r>
              <a:rPr lang="en-GB" dirty="0">
                <a:solidFill>
                  <a:schemeClr val="tx1"/>
                </a:solidFill>
              </a:rPr>
              <a:t>(and other related receiver work at Oxford)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77888" y="2604045"/>
            <a:ext cx="8219256" cy="3705275"/>
          </a:xfrm>
        </p:spPr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r>
              <a:rPr lang="en-GB" dirty="0"/>
              <a:t> Mike Jones</a:t>
            </a:r>
          </a:p>
          <a:p>
            <a:pPr marL="0" indent="0" algn="ctr">
              <a:buNone/>
            </a:pPr>
            <a:r>
              <a:rPr lang="en-GB" dirty="0"/>
              <a:t>Jamie Leech, Angela Taylor, Bob Watkins, Amin </a:t>
            </a:r>
            <a:r>
              <a:rPr lang="en-GB" dirty="0" err="1"/>
              <a:t>Aminaei</a:t>
            </a:r>
            <a:r>
              <a:rPr lang="en-GB" dirty="0"/>
              <a:t>, Tommaso </a:t>
            </a:r>
            <a:r>
              <a:rPr lang="en-GB" dirty="0" err="1"/>
              <a:t>Ghigna</a:t>
            </a:r>
            <a:r>
              <a:rPr lang="en-GB" dirty="0"/>
              <a:t>, Alex Pollak, Jaz Hill-</a:t>
            </a:r>
            <a:r>
              <a:rPr lang="en-GB" dirty="0" err="1"/>
              <a:t>Valler</a:t>
            </a:r>
            <a:r>
              <a:rPr lang="en-GB" dirty="0"/>
              <a:t>, Lei Liu, John Saunders</a:t>
            </a:r>
          </a:p>
          <a:p>
            <a:pPr marL="0" indent="0" algn="ctr">
              <a:buNone/>
            </a:pPr>
            <a:r>
              <a:rPr lang="en-GB" dirty="0"/>
              <a:t>University of Oxford</a:t>
            </a:r>
          </a:p>
          <a:p>
            <a:pPr marL="0" indent="0" algn="ctr">
              <a:buNone/>
            </a:pPr>
            <a:r>
              <a:rPr lang="en-GB" dirty="0"/>
              <a:t>Andy Born</a:t>
            </a:r>
          </a:p>
          <a:p>
            <a:pPr marL="0" indent="0" algn="ctr">
              <a:buNone/>
            </a:pPr>
            <a:r>
              <a:rPr lang="en-GB" dirty="0"/>
              <a:t>UKATC, Edinburgh</a:t>
            </a:r>
          </a:p>
          <a:p>
            <a:pPr marL="0" indent="0" algn="ctr">
              <a:buNone/>
            </a:pPr>
            <a:r>
              <a:rPr lang="en-GB" dirty="0"/>
              <a:t>Wu Yang, Du </a:t>
            </a:r>
            <a:r>
              <a:rPr lang="en-GB" dirty="0" err="1"/>
              <a:t>Baio</a:t>
            </a:r>
            <a:endParaRPr lang="en-GB" dirty="0"/>
          </a:p>
          <a:p>
            <a:pPr marL="0" indent="0" algn="ctr">
              <a:buNone/>
            </a:pPr>
            <a:r>
              <a:rPr lang="en-GB" dirty="0"/>
              <a:t>JLRAT / CETC54, China</a:t>
            </a:r>
          </a:p>
          <a:p>
            <a:pPr marL="0" indent="0" algn="ctr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216239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Title 1">
            <a:extLst>
              <a:ext uri="{FF2B5EF4-FFF2-40B4-BE49-F238E27FC236}">
                <a16:creationId xmlns:a16="http://schemas.microsoft.com/office/drawing/2014/main" id="{F41AACE0-962D-A94E-BB90-C44FA3880C85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871538" y="0"/>
            <a:ext cx="7596187" cy="6096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4406" tIns="42203" rIns="84406" bIns="42203" numCol="1" anchor="t" anchorCtr="0" compatLnSpc="1">
            <a:prstTxWarp prst="textNoShape">
              <a:avLst/>
            </a:prstTxWarp>
            <a:normAutofit fontScale="90000"/>
          </a:bodyPr>
          <a:lstStyle/>
          <a:p>
            <a:r>
              <a:rPr lang="en-GB" altLang="en-US"/>
              <a:t>A/T - Zenith</a:t>
            </a:r>
          </a:p>
        </p:txBody>
      </p:sp>
      <p:pic>
        <p:nvPicPr>
          <p:cNvPr id="30722" name="Picture 32">
            <a:extLst>
              <a:ext uri="{FF2B5EF4-FFF2-40B4-BE49-F238E27FC236}">
                <a16:creationId xmlns:a16="http://schemas.microsoft.com/office/drawing/2014/main" id="{9E4D42DD-28CF-C14B-8F6F-904A66C6EA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538" y="1047750"/>
            <a:ext cx="7415212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6" name="Rectangle 4">
            <a:extLst>
              <a:ext uri="{FF2B5EF4-FFF2-40B4-BE49-F238E27FC236}">
                <a16:creationId xmlns:a16="http://schemas.microsoft.com/office/drawing/2014/main" id="{AF8262CE-1A2B-884E-BAF0-A0A7F57646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GB">
              <a:latin typeface="Arial" charset="0"/>
              <a:ea typeface="MS PGothic" charset="0"/>
              <a:cs typeface="MS PGothic" charset="0"/>
            </a:endParaRPr>
          </a:p>
        </p:txBody>
      </p:sp>
      <p:sp>
        <p:nvSpPr>
          <p:cNvPr id="23557" name="Rectangle 5">
            <a:extLst>
              <a:ext uri="{FF2B5EF4-FFF2-40B4-BE49-F238E27FC236}">
                <a16:creationId xmlns:a16="http://schemas.microsoft.com/office/drawing/2014/main" id="{E3158D59-CD1C-2E4B-A8C2-E40949294E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6479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GB">
              <a:latin typeface="Arial" charset="0"/>
              <a:ea typeface="MS PGothic" charset="0"/>
              <a:cs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1426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Picture 1">
            <a:extLst>
              <a:ext uri="{FF2B5EF4-FFF2-40B4-BE49-F238E27FC236}">
                <a16:creationId xmlns:a16="http://schemas.microsoft.com/office/drawing/2014/main" id="{81ED0CB8-3D54-4B4E-A2D4-F1D7818BCF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338" y="865188"/>
            <a:ext cx="7391400" cy="517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0" name="Title 1">
            <a:extLst>
              <a:ext uri="{FF2B5EF4-FFF2-40B4-BE49-F238E27FC236}">
                <a16:creationId xmlns:a16="http://schemas.microsoft.com/office/drawing/2014/main" id="{F9544DB2-4333-D74E-9D81-E14AD97665E6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76250" y="0"/>
            <a:ext cx="8229600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GB" altLang="en-US"/>
              <a:t>Mapping Speed - Zenith</a:t>
            </a:r>
          </a:p>
        </p:txBody>
      </p:sp>
    </p:spTree>
    <p:extLst>
      <p:ext uri="{BB962C8B-B14F-4D97-AF65-F5344CB8AC3E}">
        <p14:creationId xmlns:p14="http://schemas.microsoft.com/office/powerpoint/2010/main" val="19187226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7" name="Picture 35">
            <a:extLst>
              <a:ext uri="{FF2B5EF4-FFF2-40B4-BE49-F238E27FC236}">
                <a16:creationId xmlns:a16="http://schemas.microsoft.com/office/drawing/2014/main" id="{19A0B70A-35DC-3A4F-87AF-3225EDC172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563" y="838200"/>
            <a:ext cx="7373937" cy="5173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1" name="Rectangle 3">
            <a:extLst>
              <a:ext uri="{FF2B5EF4-FFF2-40B4-BE49-F238E27FC236}">
                <a16:creationId xmlns:a16="http://schemas.microsoft.com/office/drawing/2014/main" id="{3F99DA57-86BE-354F-BB90-3631373520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50988" y="130175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GB">
              <a:latin typeface="Arial" charset="0"/>
              <a:ea typeface="MS PGothic" charset="0"/>
              <a:cs typeface="MS PGothic" charset="0"/>
            </a:endParaRPr>
          </a:p>
        </p:txBody>
      </p:sp>
      <p:sp>
        <p:nvSpPr>
          <p:cNvPr id="34819" name="Title 1">
            <a:extLst>
              <a:ext uri="{FF2B5EF4-FFF2-40B4-BE49-F238E27FC236}">
                <a16:creationId xmlns:a16="http://schemas.microsoft.com/office/drawing/2014/main" id="{18AC256F-2663-514F-B9E9-A65F1E398C33}"/>
              </a:ext>
            </a:extLst>
          </p:cNvPr>
          <p:cNvSpPr txBox="1">
            <a:spLocks/>
          </p:cNvSpPr>
          <p:nvPr/>
        </p:nvSpPr>
        <p:spPr bwMode="auto">
          <a:xfrm>
            <a:off x="476250" y="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en-GB" altLang="en-US" sz="3600" b="1">
                <a:solidFill>
                  <a:srgbClr val="FFFFFF"/>
                </a:solidFill>
                <a:latin typeface="Helvetica" pitchFamily="2" charset="0"/>
              </a:rPr>
              <a:t>Mapping Speed – 60 degrees</a:t>
            </a:r>
          </a:p>
        </p:txBody>
      </p:sp>
    </p:spTree>
    <p:extLst>
      <p:ext uri="{BB962C8B-B14F-4D97-AF65-F5344CB8AC3E}">
        <p14:creationId xmlns:p14="http://schemas.microsoft.com/office/powerpoint/2010/main" val="14645765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4704"/>
          </a:xfrm>
        </p:spPr>
        <p:txBody>
          <a:bodyPr/>
          <a:lstStyle/>
          <a:p>
            <a:r>
              <a:rPr lang="en-US" dirty="0"/>
              <a:t>Cryostat concept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34"/>
          <a:stretch/>
        </p:blipFill>
        <p:spPr>
          <a:xfrm>
            <a:off x="1669631" y="908720"/>
            <a:ext cx="7438873" cy="5544616"/>
          </a:xfrm>
        </p:spPr>
      </p:pic>
      <p:sp>
        <p:nvSpPr>
          <p:cNvPr id="5" name="Content Placeholder 1">
            <a:extLst>
              <a:ext uri="{FF2B5EF4-FFF2-40B4-BE49-F238E27FC236}">
                <a16:creationId xmlns:a16="http://schemas.microsoft.com/office/drawing/2014/main" id="{CFC9E2E0-3F11-E644-AFDA-4BD1908F3A33}"/>
              </a:ext>
            </a:extLst>
          </p:cNvPr>
          <p:cNvSpPr txBox="1">
            <a:spLocks/>
          </p:cNvSpPr>
          <p:nvPr/>
        </p:nvSpPr>
        <p:spPr>
          <a:xfrm>
            <a:off x="0" y="908720"/>
            <a:ext cx="2339752" cy="554461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B3,4 – ambient feeds, cooled OMTs</a:t>
            </a:r>
          </a:p>
          <a:p>
            <a:r>
              <a:rPr lang="en-US" dirty="0"/>
              <a:t>B5a,b,6 – cooled (70 K) feeds, OMTs/LNAs @ 20 K</a:t>
            </a:r>
          </a:p>
          <a:p>
            <a:r>
              <a:rPr lang="en-US" dirty="0"/>
              <a:t>Single </a:t>
            </a:r>
            <a:r>
              <a:rPr lang="en-US" dirty="0" err="1"/>
              <a:t>coldhead</a:t>
            </a:r>
            <a:r>
              <a:rPr lang="en-US" dirty="0"/>
              <a:t> with plumbing</a:t>
            </a:r>
          </a:p>
        </p:txBody>
      </p:sp>
    </p:spTree>
    <p:extLst>
      <p:ext uri="{BB962C8B-B14F-4D97-AF65-F5344CB8AC3E}">
        <p14:creationId xmlns:p14="http://schemas.microsoft.com/office/powerpoint/2010/main" val="17675336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4704"/>
          </a:xfrm>
        </p:spPr>
        <p:txBody>
          <a:bodyPr/>
          <a:lstStyle/>
          <a:p>
            <a:r>
              <a:rPr lang="en-US" dirty="0"/>
              <a:t>First-light configuration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516" y="1291825"/>
            <a:ext cx="8712968" cy="5377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6992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4704"/>
          </a:xfrm>
        </p:spPr>
        <p:txBody>
          <a:bodyPr/>
          <a:lstStyle/>
          <a:p>
            <a:r>
              <a:rPr lang="en-US" dirty="0"/>
              <a:t>SPF B345 on the Indexer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242" y="1034715"/>
            <a:ext cx="6843507" cy="5562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6996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4704"/>
          </a:xfrm>
        </p:spPr>
        <p:txBody>
          <a:bodyPr/>
          <a:lstStyle/>
          <a:p>
            <a:r>
              <a:rPr lang="en-US" dirty="0"/>
              <a:t>SPF B345 on the Indexer</a:t>
            </a:r>
          </a:p>
        </p:txBody>
      </p:sp>
      <p:pic>
        <p:nvPicPr>
          <p:cNvPr id="4" name="Picture 1">
            <a:extLst>
              <a:ext uri="{FF2B5EF4-FFF2-40B4-BE49-F238E27FC236}">
                <a16:creationId xmlns:a16="http://schemas.microsoft.com/office/drawing/2014/main" id="{28262B6F-0969-2B44-B887-B79F2447AD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 l="13075" r="18959"/>
          <a:stretch>
            <a:fillRect/>
          </a:stretch>
        </p:blipFill>
        <p:spPr bwMode="auto">
          <a:xfrm>
            <a:off x="3859705" y="764704"/>
            <a:ext cx="5284295" cy="5832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029D2B5-E9AB-D846-B179-8296453B2F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852936"/>
            <a:ext cx="2768423" cy="2250269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81ABD710-33FB-374A-A124-C2053ED7DBC4}"/>
              </a:ext>
            </a:extLst>
          </p:cNvPr>
          <p:cNvCxnSpPr/>
          <p:nvPr/>
        </p:nvCxnSpPr>
        <p:spPr>
          <a:xfrm>
            <a:off x="3203848" y="4293096"/>
            <a:ext cx="3816424" cy="720080"/>
          </a:xfrm>
          <a:prstGeom prst="straightConnector1">
            <a:avLst/>
          </a:prstGeom>
          <a:ln w="50800">
            <a:tailEnd type="triangle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9040266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34B9A25-2A29-9047-9653-663D63D306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504" y="908720"/>
            <a:ext cx="3816424" cy="5616624"/>
          </a:xfrm>
        </p:spPr>
        <p:txBody>
          <a:bodyPr/>
          <a:lstStyle/>
          <a:p>
            <a:r>
              <a:rPr lang="en-US" dirty="0"/>
              <a:t>B5a/b feeds from JLRAT, China</a:t>
            </a:r>
          </a:p>
          <a:p>
            <a:r>
              <a:rPr lang="en-US" dirty="0"/>
              <a:t>Feeds: Axial corrugated/choked flange (v. similar to B2)</a:t>
            </a:r>
          </a:p>
          <a:p>
            <a:r>
              <a:rPr lang="en-US" dirty="0"/>
              <a:t>B5a: Quad ridge</a:t>
            </a:r>
          </a:p>
          <a:p>
            <a:r>
              <a:rPr lang="en-US" dirty="0"/>
              <a:t>B5b: Turnstile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9F6C9AA-2668-594A-9507-F40CDE7273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Feeds and OMTs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9519783-5BB8-7A43-A705-A0F4A3A96B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23" t="18967" r="22113" b="20188"/>
          <a:stretch/>
        </p:blipFill>
        <p:spPr>
          <a:xfrm>
            <a:off x="4546169" y="3645024"/>
            <a:ext cx="4608930" cy="29806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60954E6-DE1D-5748-99E3-3AB00C5B6BF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349"/>
          <a:stretch/>
        </p:blipFill>
        <p:spPr>
          <a:xfrm>
            <a:off x="4499992" y="764704"/>
            <a:ext cx="4644008" cy="2843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802741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Vacuum Window Design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1416760"/>
            <a:ext cx="7448729" cy="4648200"/>
          </a:xfrm>
          <a:prstGeom prst="rect">
            <a:avLst/>
          </a:prstGeom>
        </p:spPr>
      </p:pic>
      <p:cxnSp>
        <p:nvCxnSpPr>
          <p:cNvPr id="11" name="Straight Arrow Connector 10"/>
          <p:cNvCxnSpPr/>
          <p:nvPr/>
        </p:nvCxnSpPr>
        <p:spPr>
          <a:xfrm>
            <a:off x="2286000" y="2895600"/>
            <a:ext cx="304800" cy="5058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V="1">
            <a:off x="3200400" y="4267200"/>
            <a:ext cx="152400" cy="7620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V="1">
            <a:off x="2250600" y="4724401"/>
            <a:ext cx="76200" cy="60959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3409950" y="2438400"/>
            <a:ext cx="247650" cy="4572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4343400" y="2279100"/>
            <a:ext cx="152700" cy="4503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>
            <a:off x="5105400" y="2119699"/>
            <a:ext cx="76200" cy="47110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flipH="1" flipV="1">
            <a:off x="6172200" y="3886200"/>
            <a:ext cx="72900" cy="53116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flipH="1">
            <a:off x="6477000" y="2014632"/>
            <a:ext cx="76200" cy="34756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flipV="1">
            <a:off x="7467600" y="3810000"/>
            <a:ext cx="0" cy="3810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 flipH="1" flipV="1">
            <a:off x="4496100" y="4191000"/>
            <a:ext cx="210150" cy="49016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990600" y="1600200"/>
            <a:ext cx="1028700" cy="367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44" name="TextBox 43"/>
          <p:cNvSpPr txBox="1"/>
          <p:nvPr/>
        </p:nvSpPr>
        <p:spPr>
          <a:xfrm>
            <a:off x="1847850" y="2473647"/>
            <a:ext cx="11811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Foam Support</a:t>
            </a:r>
          </a:p>
          <a:p>
            <a:r>
              <a:rPr lang="en-GB" sz="1200" dirty="0"/>
              <a:t>Ring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2803950" y="5001300"/>
            <a:ext cx="1066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 err="1"/>
              <a:t>Plastazote</a:t>
            </a:r>
            <a:r>
              <a:rPr lang="en-GB" sz="1200" dirty="0"/>
              <a:t> HD110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1885500" y="5324466"/>
            <a:ext cx="570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O-ring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4461300" y="4724401"/>
            <a:ext cx="570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O-ring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5983200" y="4404168"/>
            <a:ext cx="570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O-ring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2746800" y="2188416"/>
            <a:ext cx="11811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Adapter Ring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3870750" y="1878031"/>
            <a:ext cx="11811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Mylar Membrane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4706250" y="1658034"/>
            <a:ext cx="11811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Mylar Clamping Ring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6245100" y="1552967"/>
            <a:ext cx="11811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PTFE Membrane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7086600" y="4186535"/>
            <a:ext cx="11811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PTFE Clamping Ring</a:t>
            </a:r>
          </a:p>
        </p:txBody>
      </p:sp>
      <p:cxnSp>
        <p:nvCxnSpPr>
          <p:cNvPr id="81" name="Straight Arrow Connector 80"/>
          <p:cNvCxnSpPr/>
          <p:nvPr/>
        </p:nvCxnSpPr>
        <p:spPr>
          <a:xfrm>
            <a:off x="1352550" y="2815066"/>
            <a:ext cx="304800" cy="36433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3" name="TextBox 82"/>
          <p:cNvSpPr txBox="1"/>
          <p:nvPr/>
        </p:nvSpPr>
        <p:spPr>
          <a:xfrm>
            <a:off x="876300" y="2362200"/>
            <a:ext cx="685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Vacuum Flange</a:t>
            </a:r>
          </a:p>
        </p:txBody>
      </p:sp>
      <p:sp>
        <p:nvSpPr>
          <p:cNvPr id="3" name="Rectangle 2"/>
          <p:cNvSpPr/>
          <p:nvPr/>
        </p:nvSpPr>
        <p:spPr>
          <a:xfrm>
            <a:off x="1953150" y="5638800"/>
            <a:ext cx="589545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dirty="0"/>
              <a:t>WINDOW COMPONENTS FITTED TO CRYOSTAT DEVELOPMENT CHAMBER</a:t>
            </a:r>
          </a:p>
        </p:txBody>
      </p:sp>
      <p:sp>
        <p:nvSpPr>
          <p:cNvPr id="5" name="Rectangle 4"/>
          <p:cNvSpPr/>
          <p:nvPr/>
        </p:nvSpPr>
        <p:spPr>
          <a:xfrm>
            <a:off x="1143000" y="5601465"/>
            <a:ext cx="609600" cy="3451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9507334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4704"/>
          </a:xfrm>
        </p:spPr>
        <p:txBody>
          <a:bodyPr/>
          <a:lstStyle/>
          <a:p>
            <a:r>
              <a:rPr lang="en-US" dirty="0"/>
              <a:t>Prototype Window (B5a)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0753" y="3068960"/>
            <a:ext cx="4531149" cy="3384376"/>
          </a:xfrm>
          <a:prstGeom prst="rect">
            <a:avLst/>
          </a:prstGeom>
        </p:spPr>
      </p:pic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E44D7F0E-3B0D-8240-8C56-F40C764438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8" y="980728"/>
            <a:ext cx="3816424" cy="5616624"/>
          </a:xfrm>
        </p:spPr>
        <p:txBody>
          <a:bodyPr>
            <a:normAutofit lnSpcReduction="10000"/>
          </a:bodyPr>
          <a:lstStyle/>
          <a:p>
            <a:r>
              <a:rPr lang="en-US" dirty="0"/>
              <a:t>Vacuum seal is Mylar</a:t>
            </a:r>
          </a:p>
          <a:p>
            <a:r>
              <a:rPr lang="en-US" dirty="0"/>
              <a:t>Supported by </a:t>
            </a:r>
            <a:r>
              <a:rPr lang="en-US" dirty="0" err="1"/>
              <a:t>Plastazote</a:t>
            </a:r>
            <a:r>
              <a:rPr lang="en-US" dirty="0"/>
              <a:t> (polythene/N2)</a:t>
            </a:r>
          </a:p>
          <a:p>
            <a:r>
              <a:rPr lang="en-US" dirty="0"/>
              <a:t>Modest infra-red block (single layer) – reduces heat load x 2.</a:t>
            </a:r>
          </a:p>
          <a:p>
            <a:r>
              <a:rPr lang="en-US" dirty="0"/>
              <a:t>Outer PTFE weather cover.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6551248-3438-5044-BD58-4A50E93BB39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17" t="7353" r="26883" b="13407"/>
          <a:stretch/>
        </p:blipFill>
        <p:spPr>
          <a:xfrm>
            <a:off x="6660232" y="692696"/>
            <a:ext cx="2483768" cy="2392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24853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6F9B7DC-49CE-3544-90A2-FA330D1F74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Band 1: 350 - 1050 MHz: Uncooled, QRFH (Chalmers – Miroslav </a:t>
            </a:r>
            <a:r>
              <a:rPr lang="en-US" dirty="0" err="1"/>
              <a:t>Pantaleev</a:t>
            </a:r>
            <a:r>
              <a:rPr lang="en-US" dirty="0"/>
              <a:t> et al)</a:t>
            </a:r>
          </a:p>
          <a:p>
            <a:r>
              <a:rPr lang="en-US" dirty="0"/>
              <a:t>Band 2: 950 – 1750 MHz: Cooled, ‘Corrugated’ (choked flange) 1.85:1 feed, 4-probe OMT (EMSS – </a:t>
            </a:r>
            <a:r>
              <a:rPr lang="en-US" dirty="0" err="1"/>
              <a:t>Isak</a:t>
            </a:r>
            <a:r>
              <a:rPr lang="en-US" dirty="0"/>
              <a:t> Theron et al)</a:t>
            </a:r>
          </a:p>
          <a:p>
            <a:r>
              <a:rPr lang="en-US" dirty="0"/>
              <a:t>Band 3/4/5(6) 1.65 – 24 GHz</a:t>
            </a:r>
          </a:p>
          <a:p>
            <a:r>
              <a:rPr lang="en-US" dirty="0"/>
              <a:t>Band 5a/b 4.6 – 15.4 (initially), Cooled single cryostat, up to five corrugated feeds.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225022B-1516-1649-ACFF-F89D072916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SKA Mid feed packages</a:t>
            </a:r>
          </a:p>
        </p:txBody>
      </p:sp>
    </p:spTree>
    <p:extLst>
      <p:ext uri="{BB962C8B-B14F-4D97-AF65-F5344CB8AC3E}">
        <p14:creationId xmlns:p14="http://schemas.microsoft.com/office/powerpoint/2010/main" val="298288103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4704"/>
          </a:xfrm>
        </p:spPr>
        <p:txBody>
          <a:bodyPr/>
          <a:lstStyle/>
          <a:p>
            <a:r>
              <a:rPr lang="en-US" dirty="0"/>
              <a:t>Feed Unit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803" y="911560"/>
            <a:ext cx="7046393" cy="5034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215138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4704"/>
          </a:xfrm>
        </p:spPr>
        <p:txBody>
          <a:bodyPr/>
          <a:lstStyle/>
          <a:p>
            <a:r>
              <a:rPr lang="en-US" dirty="0"/>
              <a:t>Feed Unit</a:t>
            </a:r>
          </a:p>
        </p:txBody>
      </p:sp>
      <p:pic>
        <p:nvPicPr>
          <p:cNvPr id="9" name="Content Placeholder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1124744"/>
            <a:ext cx="6984776" cy="5314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455823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4704"/>
          </a:xfrm>
        </p:spPr>
        <p:txBody>
          <a:bodyPr/>
          <a:lstStyle/>
          <a:p>
            <a:r>
              <a:rPr lang="en-GB" dirty="0"/>
              <a:t>Feed unit - exploded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060" y="889159"/>
            <a:ext cx="8417880" cy="5979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35808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4704"/>
          </a:xfrm>
        </p:spPr>
        <p:txBody>
          <a:bodyPr/>
          <a:lstStyle/>
          <a:p>
            <a:r>
              <a:rPr lang="en-US" dirty="0"/>
              <a:t>LNAs and RF chain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3796884"/>
            <a:ext cx="3295469" cy="2763801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7938" y="3615179"/>
            <a:ext cx="3240360" cy="278691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710" y="877849"/>
            <a:ext cx="4788024" cy="273733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5314" y="895845"/>
            <a:ext cx="4385608" cy="2389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904015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37DCBFB-E9C0-884D-B57D-C778309BF8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504" y="980728"/>
            <a:ext cx="5256584" cy="4525963"/>
          </a:xfrm>
        </p:spPr>
        <p:txBody>
          <a:bodyPr/>
          <a:lstStyle/>
          <a:p>
            <a:r>
              <a:rPr lang="en-US" dirty="0"/>
              <a:t>Very simple RF chain: LNA, filter, 2</a:t>
            </a:r>
            <a:r>
              <a:rPr lang="en-US" baseline="30000" dirty="0"/>
              <a:t>nd</a:t>
            </a:r>
            <a:r>
              <a:rPr lang="en-US" dirty="0"/>
              <a:t> stage amp</a:t>
            </a:r>
          </a:p>
          <a:p>
            <a:r>
              <a:rPr lang="en-US" dirty="0"/>
              <a:t>1-20 GHz warm amplifiers</a:t>
            </a:r>
          </a:p>
          <a:p>
            <a:r>
              <a:rPr lang="en-US" dirty="0"/>
              <a:t>Custom BPFs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41D5F85-C704-9B4D-BA0C-3B685B94E5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LNAs and RF chain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108CB1BA-167C-1A43-B1AE-98592EF8B4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3140968"/>
            <a:ext cx="4680520" cy="3219206"/>
          </a:xfrm>
          <a:prstGeom prst="rect">
            <a:avLst/>
          </a:prstGeom>
        </p:spPr>
      </p:pic>
      <p:pic>
        <p:nvPicPr>
          <p:cNvPr id="5" name="Content Placeholder 10">
            <a:extLst>
              <a:ext uri="{FF2B5EF4-FFF2-40B4-BE49-F238E27FC236}">
                <a16:creationId xmlns:a16="http://schemas.microsoft.com/office/drawing/2014/main" id="{7C5EC09C-330F-724C-83DC-614638C6A5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908720"/>
            <a:ext cx="3419521" cy="256464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2CA2811-FCD2-C441-9D18-2B9B90561B2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3573016"/>
            <a:ext cx="3456384" cy="259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454981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B5AE96E-130D-7D4E-971E-7B855503C9F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81" y="908720"/>
            <a:ext cx="3111500" cy="2336800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6AED0008-FFD9-2B4A-8DF8-5A409D57FD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Cold plumbing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7DB1E37-42E9-6C4E-BBEA-DDD7B2DE63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6250" y="2260600"/>
            <a:ext cx="3111500" cy="23368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FC439F2-3C6C-3241-8C6F-09995676FE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2641"/>
            <a:ext cx="9144000" cy="5472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347351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B5AE96E-130D-7D4E-971E-7B855503C9F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764704"/>
            <a:ext cx="4608512" cy="3461087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6AED0008-FFD9-2B4A-8DF8-5A409D57FD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Cold plumbing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7DB1E37-42E9-6C4E-BBEA-DDD7B2DE63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3394620"/>
            <a:ext cx="4211960" cy="316326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43994C7-8817-DD40-BF5D-7AF812AAC72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13" b="8503"/>
          <a:stretch/>
        </p:blipFill>
        <p:spPr>
          <a:xfrm>
            <a:off x="4649270" y="764704"/>
            <a:ext cx="4494730" cy="266429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34DD166-E9E0-7E41-A3C7-0789B01D40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3645024"/>
            <a:ext cx="4856432" cy="2906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4670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D7873DE-6E1A-0640-8D16-25F3F1C245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8" y="1052736"/>
            <a:ext cx="4834880" cy="5400600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Oxford </a:t>
            </a:r>
            <a:r>
              <a:rPr lang="en-US" dirty="0" err="1"/>
              <a:t>Cryosystems</a:t>
            </a:r>
            <a:r>
              <a:rPr lang="en-US" dirty="0"/>
              <a:t> </a:t>
            </a:r>
            <a:r>
              <a:rPr lang="en-US" dirty="0" err="1"/>
              <a:t>Coolstar</a:t>
            </a:r>
            <a:r>
              <a:rPr lang="en-US" dirty="0"/>
              <a:t> 2/9 and 6/30 – both variable speed (stepper motor ~20 – 90 rpm)</a:t>
            </a:r>
          </a:p>
          <a:p>
            <a:r>
              <a:rPr lang="en-US" dirty="0"/>
              <a:t>Initial design was 2/9 (same as </a:t>
            </a:r>
            <a:r>
              <a:rPr lang="en-US" dirty="0" err="1"/>
              <a:t>MeerKAT</a:t>
            </a:r>
            <a:r>
              <a:rPr lang="en-US" dirty="0"/>
              <a:t>, Band 2) – close to estimated head load.</a:t>
            </a:r>
          </a:p>
          <a:p>
            <a:r>
              <a:rPr lang="en-US" dirty="0"/>
              <a:t>Now baseline is 6/30 – option to run slow (20 – 90 rpm). Higher heat lift for initial cooldown, reduced wear in steady-state.</a:t>
            </a:r>
          </a:p>
          <a:p>
            <a:r>
              <a:rPr lang="en-US" dirty="0"/>
              <a:t>Even at full speed, within power budget (5 kW) – can run a 2/9 (Band 2) and 6/30 (B5) &lt; 3 kW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65A570F-C67F-BD48-A882-B3B13A971F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Cryogenics – cold head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E1E5292-B49D-7D49-9F9D-A3F8603B92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6612795" y="1028165"/>
            <a:ext cx="1305325" cy="2362579"/>
          </a:xfrm>
          <a:prstGeom prst="rect">
            <a:avLst/>
          </a:prstGeom>
        </p:spPr>
      </p:pic>
      <p:pic>
        <p:nvPicPr>
          <p:cNvPr id="24577" name="Picture 1" descr="page4image11224">
            <a:extLst>
              <a:ext uri="{FF2B5EF4-FFF2-40B4-BE49-F238E27FC236}">
                <a16:creationId xmlns:a16="http://schemas.microsoft.com/office/drawing/2014/main" id="{6AC1C1E2-1904-FB4B-8154-04D0E6E7EA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6243458" y="3701758"/>
            <a:ext cx="2160240" cy="3054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547500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A3496A1-9804-A840-A92D-32277D5F11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Cryogenics – power control</a:t>
            </a:r>
          </a:p>
        </p:txBody>
      </p:sp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3819D071-3DBC-0247-A0DD-AC4695F9A2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512" y="1052736"/>
            <a:ext cx="8136904" cy="5256584"/>
          </a:xfrm>
        </p:spPr>
        <p:txBody>
          <a:bodyPr>
            <a:normAutofit lnSpcReduction="10000"/>
          </a:bodyPr>
          <a:lstStyle/>
          <a:p>
            <a:r>
              <a:rPr lang="en-US" dirty="0"/>
              <a:t>Horrible multi-dimensional problem, but:</a:t>
            </a:r>
          </a:p>
          <a:p>
            <a:r>
              <a:rPr lang="en-US" dirty="0"/>
              <a:t>Best heat lift at high pressures, low </a:t>
            </a:r>
            <a:r>
              <a:rPr lang="en-US" dirty="0" err="1"/>
              <a:t>coldhead</a:t>
            </a:r>
            <a:r>
              <a:rPr lang="en-US" dirty="0"/>
              <a:t> speeds</a:t>
            </a:r>
          </a:p>
          <a:p>
            <a:r>
              <a:rPr lang="en-US" dirty="0"/>
              <a:t>Heat lift saturates or even declines at very high </a:t>
            </a:r>
            <a:r>
              <a:rPr lang="en-US" dirty="0" err="1"/>
              <a:t>coldhead</a:t>
            </a:r>
            <a:r>
              <a:rPr lang="en-US" dirty="0"/>
              <a:t> speeds</a:t>
            </a:r>
          </a:p>
          <a:p>
            <a:r>
              <a:rPr lang="en-US" dirty="0"/>
              <a:t>Power consumption declines linearly with compressor speed</a:t>
            </a:r>
          </a:p>
          <a:p>
            <a:r>
              <a:rPr lang="en-US" dirty="0"/>
              <a:t>Conclusion: control of both </a:t>
            </a:r>
            <a:r>
              <a:rPr lang="en-US" dirty="0" err="1"/>
              <a:t>coldhead</a:t>
            </a:r>
            <a:r>
              <a:rPr lang="en-US" dirty="0"/>
              <a:t> and compressor speed allows you to optimize power consumption for any required heat lift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621738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A3496A1-9804-A840-A92D-32277D5F11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Cryogenics – power control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B8209BC-ECAD-1143-AB51-16B7465657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95" y="836712"/>
            <a:ext cx="4495319" cy="280831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9A08B59-8817-E64C-B8E4-1B4E3FAA44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7984" y="836712"/>
            <a:ext cx="4715906" cy="283164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A27A3F3-3C3A-BE46-A026-E33B2D2CFF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51920" y="3645024"/>
            <a:ext cx="5160144" cy="288088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5E0392D-52EF-D54A-A4A4-59863BDF840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930" y="3717032"/>
            <a:ext cx="4470319" cy="2785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35288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3CAAD5A-80D9-9D44-B06D-6AAC609ED6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7544" y="1124744"/>
            <a:ext cx="8229600" cy="5040560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Band 5 at first light (4.6 – 13.8 GHz, originally 3:1 QRFH)</a:t>
            </a:r>
          </a:p>
          <a:p>
            <a:r>
              <a:rPr lang="en-US" dirty="0"/>
              <a:t>Bands 3, 4 (1.65 – 3.05, 2.8 – 5.2) to be retro-</a:t>
            </a:r>
            <a:r>
              <a:rPr lang="en-US" dirty="0" err="1"/>
              <a:t>fittable</a:t>
            </a:r>
            <a:endParaRPr lang="en-US" dirty="0"/>
          </a:p>
          <a:p>
            <a:r>
              <a:rPr lang="en-US" dirty="0"/>
              <a:t>Option for a possible Band 6 (~15 – 24 GHz)</a:t>
            </a:r>
          </a:p>
          <a:p>
            <a:r>
              <a:rPr lang="en-US" dirty="0"/>
              <a:t>Shared vacuum manifold and He compressor with Band 2</a:t>
            </a:r>
          </a:p>
          <a:p>
            <a:r>
              <a:rPr lang="en-US" dirty="0"/>
              <a:t>Total cryogenics power budget for all bands &lt; 5 kW</a:t>
            </a:r>
          </a:p>
          <a:p>
            <a:r>
              <a:rPr lang="en-US" dirty="0"/>
              <a:t>Concept: Single cryostat, single </a:t>
            </a:r>
            <a:r>
              <a:rPr lang="en-US" dirty="0" err="1"/>
              <a:t>coldhead</a:t>
            </a:r>
            <a:r>
              <a:rPr lang="en-US" dirty="0"/>
              <a:t>, multi-feeds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A728515-86F4-E243-A278-EA68BA6A23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SKA Band 345 design brief</a:t>
            </a:r>
          </a:p>
        </p:txBody>
      </p:sp>
    </p:spTree>
    <p:extLst>
      <p:ext uri="{BB962C8B-B14F-4D97-AF65-F5344CB8AC3E}">
        <p14:creationId xmlns:p14="http://schemas.microsoft.com/office/powerpoint/2010/main" val="24046379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38DD144-93ED-2945-9A74-9A677BFB08B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28"/>
          <a:stretch/>
        </p:blipFill>
        <p:spPr>
          <a:xfrm rot="5400000">
            <a:off x="5480881" y="1033351"/>
            <a:ext cx="3931765" cy="3394472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67CE3BC1-F7AC-294F-9796-95727F5448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Cryogenics - compressor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A8FA12A-5301-1D4F-8F17-6B382C5D8A0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05" t="4444" r="5555" b="15556"/>
          <a:stretch/>
        </p:blipFill>
        <p:spPr>
          <a:xfrm>
            <a:off x="5940152" y="4149080"/>
            <a:ext cx="3053805" cy="2708920"/>
          </a:xfrm>
          <a:prstGeom prst="rect">
            <a:avLst/>
          </a:prstGeom>
        </p:spPr>
      </p:pic>
      <p:sp>
        <p:nvSpPr>
          <p:cNvPr id="8" name="Content Placeholder 1">
            <a:extLst>
              <a:ext uri="{FF2B5EF4-FFF2-40B4-BE49-F238E27FC236}">
                <a16:creationId xmlns:a16="http://schemas.microsoft.com/office/drawing/2014/main" id="{5543A1F6-6463-154F-B807-88AB794BF4F8}"/>
              </a:ext>
            </a:extLst>
          </p:cNvPr>
          <p:cNvSpPr txBox="1">
            <a:spLocks/>
          </p:cNvSpPr>
          <p:nvPr/>
        </p:nvSpPr>
        <p:spPr>
          <a:xfrm>
            <a:off x="457200" y="1052736"/>
            <a:ext cx="5122912" cy="5400600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Need variable flow compressor to ensure no wasted compressed He</a:t>
            </a:r>
          </a:p>
          <a:p>
            <a:r>
              <a:rPr lang="en-US" dirty="0"/>
              <a:t>Oxford </a:t>
            </a:r>
            <a:r>
              <a:rPr lang="en-US" dirty="0" err="1"/>
              <a:t>Cryosystems</a:t>
            </a:r>
            <a:r>
              <a:rPr lang="en-US" dirty="0"/>
              <a:t> developed new SKA-optimized compressor:</a:t>
            </a:r>
          </a:p>
          <a:p>
            <a:pPr lvl="1"/>
            <a:r>
              <a:rPr lang="en-US" dirty="0"/>
              <a:t>Hitachi 3 kW 3-ph scroll compressor capsule</a:t>
            </a:r>
          </a:p>
          <a:p>
            <a:pPr lvl="1"/>
            <a:r>
              <a:rPr lang="en-US" dirty="0"/>
              <a:t>EMSS </a:t>
            </a:r>
            <a:r>
              <a:rPr lang="en-US" dirty="0" err="1"/>
              <a:t>MeerKAT</a:t>
            </a:r>
            <a:r>
              <a:rPr lang="en-US" dirty="0"/>
              <a:t> RFI-tight control/monitoring module</a:t>
            </a:r>
          </a:p>
          <a:p>
            <a:pPr lvl="1"/>
            <a:r>
              <a:rPr lang="en-US" dirty="0"/>
              <a:t>External variable-speed 3-ph x 240V variable </a:t>
            </a:r>
            <a:r>
              <a:rPr lang="en-US" dirty="0" err="1"/>
              <a:t>freq</a:t>
            </a:r>
            <a:r>
              <a:rPr lang="en-US" dirty="0"/>
              <a:t> drive</a:t>
            </a:r>
          </a:p>
          <a:p>
            <a:pPr lvl="1"/>
            <a:r>
              <a:rPr lang="en-US" dirty="0"/>
              <a:t>Rugged housing for outdoor use</a:t>
            </a:r>
          </a:p>
          <a:p>
            <a:pPr lvl="1"/>
            <a:r>
              <a:rPr lang="en-US" dirty="0"/>
              <a:t>Zero-maintenance air-cooled heat exchanger</a:t>
            </a:r>
          </a:p>
          <a:p>
            <a:pPr lvl="1"/>
            <a:r>
              <a:rPr lang="en-US" dirty="0"/>
              <a:t>~30,000h </a:t>
            </a:r>
            <a:r>
              <a:rPr lang="en-US" dirty="0" err="1"/>
              <a:t>adsorber</a:t>
            </a:r>
            <a:r>
              <a:rPr lang="en-US" dirty="0"/>
              <a:t> lifetime </a:t>
            </a:r>
          </a:p>
        </p:txBody>
      </p:sp>
    </p:spTree>
    <p:extLst>
      <p:ext uri="{BB962C8B-B14F-4D97-AF65-F5344CB8AC3E}">
        <p14:creationId xmlns:p14="http://schemas.microsoft.com/office/powerpoint/2010/main" val="489969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1B31A0F-733F-254D-9938-4D356FC7AD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568" y="0"/>
            <a:ext cx="8229600" cy="764704"/>
          </a:xfrm>
        </p:spPr>
        <p:txBody>
          <a:bodyPr/>
          <a:lstStyle/>
          <a:p>
            <a:r>
              <a:rPr lang="en-US" dirty="0"/>
              <a:t>Goonhilly-3 4-8.5 GHz receiver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15EF611-B58F-6744-B2E5-C8CF169084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9912" y="764704"/>
            <a:ext cx="2915146" cy="2824894"/>
          </a:xfrm>
          <a:prstGeom prst="rect">
            <a:avLst/>
          </a:prstGeom>
        </p:spPr>
      </p:pic>
      <p:pic>
        <p:nvPicPr>
          <p:cNvPr id="28673" name="Picture 1" descr="page70image384">
            <a:extLst>
              <a:ext uri="{FF2B5EF4-FFF2-40B4-BE49-F238E27FC236}">
                <a16:creationId xmlns:a16="http://schemas.microsoft.com/office/drawing/2014/main" id="{21F79065-8EAC-3544-816F-60E02CC2113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3573016"/>
            <a:ext cx="3000348" cy="2721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B166694-6D70-D54C-98FF-2B789F9570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27641" y="980728"/>
            <a:ext cx="2632612" cy="187220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D3B2435-00F1-3148-846E-3DF1787F5A0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836712"/>
            <a:ext cx="3851920" cy="2122123"/>
          </a:xfrm>
          <a:prstGeom prst="rect">
            <a:avLst/>
          </a:prstGeom>
        </p:spPr>
      </p:pic>
      <p:sp>
        <p:nvSpPr>
          <p:cNvPr id="10" name="Content Placeholder 1">
            <a:extLst>
              <a:ext uri="{FF2B5EF4-FFF2-40B4-BE49-F238E27FC236}">
                <a16:creationId xmlns:a16="http://schemas.microsoft.com/office/drawing/2014/main" id="{AC0261E6-0409-B840-B6FA-11F2A6E359D5}"/>
              </a:ext>
            </a:extLst>
          </p:cNvPr>
          <p:cNvSpPr txBox="1">
            <a:spLocks/>
          </p:cNvSpPr>
          <p:nvPr/>
        </p:nvSpPr>
        <p:spPr>
          <a:xfrm>
            <a:off x="21141" y="3140968"/>
            <a:ext cx="3754760" cy="295232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C/X band receiver for </a:t>
            </a:r>
            <a:r>
              <a:rPr lang="en-US" dirty="0" err="1"/>
              <a:t>eMerlin,single</a:t>
            </a:r>
            <a:r>
              <a:rPr lang="en-US" dirty="0"/>
              <a:t>-dish and </a:t>
            </a:r>
            <a:r>
              <a:rPr lang="en-US" dirty="0" err="1"/>
              <a:t>satcoms</a:t>
            </a:r>
            <a:r>
              <a:rPr lang="en-US" dirty="0"/>
              <a:t> </a:t>
            </a:r>
          </a:p>
          <a:p>
            <a:r>
              <a:rPr lang="en-US" dirty="0"/>
              <a:t>Compact 2.2:1 OMT</a:t>
            </a:r>
          </a:p>
          <a:p>
            <a:r>
              <a:rPr lang="en-US" dirty="0"/>
              <a:t>CW stabilized for total power observations</a:t>
            </a:r>
          </a:p>
        </p:txBody>
      </p:sp>
    </p:spTree>
    <p:extLst>
      <p:ext uri="{BB962C8B-B14F-4D97-AF65-F5344CB8AC3E}">
        <p14:creationId xmlns:p14="http://schemas.microsoft.com/office/powerpoint/2010/main" val="135036636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1B31A0F-733F-254D-9938-4D356FC7AD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CW stabilization</a:t>
            </a:r>
          </a:p>
        </p:txBody>
      </p:sp>
      <p:pic>
        <p:nvPicPr>
          <p:cNvPr id="28674" name="Picture 2" descr="page111image408">
            <a:extLst>
              <a:ext uri="{FF2B5EF4-FFF2-40B4-BE49-F238E27FC236}">
                <a16:creationId xmlns:a16="http://schemas.microsoft.com/office/drawing/2014/main" id="{31A18461-A9F9-7A4A-9D17-525A6C60F1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3700" y="4437112"/>
            <a:ext cx="4940300" cy="1917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5A4C23E-21C2-914C-B51C-2845988AD9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4048" y="836712"/>
            <a:ext cx="4134612" cy="3545333"/>
          </a:xfrm>
          <a:prstGeom prst="rect">
            <a:avLst/>
          </a:prstGeom>
        </p:spPr>
      </p:pic>
      <p:sp>
        <p:nvSpPr>
          <p:cNvPr id="10" name="Content Placeholder 1">
            <a:extLst>
              <a:ext uri="{FF2B5EF4-FFF2-40B4-BE49-F238E27FC236}">
                <a16:creationId xmlns:a16="http://schemas.microsoft.com/office/drawing/2014/main" id="{6FAAA51E-1B46-9C45-8B84-3AF811393008}"/>
              </a:ext>
            </a:extLst>
          </p:cNvPr>
          <p:cNvSpPr txBox="1">
            <a:spLocks/>
          </p:cNvSpPr>
          <p:nvPr/>
        </p:nvSpPr>
        <p:spPr>
          <a:xfrm>
            <a:off x="251520" y="1052736"/>
            <a:ext cx="4104456" cy="5400600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Total power observations need suppression of 1/f noise</a:t>
            </a:r>
          </a:p>
          <a:p>
            <a:r>
              <a:rPr lang="en-US" dirty="0"/>
              <a:t>Continuous-comparison architecture (e.g. Planck LFI, C-BASS) needs 4xRF channels</a:t>
            </a:r>
          </a:p>
          <a:p>
            <a:r>
              <a:rPr lang="en-US" dirty="0"/>
              <a:t>Noise stabilization takes up sensitivity</a:t>
            </a:r>
          </a:p>
          <a:p>
            <a:r>
              <a:rPr lang="en-US" dirty="0"/>
              <a:t>CW stabilization takes up small fraction of bandwidth, can use strong </a:t>
            </a:r>
            <a:r>
              <a:rPr lang="en-US" dirty="0" err="1"/>
              <a:t>cal</a:t>
            </a:r>
            <a:r>
              <a:rPr lang="en-US" dirty="0"/>
              <a:t> signal</a:t>
            </a:r>
          </a:p>
          <a:p>
            <a:r>
              <a:rPr lang="en-US" dirty="0"/>
              <a:t>Measurements show 1/f fluctuations highly correlated across band </a:t>
            </a:r>
          </a:p>
        </p:txBody>
      </p:sp>
    </p:spTree>
    <p:extLst>
      <p:ext uri="{BB962C8B-B14F-4D97-AF65-F5344CB8AC3E}">
        <p14:creationId xmlns:p14="http://schemas.microsoft.com/office/powerpoint/2010/main" val="135865547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1DCED03-BD33-9F40-B245-EFA425EBA3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560" y="1052736"/>
            <a:ext cx="3168352" cy="5184576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PhD project to build demonstration Rx covering SKA Band 5 with new technology:</a:t>
            </a:r>
          </a:p>
          <a:p>
            <a:r>
              <a:rPr lang="en-US" dirty="0"/>
              <a:t>Wide-band tri-ridge-transducer</a:t>
            </a:r>
          </a:p>
          <a:p>
            <a:r>
              <a:rPr lang="en-US" dirty="0"/>
              <a:t>Flared corrugated horn</a:t>
            </a:r>
          </a:p>
          <a:p>
            <a:r>
              <a:rPr lang="en-US" dirty="0"/>
              <a:t>RFSOC-based digital backend with arbitrary calibration signal generation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827CAA9-69DE-AD40-84AF-234BD815F6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AVN demonstration Rx</a:t>
            </a:r>
          </a:p>
        </p:txBody>
      </p:sp>
      <p:pic>
        <p:nvPicPr>
          <p:cNvPr id="6" name="Picture 2" descr="http://www.nature.com/polopoly_fs/7.6110.1346167653!/image/african_telescope_map.jpg_gen/derivatives/fullsize/african_telescope_map.jpg">
            <a:extLst>
              <a:ext uri="{FF2B5EF4-FFF2-40B4-BE49-F238E27FC236}">
                <a16:creationId xmlns:a16="http://schemas.microsoft.com/office/drawing/2014/main" id="{93EAA3D2-BC11-C148-B486-D14300F2E3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139952" y="1124744"/>
            <a:ext cx="4475162" cy="465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69128226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76"/>
          <p:cNvPicPr>
            <a:picLocks noChangeAspect="1" noChangeArrowheads="1"/>
          </p:cNvPicPr>
          <p:nvPr/>
        </p:nvPicPr>
        <p:blipFill>
          <a:blip r:embed="rId2"/>
          <a:srcRect l="37308" t="4744" r="37056" b="5627"/>
          <a:stretch>
            <a:fillRect/>
          </a:stretch>
        </p:blipFill>
        <p:spPr bwMode="auto">
          <a:xfrm>
            <a:off x="2351088" y="1341438"/>
            <a:ext cx="1639887" cy="418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19" name="Title 1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61913"/>
            <a:ext cx="8229600" cy="1143000"/>
          </a:xfrm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GB" altLang="en-US"/>
              <a:t>Feed horn design</a:t>
            </a:r>
          </a:p>
        </p:txBody>
      </p:sp>
      <p:sp>
        <p:nvSpPr>
          <p:cNvPr id="9220" name="Rectangle 14"/>
          <p:cNvSpPr>
            <a:spLocks noChangeArrowheads="1"/>
          </p:cNvSpPr>
          <p:nvPr/>
        </p:nvSpPr>
        <p:spPr bwMode="auto">
          <a:xfrm>
            <a:off x="4572000" y="5637213"/>
            <a:ext cx="2000250" cy="58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en-US">
                <a:latin typeface="Times New Roman" pitchFamily="18" charset="0"/>
                <a:cs typeface="Times New Roman" pitchFamily="18" charset="0"/>
              </a:rPr>
              <a:t>Chokes: lower sidelobes</a:t>
            </a:r>
            <a:endParaRPr lang="en-GB" alt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221" name="Rectangle 15"/>
          <p:cNvSpPr>
            <a:spLocks noChangeArrowheads="1"/>
          </p:cNvSpPr>
          <p:nvPr/>
        </p:nvSpPr>
        <p:spPr bwMode="auto">
          <a:xfrm>
            <a:off x="4598988" y="4543425"/>
            <a:ext cx="31496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en-US">
                <a:latin typeface="Times New Roman" pitchFamily="18" charset="0"/>
                <a:cs typeface="Times New Roman" pitchFamily="18" charset="0"/>
              </a:rPr>
              <a:t>Smooth wall: Mode conversion and impedance matching</a:t>
            </a:r>
            <a:endParaRPr lang="en-GB" alt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Right Brace 16">
            <a:extLst/>
          </p:cNvPr>
          <p:cNvSpPr/>
          <p:nvPr/>
        </p:nvSpPr>
        <p:spPr>
          <a:xfrm rot="496508">
            <a:off x="3468688" y="2838450"/>
            <a:ext cx="811212" cy="265113"/>
          </a:xfrm>
          <a:prstGeom prst="rightBrace">
            <a:avLst>
              <a:gd name="adj1" fmla="val 8333"/>
              <a:gd name="adj2" fmla="val 51857"/>
            </a:avLst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GB">
              <a:cs typeface="Times New Roman" panose="02020603050405020304" pitchFamily="18" charset="0"/>
            </a:endParaRPr>
          </a:p>
        </p:txBody>
      </p:sp>
      <p:sp>
        <p:nvSpPr>
          <p:cNvPr id="18" name="Freeform 17">
            <a:extLst/>
          </p:cNvPr>
          <p:cNvSpPr/>
          <p:nvPr/>
        </p:nvSpPr>
        <p:spPr>
          <a:xfrm>
            <a:off x="3987800" y="5316538"/>
            <a:ext cx="619125" cy="428625"/>
          </a:xfrm>
          <a:custGeom>
            <a:avLst/>
            <a:gdLst>
              <a:gd name="connsiteX0" fmla="*/ 1119351 w 1119351"/>
              <a:gd name="connsiteY0" fmla="*/ 299544 h 299544"/>
              <a:gd name="connsiteX1" fmla="*/ 472965 w 1119351"/>
              <a:gd name="connsiteY1" fmla="*/ 204951 h 299544"/>
              <a:gd name="connsiteX2" fmla="*/ 819807 w 1119351"/>
              <a:gd name="connsiteY2" fmla="*/ 78827 h 299544"/>
              <a:gd name="connsiteX3" fmla="*/ 0 w 1119351"/>
              <a:gd name="connsiteY3" fmla="*/ 0 h 299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19351" h="299544">
                <a:moveTo>
                  <a:pt x="1119351" y="299544"/>
                </a:moveTo>
                <a:cubicBezTo>
                  <a:pt x="821120" y="270640"/>
                  <a:pt x="522889" y="241737"/>
                  <a:pt x="472965" y="204951"/>
                </a:cubicBezTo>
                <a:cubicBezTo>
                  <a:pt x="423041" y="168165"/>
                  <a:pt x="898634" y="112985"/>
                  <a:pt x="819807" y="78827"/>
                </a:cubicBezTo>
                <a:cubicBezTo>
                  <a:pt x="740980" y="44669"/>
                  <a:pt x="370490" y="22334"/>
                  <a:pt x="0" y="0"/>
                </a:cubicBezTo>
              </a:path>
            </a:pathLst>
          </a:custGeom>
          <a:ln w="127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GB">
              <a:cs typeface="Times New Roman" panose="02020603050405020304" pitchFamily="18" charset="0"/>
            </a:endParaRPr>
          </a:p>
        </p:txBody>
      </p:sp>
      <p:sp>
        <p:nvSpPr>
          <p:cNvPr id="9224" name="Rectangle 18"/>
          <p:cNvSpPr>
            <a:spLocks noChangeArrowheads="1"/>
          </p:cNvSpPr>
          <p:nvPr/>
        </p:nvSpPr>
        <p:spPr bwMode="auto">
          <a:xfrm>
            <a:off x="4499992" y="980728"/>
            <a:ext cx="2214562" cy="1077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Corrugated wall: ensures TE11 &amp; TM11  (HE11) propagates to aperture</a:t>
            </a:r>
            <a:endParaRPr lang="en-GB" alt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Freeform 19">
            <a:extLst/>
          </p:cNvPr>
          <p:cNvSpPr/>
          <p:nvPr/>
        </p:nvSpPr>
        <p:spPr>
          <a:xfrm rot="19677180">
            <a:off x="3627438" y="1870075"/>
            <a:ext cx="1606550" cy="249238"/>
          </a:xfrm>
          <a:custGeom>
            <a:avLst/>
            <a:gdLst>
              <a:gd name="connsiteX0" fmla="*/ 1119351 w 1119351"/>
              <a:gd name="connsiteY0" fmla="*/ 299544 h 299544"/>
              <a:gd name="connsiteX1" fmla="*/ 472965 w 1119351"/>
              <a:gd name="connsiteY1" fmla="*/ 204951 h 299544"/>
              <a:gd name="connsiteX2" fmla="*/ 819807 w 1119351"/>
              <a:gd name="connsiteY2" fmla="*/ 78827 h 299544"/>
              <a:gd name="connsiteX3" fmla="*/ 0 w 1119351"/>
              <a:gd name="connsiteY3" fmla="*/ 0 h 299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19351" h="299544">
                <a:moveTo>
                  <a:pt x="1119351" y="299544"/>
                </a:moveTo>
                <a:cubicBezTo>
                  <a:pt x="821120" y="270640"/>
                  <a:pt x="522889" y="241737"/>
                  <a:pt x="472965" y="204951"/>
                </a:cubicBezTo>
                <a:cubicBezTo>
                  <a:pt x="423041" y="168165"/>
                  <a:pt x="898634" y="112985"/>
                  <a:pt x="819807" y="78827"/>
                </a:cubicBezTo>
                <a:cubicBezTo>
                  <a:pt x="740980" y="44669"/>
                  <a:pt x="370490" y="22334"/>
                  <a:pt x="0" y="0"/>
                </a:cubicBezTo>
              </a:path>
            </a:pathLst>
          </a:custGeom>
          <a:ln w="127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GB">
              <a:cs typeface="Times New Roman" panose="02020603050405020304" pitchFamily="18" charset="0"/>
            </a:endParaRPr>
          </a:p>
        </p:txBody>
      </p:sp>
      <p:grpSp>
        <p:nvGrpSpPr>
          <p:cNvPr id="9226" name="Group 20"/>
          <p:cNvGrpSpPr>
            <a:grpSpLocks/>
          </p:cNvGrpSpPr>
          <p:nvPr/>
        </p:nvGrpSpPr>
        <p:grpSpPr bwMode="auto">
          <a:xfrm>
            <a:off x="611560" y="2996952"/>
            <a:ext cx="1368425" cy="1595437"/>
            <a:chOff x="-108520" y="2906941"/>
            <a:chExt cx="1368152" cy="1594835"/>
          </a:xfrm>
        </p:grpSpPr>
        <p:sp>
          <p:nvSpPr>
            <p:cNvPr id="22" name="Oval 21">
              <a:extLst/>
            </p:cNvPr>
            <p:cNvSpPr/>
            <p:nvPr/>
          </p:nvSpPr>
          <p:spPr>
            <a:xfrm>
              <a:off x="5757" y="2906941"/>
              <a:ext cx="1109441" cy="1083853"/>
            </a:xfrm>
            <a:prstGeom prst="ellipse">
              <a:avLst/>
            </a:prstGeom>
            <a:noFill/>
            <a:ln w="190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cs typeface="Times New Roman" panose="02020603050405020304" pitchFamily="18" charset="0"/>
              </a:endParaRPr>
            </a:p>
          </p:txBody>
        </p:sp>
        <p:grpSp>
          <p:nvGrpSpPr>
            <p:cNvPr id="9275" name="Group 22"/>
            <p:cNvGrpSpPr>
              <a:grpSpLocks/>
            </p:cNvGrpSpPr>
            <p:nvPr/>
          </p:nvGrpSpPr>
          <p:grpSpPr bwMode="auto">
            <a:xfrm>
              <a:off x="-108520" y="2906941"/>
              <a:ext cx="1368152" cy="1594835"/>
              <a:chOff x="395536" y="2842277"/>
              <a:chExt cx="1368152" cy="1594835"/>
            </a:xfrm>
          </p:grpSpPr>
          <p:grpSp>
            <p:nvGrpSpPr>
              <p:cNvPr id="9276" name="Group 23"/>
              <p:cNvGrpSpPr>
                <a:grpSpLocks/>
              </p:cNvGrpSpPr>
              <p:nvPr/>
            </p:nvGrpSpPr>
            <p:grpSpPr bwMode="auto">
              <a:xfrm>
                <a:off x="395536" y="2967723"/>
                <a:ext cx="1368152" cy="837009"/>
                <a:chOff x="395536" y="2967723"/>
                <a:chExt cx="1368152" cy="837009"/>
              </a:xfrm>
            </p:grpSpPr>
            <p:sp>
              <p:nvSpPr>
                <p:cNvPr id="26" name="Arc 25">
                  <a:extLst/>
                </p:cNvPr>
                <p:cNvSpPr/>
                <p:nvPr/>
              </p:nvSpPr>
              <p:spPr>
                <a:xfrm>
                  <a:off x="647898" y="2980337"/>
                  <a:ext cx="252363" cy="823602"/>
                </a:xfrm>
                <a:prstGeom prst="arc">
                  <a:avLst>
                    <a:gd name="adj1" fmla="val 16200000"/>
                    <a:gd name="adj2" fmla="val 5173755"/>
                  </a:avLst>
                </a:prstGeom>
                <a:ln w="19050">
                  <a:solidFill>
                    <a:srgbClr val="FFC000"/>
                  </a:solidFill>
                  <a:headEnd type="triangl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dirty="0"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27" name="Arc 26">
                  <a:extLst/>
                </p:cNvPr>
                <p:cNvSpPr/>
                <p:nvPr/>
              </p:nvSpPr>
              <p:spPr>
                <a:xfrm>
                  <a:off x="395536" y="3124746"/>
                  <a:ext cx="336483" cy="534785"/>
                </a:xfrm>
                <a:prstGeom prst="arc">
                  <a:avLst>
                    <a:gd name="adj1" fmla="val 16200000"/>
                    <a:gd name="adj2" fmla="val 5173755"/>
                  </a:avLst>
                </a:prstGeom>
                <a:ln w="19050">
                  <a:solidFill>
                    <a:srgbClr val="FFC000"/>
                  </a:solidFill>
                  <a:headEnd type="triangl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28" name="Arc 27">
                  <a:extLst/>
                </p:cNvPr>
                <p:cNvSpPr/>
                <p:nvPr/>
              </p:nvSpPr>
              <p:spPr>
                <a:xfrm flipH="1">
                  <a:off x="1404985" y="3151723"/>
                  <a:ext cx="358703" cy="536373"/>
                </a:xfrm>
                <a:prstGeom prst="arc">
                  <a:avLst>
                    <a:gd name="adj1" fmla="val 16200000"/>
                    <a:gd name="adj2" fmla="val 5173755"/>
                  </a:avLst>
                </a:prstGeom>
                <a:ln w="19050">
                  <a:solidFill>
                    <a:srgbClr val="FFC000"/>
                  </a:solidFill>
                  <a:headEnd type="triangl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29" name="Arc 28">
                  <a:extLst/>
                </p:cNvPr>
                <p:cNvSpPr/>
                <p:nvPr/>
              </p:nvSpPr>
              <p:spPr>
                <a:xfrm flipH="1">
                  <a:off x="1187540" y="2967642"/>
                  <a:ext cx="285693" cy="823602"/>
                </a:xfrm>
                <a:prstGeom prst="arc">
                  <a:avLst>
                    <a:gd name="adj1" fmla="val 16200000"/>
                    <a:gd name="adj2" fmla="val 5173755"/>
                  </a:avLst>
                </a:prstGeom>
                <a:ln w="19050">
                  <a:solidFill>
                    <a:srgbClr val="FFC000"/>
                  </a:solidFill>
                  <a:headEnd type="triangl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dirty="0">
                    <a:cs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25" name="Arc 24">
                <a:extLst/>
              </p:cNvPr>
              <p:cNvSpPr/>
              <p:nvPr/>
            </p:nvSpPr>
            <p:spPr>
              <a:xfrm>
                <a:off x="982794" y="2842277"/>
                <a:ext cx="39679" cy="1594835"/>
              </a:xfrm>
              <a:prstGeom prst="arc">
                <a:avLst>
                  <a:gd name="adj1" fmla="val 16200000"/>
                  <a:gd name="adj2" fmla="val 5173755"/>
                </a:avLst>
              </a:prstGeom>
              <a:ln w="19050">
                <a:solidFill>
                  <a:srgbClr val="FFC000"/>
                </a:solidFill>
                <a:headEnd type="triangl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cs typeface="Times New Roman" panose="02020603050405020304" pitchFamily="18" charset="0"/>
                </a:endParaRPr>
              </a:p>
            </p:txBody>
          </p:sp>
        </p:grpSp>
      </p:grpSp>
      <p:grpSp>
        <p:nvGrpSpPr>
          <p:cNvPr id="9227" name="Group 29"/>
          <p:cNvGrpSpPr>
            <a:grpSpLocks/>
          </p:cNvGrpSpPr>
          <p:nvPr/>
        </p:nvGrpSpPr>
        <p:grpSpPr bwMode="auto">
          <a:xfrm>
            <a:off x="4487863" y="2668588"/>
            <a:ext cx="1039812" cy="1120775"/>
            <a:chOff x="4226740" y="2668442"/>
            <a:chExt cx="1038994" cy="1120598"/>
          </a:xfrm>
        </p:grpSpPr>
        <p:sp>
          <p:nvSpPr>
            <p:cNvPr id="31" name="Oval 30">
              <a:extLst/>
            </p:cNvPr>
            <p:cNvSpPr/>
            <p:nvPr/>
          </p:nvSpPr>
          <p:spPr>
            <a:xfrm>
              <a:off x="4312398" y="2674791"/>
              <a:ext cx="843886" cy="761880"/>
            </a:xfrm>
            <a:prstGeom prst="ellipse">
              <a:avLst/>
            </a:prstGeom>
            <a:noFill/>
            <a:ln w="190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cs typeface="Times New Roman" panose="02020603050405020304" pitchFamily="18" charset="0"/>
              </a:endParaRPr>
            </a:p>
          </p:txBody>
        </p:sp>
        <p:grpSp>
          <p:nvGrpSpPr>
            <p:cNvPr id="9267" name="Group 31"/>
            <p:cNvGrpSpPr>
              <a:grpSpLocks/>
            </p:cNvGrpSpPr>
            <p:nvPr/>
          </p:nvGrpSpPr>
          <p:grpSpPr bwMode="auto">
            <a:xfrm>
              <a:off x="4226740" y="2668442"/>
              <a:ext cx="1038994" cy="1120598"/>
              <a:chOff x="395536" y="2842277"/>
              <a:chExt cx="1368152" cy="1594835"/>
            </a:xfrm>
          </p:grpSpPr>
          <p:grpSp>
            <p:nvGrpSpPr>
              <p:cNvPr id="9268" name="Group 32"/>
              <p:cNvGrpSpPr>
                <a:grpSpLocks/>
              </p:cNvGrpSpPr>
              <p:nvPr/>
            </p:nvGrpSpPr>
            <p:grpSpPr bwMode="auto">
              <a:xfrm>
                <a:off x="395536" y="2967723"/>
                <a:ext cx="1368152" cy="837009"/>
                <a:chOff x="395536" y="2967723"/>
                <a:chExt cx="1368152" cy="837009"/>
              </a:xfrm>
            </p:grpSpPr>
            <p:sp>
              <p:nvSpPr>
                <p:cNvPr id="35" name="Arc 34">
                  <a:extLst/>
                </p:cNvPr>
                <p:cNvSpPr/>
                <p:nvPr/>
              </p:nvSpPr>
              <p:spPr>
                <a:xfrm>
                  <a:off x="646190" y="2982333"/>
                  <a:ext cx="252742" cy="822266"/>
                </a:xfrm>
                <a:prstGeom prst="arc">
                  <a:avLst>
                    <a:gd name="adj1" fmla="val 16200000"/>
                    <a:gd name="adj2" fmla="val 5173755"/>
                  </a:avLst>
                </a:prstGeom>
                <a:ln w="19050">
                  <a:solidFill>
                    <a:srgbClr val="FFC000"/>
                  </a:solidFill>
                  <a:headEnd type="triangl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dirty="0"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36" name="Arc 35">
                  <a:extLst/>
                </p:cNvPr>
                <p:cNvSpPr/>
                <p:nvPr/>
              </p:nvSpPr>
              <p:spPr>
                <a:xfrm>
                  <a:off x="395536" y="3124647"/>
                  <a:ext cx="336293" cy="535377"/>
                </a:xfrm>
                <a:prstGeom prst="arc">
                  <a:avLst>
                    <a:gd name="adj1" fmla="val 16200000"/>
                    <a:gd name="adj2" fmla="val 5173755"/>
                  </a:avLst>
                </a:prstGeom>
                <a:ln w="19050">
                  <a:solidFill>
                    <a:srgbClr val="FFC000"/>
                  </a:solidFill>
                  <a:headEnd type="triangl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37" name="Arc 36">
                  <a:extLst/>
                </p:cNvPr>
                <p:cNvSpPr/>
                <p:nvPr/>
              </p:nvSpPr>
              <p:spPr>
                <a:xfrm flipH="1">
                  <a:off x="1404417" y="3154014"/>
                  <a:ext cx="359271" cy="533117"/>
                </a:xfrm>
                <a:prstGeom prst="arc">
                  <a:avLst>
                    <a:gd name="adj1" fmla="val 16200000"/>
                    <a:gd name="adj2" fmla="val 5173755"/>
                  </a:avLst>
                </a:prstGeom>
                <a:ln w="19050">
                  <a:solidFill>
                    <a:srgbClr val="FFC000"/>
                  </a:solidFill>
                  <a:headEnd type="triangl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38" name="Arc 37">
                  <a:extLst/>
                </p:cNvPr>
                <p:cNvSpPr/>
                <p:nvPr/>
              </p:nvSpPr>
              <p:spPr>
                <a:xfrm flipH="1">
                  <a:off x="1187184" y="2968779"/>
                  <a:ext cx="286164" cy="822266"/>
                </a:xfrm>
                <a:prstGeom prst="arc">
                  <a:avLst>
                    <a:gd name="adj1" fmla="val 16200000"/>
                    <a:gd name="adj2" fmla="val 5173755"/>
                  </a:avLst>
                </a:prstGeom>
                <a:ln w="19050">
                  <a:solidFill>
                    <a:srgbClr val="FFC000"/>
                  </a:solidFill>
                  <a:headEnd type="triangl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dirty="0">
                    <a:cs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34" name="Arc 33">
                <a:extLst/>
              </p:cNvPr>
              <p:cNvSpPr/>
              <p:nvPr/>
            </p:nvSpPr>
            <p:spPr>
              <a:xfrm>
                <a:off x="982483" y="2842277"/>
                <a:ext cx="39688" cy="1594835"/>
              </a:xfrm>
              <a:prstGeom prst="arc">
                <a:avLst>
                  <a:gd name="adj1" fmla="val 16200000"/>
                  <a:gd name="adj2" fmla="val 5173755"/>
                </a:avLst>
              </a:prstGeom>
              <a:ln w="19050">
                <a:solidFill>
                  <a:srgbClr val="FFC000"/>
                </a:solidFill>
                <a:headEnd type="triangl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cs typeface="Times New Roman" panose="02020603050405020304" pitchFamily="18" charset="0"/>
                </a:endParaRPr>
              </a:p>
            </p:txBody>
          </p:sp>
        </p:grpSp>
      </p:grpSp>
      <p:sp>
        <p:nvSpPr>
          <p:cNvPr id="39" name="Rectangle 38">
            <a:extLst/>
          </p:cNvPr>
          <p:cNvSpPr/>
          <p:nvPr/>
        </p:nvSpPr>
        <p:spPr>
          <a:xfrm>
            <a:off x="4387850" y="2571750"/>
            <a:ext cx="3541713" cy="2608263"/>
          </a:xfrm>
          <a:prstGeom prst="rect">
            <a:avLst/>
          </a:prstGeom>
          <a:noFill/>
          <a:ln w="12700">
            <a:solidFill>
              <a:schemeClr val="accent2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cs typeface="Times New Roman" panose="02020603050405020304" pitchFamily="18" charset="0"/>
            </a:endParaRPr>
          </a:p>
        </p:txBody>
      </p:sp>
      <p:sp>
        <p:nvSpPr>
          <p:cNvPr id="9229" name="Rectangle 39"/>
          <p:cNvSpPr>
            <a:spLocks noChangeArrowheads="1"/>
          </p:cNvSpPr>
          <p:nvPr/>
        </p:nvSpPr>
        <p:spPr bwMode="auto">
          <a:xfrm>
            <a:off x="5310188" y="2555875"/>
            <a:ext cx="633412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en-US">
                <a:latin typeface="Times New Roman" pitchFamily="18" charset="0"/>
                <a:cs typeface="Times New Roman" pitchFamily="18" charset="0"/>
              </a:rPr>
              <a:t>TE11</a:t>
            </a:r>
          </a:p>
        </p:txBody>
      </p:sp>
      <p:sp>
        <p:nvSpPr>
          <p:cNvPr id="9230" name="Rectangle 40"/>
          <p:cNvSpPr>
            <a:spLocks noChangeArrowheads="1"/>
          </p:cNvSpPr>
          <p:nvPr/>
        </p:nvSpPr>
        <p:spPr bwMode="auto">
          <a:xfrm>
            <a:off x="5402263" y="4211638"/>
            <a:ext cx="690562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en-US">
                <a:latin typeface="Times New Roman" pitchFamily="18" charset="0"/>
                <a:cs typeface="Times New Roman" pitchFamily="18" charset="0"/>
              </a:rPr>
              <a:t>TM11</a:t>
            </a:r>
          </a:p>
        </p:txBody>
      </p:sp>
      <p:sp>
        <p:nvSpPr>
          <p:cNvPr id="9231" name="Rectangle 41"/>
          <p:cNvSpPr>
            <a:spLocks noChangeArrowheads="1"/>
          </p:cNvSpPr>
          <p:nvPr/>
        </p:nvSpPr>
        <p:spPr bwMode="auto">
          <a:xfrm>
            <a:off x="6815138" y="2590800"/>
            <a:ext cx="65405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en-US">
                <a:latin typeface="Times New Roman" pitchFamily="18" charset="0"/>
                <a:cs typeface="Times New Roman" pitchFamily="18" charset="0"/>
              </a:rPr>
              <a:t>HE11</a:t>
            </a:r>
          </a:p>
        </p:txBody>
      </p:sp>
      <p:grpSp>
        <p:nvGrpSpPr>
          <p:cNvPr id="9232" name="Group 42"/>
          <p:cNvGrpSpPr>
            <a:grpSpLocks/>
          </p:cNvGrpSpPr>
          <p:nvPr/>
        </p:nvGrpSpPr>
        <p:grpSpPr bwMode="auto">
          <a:xfrm>
            <a:off x="6613525" y="2963863"/>
            <a:ext cx="1111250" cy="1084262"/>
            <a:chOff x="6352954" y="2964651"/>
            <a:chExt cx="1110537" cy="1083743"/>
          </a:xfrm>
        </p:grpSpPr>
        <p:sp>
          <p:nvSpPr>
            <p:cNvPr id="44" name="Oval 43">
              <a:extLst/>
            </p:cNvPr>
            <p:cNvSpPr/>
            <p:nvPr/>
          </p:nvSpPr>
          <p:spPr>
            <a:xfrm>
              <a:off x="6352954" y="2964651"/>
              <a:ext cx="1110537" cy="1083743"/>
            </a:xfrm>
            <a:prstGeom prst="ellipse">
              <a:avLst/>
            </a:prstGeom>
            <a:noFill/>
            <a:ln w="190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cs typeface="Times New Roman" panose="02020603050405020304" pitchFamily="18" charset="0"/>
              </a:endParaRPr>
            </a:p>
          </p:txBody>
        </p:sp>
        <p:grpSp>
          <p:nvGrpSpPr>
            <p:cNvPr id="9260" name="Group 44"/>
            <p:cNvGrpSpPr>
              <a:grpSpLocks/>
            </p:cNvGrpSpPr>
            <p:nvPr/>
          </p:nvGrpSpPr>
          <p:grpSpPr bwMode="auto">
            <a:xfrm>
              <a:off x="6516216" y="2985636"/>
              <a:ext cx="792088" cy="1035666"/>
              <a:chOff x="6516216" y="2985636"/>
              <a:chExt cx="792088" cy="1035666"/>
            </a:xfrm>
          </p:grpSpPr>
          <p:cxnSp>
            <p:nvCxnSpPr>
              <p:cNvPr id="46" name="Straight Arrow Connector 45">
                <a:extLst/>
              </p:cNvPr>
              <p:cNvCxnSpPr>
                <a:cxnSpLocks/>
              </p:cNvCxnSpPr>
              <p:nvPr/>
            </p:nvCxnSpPr>
            <p:spPr>
              <a:xfrm flipV="1">
                <a:off x="6908222" y="2985278"/>
                <a:ext cx="0" cy="1036142"/>
              </a:xfrm>
              <a:prstGeom prst="straightConnector1">
                <a:avLst/>
              </a:prstGeom>
              <a:ln w="19050">
                <a:solidFill>
                  <a:srgbClr val="00B050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Arrow Connector 46">
                <a:extLst/>
              </p:cNvPr>
              <p:cNvCxnSpPr/>
              <p:nvPr/>
            </p:nvCxnSpPr>
            <p:spPr>
              <a:xfrm flipV="1">
                <a:off x="7092254" y="3023360"/>
                <a:ext cx="0" cy="967911"/>
              </a:xfrm>
              <a:prstGeom prst="straightConnector1">
                <a:avLst/>
              </a:prstGeom>
              <a:ln w="19050">
                <a:solidFill>
                  <a:srgbClr val="00B050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Arrow Connector 47">
                <a:extLst/>
              </p:cNvPr>
              <p:cNvCxnSpPr/>
              <p:nvPr/>
            </p:nvCxnSpPr>
            <p:spPr>
              <a:xfrm flipH="1" flipV="1">
                <a:off x="7303256" y="3216942"/>
                <a:ext cx="4759" cy="612482"/>
              </a:xfrm>
              <a:prstGeom prst="straightConnector1">
                <a:avLst/>
              </a:prstGeom>
              <a:ln w="19050">
                <a:solidFill>
                  <a:srgbClr val="00B050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Arrow Connector 48">
                <a:extLst/>
              </p:cNvPr>
              <p:cNvCxnSpPr/>
              <p:nvPr/>
            </p:nvCxnSpPr>
            <p:spPr>
              <a:xfrm flipV="1">
                <a:off x="6732123" y="3012253"/>
                <a:ext cx="0" cy="967911"/>
              </a:xfrm>
              <a:prstGeom prst="straightConnector1">
                <a:avLst/>
              </a:prstGeom>
              <a:ln w="19050">
                <a:solidFill>
                  <a:srgbClr val="00B050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Arrow Connector 49">
                <a:extLst/>
              </p:cNvPr>
              <p:cNvCxnSpPr/>
              <p:nvPr/>
            </p:nvCxnSpPr>
            <p:spPr>
              <a:xfrm flipH="1" flipV="1">
                <a:off x="6516362" y="3188381"/>
                <a:ext cx="3173" cy="631523"/>
              </a:xfrm>
              <a:prstGeom prst="straightConnector1">
                <a:avLst/>
              </a:prstGeom>
              <a:ln w="19050">
                <a:solidFill>
                  <a:srgbClr val="00B050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9233" name="Group 50"/>
          <p:cNvGrpSpPr>
            <a:grpSpLocks/>
          </p:cNvGrpSpPr>
          <p:nvPr/>
        </p:nvGrpSpPr>
        <p:grpSpPr bwMode="auto">
          <a:xfrm>
            <a:off x="4589463" y="3716338"/>
            <a:ext cx="842962" cy="773112"/>
            <a:chOff x="771287" y="5165530"/>
            <a:chExt cx="843358" cy="772516"/>
          </a:xfrm>
        </p:grpSpPr>
        <p:sp>
          <p:nvSpPr>
            <p:cNvPr id="52" name="Oval 51">
              <a:extLst/>
            </p:cNvPr>
            <p:cNvSpPr/>
            <p:nvPr/>
          </p:nvSpPr>
          <p:spPr>
            <a:xfrm>
              <a:off x="771287" y="5168703"/>
              <a:ext cx="843358" cy="761413"/>
            </a:xfrm>
            <a:prstGeom prst="ellipse">
              <a:avLst/>
            </a:prstGeom>
            <a:noFill/>
            <a:ln w="190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cs typeface="Times New Roman" panose="02020603050405020304" pitchFamily="18" charset="0"/>
              </a:endParaRPr>
            </a:p>
          </p:txBody>
        </p:sp>
        <p:grpSp>
          <p:nvGrpSpPr>
            <p:cNvPr id="9244" name="Group 52"/>
            <p:cNvGrpSpPr>
              <a:grpSpLocks/>
            </p:cNvGrpSpPr>
            <p:nvPr/>
          </p:nvGrpSpPr>
          <p:grpSpPr bwMode="auto">
            <a:xfrm>
              <a:off x="1041437" y="5716787"/>
              <a:ext cx="328923" cy="221259"/>
              <a:chOff x="465340" y="6103594"/>
              <a:chExt cx="557170" cy="376229"/>
            </a:xfrm>
          </p:grpSpPr>
          <p:sp>
            <p:nvSpPr>
              <p:cNvPr id="63" name="Arc 62">
                <a:extLst/>
              </p:cNvPr>
              <p:cNvSpPr/>
              <p:nvPr/>
            </p:nvSpPr>
            <p:spPr>
              <a:xfrm rot="1789688" flipH="1">
                <a:off x="583465" y="6156147"/>
                <a:ext cx="78020" cy="304796"/>
              </a:xfrm>
              <a:prstGeom prst="arc">
                <a:avLst>
                  <a:gd name="adj1" fmla="val 16200000"/>
                  <a:gd name="adj2" fmla="val 5173755"/>
                </a:avLst>
              </a:prstGeom>
              <a:ln w="19050">
                <a:solidFill>
                  <a:schemeClr val="accent1"/>
                </a:solidFill>
                <a:headEnd type="triangl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cs typeface="Times New Roman" panose="02020603050405020304" pitchFamily="18" charset="0"/>
                </a:endParaRPr>
              </a:p>
            </p:txBody>
          </p:sp>
          <p:sp>
            <p:nvSpPr>
              <p:cNvPr id="64" name="Arc 63">
                <a:extLst/>
              </p:cNvPr>
              <p:cNvSpPr/>
              <p:nvPr/>
            </p:nvSpPr>
            <p:spPr>
              <a:xfrm rot="2521318" flipH="1">
                <a:off x="465089" y="6104899"/>
                <a:ext cx="96853" cy="323676"/>
              </a:xfrm>
              <a:prstGeom prst="arc">
                <a:avLst>
                  <a:gd name="adj1" fmla="val 16200000"/>
                  <a:gd name="adj2" fmla="val 5173755"/>
                </a:avLst>
              </a:prstGeom>
              <a:ln w="19050">
                <a:solidFill>
                  <a:schemeClr val="accent1"/>
                </a:solidFill>
                <a:headEnd type="triangl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65" name="Straight Arrow Connector 64">
                <a:extLst/>
              </p:cNvPr>
              <p:cNvCxnSpPr>
                <a:stCxn id="52" idx="4"/>
              </p:cNvCxnSpPr>
              <p:nvPr/>
            </p:nvCxnSpPr>
            <p:spPr>
              <a:xfrm flipV="1">
                <a:off x="720673" y="6172331"/>
                <a:ext cx="10761" cy="296703"/>
              </a:xfrm>
              <a:prstGeom prst="straightConnector1">
                <a:avLst/>
              </a:prstGeom>
              <a:ln w="1905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6" name="Arc 65">
                <a:extLst/>
              </p:cNvPr>
              <p:cNvSpPr/>
              <p:nvPr/>
            </p:nvSpPr>
            <p:spPr>
              <a:xfrm rot="19211422">
                <a:off x="822906" y="6129174"/>
                <a:ext cx="78021" cy="350649"/>
              </a:xfrm>
              <a:prstGeom prst="arc">
                <a:avLst>
                  <a:gd name="adj1" fmla="val 16200000"/>
                  <a:gd name="adj2" fmla="val 5173755"/>
                </a:avLst>
              </a:prstGeom>
              <a:ln w="19050">
                <a:solidFill>
                  <a:schemeClr val="accent1"/>
                </a:solidFill>
                <a:headEnd type="triangl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cs typeface="Times New Roman" panose="02020603050405020304" pitchFamily="18" charset="0"/>
                </a:endParaRPr>
              </a:p>
            </p:txBody>
          </p:sp>
          <p:sp>
            <p:nvSpPr>
              <p:cNvPr id="67" name="Arc 66">
                <a:extLst/>
              </p:cNvPr>
              <p:cNvSpPr/>
              <p:nvPr/>
            </p:nvSpPr>
            <p:spPr>
              <a:xfrm rot="19416592">
                <a:off x="917070" y="6123779"/>
                <a:ext cx="104923" cy="315585"/>
              </a:xfrm>
              <a:prstGeom prst="arc">
                <a:avLst>
                  <a:gd name="adj1" fmla="val 16200000"/>
                  <a:gd name="adj2" fmla="val 5173755"/>
                </a:avLst>
              </a:prstGeom>
              <a:ln w="19050">
                <a:solidFill>
                  <a:schemeClr val="accent1"/>
                </a:solidFill>
                <a:headEnd type="triangl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9245" name="Group 53"/>
            <p:cNvGrpSpPr>
              <a:grpSpLocks/>
            </p:cNvGrpSpPr>
            <p:nvPr/>
          </p:nvGrpSpPr>
          <p:grpSpPr bwMode="auto">
            <a:xfrm flipV="1">
              <a:off x="1030754" y="5165530"/>
              <a:ext cx="328923" cy="293155"/>
              <a:chOff x="465340" y="6103594"/>
              <a:chExt cx="557170" cy="376229"/>
            </a:xfrm>
          </p:grpSpPr>
          <p:sp>
            <p:nvSpPr>
              <p:cNvPr id="58" name="Arc 57">
                <a:extLst/>
              </p:cNvPr>
              <p:cNvSpPr/>
              <p:nvPr/>
            </p:nvSpPr>
            <p:spPr>
              <a:xfrm rot="1789688" flipH="1">
                <a:off x="582728" y="6156132"/>
                <a:ext cx="78021" cy="305369"/>
              </a:xfrm>
              <a:prstGeom prst="arc">
                <a:avLst>
                  <a:gd name="adj1" fmla="val 16200000"/>
                  <a:gd name="adj2" fmla="val 5173755"/>
                </a:avLst>
              </a:prstGeom>
              <a:ln w="19050">
                <a:solidFill>
                  <a:schemeClr val="accent1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cs typeface="Times New Roman" panose="02020603050405020304" pitchFamily="18" charset="0"/>
                </a:endParaRPr>
              </a:p>
            </p:txBody>
          </p:sp>
          <p:sp>
            <p:nvSpPr>
              <p:cNvPr id="59" name="Arc 58">
                <a:extLst/>
              </p:cNvPr>
              <p:cNvSpPr/>
              <p:nvPr/>
            </p:nvSpPr>
            <p:spPr>
              <a:xfrm rot="2521318" flipH="1">
                <a:off x="464352" y="6103202"/>
                <a:ext cx="96853" cy="325727"/>
              </a:xfrm>
              <a:prstGeom prst="arc">
                <a:avLst>
                  <a:gd name="adj1" fmla="val 16200000"/>
                  <a:gd name="adj2" fmla="val 5173755"/>
                </a:avLst>
              </a:prstGeom>
              <a:ln w="19050">
                <a:solidFill>
                  <a:schemeClr val="accent1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60" name="Straight Arrow Connector 59">
                <a:extLst/>
              </p:cNvPr>
              <p:cNvCxnSpPr/>
              <p:nvPr/>
            </p:nvCxnSpPr>
            <p:spPr>
              <a:xfrm flipV="1">
                <a:off x="719937" y="6170382"/>
                <a:ext cx="10761" cy="297226"/>
              </a:xfrm>
              <a:prstGeom prst="straightConnector1">
                <a:avLst/>
              </a:prstGeom>
              <a:ln w="19050">
                <a:headEnd type="triangl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1" name="Arc 60">
                <a:extLst/>
              </p:cNvPr>
              <p:cNvSpPr/>
              <p:nvPr/>
            </p:nvSpPr>
            <p:spPr>
              <a:xfrm rot="19211422">
                <a:off x="822171" y="6127631"/>
                <a:ext cx="78020" cy="352192"/>
              </a:xfrm>
              <a:prstGeom prst="arc">
                <a:avLst>
                  <a:gd name="adj1" fmla="val 16200000"/>
                  <a:gd name="adj2" fmla="val 5173755"/>
                </a:avLst>
              </a:prstGeom>
              <a:ln w="19050">
                <a:solidFill>
                  <a:schemeClr val="accent1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cs typeface="Times New Roman" panose="02020603050405020304" pitchFamily="18" charset="0"/>
                </a:endParaRPr>
              </a:p>
            </p:txBody>
          </p:sp>
          <p:sp>
            <p:nvSpPr>
              <p:cNvPr id="62" name="Arc 61">
                <a:extLst/>
              </p:cNvPr>
              <p:cNvSpPr/>
              <p:nvPr/>
            </p:nvSpPr>
            <p:spPr>
              <a:xfrm rot="19416592">
                <a:off x="916333" y="6121523"/>
                <a:ext cx="104925" cy="317584"/>
              </a:xfrm>
              <a:prstGeom prst="arc">
                <a:avLst>
                  <a:gd name="adj1" fmla="val 16200000"/>
                  <a:gd name="adj2" fmla="val 5173755"/>
                </a:avLst>
              </a:prstGeom>
              <a:ln w="19050">
                <a:solidFill>
                  <a:schemeClr val="accent1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55" name="Freeform 54">
              <a:extLst/>
            </p:cNvPr>
            <p:cNvSpPr/>
            <p:nvPr/>
          </p:nvSpPr>
          <p:spPr>
            <a:xfrm>
              <a:off x="1009524" y="5468508"/>
              <a:ext cx="103235" cy="247459"/>
            </a:xfrm>
            <a:custGeom>
              <a:avLst/>
              <a:gdLst>
                <a:gd name="connsiteX0" fmla="*/ 103676 w 103676"/>
                <a:gd name="connsiteY0" fmla="*/ 0 h 247744"/>
                <a:gd name="connsiteX1" fmla="*/ 74 w 103676"/>
                <a:gd name="connsiteY1" fmla="*/ 117116 h 247744"/>
                <a:gd name="connsiteX2" fmla="*/ 85658 w 103676"/>
                <a:gd name="connsiteY2" fmla="*/ 247744 h 2477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3676" h="247744">
                  <a:moveTo>
                    <a:pt x="103676" y="0"/>
                  </a:moveTo>
                  <a:cubicBezTo>
                    <a:pt x="53376" y="37912"/>
                    <a:pt x="3077" y="75825"/>
                    <a:pt x="74" y="117116"/>
                  </a:cubicBezTo>
                  <a:cubicBezTo>
                    <a:pt x="-2929" y="158407"/>
                    <a:pt x="85658" y="247744"/>
                    <a:pt x="85658" y="247744"/>
                  </a:cubicBezTo>
                </a:path>
              </a:pathLst>
            </a:custGeom>
            <a:noFill/>
            <a:ln w="19050">
              <a:solidFill>
                <a:schemeClr val="accent1"/>
              </a:solidFill>
              <a:headEnd type="none"/>
              <a:tailEnd type="triangl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cs typeface="Times New Roman" panose="02020603050405020304" pitchFamily="18" charset="0"/>
              </a:endParaRPr>
            </a:p>
          </p:txBody>
        </p:sp>
        <p:sp>
          <p:nvSpPr>
            <p:cNvPr id="56" name="Freeform 55">
              <a:extLst/>
            </p:cNvPr>
            <p:cNvSpPr/>
            <p:nvPr/>
          </p:nvSpPr>
          <p:spPr>
            <a:xfrm>
              <a:off x="1188995" y="5473268"/>
              <a:ext cx="0" cy="252217"/>
            </a:xfrm>
            <a:custGeom>
              <a:avLst/>
              <a:gdLst>
                <a:gd name="connsiteX0" fmla="*/ 0 w 0"/>
                <a:gd name="connsiteY0" fmla="*/ 0 h 252248"/>
                <a:gd name="connsiteX1" fmla="*/ 0 w 0"/>
                <a:gd name="connsiteY1" fmla="*/ 252248 h 2522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252248">
                  <a:moveTo>
                    <a:pt x="0" y="0"/>
                  </a:moveTo>
                  <a:lnTo>
                    <a:pt x="0" y="252248"/>
                  </a:lnTo>
                </a:path>
              </a:pathLst>
            </a:custGeom>
            <a:noFill/>
            <a:ln w="19050">
              <a:solidFill>
                <a:schemeClr val="accent1"/>
              </a:solidFill>
              <a:headEnd type="none"/>
              <a:tailEnd type="triangl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cs typeface="Times New Roman" panose="02020603050405020304" pitchFamily="18" charset="0"/>
              </a:endParaRPr>
            </a:p>
          </p:txBody>
        </p:sp>
        <p:sp>
          <p:nvSpPr>
            <p:cNvPr id="57" name="Freeform 56">
              <a:extLst/>
            </p:cNvPr>
            <p:cNvSpPr/>
            <p:nvPr/>
          </p:nvSpPr>
          <p:spPr>
            <a:xfrm>
              <a:off x="1265231" y="5485958"/>
              <a:ext cx="117530" cy="244287"/>
            </a:xfrm>
            <a:custGeom>
              <a:avLst/>
              <a:gdLst>
                <a:gd name="connsiteX0" fmla="*/ 0 w 117179"/>
                <a:gd name="connsiteY0" fmla="*/ 0 h 243239"/>
                <a:gd name="connsiteX1" fmla="*/ 117115 w 117179"/>
                <a:gd name="connsiteY1" fmla="*/ 108106 h 243239"/>
                <a:gd name="connsiteX2" fmla="*/ 18018 w 117179"/>
                <a:gd name="connsiteY2" fmla="*/ 243239 h 243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7179" h="243239">
                  <a:moveTo>
                    <a:pt x="0" y="0"/>
                  </a:moveTo>
                  <a:cubicBezTo>
                    <a:pt x="57056" y="33783"/>
                    <a:pt x="114112" y="67566"/>
                    <a:pt x="117115" y="108106"/>
                  </a:cubicBezTo>
                  <a:cubicBezTo>
                    <a:pt x="120118" y="148646"/>
                    <a:pt x="18018" y="243239"/>
                    <a:pt x="18018" y="243239"/>
                  </a:cubicBezTo>
                </a:path>
              </a:pathLst>
            </a:custGeom>
            <a:noFill/>
            <a:ln w="19050">
              <a:solidFill>
                <a:schemeClr val="accent1"/>
              </a:solidFill>
              <a:headEnd type="none"/>
              <a:tailEnd type="triangl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cs typeface="Times New Roman" panose="02020603050405020304" pitchFamily="18" charset="0"/>
              </a:endParaRPr>
            </a:p>
          </p:txBody>
        </p:sp>
      </p:grpSp>
      <p:sp>
        <p:nvSpPr>
          <p:cNvPr id="68" name="Right Arrow 67">
            <a:extLst/>
          </p:cNvPr>
          <p:cNvSpPr/>
          <p:nvPr/>
        </p:nvSpPr>
        <p:spPr>
          <a:xfrm>
            <a:off x="5729288" y="3435350"/>
            <a:ext cx="579437" cy="290513"/>
          </a:xfrm>
          <a:prstGeom prst="rightArrow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cs typeface="Times New Roman" panose="02020603050405020304" pitchFamily="18" charset="0"/>
            </a:endParaRPr>
          </a:p>
        </p:txBody>
      </p:sp>
      <p:sp>
        <p:nvSpPr>
          <p:cNvPr id="9235" name="Rectangle 68"/>
          <p:cNvSpPr>
            <a:spLocks noChangeArrowheads="1"/>
          </p:cNvSpPr>
          <p:nvPr/>
        </p:nvSpPr>
        <p:spPr bwMode="auto">
          <a:xfrm>
            <a:off x="4833938" y="3429000"/>
            <a:ext cx="30162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en-US" b="1">
                <a:latin typeface="Times New Roman" pitchFamily="18" charset="0"/>
                <a:cs typeface="Times New Roman" pitchFamily="18" charset="0"/>
              </a:rPr>
              <a:t>+</a:t>
            </a:r>
          </a:p>
        </p:txBody>
      </p:sp>
      <p:sp>
        <p:nvSpPr>
          <p:cNvPr id="70" name="Right Arrow 69">
            <a:extLst/>
          </p:cNvPr>
          <p:cNvSpPr/>
          <p:nvPr/>
        </p:nvSpPr>
        <p:spPr>
          <a:xfrm>
            <a:off x="2255838" y="3313113"/>
            <a:ext cx="579437" cy="288925"/>
          </a:xfrm>
          <a:prstGeom prst="rightArrow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cs typeface="Times New Roman" panose="02020603050405020304" pitchFamily="18" charset="0"/>
            </a:endParaRPr>
          </a:p>
        </p:txBody>
      </p:sp>
      <p:sp>
        <p:nvSpPr>
          <p:cNvPr id="9237" name="Rectangle 70"/>
          <p:cNvSpPr>
            <a:spLocks noChangeArrowheads="1"/>
          </p:cNvSpPr>
          <p:nvPr/>
        </p:nvSpPr>
        <p:spPr bwMode="auto">
          <a:xfrm>
            <a:off x="-36513" y="6345238"/>
            <a:ext cx="2601913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en-US">
                <a:latin typeface="Times New Roman" pitchFamily="18" charset="0"/>
                <a:cs typeface="Times New Roman" pitchFamily="18" charset="0"/>
              </a:rPr>
              <a:t>TE: Transverse Electric Field</a:t>
            </a:r>
          </a:p>
        </p:txBody>
      </p:sp>
      <p:sp>
        <p:nvSpPr>
          <p:cNvPr id="9238" name="Rectangle 71"/>
          <p:cNvSpPr>
            <a:spLocks noChangeArrowheads="1"/>
          </p:cNvSpPr>
          <p:nvPr/>
        </p:nvSpPr>
        <p:spPr bwMode="auto">
          <a:xfrm>
            <a:off x="2738438" y="6340475"/>
            <a:ext cx="2795587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en-US">
                <a:latin typeface="Times New Roman" pitchFamily="18" charset="0"/>
                <a:cs typeface="Times New Roman" pitchFamily="18" charset="0"/>
              </a:rPr>
              <a:t>TM: Transverse Magnetic Field</a:t>
            </a:r>
          </a:p>
        </p:txBody>
      </p:sp>
      <p:sp>
        <p:nvSpPr>
          <p:cNvPr id="9239" name="Rectangle 72"/>
          <p:cNvSpPr>
            <a:spLocks noChangeArrowheads="1"/>
          </p:cNvSpPr>
          <p:nvPr/>
        </p:nvSpPr>
        <p:spPr bwMode="auto">
          <a:xfrm>
            <a:off x="947738" y="2500313"/>
            <a:ext cx="631825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en-US">
                <a:latin typeface="Times New Roman" pitchFamily="18" charset="0"/>
                <a:cs typeface="Times New Roman" pitchFamily="18" charset="0"/>
              </a:rPr>
              <a:t>TE11</a:t>
            </a:r>
          </a:p>
        </p:txBody>
      </p:sp>
      <p:sp>
        <p:nvSpPr>
          <p:cNvPr id="9240" name="Rectangle 73"/>
          <p:cNvSpPr>
            <a:spLocks noChangeArrowheads="1"/>
          </p:cNvSpPr>
          <p:nvPr/>
        </p:nvSpPr>
        <p:spPr bwMode="auto">
          <a:xfrm>
            <a:off x="642938" y="4143375"/>
            <a:ext cx="152717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en-US">
                <a:latin typeface="Times New Roman" pitchFamily="18" charset="0"/>
                <a:cs typeface="Times New Roman" pitchFamily="18" charset="0"/>
              </a:rPr>
              <a:t>Linear </a:t>
            </a:r>
            <a:r>
              <a:rPr lang="en-GB" altLang="en-US">
                <a:latin typeface="Times New Roman" pitchFamily="18" charset="0"/>
                <a:cs typeface="Times New Roman" pitchFamily="18" charset="0"/>
              </a:rPr>
              <a:t>polarised</a:t>
            </a:r>
          </a:p>
        </p:txBody>
      </p:sp>
      <p:sp>
        <p:nvSpPr>
          <p:cNvPr id="9241" name="Content Placeholder 2"/>
          <p:cNvSpPr>
            <a:spLocks noGrp="1" noChangeArrowheads="1"/>
          </p:cNvSpPr>
          <p:nvPr>
            <p:ph sz="half" idx="1"/>
          </p:nvPr>
        </p:nvSpPr>
        <p:spPr>
          <a:xfrm>
            <a:off x="-12700" y="838200"/>
            <a:ext cx="4306888" cy="457200"/>
          </a:xfrm>
        </p:spPr>
        <p:txBody>
          <a:bodyPr/>
          <a:lstStyle/>
          <a:p>
            <a:pPr marL="0" indent="0">
              <a:buFontTx/>
              <a:buNone/>
            </a:pPr>
            <a:r>
              <a:rPr lang="en-GB" altLang="en-US" sz="2200" b="1"/>
              <a:t>Cross section of Feed Horn Design </a:t>
            </a:r>
          </a:p>
        </p:txBody>
      </p:sp>
      <p:sp>
        <p:nvSpPr>
          <p:cNvPr id="69" name="Rectangle 68"/>
          <p:cNvSpPr/>
          <p:nvPr/>
        </p:nvSpPr>
        <p:spPr>
          <a:xfrm>
            <a:off x="7408863" y="4775200"/>
            <a:ext cx="425450" cy="33813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dirty="0">
                <a:latin typeface="+mn-lt"/>
              </a:rPr>
              <a:t>[5]</a:t>
            </a:r>
          </a:p>
        </p:txBody>
      </p:sp>
      <p:pic>
        <p:nvPicPr>
          <p:cNvPr id="71" name="Picture 2" descr="C:\Users\Daliso\Pictures\Saved Pictures\Camera\IMG_20180119_121343.jpg">
            <a:extLst>
              <a:ext uri="{FF2B5EF4-FFF2-40B4-BE49-F238E27FC236}">
                <a16:creationId xmlns:a16="http://schemas.microsoft.com/office/drawing/2014/main" id="{5C80AED7-22E9-374D-820D-0908D64D83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 l="26279" t="23431" r="25734" b="20222"/>
          <a:stretch>
            <a:fillRect/>
          </a:stretch>
        </p:blipFill>
        <p:spPr bwMode="auto">
          <a:xfrm>
            <a:off x="6882184" y="764704"/>
            <a:ext cx="2261816" cy="19915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60094987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8" descr="C:\Users\Daliso\Desktop\DANM\DANM_Data\bp.png"/>
          <p:cNvPicPr>
            <a:picLocks noChangeAspect="1" noChangeArrowheads="1"/>
          </p:cNvPicPr>
          <p:nvPr/>
        </p:nvPicPr>
        <p:blipFill>
          <a:blip r:embed="rId2"/>
          <a:srcRect l="3020" t="11125" r="7115"/>
          <a:stretch>
            <a:fillRect/>
          </a:stretch>
        </p:blipFill>
        <p:spPr bwMode="auto">
          <a:xfrm>
            <a:off x="3281363" y="1189038"/>
            <a:ext cx="5888037" cy="357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3" name="Title 1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61913"/>
            <a:ext cx="8229600" cy="1143000"/>
          </a:xfrm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GB" altLang="en-US"/>
              <a:t>Feed horn design</a:t>
            </a:r>
          </a:p>
        </p:txBody>
      </p:sp>
      <p:grpSp>
        <p:nvGrpSpPr>
          <p:cNvPr id="10244" name="Group 25"/>
          <p:cNvGrpSpPr>
            <a:grpSpLocks/>
          </p:cNvGrpSpPr>
          <p:nvPr/>
        </p:nvGrpSpPr>
        <p:grpSpPr bwMode="auto">
          <a:xfrm>
            <a:off x="87313" y="1254125"/>
            <a:ext cx="3178175" cy="3187700"/>
            <a:chOff x="87083" y="1254038"/>
            <a:chExt cx="3178633" cy="3187337"/>
          </a:xfrm>
        </p:grpSpPr>
        <p:sp>
          <p:nvSpPr>
            <p:cNvPr id="10252" name="TextBox 8"/>
            <p:cNvSpPr txBox="1">
              <a:spLocks noChangeArrowheads="1"/>
            </p:cNvSpPr>
            <p:nvPr/>
          </p:nvSpPr>
          <p:spPr bwMode="auto">
            <a:xfrm>
              <a:off x="870746" y="4049490"/>
              <a:ext cx="718457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GB" altLang="en-US"/>
                <a:t>11dB</a:t>
              </a:r>
            </a:p>
          </p:txBody>
        </p:sp>
        <p:pic>
          <p:nvPicPr>
            <p:cNvPr id="10253" name="Picture 11" descr="C:\Users\Daliso\Desktop\DANM\DANM_Data\Screen Shot 2018-04-13 at 17.32.26.png"/>
            <p:cNvPicPr>
              <a:picLocks noChangeAspect="1" noChangeArrowheads="1"/>
            </p:cNvPicPr>
            <p:nvPr/>
          </p:nvPicPr>
          <p:blipFill>
            <a:blip r:embed="rId3"/>
            <a:srcRect l="24469" t="5179" b="6471"/>
            <a:stretch>
              <a:fillRect/>
            </a:stretch>
          </p:blipFill>
          <p:spPr bwMode="auto">
            <a:xfrm>
              <a:off x="117567" y="1489171"/>
              <a:ext cx="2860766" cy="24947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5" name="Rectangle 14">
              <a:extLst/>
            </p:cNvPr>
            <p:cNvSpPr/>
            <p:nvPr/>
          </p:nvSpPr>
          <p:spPr bwMode="auto">
            <a:xfrm>
              <a:off x="718999" y="4101689"/>
              <a:ext cx="219107" cy="234923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bg2">
                  <a:lumMod val="60000"/>
                  <a:lumOff val="40000"/>
                </a:schemeClr>
              </a:solidFill>
            </a:ln>
            <a:effectLst/>
            <a:extLst>
              <a:ext uri="{91240B29-F687-4f45-9708-019B960494DF}"/>
              <a:ext uri="{AF507438-7753-43e0-B8FC-AC1667EBCBE1}"/>
            </a:extLst>
          </p:spPr>
          <p:txBody>
            <a:bodyPr anchor="ctr"/>
            <a:lstStyle/>
            <a:p>
              <a:pPr algn="ctr">
                <a:defRPr/>
              </a:pPr>
              <a:endParaRPr lang="en-GB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endParaRPr>
            </a:p>
          </p:txBody>
        </p:sp>
        <p:sp>
          <p:nvSpPr>
            <p:cNvPr id="16" name="Rectangle 15">
              <a:extLst/>
            </p:cNvPr>
            <p:cNvSpPr/>
            <p:nvPr/>
          </p:nvSpPr>
          <p:spPr bwMode="auto">
            <a:xfrm>
              <a:off x="2354360" y="4111213"/>
              <a:ext cx="227045" cy="234923"/>
            </a:xfrm>
            <a:prstGeom prst="rect">
              <a:avLst/>
            </a:prstGeom>
            <a:solidFill>
              <a:srgbClr val="00FF00"/>
            </a:solidFill>
            <a:ln>
              <a:solidFill>
                <a:schemeClr val="bg2">
                  <a:lumMod val="60000"/>
                  <a:lumOff val="40000"/>
                </a:schemeClr>
              </a:solidFill>
            </a:ln>
            <a:effectLst/>
            <a:extLst>
              <a:ext uri="{91240B29-F687-4f45-9708-019B960494DF}"/>
              <a:ext uri="{AF507438-7753-43e0-B8FC-AC1667EBCBE1}"/>
            </a:extLst>
          </p:spPr>
          <p:txBody>
            <a:bodyPr anchor="ctr"/>
            <a:lstStyle/>
            <a:p>
              <a:pPr algn="ctr">
                <a:defRPr/>
              </a:pPr>
              <a:endParaRPr lang="en-GB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endParaRPr>
            </a:p>
          </p:txBody>
        </p:sp>
        <p:sp>
          <p:nvSpPr>
            <p:cNvPr id="10256" name="TextBox 16"/>
            <p:cNvSpPr txBox="1">
              <a:spLocks noChangeArrowheads="1"/>
            </p:cNvSpPr>
            <p:nvPr/>
          </p:nvSpPr>
          <p:spPr bwMode="auto">
            <a:xfrm>
              <a:off x="2529842" y="4064913"/>
              <a:ext cx="735874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GB" altLang="en-US"/>
                <a:t>-25dB</a:t>
              </a:r>
            </a:p>
          </p:txBody>
        </p:sp>
        <p:sp>
          <p:nvSpPr>
            <p:cNvPr id="10257" name="TextBox 17"/>
            <p:cNvSpPr txBox="1">
              <a:spLocks noChangeArrowheads="1"/>
            </p:cNvSpPr>
            <p:nvPr/>
          </p:nvSpPr>
          <p:spPr bwMode="auto">
            <a:xfrm>
              <a:off x="87083" y="4058202"/>
              <a:ext cx="718457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GB" altLang="en-US"/>
                <a:t>Gain:</a:t>
              </a:r>
            </a:p>
          </p:txBody>
        </p:sp>
        <p:sp>
          <p:nvSpPr>
            <p:cNvPr id="20" name="Rectangle 19">
              <a:extLst/>
            </p:cNvPr>
            <p:cNvSpPr/>
            <p:nvPr/>
          </p:nvSpPr>
          <p:spPr bwMode="auto">
            <a:xfrm>
              <a:off x="144241" y="1254038"/>
              <a:ext cx="3069079" cy="3187337"/>
            </a:xfrm>
            <a:prstGeom prst="rect">
              <a:avLst/>
            </a:prstGeom>
            <a:noFill/>
            <a:ln>
              <a:solidFill>
                <a:schemeClr val="bg2">
                  <a:lumMod val="60000"/>
                  <a:lumOff val="40000"/>
                </a:schemeClr>
              </a:solidFill>
            </a:ln>
            <a:effectLst/>
            <a:extLst>
              <a:ext uri="{91240B29-F687-4f45-9708-019B960494DF}"/>
              <a:ext uri="{AF507438-7753-43e0-B8FC-AC1667EBCBE1}"/>
            </a:extLst>
          </p:spPr>
          <p:txBody>
            <a:bodyPr anchor="ctr"/>
            <a:lstStyle/>
            <a:p>
              <a:pPr algn="ctr">
                <a:defRPr/>
              </a:pPr>
              <a:endParaRPr lang="en-GB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endParaRPr>
            </a:p>
          </p:txBody>
        </p:sp>
        <p:sp>
          <p:nvSpPr>
            <p:cNvPr id="22" name="Rectangle 21">
              <a:extLst/>
            </p:cNvPr>
            <p:cNvSpPr/>
            <p:nvPr/>
          </p:nvSpPr>
          <p:spPr bwMode="auto">
            <a:xfrm>
              <a:off x="1496986" y="4103277"/>
              <a:ext cx="214343" cy="234923"/>
            </a:xfrm>
            <a:prstGeom prst="rect">
              <a:avLst/>
            </a:prstGeom>
            <a:solidFill>
              <a:srgbClr val="CCFF33"/>
            </a:solidFill>
            <a:ln>
              <a:solidFill>
                <a:schemeClr val="bg2">
                  <a:lumMod val="60000"/>
                  <a:lumOff val="40000"/>
                </a:schemeClr>
              </a:solidFill>
            </a:ln>
            <a:effectLst/>
            <a:extLst>
              <a:ext uri="{91240B29-F687-4f45-9708-019B960494DF}"/>
              <a:ext uri="{AF507438-7753-43e0-B8FC-AC1667EBCBE1}"/>
            </a:extLst>
          </p:spPr>
          <p:txBody>
            <a:bodyPr anchor="ctr"/>
            <a:lstStyle/>
            <a:p>
              <a:pPr algn="ctr">
                <a:defRPr/>
              </a:pPr>
              <a:endParaRPr lang="en-GB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endParaRPr>
            </a:p>
          </p:txBody>
        </p:sp>
        <p:sp>
          <p:nvSpPr>
            <p:cNvPr id="10260" name="TextBox 22"/>
            <p:cNvSpPr txBox="1">
              <a:spLocks noChangeArrowheads="1"/>
            </p:cNvSpPr>
            <p:nvPr/>
          </p:nvSpPr>
          <p:spPr bwMode="auto">
            <a:xfrm>
              <a:off x="1642488" y="4056050"/>
              <a:ext cx="781051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GB" altLang="en-US"/>
                <a:t>-12dB</a:t>
              </a:r>
            </a:p>
          </p:txBody>
        </p:sp>
      </p:grpSp>
      <p:sp>
        <p:nvSpPr>
          <p:cNvPr id="10245" name="Content Placeholder 2"/>
          <p:cNvSpPr>
            <a:spLocks noGrp="1" noChangeArrowheads="1"/>
          </p:cNvSpPr>
          <p:nvPr>
            <p:ph sz="half" idx="1"/>
          </p:nvPr>
        </p:nvSpPr>
        <p:spPr>
          <a:xfrm>
            <a:off x="-12700" y="838200"/>
            <a:ext cx="3790950" cy="457200"/>
          </a:xfrm>
        </p:spPr>
        <p:txBody>
          <a:bodyPr/>
          <a:lstStyle/>
          <a:p>
            <a:pPr marL="0" indent="0">
              <a:buFontTx/>
              <a:buNone/>
            </a:pPr>
            <a:r>
              <a:rPr lang="en-GB" altLang="en-US" sz="2000"/>
              <a:t>HFSS Horn Simulation Results</a:t>
            </a:r>
          </a:p>
        </p:txBody>
      </p:sp>
      <p:sp>
        <p:nvSpPr>
          <p:cNvPr id="10246" name="Content Placeholder 2"/>
          <p:cNvSpPr>
            <a:spLocks noGrp="1" noChangeArrowheads="1"/>
          </p:cNvSpPr>
          <p:nvPr>
            <p:ph sz="half" idx="1"/>
          </p:nvPr>
        </p:nvSpPr>
        <p:spPr>
          <a:xfrm>
            <a:off x="4029075" y="838200"/>
            <a:ext cx="4806950" cy="615950"/>
          </a:xfrm>
        </p:spPr>
        <p:txBody>
          <a:bodyPr/>
          <a:lstStyle/>
          <a:p>
            <a:pPr marL="0" indent="0">
              <a:buFontTx/>
              <a:buNone/>
            </a:pPr>
            <a:r>
              <a:rPr lang="en-GB" altLang="en-US" sz="2000"/>
              <a:t>CHAMP Horn Simulation: Beam Pattern</a:t>
            </a:r>
          </a:p>
        </p:txBody>
      </p:sp>
      <p:grpSp>
        <p:nvGrpSpPr>
          <p:cNvPr id="10247" name="Group 2"/>
          <p:cNvGrpSpPr>
            <a:grpSpLocks/>
          </p:cNvGrpSpPr>
          <p:nvPr/>
        </p:nvGrpSpPr>
        <p:grpSpPr bwMode="auto">
          <a:xfrm>
            <a:off x="1235075" y="4851400"/>
            <a:ext cx="6477000" cy="1360488"/>
            <a:chOff x="1235473" y="5085064"/>
            <a:chExt cx="6475967" cy="1361103"/>
          </a:xfrm>
        </p:grpSpPr>
        <p:sp>
          <p:nvSpPr>
            <p:cNvPr id="17" name="Content Placeholder 2">
              <a:extLst/>
            </p:cNvPr>
            <p:cNvSpPr txBox="1">
              <a:spLocks/>
            </p:cNvSpPr>
            <p:nvPr/>
          </p:nvSpPr>
          <p:spPr bwMode="auto">
            <a:xfrm>
              <a:off x="1235473" y="5085064"/>
              <a:ext cx="6475967" cy="1361103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+mn-lt"/>
                  <a:ea typeface="MS PGothic" panose="020B0600070205080204" pitchFamily="34" charset="-128"/>
                  <a:cs typeface="MS PGothic" charset="0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>
                  <a:solidFill>
                    <a:srgbClr val="3366FF"/>
                  </a:solidFill>
                  <a:latin typeface="+mn-lt"/>
                  <a:ea typeface="MS PGothic" panose="020B0600070205080204" pitchFamily="34" charset="-128"/>
                  <a:cs typeface="MS PGothic" charset="0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rgbClr val="FF6600"/>
                  </a:solidFill>
                  <a:latin typeface="+mn-lt"/>
                  <a:ea typeface="MS PGothic" panose="020B0600070205080204" pitchFamily="34" charset="-128"/>
                  <a:cs typeface="MS PGothic" charset="0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rgbClr val="FF6600"/>
                  </a:solidFill>
                  <a:latin typeface="+mj-lt"/>
                  <a:ea typeface="MS PGothic" panose="020B0600070205080204" pitchFamily="34" charset="-128"/>
                  <a:cs typeface="MS PGothic" charset="0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6600"/>
                  </a:solidFill>
                  <a:latin typeface="+mj-lt"/>
                  <a:ea typeface="MS PGothic" panose="020B0600070205080204" pitchFamily="34" charset="-128"/>
                  <a:cs typeface="MS PGothic" charset="0"/>
                </a:defRPr>
              </a:lvl5pPr>
              <a:lvl6pPr marL="25146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6600"/>
                  </a:solidFill>
                  <a:latin typeface="+mj-lt"/>
                  <a:ea typeface="+mn-ea"/>
                </a:defRPr>
              </a:lvl6pPr>
              <a:lvl7pPr marL="29718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6600"/>
                  </a:solidFill>
                  <a:latin typeface="+mj-lt"/>
                  <a:ea typeface="+mn-ea"/>
                </a:defRPr>
              </a:lvl7pPr>
              <a:lvl8pPr marL="3429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6600"/>
                  </a:solidFill>
                  <a:latin typeface="+mj-lt"/>
                  <a:ea typeface="+mn-ea"/>
                </a:defRPr>
              </a:lvl8pPr>
              <a:lvl9pPr marL="3886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6600"/>
                  </a:solidFill>
                  <a:latin typeface="+mj-lt"/>
                  <a:ea typeface="+mn-ea"/>
                </a:defRPr>
              </a:lvl9pPr>
            </a:lstStyle>
            <a:p>
              <a:pPr>
                <a:defRPr/>
              </a:pPr>
              <a:r>
                <a:rPr lang="en-GB" sz="2200" kern="0" dirty="0">
                  <a:sym typeface="Wingdings" pitchFamily="2" charset="2"/>
                </a:rPr>
                <a:t>≈ -15dB at 58</a:t>
              </a:r>
              <a:r>
                <a:rPr lang="en-GB" sz="2200" dirty="0">
                  <a:sym typeface="Wingdings" pitchFamily="2" charset="2"/>
                </a:rPr>
                <a:t>º</a:t>
              </a:r>
              <a:r>
                <a:rPr lang="en-GB" sz="2200" kern="0" dirty="0">
                  <a:sym typeface="Wingdings" pitchFamily="2" charset="2"/>
                </a:rPr>
                <a:t> half beamwidth  </a:t>
              </a:r>
            </a:p>
            <a:p>
              <a:pPr>
                <a:defRPr/>
              </a:pPr>
              <a:r>
                <a:rPr lang="en-GB" sz="2200" dirty="0"/>
                <a:t>4.6 to 8.5 GHz</a:t>
              </a:r>
              <a:endParaRPr lang="en-GB" sz="2200" kern="0" dirty="0">
                <a:sym typeface="Wingdings" pitchFamily="2" charset="2"/>
              </a:endParaRPr>
            </a:p>
            <a:p>
              <a:pPr>
                <a:defRPr/>
              </a:pPr>
              <a:r>
                <a:rPr lang="en-GB" sz="2200" kern="0" dirty="0">
                  <a:sym typeface="Wingdings" pitchFamily="2" charset="2"/>
                </a:rPr>
                <a:t>15dB polarisation isolation minimum</a:t>
              </a:r>
            </a:p>
            <a:p>
              <a:pPr>
                <a:defRPr/>
              </a:pPr>
              <a:r>
                <a:rPr lang="en-GB" sz="2400" kern="0" dirty="0">
                  <a:sym typeface="Wingdings" pitchFamily="2" charset="2"/>
                </a:rPr>
                <a:t>Beam Pattern measurement yet to be carried out</a:t>
              </a:r>
            </a:p>
            <a:p>
              <a:pPr>
                <a:defRPr/>
              </a:pPr>
              <a:endParaRPr lang="en-GB" sz="2200" kern="0" dirty="0">
                <a:sym typeface="Wingdings" pitchFamily="2" charset="2"/>
              </a:endParaRPr>
            </a:p>
          </p:txBody>
        </p:sp>
        <p:sp>
          <p:nvSpPr>
            <p:cNvPr id="10249" name="Freeform 1"/>
            <p:cNvSpPr>
              <a:spLocks/>
            </p:cNvSpPr>
            <p:nvPr/>
          </p:nvSpPr>
          <p:spPr bwMode="auto">
            <a:xfrm>
              <a:off x="5225408" y="5095224"/>
              <a:ext cx="352432" cy="347997"/>
            </a:xfrm>
            <a:custGeom>
              <a:avLst/>
              <a:gdLst>
                <a:gd name="T0" fmla="*/ 0 w 833120"/>
                <a:gd name="T1" fmla="*/ 52311 h 589280"/>
                <a:gd name="T2" fmla="*/ 16152 w 833120"/>
                <a:gd name="T3" fmla="*/ 121362 h 589280"/>
                <a:gd name="T4" fmla="*/ 63068 w 833120"/>
                <a:gd name="T5" fmla="*/ 0 h 589280"/>
                <a:gd name="T6" fmla="*/ 16921 w 833120"/>
                <a:gd name="T7" fmla="*/ 92068 h 589280"/>
                <a:gd name="T8" fmla="*/ 0 w 833120"/>
                <a:gd name="T9" fmla="*/ 52311 h 5892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33120"/>
                <a:gd name="T16" fmla="*/ 0 h 589280"/>
                <a:gd name="T17" fmla="*/ 833120 w 833120"/>
                <a:gd name="T18" fmla="*/ 589280 h 58928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33120" h="589280">
                  <a:moveTo>
                    <a:pt x="0" y="254000"/>
                  </a:moveTo>
                  <a:lnTo>
                    <a:pt x="213360" y="589280"/>
                  </a:lnTo>
                  <a:lnTo>
                    <a:pt x="833120" y="0"/>
                  </a:lnTo>
                  <a:lnTo>
                    <a:pt x="223520" y="447040"/>
                  </a:lnTo>
                  <a:lnTo>
                    <a:pt x="0" y="254000"/>
                  </a:lnTo>
                  <a:close/>
                </a:path>
              </a:pathLst>
            </a:custGeom>
            <a:solidFill>
              <a:srgbClr val="112297"/>
            </a:solidFill>
            <a:ln w="9525">
              <a:noFill/>
              <a:round/>
              <a:headEnd/>
              <a:tailEnd/>
            </a:ln>
          </p:spPr>
          <p:txBody>
            <a:bodyPr anchor="ctr"/>
            <a:lstStyle/>
            <a:p>
              <a:endParaRPr lang="en-GB"/>
            </a:p>
          </p:txBody>
        </p:sp>
        <p:sp>
          <p:nvSpPr>
            <p:cNvPr id="10250" name="Freeform 17"/>
            <p:cNvSpPr>
              <a:spLocks/>
            </p:cNvSpPr>
            <p:nvPr/>
          </p:nvSpPr>
          <p:spPr bwMode="auto">
            <a:xfrm>
              <a:off x="3428365" y="5478894"/>
              <a:ext cx="349885" cy="366097"/>
            </a:xfrm>
            <a:custGeom>
              <a:avLst/>
              <a:gdLst>
                <a:gd name="T0" fmla="*/ 0 w 833120"/>
                <a:gd name="T1" fmla="*/ 60905 h 589280"/>
                <a:gd name="T2" fmla="*/ 15804 w 833120"/>
                <a:gd name="T3" fmla="*/ 141301 h 589280"/>
                <a:gd name="T4" fmla="*/ 61711 w 833120"/>
                <a:gd name="T5" fmla="*/ 0 h 589280"/>
                <a:gd name="T6" fmla="*/ 16556 w 833120"/>
                <a:gd name="T7" fmla="*/ 107194 h 589280"/>
                <a:gd name="T8" fmla="*/ 0 w 833120"/>
                <a:gd name="T9" fmla="*/ 60905 h 5892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33120"/>
                <a:gd name="T16" fmla="*/ 0 h 589280"/>
                <a:gd name="T17" fmla="*/ 833120 w 833120"/>
                <a:gd name="T18" fmla="*/ 589280 h 58928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33120" h="589280">
                  <a:moveTo>
                    <a:pt x="0" y="254000"/>
                  </a:moveTo>
                  <a:lnTo>
                    <a:pt x="213360" y="589280"/>
                  </a:lnTo>
                  <a:lnTo>
                    <a:pt x="833120" y="0"/>
                  </a:lnTo>
                  <a:lnTo>
                    <a:pt x="223520" y="447040"/>
                  </a:lnTo>
                  <a:lnTo>
                    <a:pt x="0" y="254000"/>
                  </a:lnTo>
                  <a:close/>
                </a:path>
              </a:pathLst>
            </a:custGeom>
            <a:solidFill>
              <a:srgbClr val="112297"/>
            </a:solidFill>
            <a:ln w="9525">
              <a:noFill/>
              <a:round/>
              <a:headEnd/>
              <a:tailEnd/>
            </a:ln>
          </p:spPr>
          <p:txBody>
            <a:bodyPr anchor="ctr"/>
            <a:lstStyle/>
            <a:p>
              <a:endParaRPr lang="en-GB"/>
            </a:p>
          </p:txBody>
        </p:sp>
        <p:sp>
          <p:nvSpPr>
            <p:cNvPr id="10251" name="Freeform 18"/>
            <p:cNvSpPr>
              <a:spLocks/>
            </p:cNvSpPr>
            <p:nvPr/>
          </p:nvSpPr>
          <p:spPr bwMode="auto">
            <a:xfrm>
              <a:off x="5894070" y="5855151"/>
              <a:ext cx="384810" cy="394837"/>
            </a:xfrm>
            <a:custGeom>
              <a:avLst/>
              <a:gdLst>
                <a:gd name="T0" fmla="*/ 0 w 833120"/>
                <a:gd name="T1" fmla="*/ 76405 h 589280"/>
                <a:gd name="T2" fmla="*/ 21025 w 833120"/>
                <a:gd name="T3" fmla="*/ 177260 h 589280"/>
                <a:gd name="T4" fmla="*/ 82096 w 833120"/>
                <a:gd name="T5" fmla="*/ 0 h 589280"/>
                <a:gd name="T6" fmla="*/ 22026 w 833120"/>
                <a:gd name="T7" fmla="*/ 134473 h 589280"/>
                <a:gd name="T8" fmla="*/ 0 w 833120"/>
                <a:gd name="T9" fmla="*/ 76405 h 5892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33120"/>
                <a:gd name="T16" fmla="*/ 0 h 589280"/>
                <a:gd name="T17" fmla="*/ 833120 w 833120"/>
                <a:gd name="T18" fmla="*/ 589280 h 58928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33120" h="589280">
                  <a:moveTo>
                    <a:pt x="0" y="254000"/>
                  </a:moveTo>
                  <a:lnTo>
                    <a:pt x="213360" y="589280"/>
                  </a:lnTo>
                  <a:lnTo>
                    <a:pt x="833120" y="0"/>
                  </a:lnTo>
                  <a:lnTo>
                    <a:pt x="223520" y="447040"/>
                  </a:lnTo>
                  <a:lnTo>
                    <a:pt x="0" y="254000"/>
                  </a:lnTo>
                  <a:close/>
                </a:path>
              </a:pathLst>
            </a:custGeom>
            <a:solidFill>
              <a:srgbClr val="112297">
                <a:alpha val="94901"/>
              </a:srgbClr>
            </a:solidFill>
            <a:ln w="9525">
              <a:noFill/>
              <a:round/>
              <a:headEnd/>
              <a:tailEnd/>
            </a:ln>
          </p:spPr>
          <p:txBody>
            <a:bodyPr anchor="ctr"/>
            <a:lstStyle/>
            <a:p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139603664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92075"/>
            <a:ext cx="8229600" cy="1143000"/>
          </a:xfrm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GB" altLang="en-US"/>
              <a:t>Transducer Design</a:t>
            </a:r>
          </a:p>
        </p:txBody>
      </p:sp>
      <p:sp>
        <p:nvSpPr>
          <p:cNvPr id="3" name="Content Placeholder 2">
            <a:extLst/>
          </p:cNvPr>
          <p:cNvSpPr>
            <a:spLocks noGrp="1"/>
          </p:cNvSpPr>
          <p:nvPr>
            <p:ph sz="half" idx="1"/>
          </p:nvPr>
        </p:nvSpPr>
        <p:spPr>
          <a:xfrm>
            <a:off x="0" y="1290638"/>
            <a:ext cx="4171950" cy="4624387"/>
          </a:xfrm>
        </p:spPr>
        <p:txBody>
          <a:bodyPr/>
          <a:lstStyle/>
          <a:p>
            <a:pPr marL="428625" indent="-323850" algn="just">
              <a:lnSpc>
                <a:spcPct val="93000"/>
              </a:lnSpc>
              <a:spcAft>
                <a:spcPts val="600"/>
              </a:spcAft>
              <a:buSzPct val="45000"/>
              <a:buFont typeface="Wingdings" charset="2"/>
              <a:buChar char=""/>
              <a:tabLst>
                <a:tab pos="428625" algn="l"/>
                <a:tab pos="541338" algn="l"/>
                <a:tab pos="998538" algn="l"/>
                <a:tab pos="1455738" algn="l"/>
                <a:tab pos="1912938" algn="l"/>
                <a:tab pos="2370138" algn="l"/>
                <a:tab pos="2827338" algn="l"/>
                <a:tab pos="3284538" algn="l"/>
                <a:tab pos="3741738" algn="l"/>
                <a:tab pos="4198938" algn="l"/>
                <a:tab pos="4656138" algn="l"/>
                <a:tab pos="5113338" algn="l"/>
                <a:tab pos="5570538" algn="l"/>
                <a:tab pos="6027738" algn="l"/>
                <a:tab pos="6484938" algn="l"/>
                <a:tab pos="6942138" algn="l"/>
                <a:tab pos="7399338" algn="l"/>
                <a:tab pos="7856538" algn="l"/>
                <a:tab pos="8313738" algn="l"/>
                <a:tab pos="8770938" algn="l"/>
                <a:tab pos="9228138" algn="l"/>
              </a:tabLst>
              <a:defRPr/>
            </a:pPr>
            <a:r>
              <a:rPr lang="en-US" sz="1800" dirty="0">
                <a:cs typeface="Times New Roman" panose="02020603050405020304" pitchFamily="18" charset="0"/>
                <a:sym typeface="Wingdings" pitchFamily="2" charset="2"/>
              </a:rPr>
              <a:t>For wideband operation Quad ridge </a:t>
            </a:r>
            <a:r>
              <a:rPr lang="en-US" sz="1800" dirty="0" err="1">
                <a:cs typeface="Times New Roman" panose="02020603050405020304" pitchFamily="18" charset="0"/>
                <a:sym typeface="Wingdings" pitchFamily="2" charset="2"/>
              </a:rPr>
              <a:t>Othormode</a:t>
            </a:r>
            <a:r>
              <a:rPr lang="en-US" sz="1800" dirty="0">
                <a:cs typeface="Times New Roman" panose="02020603050405020304" pitchFamily="18" charset="0"/>
                <a:sym typeface="Wingdings" pitchFamily="2" charset="2"/>
              </a:rPr>
              <a:t> transducer is widely used</a:t>
            </a:r>
          </a:p>
          <a:p>
            <a:pPr marL="828675" lvl="1" indent="-323850" algn="just">
              <a:lnSpc>
                <a:spcPct val="93000"/>
              </a:lnSpc>
              <a:spcAft>
                <a:spcPts val="600"/>
              </a:spcAft>
              <a:buSzPct val="45000"/>
              <a:buFont typeface="Wingdings" charset="2"/>
              <a:buChar char=""/>
              <a:tabLst>
                <a:tab pos="428625" algn="l"/>
                <a:tab pos="541338" algn="l"/>
                <a:tab pos="998538" algn="l"/>
                <a:tab pos="1455738" algn="l"/>
                <a:tab pos="1912938" algn="l"/>
                <a:tab pos="2370138" algn="l"/>
                <a:tab pos="2827338" algn="l"/>
                <a:tab pos="3284538" algn="l"/>
                <a:tab pos="3741738" algn="l"/>
                <a:tab pos="4198938" algn="l"/>
                <a:tab pos="4656138" algn="l"/>
                <a:tab pos="5113338" algn="l"/>
                <a:tab pos="5570538" algn="l"/>
                <a:tab pos="6027738" algn="l"/>
                <a:tab pos="6484938" algn="l"/>
                <a:tab pos="6942138" algn="l"/>
                <a:tab pos="7399338" algn="l"/>
                <a:tab pos="7856538" algn="l"/>
                <a:tab pos="8313738" algn="l"/>
                <a:tab pos="8770938" algn="l"/>
                <a:tab pos="9228138" algn="l"/>
              </a:tabLst>
              <a:defRPr/>
            </a:pPr>
            <a:r>
              <a:rPr lang="en-US" sz="1800" dirty="0">
                <a:solidFill>
                  <a:schemeClr val="tx1"/>
                </a:solidFill>
                <a:cs typeface="Times New Roman" panose="02020603050405020304" pitchFamily="18" charset="0"/>
                <a:sym typeface="Wingdings" pitchFamily="2" charset="2"/>
              </a:rPr>
              <a:t>Provides wide band operation</a:t>
            </a:r>
          </a:p>
          <a:p>
            <a:pPr marL="828675" lvl="1" indent="-323850" algn="just">
              <a:lnSpc>
                <a:spcPct val="93000"/>
              </a:lnSpc>
              <a:spcAft>
                <a:spcPts val="600"/>
              </a:spcAft>
              <a:buSzPct val="45000"/>
              <a:buFont typeface="Wingdings" charset="2"/>
              <a:buChar char=""/>
              <a:tabLst>
                <a:tab pos="428625" algn="l"/>
                <a:tab pos="541338" algn="l"/>
                <a:tab pos="998538" algn="l"/>
                <a:tab pos="1455738" algn="l"/>
                <a:tab pos="1912938" algn="l"/>
                <a:tab pos="2370138" algn="l"/>
                <a:tab pos="2827338" algn="l"/>
                <a:tab pos="3284538" algn="l"/>
                <a:tab pos="3741738" algn="l"/>
                <a:tab pos="4198938" algn="l"/>
                <a:tab pos="4656138" algn="l"/>
                <a:tab pos="5113338" algn="l"/>
                <a:tab pos="5570538" algn="l"/>
                <a:tab pos="6027738" algn="l"/>
                <a:tab pos="6484938" algn="l"/>
                <a:tab pos="6942138" algn="l"/>
                <a:tab pos="7399338" algn="l"/>
                <a:tab pos="7856538" algn="l"/>
                <a:tab pos="8313738" algn="l"/>
                <a:tab pos="8770938" algn="l"/>
                <a:tab pos="9228138" algn="l"/>
              </a:tabLst>
              <a:defRPr/>
            </a:pPr>
            <a:r>
              <a:rPr lang="en-US" sz="1800" dirty="0">
                <a:solidFill>
                  <a:schemeClr val="tx1"/>
                </a:solidFill>
                <a:cs typeface="Times New Roman" panose="02020603050405020304" pitchFamily="18" charset="0"/>
                <a:sym typeface="Wingdings" pitchFamily="2" charset="2"/>
              </a:rPr>
              <a:t>Imperfect Manufacturing process produce asymmetries resulting in spurious mode generation</a:t>
            </a:r>
          </a:p>
          <a:p>
            <a:pPr marL="828675" lvl="1" indent="-323850">
              <a:lnSpc>
                <a:spcPct val="93000"/>
              </a:lnSpc>
              <a:spcAft>
                <a:spcPts val="600"/>
              </a:spcAft>
              <a:buSzPct val="45000"/>
              <a:buFontTx/>
              <a:buNone/>
              <a:tabLst>
                <a:tab pos="428625" algn="l"/>
                <a:tab pos="541338" algn="l"/>
                <a:tab pos="998538" algn="l"/>
                <a:tab pos="1455738" algn="l"/>
                <a:tab pos="1912938" algn="l"/>
                <a:tab pos="2370138" algn="l"/>
                <a:tab pos="2827338" algn="l"/>
                <a:tab pos="3284538" algn="l"/>
                <a:tab pos="3741738" algn="l"/>
                <a:tab pos="4198938" algn="l"/>
                <a:tab pos="4656138" algn="l"/>
                <a:tab pos="5113338" algn="l"/>
                <a:tab pos="5570538" algn="l"/>
                <a:tab pos="6027738" algn="l"/>
                <a:tab pos="6484938" algn="l"/>
                <a:tab pos="6942138" algn="l"/>
                <a:tab pos="7399338" algn="l"/>
                <a:tab pos="7856538" algn="l"/>
                <a:tab pos="8313738" algn="l"/>
                <a:tab pos="8770938" algn="l"/>
                <a:tab pos="9228138" algn="l"/>
              </a:tabLst>
              <a:defRPr/>
            </a:pPr>
            <a:r>
              <a:rPr lang="en-US" sz="1800" dirty="0">
                <a:solidFill>
                  <a:schemeClr val="tx1"/>
                </a:solidFill>
                <a:cs typeface="Times New Roman" panose="02020603050405020304" pitchFamily="18" charset="0"/>
                <a:sym typeface="Wingdings" pitchFamily="2" charset="2"/>
              </a:rPr>
              <a:t>		  loss off sensitivity at the 	   wavelengths this occurs</a:t>
            </a:r>
          </a:p>
          <a:p>
            <a:pPr marL="828675" lvl="1" indent="-323850">
              <a:lnSpc>
                <a:spcPct val="93000"/>
              </a:lnSpc>
              <a:spcAft>
                <a:spcPts val="600"/>
              </a:spcAft>
              <a:buSzPct val="45000"/>
              <a:buFontTx/>
              <a:buNone/>
              <a:tabLst>
                <a:tab pos="428625" algn="l"/>
                <a:tab pos="541338" algn="l"/>
                <a:tab pos="998538" algn="l"/>
                <a:tab pos="1455738" algn="l"/>
                <a:tab pos="1912938" algn="l"/>
                <a:tab pos="2370138" algn="l"/>
                <a:tab pos="2827338" algn="l"/>
                <a:tab pos="3284538" algn="l"/>
                <a:tab pos="3741738" algn="l"/>
                <a:tab pos="4198938" algn="l"/>
                <a:tab pos="4656138" algn="l"/>
                <a:tab pos="5113338" algn="l"/>
                <a:tab pos="5570538" algn="l"/>
                <a:tab pos="6027738" algn="l"/>
                <a:tab pos="6484938" algn="l"/>
                <a:tab pos="6942138" algn="l"/>
                <a:tab pos="7399338" algn="l"/>
                <a:tab pos="7856538" algn="l"/>
                <a:tab pos="8313738" algn="l"/>
                <a:tab pos="8770938" algn="l"/>
                <a:tab pos="9228138" algn="l"/>
              </a:tabLst>
              <a:defRPr/>
            </a:pPr>
            <a:r>
              <a:rPr lang="en-US" sz="1800" dirty="0">
                <a:solidFill>
                  <a:schemeClr val="tx1"/>
                </a:solidFill>
                <a:cs typeface="Times New Roman" panose="02020603050405020304" pitchFamily="18" charset="0"/>
                <a:sym typeface="Wingdings" pitchFamily="2" charset="2"/>
              </a:rPr>
              <a:t>		  Coupling between 		   	   polarisations</a:t>
            </a:r>
          </a:p>
          <a:p>
            <a:pPr marL="428625" indent="-323850" algn="just">
              <a:lnSpc>
                <a:spcPct val="93000"/>
              </a:lnSpc>
              <a:spcAft>
                <a:spcPts val="600"/>
              </a:spcAft>
              <a:buSzPct val="45000"/>
              <a:buFont typeface="Wingdings" charset="2"/>
              <a:buChar char=""/>
              <a:tabLst>
                <a:tab pos="428625" algn="l"/>
                <a:tab pos="541338" algn="l"/>
                <a:tab pos="998538" algn="l"/>
                <a:tab pos="1455738" algn="l"/>
                <a:tab pos="1912938" algn="l"/>
                <a:tab pos="2370138" algn="l"/>
                <a:tab pos="2827338" algn="l"/>
                <a:tab pos="3284538" algn="l"/>
                <a:tab pos="3741738" algn="l"/>
                <a:tab pos="4198938" algn="l"/>
                <a:tab pos="4656138" algn="l"/>
                <a:tab pos="5113338" algn="l"/>
                <a:tab pos="5570538" algn="l"/>
                <a:tab pos="6027738" algn="l"/>
                <a:tab pos="6484938" algn="l"/>
                <a:tab pos="6942138" algn="l"/>
                <a:tab pos="7399338" algn="l"/>
                <a:tab pos="7856538" algn="l"/>
                <a:tab pos="8313738" algn="l"/>
                <a:tab pos="8770938" algn="l"/>
                <a:tab pos="9228138" algn="l"/>
              </a:tabLst>
              <a:defRPr/>
            </a:pPr>
            <a:r>
              <a:rPr lang="en-US" sz="1800" dirty="0">
                <a:cs typeface="Times New Roman" panose="02020603050405020304" pitchFamily="18" charset="0"/>
                <a:sym typeface="Wingdings" pitchFamily="2" charset="2"/>
              </a:rPr>
              <a:t>Triple ridge structures have been known to provide wider bandwidth capabilities [7], But has not to date been implemented.</a:t>
            </a:r>
          </a:p>
          <a:p>
            <a:pPr>
              <a:defRPr/>
            </a:pPr>
            <a:endParaRPr lang="en-GB" sz="1800" dirty="0"/>
          </a:p>
        </p:txBody>
      </p:sp>
      <p:pic>
        <p:nvPicPr>
          <p:cNvPr id="14340" name="Picture 3"/>
          <p:cNvPicPr>
            <a:picLocks noChangeAspect="1" noChangeArrowheads="1"/>
          </p:cNvPicPr>
          <p:nvPr/>
        </p:nvPicPr>
        <p:blipFill>
          <a:blip r:embed="rId2"/>
          <a:srcRect t="50340"/>
          <a:stretch>
            <a:fillRect/>
          </a:stretch>
        </p:blipFill>
        <p:spPr bwMode="auto">
          <a:xfrm>
            <a:off x="4425950" y="1112838"/>
            <a:ext cx="4581525" cy="2370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1" name="TextBox 6"/>
          <p:cNvSpPr txBox="1">
            <a:spLocks noChangeArrowheads="1"/>
          </p:cNvSpPr>
          <p:nvPr/>
        </p:nvSpPr>
        <p:spPr bwMode="auto">
          <a:xfrm>
            <a:off x="4784725" y="760413"/>
            <a:ext cx="1571625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en-US" b="1">
                <a:latin typeface="Times New Roman" pitchFamily="18" charset="0"/>
                <a:cs typeface="Times New Roman" pitchFamily="18" charset="0"/>
              </a:rPr>
              <a:t>Desired TE11</a:t>
            </a:r>
          </a:p>
        </p:txBody>
      </p:sp>
      <p:sp>
        <p:nvSpPr>
          <p:cNvPr id="14342" name="TextBox 7"/>
          <p:cNvSpPr txBox="1">
            <a:spLocks noChangeArrowheads="1"/>
          </p:cNvSpPr>
          <p:nvPr/>
        </p:nvSpPr>
        <p:spPr bwMode="auto">
          <a:xfrm>
            <a:off x="6856413" y="760413"/>
            <a:ext cx="1785937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en-US" b="1">
                <a:latin typeface="Times New Roman" pitchFamily="18" charset="0"/>
                <a:cs typeface="Times New Roman" pitchFamily="18" charset="0"/>
              </a:rPr>
              <a:t>Unwanted TE21</a:t>
            </a:r>
          </a:p>
        </p:txBody>
      </p:sp>
      <p:sp>
        <p:nvSpPr>
          <p:cNvPr id="14343" name="Rectangle 8"/>
          <p:cNvSpPr>
            <a:spLocks noChangeArrowheads="1"/>
          </p:cNvSpPr>
          <p:nvPr/>
        </p:nvSpPr>
        <p:spPr bwMode="auto">
          <a:xfrm>
            <a:off x="1588" y="6372225"/>
            <a:ext cx="2332037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en-US">
                <a:latin typeface="Arial Narrow" pitchFamily="34" charset="0"/>
              </a:rPr>
              <a:t>TE: Transverse Electric Field</a:t>
            </a:r>
            <a:endParaRPr lang="en-US" altLang="en-US"/>
          </a:p>
        </p:txBody>
      </p:sp>
      <p:sp>
        <p:nvSpPr>
          <p:cNvPr id="14344" name="Rectangle 9"/>
          <p:cNvSpPr>
            <a:spLocks noChangeArrowheads="1"/>
          </p:cNvSpPr>
          <p:nvPr/>
        </p:nvSpPr>
        <p:spPr bwMode="auto">
          <a:xfrm>
            <a:off x="2568575" y="6370638"/>
            <a:ext cx="2357438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en-US">
                <a:latin typeface="Arial Narrow" pitchFamily="34" charset="0"/>
              </a:rPr>
              <a:t>OMT: Orthomode Transducer</a:t>
            </a:r>
            <a:endParaRPr lang="en-US" altLang="en-US"/>
          </a:p>
        </p:txBody>
      </p:sp>
      <p:grpSp>
        <p:nvGrpSpPr>
          <p:cNvPr id="14345" name="Group 32"/>
          <p:cNvGrpSpPr>
            <a:grpSpLocks/>
          </p:cNvGrpSpPr>
          <p:nvPr/>
        </p:nvGrpSpPr>
        <p:grpSpPr bwMode="auto">
          <a:xfrm>
            <a:off x="4448175" y="3827463"/>
            <a:ext cx="2171700" cy="2095500"/>
            <a:chOff x="6699351" y="3870639"/>
            <a:chExt cx="2171506" cy="2095185"/>
          </a:xfrm>
        </p:grpSpPr>
        <p:sp>
          <p:nvSpPr>
            <p:cNvPr id="14367" name="Oval 16"/>
            <p:cNvSpPr>
              <a:spLocks noChangeArrowheads="1"/>
            </p:cNvSpPr>
            <p:nvPr/>
          </p:nvSpPr>
          <p:spPr bwMode="auto">
            <a:xfrm>
              <a:off x="6902357" y="3870639"/>
              <a:ext cx="1968500" cy="196850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en-GB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24" name="Freeform 23"/>
            <p:cNvSpPr/>
            <p:nvPr/>
          </p:nvSpPr>
          <p:spPr bwMode="auto">
            <a:xfrm>
              <a:off x="7835899" y="5188066"/>
              <a:ext cx="101591" cy="644428"/>
            </a:xfrm>
            <a:custGeom>
              <a:avLst/>
              <a:gdLst>
                <a:gd name="connsiteX0" fmla="*/ 0 w 101600"/>
                <a:gd name="connsiteY0" fmla="*/ 0 h 644525"/>
                <a:gd name="connsiteX1" fmla="*/ 101600 w 101600"/>
                <a:gd name="connsiteY1" fmla="*/ 3175 h 644525"/>
                <a:gd name="connsiteX2" fmla="*/ 101600 w 101600"/>
                <a:gd name="connsiteY2" fmla="*/ 644525 h 644525"/>
                <a:gd name="connsiteX3" fmla="*/ 0 w 101600"/>
                <a:gd name="connsiteY3" fmla="*/ 641350 h 644525"/>
                <a:gd name="connsiteX4" fmla="*/ 0 w 101600"/>
                <a:gd name="connsiteY4" fmla="*/ 0 h 644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1600" h="644525">
                  <a:moveTo>
                    <a:pt x="0" y="0"/>
                  </a:moveTo>
                  <a:lnTo>
                    <a:pt x="101600" y="3175"/>
                  </a:lnTo>
                  <a:lnTo>
                    <a:pt x="101600" y="644525"/>
                  </a:lnTo>
                  <a:lnTo>
                    <a:pt x="0" y="641350"/>
                  </a:lnTo>
                  <a:cubicBezTo>
                    <a:pt x="1058" y="428625"/>
                    <a:pt x="2117" y="215900"/>
                    <a:pt x="0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ffectLst/>
            <a:extLst>
              <a:ext uri="{91240B29-F687-4f45-9708-019B960494DF}"/>
              <a:ext uri="{AF507438-7753-43e0-B8FC-AC1667EBCBE1}"/>
            </a:extLst>
          </p:spPr>
          <p:txBody>
            <a:bodyPr anchor="ctr"/>
            <a:lstStyle/>
            <a:p>
              <a:pPr algn="ctr">
                <a:defRPr/>
              </a:pPr>
              <a:endParaRPr lang="en-GB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endParaRPr>
            </a:p>
          </p:txBody>
        </p:sp>
        <p:sp>
          <p:nvSpPr>
            <p:cNvPr id="16" name="Rectangle 15"/>
            <p:cNvSpPr/>
            <p:nvPr/>
          </p:nvSpPr>
          <p:spPr bwMode="auto">
            <a:xfrm>
              <a:off x="7862885" y="4499195"/>
              <a:ext cx="46033" cy="1466630"/>
            </a:xfrm>
            <a:prstGeom prst="rect">
              <a:avLst/>
            </a:prstGeom>
            <a:solidFill>
              <a:srgbClr val="FFDAA3"/>
            </a:solidFill>
            <a:ln>
              <a:solidFill>
                <a:schemeClr val="bg1">
                  <a:lumMod val="50000"/>
                </a:schemeClr>
              </a:solidFill>
            </a:ln>
            <a:effectLst/>
            <a:extLst>
              <a:ext uri="{91240B29-F687-4f45-9708-019B960494DF}"/>
              <a:ext uri="{AF507438-7753-43e0-B8FC-AC1667EBCBE1}"/>
            </a:extLst>
          </p:spPr>
          <p:txBody>
            <a:bodyPr anchor="ctr"/>
            <a:lstStyle/>
            <a:p>
              <a:pPr algn="ctr">
                <a:defRPr/>
              </a:pPr>
              <a:endParaRPr lang="en-GB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endParaRPr>
            </a:p>
          </p:txBody>
        </p:sp>
        <p:sp>
          <p:nvSpPr>
            <p:cNvPr id="19" name="Freeform 18"/>
            <p:cNvSpPr/>
            <p:nvPr/>
          </p:nvSpPr>
          <p:spPr bwMode="auto">
            <a:xfrm rot="10800000">
              <a:off x="7758119" y="3875400"/>
              <a:ext cx="250803" cy="701570"/>
            </a:xfrm>
            <a:custGeom>
              <a:avLst/>
              <a:gdLst>
                <a:gd name="connsiteX0" fmla="*/ 0 w 250031"/>
                <a:gd name="connsiteY0" fmla="*/ 690563 h 702469"/>
                <a:gd name="connsiteX1" fmla="*/ 2381 w 250031"/>
                <a:gd name="connsiteY1" fmla="*/ 109538 h 702469"/>
                <a:gd name="connsiteX2" fmla="*/ 121444 w 250031"/>
                <a:gd name="connsiteY2" fmla="*/ 0 h 702469"/>
                <a:gd name="connsiteX3" fmla="*/ 250031 w 250031"/>
                <a:gd name="connsiteY3" fmla="*/ 121444 h 702469"/>
                <a:gd name="connsiteX4" fmla="*/ 247650 w 250031"/>
                <a:gd name="connsiteY4" fmla="*/ 697706 h 702469"/>
                <a:gd name="connsiteX5" fmla="*/ 200025 w 250031"/>
                <a:gd name="connsiteY5" fmla="*/ 700088 h 702469"/>
                <a:gd name="connsiteX6" fmla="*/ 121444 w 250031"/>
                <a:gd name="connsiteY6" fmla="*/ 700088 h 702469"/>
                <a:gd name="connsiteX7" fmla="*/ 64294 w 250031"/>
                <a:gd name="connsiteY7" fmla="*/ 702469 h 702469"/>
                <a:gd name="connsiteX8" fmla="*/ 0 w 250031"/>
                <a:gd name="connsiteY8" fmla="*/ 690563 h 7024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50031" h="702469">
                  <a:moveTo>
                    <a:pt x="0" y="690563"/>
                  </a:moveTo>
                  <a:cubicBezTo>
                    <a:pt x="794" y="496888"/>
                    <a:pt x="1587" y="303213"/>
                    <a:pt x="2381" y="109538"/>
                  </a:cubicBezTo>
                  <a:lnTo>
                    <a:pt x="121444" y="0"/>
                  </a:lnTo>
                  <a:lnTo>
                    <a:pt x="250031" y="121444"/>
                  </a:lnTo>
                  <a:cubicBezTo>
                    <a:pt x="249237" y="313531"/>
                    <a:pt x="248444" y="505619"/>
                    <a:pt x="247650" y="697706"/>
                  </a:cubicBezTo>
                  <a:lnTo>
                    <a:pt x="200025" y="700088"/>
                  </a:lnTo>
                  <a:lnTo>
                    <a:pt x="121444" y="700088"/>
                  </a:lnTo>
                  <a:lnTo>
                    <a:pt x="64294" y="702469"/>
                  </a:lnTo>
                  <a:lnTo>
                    <a:pt x="0" y="690563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  <a:effectLst/>
            <a:extLst>
              <a:ext uri="{91240B29-F687-4f45-9708-019B960494DF}"/>
              <a:ext uri="{AF507438-7753-43e0-B8FC-AC1667EBCBE1}"/>
            </a:extLst>
          </p:spPr>
          <p:txBody>
            <a:bodyPr anchor="ctr"/>
            <a:lstStyle/>
            <a:p>
              <a:pPr algn="ctr">
                <a:defRPr/>
              </a:pPr>
              <a:endParaRPr lang="en-GB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endParaRPr>
            </a:p>
          </p:txBody>
        </p:sp>
        <p:sp>
          <p:nvSpPr>
            <p:cNvPr id="22" name="Freeform 21"/>
            <p:cNvSpPr/>
            <p:nvPr/>
          </p:nvSpPr>
          <p:spPr bwMode="auto">
            <a:xfrm>
              <a:off x="7762881" y="5181717"/>
              <a:ext cx="69844" cy="653952"/>
            </a:xfrm>
            <a:custGeom>
              <a:avLst/>
              <a:gdLst>
                <a:gd name="connsiteX0" fmla="*/ 0 w 69850"/>
                <a:gd name="connsiteY0" fmla="*/ 644525 h 654050"/>
                <a:gd name="connsiteX1" fmla="*/ 3175 w 69850"/>
                <a:gd name="connsiteY1" fmla="*/ 57150 h 654050"/>
                <a:gd name="connsiteX2" fmla="*/ 69850 w 69850"/>
                <a:gd name="connsiteY2" fmla="*/ 0 h 654050"/>
                <a:gd name="connsiteX3" fmla="*/ 69850 w 69850"/>
                <a:gd name="connsiteY3" fmla="*/ 654050 h 654050"/>
                <a:gd name="connsiteX4" fmla="*/ 0 w 69850"/>
                <a:gd name="connsiteY4" fmla="*/ 644525 h 654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850" h="654050">
                  <a:moveTo>
                    <a:pt x="0" y="644525"/>
                  </a:moveTo>
                  <a:cubicBezTo>
                    <a:pt x="1058" y="448733"/>
                    <a:pt x="2117" y="252942"/>
                    <a:pt x="3175" y="57150"/>
                  </a:cubicBezTo>
                  <a:lnTo>
                    <a:pt x="69850" y="0"/>
                  </a:lnTo>
                  <a:lnTo>
                    <a:pt x="69850" y="654050"/>
                  </a:lnTo>
                  <a:lnTo>
                    <a:pt x="0" y="644525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  <a:effectLst/>
            <a:extLst>
              <a:ext uri="{91240B29-F687-4f45-9708-019B960494DF}"/>
              <a:ext uri="{AF507438-7753-43e0-B8FC-AC1667EBCBE1}"/>
            </a:extLst>
          </p:spPr>
          <p:txBody>
            <a:bodyPr anchor="ctr"/>
            <a:lstStyle/>
            <a:p>
              <a:pPr algn="ctr">
                <a:defRPr/>
              </a:pPr>
              <a:endParaRPr lang="en-GB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endParaRPr>
            </a:p>
          </p:txBody>
        </p:sp>
        <p:sp>
          <p:nvSpPr>
            <p:cNvPr id="23" name="Freeform 22"/>
            <p:cNvSpPr/>
            <p:nvPr/>
          </p:nvSpPr>
          <p:spPr bwMode="auto">
            <a:xfrm flipH="1">
              <a:off x="7940665" y="5191240"/>
              <a:ext cx="79368" cy="653952"/>
            </a:xfrm>
            <a:custGeom>
              <a:avLst/>
              <a:gdLst>
                <a:gd name="connsiteX0" fmla="*/ 0 w 69850"/>
                <a:gd name="connsiteY0" fmla="*/ 644525 h 654050"/>
                <a:gd name="connsiteX1" fmla="*/ 3175 w 69850"/>
                <a:gd name="connsiteY1" fmla="*/ 57150 h 654050"/>
                <a:gd name="connsiteX2" fmla="*/ 69850 w 69850"/>
                <a:gd name="connsiteY2" fmla="*/ 0 h 654050"/>
                <a:gd name="connsiteX3" fmla="*/ 69850 w 69850"/>
                <a:gd name="connsiteY3" fmla="*/ 654050 h 654050"/>
                <a:gd name="connsiteX4" fmla="*/ 0 w 69850"/>
                <a:gd name="connsiteY4" fmla="*/ 644525 h 654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850" h="654050">
                  <a:moveTo>
                    <a:pt x="0" y="644525"/>
                  </a:moveTo>
                  <a:cubicBezTo>
                    <a:pt x="1058" y="448733"/>
                    <a:pt x="2117" y="252942"/>
                    <a:pt x="3175" y="57150"/>
                  </a:cubicBezTo>
                  <a:lnTo>
                    <a:pt x="69850" y="0"/>
                  </a:lnTo>
                  <a:lnTo>
                    <a:pt x="69850" y="654050"/>
                  </a:lnTo>
                  <a:lnTo>
                    <a:pt x="0" y="644525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  <a:effectLst/>
            <a:extLst>
              <a:ext uri="{91240B29-F687-4f45-9708-019B960494DF}"/>
              <a:ext uri="{AF507438-7753-43e0-B8FC-AC1667EBCBE1}"/>
            </a:extLst>
          </p:spPr>
          <p:txBody>
            <a:bodyPr anchor="ctr"/>
            <a:lstStyle/>
            <a:p>
              <a:pPr algn="ctr">
                <a:defRPr/>
              </a:pPr>
              <a:endParaRPr lang="en-GB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endParaRPr>
            </a:p>
          </p:txBody>
        </p:sp>
        <p:grpSp>
          <p:nvGrpSpPr>
            <p:cNvPr id="14373" name="Group 30"/>
            <p:cNvGrpSpPr>
              <a:grpSpLocks/>
            </p:cNvGrpSpPr>
            <p:nvPr/>
          </p:nvGrpSpPr>
          <p:grpSpPr bwMode="auto">
            <a:xfrm rot="5400000">
              <a:off x="7091364" y="4538661"/>
              <a:ext cx="257174" cy="663575"/>
              <a:chOff x="7915275" y="5334000"/>
              <a:chExt cx="257174" cy="663575"/>
            </a:xfrm>
          </p:grpSpPr>
          <p:sp>
            <p:nvSpPr>
              <p:cNvPr id="28" name="Freeform 27"/>
              <p:cNvSpPr/>
              <p:nvPr/>
            </p:nvSpPr>
            <p:spPr bwMode="auto">
              <a:xfrm>
                <a:off x="7988472" y="5340324"/>
                <a:ext cx="101585" cy="644468"/>
              </a:xfrm>
              <a:custGeom>
                <a:avLst/>
                <a:gdLst>
                  <a:gd name="connsiteX0" fmla="*/ 0 w 101600"/>
                  <a:gd name="connsiteY0" fmla="*/ 0 h 644525"/>
                  <a:gd name="connsiteX1" fmla="*/ 101600 w 101600"/>
                  <a:gd name="connsiteY1" fmla="*/ 3175 h 644525"/>
                  <a:gd name="connsiteX2" fmla="*/ 101600 w 101600"/>
                  <a:gd name="connsiteY2" fmla="*/ 644525 h 644525"/>
                  <a:gd name="connsiteX3" fmla="*/ 0 w 101600"/>
                  <a:gd name="connsiteY3" fmla="*/ 641350 h 644525"/>
                  <a:gd name="connsiteX4" fmla="*/ 0 w 101600"/>
                  <a:gd name="connsiteY4" fmla="*/ 0 h 644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1600" h="644525">
                    <a:moveTo>
                      <a:pt x="0" y="0"/>
                    </a:moveTo>
                    <a:lnTo>
                      <a:pt x="101600" y="3175"/>
                    </a:lnTo>
                    <a:lnTo>
                      <a:pt x="101600" y="644525"/>
                    </a:lnTo>
                    <a:lnTo>
                      <a:pt x="0" y="641350"/>
                    </a:lnTo>
                    <a:cubicBezTo>
                      <a:pt x="1058" y="428625"/>
                      <a:pt x="2117" y="215900"/>
                      <a:pt x="0" y="0"/>
                    </a:cubicBez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ffectLst/>
              <a:extLst>
                <a:ext uri="{91240B29-F687-4f45-9708-019B960494DF}"/>
                <a:ext uri="{AF507438-7753-43e0-B8FC-AC1667EBCBE1}"/>
              </a:extLst>
            </p:spPr>
            <p:txBody>
              <a:bodyPr anchor="ctr"/>
              <a:lstStyle/>
              <a:p>
                <a:pPr algn="ctr">
                  <a:defRPr/>
                </a:pPr>
                <a:endParaRPr lang="en-GB"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" charset="0"/>
                </a:endParaRPr>
              </a:p>
            </p:txBody>
          </p:sp>
          <p:sp>
            <p:nvSpPr>
              <p:cNvPr id="29" name="Freeform 28"/>
              <p:cNvSpPr/>
              <p:nvPr/>
            </p:nvSpPr>
            <p:spPr bwMode="auto">
              <a:xfrm>
                <a:off x="7915458" y="5333976"/>
                <a:ext cx="69839" cy="653992"/>
              </a:xfrm>
              <a:custGeom>
                <a:avLst/>
                <a:gdLst>
                  <a:gd name="connsiteX0" fmla="*/ 0 w 69850"/>
                  <a:gd name="connsiteY0" fmla="*/ 644525 h 654050"/>
                  <a:gd name="connsiteX1" fmla="*/ 3175 w 69850"/>
                  <a:gd name="connsiteY1" fmla="*/ 57150 h 654050"/>
                  <a:gd name="connsiteX2" fmla="*/ 69850 w 69850"/>
                  <a:gd name="connsiteY2" fmla="*/ 0 h 654050"/>
                  <a:gd name="connsiteX3" fmla="*/ 69850 w 69850"/>
                  <a:gd name="connsiteY3" fmla="*/ 654050 h 654050"/>
                  <a:gd name="connsiteX4" fmla="*/ 0 w 69850"/>
                  <a:gd name="connsiteY4" fmla="*/ 644525 h 654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9850" h="654050">
                    <a:moveTo>
                      <a:pt x="0" y="644525"/>
                    </a:moveTo>
                    <a:cubicBezTo>
                      <a:pt x="1058" y="448733"/>
                      <a:pt x="2117" y="252942"/>
                      <a:pt x="3175" y="57150"/>
                    </a:cubicBezTo>
                    <a:lnTo>
                      <a:pt x="69850" y="0"/>
                    </a:lnTo>
                    <a:lnTo>
                      <a:pt x="69850" y="654050"/>
                    </a:lnTo>
                    <a:lnTo>
                      <a:pt x="0" y="644525"/>
                    </a:ln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  <a:effectLst/>
              <a:extLst>
                <a:ext uri="{91240B29-F687-4f45-9708-019B960494DF}"/>
                <a:ext uri="{AF507438-7753-43e0-B8FC-AC1667EBCBE1}"/>
              </a:extLst>
            </p:spPr>
            <p:txBody>
              <a:bodyPr anchor="ctr"/>
              <a:lstStyle/>
              <a:p>
                <a:pPr algn="ctr">
                  <a:defRPr/>
                </a:pPr>
                <a:endParaRPr lang="en-GB"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" charset="0"/>
                </a:endParaRPr>
              </a:p>
            </p:txBody>
          </p:sp>
          <p:sp>
            <p:nvSpPr>
              <p:cNvPr id="30" name="Freeform 29"/>
              <p:cNvSpPr/>
              <p:nvPr/>
            </p:nvSpPr>
            <p:spPr bwMode="auto">
              <a:xfrm flipH="1">
                <a:off x="8093232" y="5343500"/>
                <a:ext cx="79363" cy="653992"/>
              </a:xfrm>
              <a:custGeom>
                <a:avLst/>
                <a:gdLst>
                  <a:gd name="connsiteX0" fmla="*/ 0 w 69850"/>
                  <a:gd name="connsiteY0" fmla="*/ 644525 h 654050"/>
                  <a:gd name="connsiteX1" fmla="*/ 3175 w 69850"/>
                  <a:gd name="connsiteY1" fmla="*/ 57150 h 654050"/>
                  <a:gd name="connsiteX2" fmla="*/ 69850 w 69850"/>
                  <a:gd name="connsiteY2" fmla="*/ 0 h 654050"/>
                  <a:gd name="connsiteX3" fmla="*/ 69850 w 69850"/>
                  <a:gd name="connsiteY3" fmla="*/ 654050 h 654050"/>
                  <a:gd name="connsiteX4" fmla="*/ 0 w 69850"/>
                  <a:gd name="connsiteY4" fmla="*/ 644525 h 654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9850" h="654050">
                    <a:moveTo>
                      <a:pt x="0" y="644525"/>
                    </a:moveTo>
                    <a:cubicBezTo>
                      <a:pt x="1058" y="448733"/>
                      <a:pt x="2117" y="252942"/>
                      <a:pt x="3175" y="57150"/>
                    </a:cubicBezTo>
                    <a:lnTo>
                      <a:pt x="69850" y="0"/>
                    </a:lnTo>
                    <a:lnTo>
                      <a:pt x="69850" y="654050"/>
                    </a:lnTo>
                    <a:lnTo>
                      <a:pt x="0" y="644525"/>
                    </a:ln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  <a:effectLst/>
              <a:extLst>
                <a:ext uri="{91240B29-F687-4f45-9708-019B960494DF}"/>
                <a:ext uri="{AF507438-7753-43e0-B8FC-AC1667EBCBE1}"/>
              </a:extLst>
            </p:spPr>
            <p:txBody>
              <a:bodyPr anchor="ctr"/>
              <a:lstStyle/>
              <a:p>
                <a:pPr algn="ctr">
                  <a:defRPr/>
                </a:pPr>
                <a:endParaRPr lang="en-GB"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" charset="0"/>
                </a:endParaRPr>
              </a:p>
            </p:txBody>
          </p:sp>
        </p:grpSp>
        <p:sp>
          <p:nvSpPr>
            <p:cNvPr id="32" name="Rectangle 31"/>
            <p:cNvSpPr/>
            <p:nvPr/>
          </p:nvSpPr>
          <p:spPr bwMode="auto">
            <a:xfrm rot="5400000">
              <a:off x="7446205" y="4098364"/>
              <a:ext cx="46030" cy="1539737"/>
            </a:xfrm>
            <a:prstGeom prst="rect">
              <a:avLst/>
            </a:prstGeom>
            <a:solidFill>
              <a:srgbClr val="FFDAA3"/>
            </a:solidFill>
            <a:ln>
              <a:solidFill>
                <a:schemeClr val="bg1">
                  <a:lumMod val="50000"/>
                </a:schemeClr>
              </a:solidFill>
            </a:ln>
            <a:effectLst/>
            <a:extLst>
              <a:ext uri="{91240B29-F687-4f45-9708-019B960494DF}"/>
              <a:ext uri="{AF507438-7753-43e0-B8FC-AC1667EBCBE1}"/>
            </a:extLst>
          </p:spPr>
          <p:txBody>
            <a:bodyPr anchor="ctr"/>
            <a:lstStyle/>
            <a:p>
              <a:pPr algn="ctr">
                <a:defRPr/>
              </a:pPr>
              <a:endParaRPr lang="en-GB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endParaRPr>
            </a:p>
          </p:txBody>
        </p:sp>
        <p:sp>
          <p:nvSpPr>
            <p:cNvPr id="20" name="Freeform 19"/>
            <p:cNvSpPr/>
            <p:nvPr/>
          </p:nvSpPr>
          <p:spPr bwMode="auto">
            <a:xfrm rot="16200000">
              <a:off x="8386721" y="4513458"/>
              <a:ext cx="250787" cy="701612"/>
            </a:xfrm>
            <a:custGeom>
              <a:avLst/>
              <a:gdLst>
                <a:gd name="connsiteX0" fmla="*/ 0 w 250031"/>
                <a:gd name="connsiteY0" fmla="*/ 690563 h 702469"/>
                <a:gd name="connsiteX1" fmla="*/ 2381 w 250031"/>
                <a:gd name="connsiteY1" fmla="*/ 109538 h 702469"/>
                <a:gd name="connsiteX2" fmla="*/ 121444 w 250031"/>
                <a:gd name="connsiteY2" fmla="*/ 0 h 702469"/>
                <a:gd name="connsiteX3" fmla="*/ 250031 w 250031"/>
                <a:gd name="connsiteY3" fmla="*/ 121444 h 702469"/>
                <a:gd name="connsiteX4" fmla="*/ 247650 w 250031"/>
                <a:gd name="connsiteY4" fmla="*/ 697706 h 702469"/>
                <a:gd name="connsiteX5" fmla="*/ 200025 w 250031"/>
                <a:gd name="connsiteY5" fmla="*/ 700088 h 702469"/>
                <a:gd name="connsiteX6" fmla="*/ 121444 w 250031"/>
                <a:gd name="connsiteY6" fmla="*/ 700088 h 702469"/>
                <a:gd name="connsiteX7" fmla="*/ 64294 w 250031"/>
                <a:gd name="connsiteY7" fmla="*/ 702469 h 702469"/>
                <a:gd name="connsiteX8" fmla="*/ 0 w 250031"/>
                <a:gd name="connsiteY8" fmla="*/ 690563 h 7024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50031" h="702469">
                  <a:moveTo>
                    <a:pt x="0" y="690563"/>
                  </a:moveTo>
                  <a:cubicBezTo>
                    <a:pt x="794" y="496888"/>
                    <a:pt x="1587" y="303213"/>
                    <a:pt x="2381" y="109538"/>
                  </a:cubicBezTo>
                  <a:lnTo>
                    <a:pt x="121444" y="0"/>
                  </a:lnTo>
                  <a:lnTo>
                    <a:pt x="250031" y="121444"/>
                  </a:lnTo>
                  <a:cubicBezTo>
                    <a:pt x="249237" y="313531"/>
                    <a:pt x="248444" y="505619"/>
                    <a:pt x="247650" y="697706"/>
                  </a:cubicBezTo>
                  <a:lnTo>
                    <a:pt x="200025" y="700088"/>
                  </a:lnTo>
                  <a:lnTo>
                    <a:pt x="121444" y="700088"/>
                  </a:lnTo>
                  <a:lnTo>
                    <a:pt x="64294" y="702469"/>
                  </a:lnTo>
                  <a:lnTo>
                    <a:pt x="0" y="690563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  <a:effectLst/>
            <a:extLst>
              <a:ext uri="{91240B29-F687-4f45-9708-019B960494DF}"/>
              <a:ext uri="{AF507438-7753-43e0-B8FC-AC1667EBCBE1}"/>
            </a:extLst>
          </p:spPr>
          <p:txBody>
            <a:bodyPr anchor="ctr"/>
            <a:lstStyle/>
            <a:p>
              <a:pPr algn="ctr">
                <a:defRPr/>
              </a:pPr>
              <a:endParaRPr lang="en-GB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endParaRPr>
            </a:p>
          </p:txBody>
        </p:sp>
      </p:grpSp>
      <p:grpSp>
        <p:nvGrpSpPr>
          <p:cNvPr id="14346" name="Group 71"/>
          <p:cNvGrpSpPr>
            <a:grpSpLocks/>
          </p:cNvGrpSpPr>
          <p:nvPr/>
        </p:nvGrpSpPr>
        <p:grpSpPr bwMode="auto">
          <a:xfrm>
            <a:off x="6780213" y="3876675"/>
            <a:ext cx="2257425" cy="2259013"/>
            <a:chOff x="6780719" y="3799878"/>
            <a:chExt cx="2256921" cy="2259408"/>
          </a:xfrm>
        </p:grpSpPr>
        <p:sp>
          <p:nvSpPr>
            <p:cNvPr id="14353" name="Oval 34"/>
            <p:cNvSpPr>
              <a:spLocks noChangeArrowheads="1"/>
            </p:cNvSpPr>
            <p:nvPr/>
          </p:nvSpPr>
          <p:spPr bwMode="auto">
            <a:xfrm>
              <a:off x="6933988" y="3816012"/>
              <a:ext cx="1968500" cy="196850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en-GB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68" name="Freeform 67"/>
            <p:cNvSpPr/>
            <p:nvPr/>
          </p:nvSpPr>
          <p:spPr bwMode="auto">
            <a:xfrm rot="14248519">
              <a:off x="7703524" y="5402778"/>
              <a:ext cx="600180" cy="195219"/>
            </a:xfrm>
            <a:custGeom>
              <a:avLst/>
              <a:gdLst>
                <a:gd name="connsiteX0" fmla="*/ 679450 w 679450"/>
                <a:gd name="connsiteY0" fmla="*/ 6350 h 120650"/>
                <a:gd name="connsiteX1" fmla="*/ 673100 w 679450"/>
                <a:gd name="connsiteY1" fmla="*/ 120650 h 120650"/>
                <a:gd name="connsiteX2" fmla="*/ 0 w 679450"/>
                <a:gd name="connsiteY2" fmla="*/ 101600 h 120650"/>
                <a:gd name="connsiteX3" fmla="*/ 12700 w 679450"/>
                <a:gd name="connsiteY3" fmla="*/ 69850 h 120650"/>
                <a:gd name="connsiteX4" fmla="*/ 31750 w 679450"/>
                <a:gd name="connsiteY4" fmla="*/ 38100 h 120650"/>
                <a:gd name="connsiteX5" fmla="*/ 44450 w 679450"/>
                <a:gd name="connsiteY5" fmla="*/ 0 h 120650"/>
                <a:gd name="connsiteX6" fmla="*/ 679450 w 679450"/>
                <a:gd name="connsiteY6" fmla="*/ 6350 h 12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79450" h="120650">
                  <a:moveTo>
                    <a:pt x="679450" y="6350"/>
                  </a:moveTo>
                  <a:lnTo>
                    <a:pt x="673100" y="120650"/>
                  </a:lnTo>
                  <a:lnTo>
                    <a:pt x="0" y="101600"/>
                  </a:lnTo>
                  <a:lnTo>
                    <a:pt x="12700" y="69850"/>
                  </a:lnTo>
                  <a:lnTo>
                    <a:pt x="31750" y="38100"/>
                  </a:lnTo>
                  <a:lnTo>
                    <a:pt x="44450" y="0"/>
                  </a:lnTo>
                  <a:lnTo>
                    <a:pt x="679450" y="635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ffectLst/>
            <a:extLst>
              <a:ext uri="{91240B29-F687-4f45-9708-019B960494DF}"/>
              <a:ext uri="{AF507438-7753-43e0-B8FC-AC1667EBCBE1}"/>
            </a:extLst>
          </p:spPr>
          <p:txBody>
            <a:bodyPr anchor="ctr"/>
            <a:lstStyle/>
            <a:p>
              <a:pPr algn="ctr">
                <a:defRPr/>
              </a:pPr>
              <a:endParaRPr lang="en-GB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endParaRPr>
            </a:p>
          </p:txBody>
        </p:sp>
        <p:sp>
          <p:nvSpPr>
            <p:cNvPr id="61" name="Freeform 60"/>
            <p:cNvSpPr/>
            <p:nvPr/>
          </p:nvSpPr>
          <p:spPr bwMode="auto">
            <a:xfrm>
              <a:off x="6998157" y="4349249"/>
              <a:ext cx="679298" cy="150839"/>
            </a:xfrm>
            <a:custGeom>
              <a:avLst/>
              <a:gdLst>
                <a:gd name="connsiteX0" fmla="*/ 679450 w 679450"/>
                <a:gd name="connsiteY0" fmla="*/ 6350 h 120650"/>
                <a:gd name="connsiteX1" fmla="*/ 673100 w 679450"/>
                <a:gd name="connsiteY1" fmla="*/ 120650 h 120650"/>
                <a:gd name="connsiteX2" fmla="*/ 0 w 679450"/>
                <a:gd name="connsiteY2" fmla="*/ 101600 h 120650"/>
                <a:gd name="connsiteX3" fmla="*/ 12700 w 679450"/>
                <a:gd name="connsiteY3" fmla="*/ 69850 h 120650"/>
                <a:gd name="connsiteX4" fmla="*/ 31750 w 679450"/>
                <a:gd name="connsiteY4" fmla="*/ 38100 h 120650"/>
                <a:gd name="connsiteX5" fmla="*/ 44450 w 679450"/>
                <a:gd name="connsiteY5" fmla="*/ 0 h 120650"/>
                <a:gd name="connsiteX6" fmla="*/ 679450 w 679450"/>
                <a:gd name="connsiteY6" fmla="*/ 6350 h 12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79450" h="120650">
                  <a:moveTo>
                    <a:pt x="679450" y="6350"/>
                  </a:moveTo>
                  <a:lnTo>
                    <a:pt x="673100" y="120650"/>
                  </a:lnTo>
                  <a:lnTo>
                    <a:pt x="0" y="101600"/>
                  </a:lnTo>
                  <a:lnTo>
                    <a:pt x="12700" y="69850"/>
                  </a:lnTo>
                  <a:lnTo>
                    <a:pt x="31750" y="38100"/>
                  </a:lnTo>
                  <a:lnTo>
                    <a:pt x="44450" y="0"/>
                  </a:lnTo>
                  <a:lnTo>
                    <a:pt x="679450" y="635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ffectLst/>
            <a:extLst>
              <a:ext uri="{91240B29-F687-4f45-9708-019B960494DF}"/>
              <a:ext uri="{AF507438-7753-43e0-B8FC-AC1667EBCBE1}"/>
            </a:extLst>
          </p:spPr>
          <p:txBody>
            <a:bodyPr anchor="ctr"/>
            <a:lstStyle/>
            <a:p>
              <a:pPr algn="ctr">
                <a:defRPr/>
              </a:pPr>
              <a:endParaRPr lang="en-GB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endParaRPr>
            </a:p>
          </p:txBody>
        </p:sp>
        <p:sp>
          <p:nvSpPr>
            <p:cNvPr id="59" name="Freeform 58"/>
            <p:cNvSpPr/>
            <p:nvPr/>
          </p:nvSpPr>
          <p:spPr bwMode="auto">
            <a:xfrm>
              <a:off x="7036249" y="3904671"/>
              <a:ext cx="647555" cy="444578"/>
            </a:xfrm>
            <a:custGeom>
              <a:avLst/>
              <a:gdLst>
                <a:gd name="connsiteX0" fmla="*/ 463550 w 647700"/>
                <a:gd name="connsiteY0" fmla="*/ 0 h 444500"/>
                <a:gd name="connsiteX1" fmla="*/ 647700 w 647700"/>
                <a:gd name="connsiteY1" fmla="*/ 279400 h 444500"/>
                <a:gd name="connsiteX2" fmla="*/ 641350 w 647700"/>
                <a:gd name="connsiteY2" fmla="*/ 444500 h 444500"/>
                <a:gd name="connsiteX3" fmla="*/ 0 w 647700"/>
                <a:gd name="connsiteY3" fmla="*/ 444500 h 444500"/>
                <a:gd name="connsiteX4" fmla="*/ 88900 w 647700"/>
                <a:gd name="connsiteY4" fmla="*/ 323850 h 444500"/>
                <a:gd name="connsiteX5" fmla="*/ 152400 w 647700"/>
                <a:gd name="connsiteY5" fmla="*/ 241300 h 444500"/>
                <a:gd name="connsiteX6" fmla="*/ 209550 w 647700"/>
                <a:gd name="connsiteY6" fmla="*/ 177800 h 444500"/>
                <a:gd name="connsiteX7" fmla="*/ 260350 w 647700"/>
                <a:gd name="connsiteY7" fmla="*/ 120650 h 444500"/>
                <a:gd name="connsiteX8" fmla="*/ 330200 w 647700"/>
                <a:gd name="connsiteY8" fmla="*/ 82550 h 444500"/>
                <a:gd name="connsiteX9" fmla="*/ 412750 w 647700"/>
                <a:gd name="connsiteY9" fmla="*/ 31750 h 444500"/>
                <a:gd name="connsiteX10" fmla="*/ 463550 w 647700"/>
                <a:gd name="connsiteY10" fmla="*/ 0 h 444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47700" h="444500">
                  <a:moveTo>
                    <a:pt x="463550" y="0"/>
                  </a:moveTo>
                  <a:lnTo>
                    <a:pt x="647700" y="279400"/>
                  </a:lnTo>
                  <a:lnTo>
                    <a:pt x="641350" y="444500"/>
                  </a:lnTo>
                  <a:lnTo>
                    <a:pt x="0" y="444500"/>
                  </a:lnTo>
                  <a:lnTo>
                    <a:pt x="88900" y="323850"/>
                  </a:lnTo>
                  <a:lnTo>
                    <a:pt x="152400" y="241300"/>
                  </a:lnTo>
                  <a:lnTo>
                    <a:pt x="209550" y="177800"/>
                  </a:lnTo>
                  <a:lnTo>
                    <a:pt x="260350" y="120650"/>
                  </a:lnTo>
                  <a:lnTo>
                    <a:pt x="330200" y="82550"/>
                  </a:lnTo>
                  <a:lnTo>
                    <a:pt x="412750" y="31750"/>
                  </a:lnTo>
                  <a:lnTo>
                    <a:pt x="463550" y="0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  <a:effectLst/>
            <a:extLst>
              <a:ext uri="{91240B29-F687-4f45-9708-019B960494DF}"/>
              <a:ext uri="{AF507438-7753-43e0-B8FC-AC1667EBCBE1}"/>
            </a:extLst>
          </p:spPr>
          <p:txBody>
            <a:bodyPr anchor="ctr"/>
            <a:lstStyle/>
            <a:p>
              <a:pPr algn="ctr">
                <a:defRPr/>
              </a:pPr>
              <a:endParaRPr lang="en-GB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endParaRPr>
            </a:p>
          </p:txBody>
        </p:sp>
        <p:sp>
          <p:nvSpPr>
            <p:cNvPr id="49" name="Rectangle 48"/>
            <p:cNvSpPr/>
            <p:nvPr/>
          </p:nvSpPr>
          <p:spPr bwMode="auto">
            <a:xfrm rot="8818242">
              <a:off x="7832996" y="4519142"/>
              <a:ext cx="44440" cy="1540144"/>
            </a:xfrm>
            <a:prstGeom prst="rect">
              <a:avLst/>
            </a:prstGeom>
            <a:solidFill>
              <a:srgbClr val="FFDAA3"/>
            </a:solidFill>
            <a:ln>
              <a:solidFill>
                <a:schemeClr val="bg1">
                  <a:lumMod val="50000"/>
                </a:schemeClr>
              </a:solidFill>
            </a:ln>
            <a:effectLst/>
            <a:extLst>
              <a:ext uri="{91240B29-F687-4f45-9708-019B960494DF}"/>
              <a:ext uri="{AF507438-7753-43e0-B8FC-AC1667EBCBE1}"/>
            </a:extLst>
          </p:spPr>
          <p:txBody>
            <a:bodyPr anchor="ctr"/>
            <a:lstStyle/>
            <a:p>
              <a:pPr algn="ctr">
                <a:defRPr/>
              </a:pPr>
              <a:endParaRPr lang="en-GB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endParaRPr>
            </a:p>
          </p:txBody>
        </p:sp>
        <p:sp>
          <p:nvSpPr>
            <p:cNvPr id="56" name="Rectangle 55"/>
            <p:cNvSpPr/>
            <p:nvPr/>
          </p:nvSpPr>
          <p:spPr bwMode="auto">
            <a:xfrm rot="5400000">
              <a:off x="7528256" y="3641407"/>
              <a:ext cx="44458" cy="1539531"/>
            </a:xfrm>
            <a:prstGeom prst="rect">
              <a:avLst/>
            </a:prstGeom>
            <a:solidFill>
              <a:srgbClr val="FFDAA3"/>
            </a:solidFill>
            <a:ln>
              <a:solidFill>
                <a:schemeClr val="bg1">
                  <a:lumMod val="50000"/>
                </a:schemeClr>
              </a:solidFill>
            </a:ln>
            <a:effectLst/>
            <a:extLst>
              <a:ext uri="{91240B29-F687-4f45-9708-019B960494DF}"/>
              <a:ext uri="{AF507438-7753-43e0-B8FC-AC1667EBCBE1}"/>
            </a:extLst>
          </p:spPr>
          <p:txBody>
            <a:bodyPr anchor="ctr"/>
            <a:lstStyle/>
            <a:p>
              <a:pPr algn="ctr">
                <a:defRPr/>
              </a:pPr>
              <a:endParaRPr lang="en-GB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endParaRPr>
            </a:p>
          </p:txBody>
        </p:sp>
        <p:grpSp>
          <p:nvGrpSpPr>
            <p:cNvPr id="14359" name="Group 62"/>
            <p:cNvGrpSpPr>
              <a:grpSpLocks/>
            </p:cNvGrpSpPr>
            <p:nvPr/>
          </p:nvGrpSpPr>
          <p:grpSpPr bwMode="auto">
            <a:xfrm rot="7029956">
              <a:off x="8247065" y="4050507"/>
              <a:ext cx="736600" cy="844550"/>
              <a:chOff x="6946900" y="3905250"/>
              <a:chExt cx="736600" cy="844550"/>
            </a:xfrm>
          </p:grpSpPr>
          <p:sp>
            <p:nvSpPr>
              <p:cNvPr id="64" name="Freeform 63"/>
              <p:cNvSpPr/>
              <p:nvPr/>
            </p:nvSpPr>
            <p:spPr bwMode="auto">
              <a:xfrm>
                <a:off x="6998069" y="4351006"/>
                <a:ext cx="679569" cy="165063"/>
              </a:xfrm>
              <a:custGeom>
                <a:avLst/>
                <a:gdLst>
                  <a:gd name="connsiteX0" fmla="*/ 679450 w 679450"/>
                  <a:gd name="connsiteY0" fmla="*/ 6350 h 120650"/>
                  <a:gd name="connsiteX1" fmla="*/ 673100 w 679450"/>
                  <a:gd name="connsiteY1" fmla="*/ 120650 h 120650"/>
                  <a:gd name="connsiteX2" fmla="*/ 0 w 679450"/>
                  <a:gd name="connsiteY2" fmla="*/ 101600 h 120650"/>
                  <a:gd name="connsiteX3" fmla="*/ 12700 w 679450"/>
                  <a:gd name="connsiteY3" fmla="*/ 69850 h 120650"/>
                  <a:gd name="connsiteX4" fmla="*/ 31750 w 679450"/>
                  <a:gd name="connsiteY4" fmla="*/ 38100 h 120650"/>
                  <a:gd name="connsiteX5" fmla="*/ 44450 w 679450"/>
                  <a:gd name="connsiteY5" fmla="*/ 0 h 120650"/>
                  <a:gd name="connsiteX6" fmla="*/ 679450 w 679450"/>
                  <a:gd name="connsiteY6" fmla="*/ 6350 h 120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79450" h="120650">
                    <a:moveTo>
                      <a:pt x="679450" y="6350"/>
                    </a:moveTo>
                    <a:lnTo>
                      <a:pt x="673100" y="120650"/>
                    </a:lnTo>
                    <a:lnTo>
                      <a:pt x="0" y="101600"/>
                    </a:lnTo>
                    <a:lnTo>
                      <a:pt x="12700" y="69850"/>
                    </a:lnTo>
                    <a:lnTo>
                      <a:pt x="31750" y="38100"/>
                    </a:lnTo>
                    <a:lnTo>
                      <a:pt x="44450" y="0"/>
                    </a:lnTo>
                    <a:lnTo>
                      <a:pt x="679450" y="6350"/>
                    </a:ln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ffectLst/>
              <a:extLst>
                <a:ext uri="{91240B29-F687-4f45-9708-019B960494DF}"/>
                <a:ext uri="{AF507438-7753-43e0-B8FC-AC1667EBCBE1}"/>
              </a:extLst>
            </p:spPr>
            <p:txBody>
              <a:bodyPr anchor="ctr"/>
              <a:lstStyle/>
              <a:p>
                <a:pPr algn="ctr">
                  <a:defRPr/>
                </a:pPr>
                <a:endParaRPr lang="en-GB"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" charset="0"/>
                </a:endParaRPr>
              </a:p>
            </p:txBody>
          </p:sp>
          <p:sp>
            <p:nvSpPr>
              <p:cNvPr id="65" name="Freeform 64"/>
              <p:cNvSpPr/>
              <p:nvPr/>
            </p:nvSpPr>
            <p:spPr bwMode="auto">
              <a:xfrm>
                <a:off x="7035597" y="3905883"/>
                <a:ext cx="647813" cy="444401"/>
              </a:xfrm>
              <a:custGeom>
                <a:avLst/>
                <a:gdLst>
                  <a:gd name="connsiteX0" fmla="*/ 463550 w 647700"/>
                  <a:gd name="connsiteY0" fmla="*/ 0 h 444500"/>
                  <a:gd name="connsiteX1" fmla="*/ 647700 w 647700"/>
                  <a:gd name="connsiteY1" fmla="*/ 279400 h 444500"/>
                  <a:gd name="connsiteX2" fmla="*/ 641350 w 647700"/>
                  <a:gd name="connsiteY2" fmla="*/ 444500 h 444500"/>
                  <a:gd name="connsiteX3" fmla="*/ 0 w 647700"/>
                  <a:gd name="connsiteY3" fmla="*/ 444500 h 444500"/>
                  <a:gd name="connsiteX4" fmla="*/ 88900 w 647700"/>
                  <a:gd name="connsiteY4" fmla="*/ 323850 h 444500"/>
                  <a:gd name="connsiteX5" fmla="*/ 152400 w 647700"/>
                  <a:gd name="connsiteY5" fmla="*/ 241300 h 444500"/>
                  <a:gd name="connsiteX6" fmla="*/ 209550 w 647700"/>
                  <a:gd name="connsiteY6" fmla="*/ 177800 h 444500"/>
                  <a:gd name="connsiteX7" fmla="*/ 260350 w 647700"/>
                  <a:gd name="connsiteY7" fmla="*/ 120650 h 444500"/>
                  <a:gd name="connsiteX8" fmla="*/ 330200 w 647700"/>
                  <a:gd name="connsiteY8" fmla="*/ 82550 h 444500"/>
                  <a:gd name="connsiteX9" fmla="*/ 412750 w 647700"/>
                  <a:gd name="connsiteY9" fmla="*/ 31750 h 444500"/>
                  <a:gd name="connsiteX10" fmla="*/ 463550 w 647700"/>
                  <a:gd name="connsiteY10" fmla="*/ 0 h 444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47700" h="444500">
                    <a:moveTo>
                      <a:pt x="463550" y="0"/>
                    </a:moveTo>
                    <a:lnTo>
                      <a:pt x="647700" y="279400"/>
                    </a:lnTo>
                    <a:lnTo>
                      <a:pt x="641350" y="444500"/>
                    </a:lnTo>
                    <a:lnTo>
                      <a:pt x="0" y="444500"/>
                    </a:lnTo>
                    <a:lnTo>
                      <a:pt x="88900" y="323850"/>
                    </a:lnTo>
                    <a:lnTo>
                      <a:pt x="152400" y="241300"/>
                    </a:lnTo>
                    <a:lnTo>
                      <a:pt x="209550" y="177800"/>
                    </a:lnTo>
                    <a:lnTo>
                      <a:pt x="260350" y="120650"/>
                    </a:lnTo>
                    <a:lnTo>
                      <a:pt x="330200" y="82550"/>
                    </a:lnTo>
                    <a:lnTo>
                      <a:pt x="412750" y="31750"/>
                    </a:lnTo>
                    <a:lnTo>
                      <a:pt x="463550" y="0"/>
                    </a:ln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  <a:effectLst/>
              <a:extLst>
                <a:ext uri="{91240B29-F687-4f45-9708-019B960494DF}"/>
                <a:ext uri="{AF507438-7753-43e0-B8FC-AC1667EBCBE1}"/>
              </a:extLst>
            </p:spPr>
            <p:txBody>
              <a:bodyPr anchor="ctr"/>
              <a:lstStyle/>
              <a:p>
                <a:pPr algn="ctr">
                  <a:defRPr/>
                </a:pPr>
                <a:endParaRPr lang="en-GB"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" charset="0"/>
                </a:endParaRPr>
              </a:p>
            </p:txBody>
          </p:sp>
          <p:sp>
            <p:nvSpPr>
              <p:cNvPr id="66" name="Freeform 65"/>
              <p:cNvSpPr/>
              <p:nvPr/>
            </p:nvSpPr>
            <p:spPr bwMode="auto">
              <a:xfrm>
                <a:off x="6946125" y="4471605"/>
                <a:ext cx="730378" cy="279337"/>
              </a:xfrm>
              <a:custGeom>
                <a:avLst/>
                <a:gdLst>
                  <a:gd name="connsiteX0" fmla="*/ 730250 w 730250"/>
                  <a:gd name="connsiteY0" fmla="*/ 0 h 279400"/>
                  <a:gd name="connsiteX1" fmla="*/ 730250 w 730250"/>
                  <a:gd name="connsiteY1" fmla="*/ 95250 h 279400"/>
                  <a:gd name="connsiteX2" fmla="*/ 400050 w 730250"/>
                  <a:gd name="connsiteY2" fmla="*/ 279400 h 279400"/>
                  <a:gd name="connsiteX3" fmla="*/ 0 w 730250"/>
                  <a:gd name="connsiteY3" fmla="*/ 234950 h 279400"/>
                  <a:gd name="connsiteX4" fmla="*/ 6350 w 730250"/>
                  <a:gd name="connsiteY4" fmla="*/ 165100 h 279400"/>
                  <a:gd name="connsiteX5" fmla="*/ 19050 w 730250"/>
                  <a:gd name="connsiteY5" fmla="*/ 101600 h 279400"/>
                  <a:gd name="connsiteX6" fmla="*/ 31750 w 730250"/>
                  <a:gd name="connsiteY6" fmla="*/ 38100 h 279400"/>
                  <a:gd name="connsiteX7" fmla="*/ 44450 w 730250"/>
                  <a:gd name="connsiteY7" fmla="*/ 0 h 279400"/>
                  <a:gd name="connsiteX8" fmla="*/ 730250 w 730250"/>
                  <a:gd name="connsiteY8" fmla="*/ 0 h 279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30250" h="279400">
                    <a:moveTo>
                      <a:pt x="730250" y="0"/>
                    </a:moveTo>
                    <a:lnTo>
                      <a:pt x="730250" y="95250"/>
                    </a:lnTo>
                    <a:lnTo>
                      <a:pt x="400050" y="279400"/>
                    </a:lnTo>
                    <a:lnTo>
                      <a:pt x="0" y="234950"/>
                    </a:lnTo>
                    <a:lnTo>
                      <a:pt x="6350" y="165100"/>
                    </a:lnTo>
                    <a:lnTo>
                      <a:pt x="19050" y="101600"/>
                    </a:lnTo>
                    <a:lnTo>
                      <a:pt x="31750" y="38100"/>
                    </a:lnTo>
                    <a:lnTo>
                      <a:pt x="44450" y="0"/>
                    </a:lnTo>
                    <a:lnTo>
                      <a:pt x="730250" y="0"/>
                    </a:ln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  <a:effectLst/>
              <a:extLst>
                <a:ext uri="{91240B29-F687-4f45-9708-019B960494DF}"/>
                <a:ext uri="{AF507438-7753-43e0-B8FC-AC1667EBCBE1}"/>
              </a:extLst>
            </p:spPr>
            <p:txBody>
              <a:bodyPr anchor="ctr"/>
              <a:lstStyle/>
              <a:p>
                <a:pPr algn="ctr">
                  <a:defRPr/>
                </a:pPr>
                <a:endParaRPr lang="en-GB"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" charset="0"/>
                </a:endParaRPr>
              </a:p>
            </p:txBody>
          </p:sp>
        </p:grpSp>
        <p:sp>
          <p:nvSpPr>
            <p:cNvPr id="55" name="Rectangle 54"/>
            <p:cNvSpPr/>
            <p:nvPr/>
          </p:nvSpPr>
          <p:spPr bwMode="auto">
            <a:xfrm rot="12432436">
              <a:off x="8453570" y="3799878"/>
              <a:ext cx="46027" cy="1540144"/>
            </a:xfrm>
            <a:prstGeom prst="rect">
              <a:avLst/>
            </a:prstGeom>
            <a:solidFill>
              <a:srgbClr val="FFDAA3"/>
            </a:solidFill>
            <a:ln>
              <a:solidFill>
                <a:schemeClr val="bg1">
                  <a:lumMod val="50000"/>
                </a:schemeClr>
              </a:solidFill>
            </a:ln>
            <a:effectLst/>
            <a:extLst>
              <a:ext uri="{91240B29-F687-4f45-9708-019B960494DF}"/>
              <a:ext uri="{AF507438-7753-43e0-B8FC-AC1667EBCBE1}"/>
            </a:extLst>
          </p:spPr>
          <p:txBody>
            <a:bodyPr anchor="ctr"/>
            <a:lstStyle/>
            <a:p>
              <a:pPr algn="ctr">
                <a:defRPr/>
              </a:pPr>
              <a:endParaRPr lang="en-GB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endParaRPr>
            </a:p>
          </p:txBody>
        </p:sp>
        <p:sp>
          <p:nvSpPr>
            <p:cNvPr id="69" name="Freeform 68"/>
            <p:cNvSpPr/>
            <p:nvPr/>
          </p:nvSpPr>
          <p:spPr bwMode="auto">
            <a:xfrm rot="14248519">
              <a:off x="7437679" y="5413154"/>
              <a:ext cx="592242" cy="471382"/>
            </a:xfrm>
            <a:custGeom>
              <a:avLst/>
              <a:gdLst>
                <a:gd name="connsiteX0" fmla="*/ 463550 w 647700"/>
                <a:gd name="connsiteY0" fmla="*/ 0 h 444500"/>
                <a:gd name="connsiteX1" fmla="*/ 647700 w 647700"/>
                <a:gd name="connsiteY1" fmla="*/ 279400 h 444500"/>
                <a:gd name="connsiteX2" fmla="*/ 641350 w 647700"/>
                <a:gd name="connsiteY2" fmla="*/ 444500 h 444500"/>
                <a:gd name="connsiteX3" fmla="*/ 0 w 647700"/>
                <a:gd name="connsiteY3" fmla="*/ 444500 h 444500"/>
                <a:gd name="connsiteX4" fmla="*/ 88900 w 647700"/>
                <a:gd name="connsiteY4" fmla="*/ 323850 h 444500"/>
                <a:gd name="connsiteX5" fmla="*/ 152400 w 647700"/>
                <a:gd name="connsiteY5" fmla="*/ 241300 h 444500"/>
                <a:gd name="connsiteX6" fmla="*/ 209550 w 647700"/>
                <a:gd name="connsiteY6" fmla="*/ 177800 h 444500"/>
                <a:gd name="connsiteX7" fmla="*/ 260350 w 647700"/>
                <a:gd name="connsiteY7" fmla="*/ 120650 h 444500"/>
                <a:gd name="connsiteX8" fmla="*/ 330200 w 647700"/>
                <a:gd name="connsiteY8" fmla="*/ 82550 h 444500"/>
                <a:gd name="connsiteX9" fmla="*/ 412750 w 647700"/>
                <a:gd name="connsiteY9" fmla="*/ 31750 h 444500"/>
                <a:gd name="connsiteX10" fmla="*/ 463550 w 647700"/>
                <a:gd name="connsiteY10" fmla="*/ 0 h 444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47700" h="444500">
                  <a:moveTo>
                    <a:pt x="463550" y="0"/>
                  </a:moveTo>
                  <a:lnTo>
                    <a:pt x="647700" y="279400"/>
                  </a:lnTo>
                  <a:lnTo>
                    <a:pt x="641350" y="444500"/>
                  </a:lnTo>
                  <a:lnTo>
                    <a:pt x="0" y="444500"/>
                  </a:lnTo>
                  <a:lnTo>
                    <a:pt x="88900" y="323850"/>
                  </a:lnTo>
                  <a:lnTo>
                    <a:pt x="152400" y="241300"/>
                  </a:lnTo>
                  <a:lnTo>
                    <a:pt x="209550" y="177800"/>
                  </a:lnTo>
                  <a:lnTo>
                    <a:pt x="260350" y="120650"/>
                  </a:lnTo>
                  <a:lnTo>
                    <a:pt x="330200" y="82550"/>
                  </a:lnTo>
                  <a:lnTo>
                    <a:pt x="412750" y="31750"/>
                  </a:lnTo>
                  <a:lnTo>
                    <a:pt x="463550" y="0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  <a:effectLst/>
            <a:extLst>
              <a:ext uri="{91240B29-F687-4f45-9708-019B960494DF}"/>
              <a:ext uri="{AF507438-7753-43e0-B8FC-AC1667EBCBE1}"/>
            </a:extLst>
          </p:spPr>
          <p:txBody>
            <a:bodyPr anchor="ctr"/>
            <a:lstStyle/>
            <a:p>
              <a:pPr algn="ctr">
                <a:defRPr/>
              </a:pPr>
              <a:endParaRPr lang="en-GB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endParaRPr>
            </a:p>
          </p:txBody>
        </p:sp>
        <p:sp>
          <p:nvSpPr>
            <p:cNvPr id="70" name="Freeform 69"/>
            <p:cNvSpPr/>
            <p:nvPr/>
          </p:nvSpPr>
          <p:spPr bwMode="auto">
            <a:xfrm rot="14248519">
              <a:off x="7855880" y="5277361"/>
              <a:ext cx="652576" cy="279338"/>
            </a:xfrm>
            <a:custGeom>
              <a:avLst/>
              <a:gdLst>
                <a:gd name="connsiteX0" fmla="*/ 730250 w 730250"/>
                <a:gd name="connsiteY0" fmla="*/ 0 h 279400"/>
                <a:gd name="connsiteX1" fmla="*/ 730250 w 730250"/>
                <a:gd name="connsiteY1" fmla="*/ 95250 h 279400"/>
                <a:gd name="connsiteX2" fmla="*/ 400050 w 730250"/>
                <a:gd name="connsiteY2" fmla="*/ 279400 h 279400"/>
                <a:gd name="connsiteX3" fmla="*/ 0 w 730250"/>
                <a:gd name="connsiteY3" fmla="*/ 234950 h 279400"/>
                <a:gd name="connsiteX4" fmla="*/ 6350 w 730250"/>
                <a:gd name="connsiteY4" fmla="*/ 165100 h 279400"/>
                <a:gd name="connsiteX5" fmla="*/ 19050 w 730250"/>
                <a:gd name="connsiteY5" fmla="*/ 101600 h 279400"/>
                <a:gd name="connsiteX6" fmla="*/ 31750 w 730250"/>
                <a:gd name="connsiteY6" fmla="*/ 38100 h 279400"/>
                <a:gd name="connsiteX7" fmla="*/ 44450 w 730250"/>
                <a:gd name="connsiteY7" fmla="*/ 0 h 279400"/>
                <a:gd name="connsiteX8" fmla="*/ 730250 w 730250"/>
                <a:gd name="connsiteY8" fmla="*/ 0 h 279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30250" h="279400">
                  <a:moveTo>
                    <a:pt x="730250" y="0"/>
                  </a:moveTo>
                  <a:lnTo>
                    <a:pt x="730250" y="95250"/>
                  </a:lnTo>
                  <a:lnTo>
                    <a:pt x="400050" y="279400"/>
                  </a:lnTo>
                  <a:lnTo>
                    <a:pt x="0" y="234950"/>
                  </a:lnTo>
                  <a:lnTo>
                    <a:pt x="6350" y="165100"/>
                  </a:lnTo>
                  <a:lnTo>
                    <a:pt x="19050" y="101600"/>
                  </a:lnTo>
                  <a:lnTo>
                    <a:pt x="31750" y="38100"/>
                  </a:lnTo>
                  <a:lnTo>
                    <a:pt x="44450" y="0"/>
                  </a:lnTo>
                  <a:lnTo>
                    <a:pt x="730250" y="0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  <a:effectLst/>
            <a:extLst>
              <a:ext uri="{91240B29-F687-4f45-9708-019B960494DF}"/>
              <a:ext uri="{AF507438-7753-43e0-B8FC-AC1667EBCBE1}"/>
            </a:extLst>
          </p:spPr>
          <p:txBody>
            <a:bodyPr anchor="ctr"/>
            <a:lstStyle/>
            <a:p>
              <a:pPr algn="ctr">
                <a:defRPr/>
              </a:pPr>
              <a:endParaRPr lang="en-GB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endParaRPr>
            </a:p>
          </p:txBody>
        </p:sp>
        <p:sp>
          <p:nvSpPr>
            <p:cNvPr id="60" name="Freeform 59"/>
            <p:cNvSpPr/>
            <p:nvPr/>
          </p:nvSpPr>
          <p:spPr bwMode="auto">
            <a:xfrm>
              <a:off x="6947369" y="4469920"/>
              <a:ext cx="730087" cy="279449"/>
            </a:xfrm>
            <a:custGeom>
              <a:avLst/>
              <a:gdLst>
                <a:gd name="connsiteX0" fmla="*/ 730250 w 730250"/>
                <a:gd name="connsiteY0" fmla="*/ 0 h 279400"/>
                <a:gd name="connsiteX1" fmla="*/ 730250 w 730250"/>
                <a:gd name="connsiteY1" fmla="*/ 95250 h 279400"/>
                <a:gd name="connsiteX2" fmla="*/ 400050 w 730250"/>
                <a:gd name="connsiteY2" fmla="*/ 279400 h 279400"/>
                <a:gd name="connsiteX3" fmla="*/ 0 w 730250"/>
                <a:gd name="connsiteY3" fmla="*/ 234950 h 279400"/>
                <a:gd name="connsiteX4" fmla="*/ 6350 w 730250"/>
                <a:gd name="connsiteY4" fmla="*/ 165100 h 279400"/>
                <a:gd name="connsiteX5" fmla="*/ 19050 w 730250"/>
                <a:gd name="connsiteY5" fmla="*/ 101600 h 279400"/>
                <a:gd name="connsiteX6" fmla="*/ 31750 w 730250"/>
                <a:gd name="connsiteY6" fmla="*/ 38100 h 279400"/>
                <a:gd name="connsiteX7" fmla="*/ 44450 w 730250"/>
                <a:gd name="connsiteY7" fmla="*/ 0 h 279400"/>
                <a:gd name="connsiteX8" fmla="*/ 730250 w 730250"/>
                <a:gd name="connsiteY8" fmla="*/ 0 h 279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30250" h="279400">
                  <a:moveTo>
                    <a:pt x="730250" y="0"/>
                  </a:moveTo>
                  <a:lnTo>
                    <a:pt x="730250" y="95250"/>
                  </a:lnTo>
                  <a:lnTo>
                    <a:pt x="400050" y="279400"/>
                  </a:lnTo>
                  <a:lnTo>
                    <a:pt x="0" y="234950"/>
                  </a:lnTo>
                  <a:lnTo>
                    <a:pt x="6350" y="165100"/>
                  </a:lnTo>
                  <a:lnTo>
                    <a:pt x="19050" y="101600"/>
                  </a:lnTo>
                  <a:lnTo>
                    <a:pt x="31750" y="38100"/>
                  </a:lnTo>
                  <a:lnTo>
                    <a:pt x="44450" y="0"/>
                  </a:lnTo>
                  <a:lnTo>
                    <a:pt x="730250" y="0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  <a:effectLst/>
            <a:extLst>
              <a:ext uri="{91240B29-F687-4f45-9708-019B960494DF}"/>
              <a:ext uri="{AF507438-7753-43e0-B8FC-AC1667EBCBE1}"/>
            </a:extLst>
          </p:spPr>
          <p:txBody>
            <a:bodyPr anchor="ctr"/>
            <a:lstStyle/>
            <a:p>
              <a:pPr algn="ctr">
                <a:defRPr/>
              </a:pPr>
              <a:endParaRPr lang="en-GB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endParaRPr>
            </a:p>
          </p:txBody>
        </p:sp>
      </p:grpSp>
      <p:sp>
        <p:nvSpPr>
          <p:cNvPr id="14347" name="Rectangle 72"/>
          <p:cNvSpPr>
            <a:spLocks noChangeArrowheads="1"/>
          </p:cNvSpPr>
          <p:nvPr/>
        </p:nvSpPr>
        <p:spPr bwMode="auto">
          <a:xfrm>
            <a:off x="5165725" y="5973763"/>
            <a:ext cx="949325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cs typeface="Times New Roman" pitchFamily="18" charset="0"/>
                <a:sym typeface="Wingdings" pitchFamily="2" charset="2"/>
              </a:rPr>
              <a:t>QROMT</a:t>
            </a:r>
            <a:endParaRPr lang="en-GB"/>
          </a:p>
        </p:txBody>
      </p:sp>
      <p:sp>
        <p:nvSpPr>
          <p:cNvPr id="14348" name="Rectangle 73"/>
          <p:cNvSpPr>
            <a:spLocks noChangeArrowheads="1"/>
          </p:cNvSpPr>
          <p:nvPr/>
        </p:nvSpPr>
        <p:spPr bwMode="auto">
          <a:xfrm>
            <a:off x="7156450" y="6011863"/>
            <a:ext cx="1508125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cs typeface="Times New Roman" pitchFamily="18" charset="0"/>
                <a:sym typeface="Wingdings" pitchFamily="2" charset="2"/>
              </a:rPr>
              <a:t>Proposed TRT</a:t>
            </a:r>
            <a:endParaRPr lang="en-GB"/>
          </a:p>
        </p:txBody>
      </p:sp>
      <p:sp>
        <p:nvSpPr>
          <p:cNvPr id="75" name="Rectangle 74"/>
          <p:cNvSpPr/>
          <p:nvPr/>
        </p:nvSpPr>
        <p:spPr bwMode="auto">
          <a:xfrm>
            <a:off x="4486275" y="771525"/>
            <a:ext cx="4400550" cy="2857500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  <a:effectLst/>
          <a:extLst>
            <a:ext uri="{91240B29-F687-4f45-9708-019B960494DF}"/>
            <a:ext uri="{AF507438-7753-43e0-B8FC-AC1667EBCBE1}"/>
          </a:extLst>
        </p:spPr>
        <p:txBody>
          <a:bodyPr anchor="ctr"/>
          <a:lstStyle/>
          <a:p>
            <a:pPr algn="ctr">
              <a:defRPr/>
            </a:pPr>
            <a:endParaRPr lang="en-GB">
              <a:solidFill>
                <a:srgbClr val="000000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76" name="Rectangle 75"/>
          <p:cNvSpPr/>
          <p:nvPr/>
        </p:nvSpPr>
        <p:spPr bwMode="auto">
          <a:xfrm>
            <a:off x="4410075" y="3743325"/>
            <a:ext cx="4619625" cy="2589213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  <a:effectLst/>
          <a:extLst>
            <a:ext uri="{91240B29-F687-4f45-9708-019B960494DF}"/>
            <a:ext uri="{AF507438-7753-43e0-B8FC-AC1667EBCBE1}"/>
          </a:extLst>
        </p:spPr>
        <p:txBody>
          <a:bodyPr anchor="ctr"/>
          <a:lstStyle/>
          <a:p>
            <a:pPr algn="ctr">
              <a:defRPr/>
            </a:pPr>
            <a:endParaRPr lang="en-GB">
              <a:solidFill>
                <a:srgbClr val="000000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14351" name="Rectangle 76"/>
          <p:cNvSpPr>
            <a:spLocks noChangeArrowheads="1"/>
          </p:cNvSpPr>
          <p:nvPr/>
        </p:nvSpPr>
        <p:spPr bwMode="auto">
          <a:xfrm>
            <a:off x="8472488" y="3275013"/>
            <a:ext cx="41275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cs typeface="Times New Roman" pitchFamily="18" charset="0"/>
                <a:sym typeface="Wingdings" pitchFamily="2" charset="2"/>
              </a:rPr>
              <a:t>[6]</a:t>
            </a:r>
            <a:endParaRPr lang="en-GB"/>
          </a:p>
        </p:txBody>
      </p:sp>
      <p:sp>
        <p:nvSpPr>
          <p:cNvPr id="14352" name="Rectangle 9"/>
          <p:cNvSpPr>
            <a:spLocks noChangeArrowheads="1"/>
          </p:cNvSpPr>
          <p:nvPr/>
        </p:nvSpPr>
        <p:spPr bwMode="auto">
          <a:xfrm>
            <a:off x="5421313" y="6367463"/>
            <a:ext cx="2363787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en-US">
                <a:latin typeface="Arial Narrow" pitchFamily="34" charset="0"/>
              </a:rPr>
              <a:t>TRT: Triple Ridge Transducer</a:t>
            </a: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2435195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92075"/>
            <a:ext cx="8229600" cy="1143000"/>
          </a:xfrm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GB" altLang="en-US"/>
              <a:t>Transducer Design</a:t>
            </a:r>
          </a:p>
        </p:txBody>
      </p:sp>
      <p:pic>
        <p:nvPicPr>
          <p:cNvPr id="15363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375150" y="1160463"/>
            <a:ext cx="4768850" cy="29162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15364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333750" y="4224338"/>
            <a:ext cx="2657475" cy="22812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15365" name="Picture 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6725" y="4241800"/>
            <a:ext cx="2236788" cy="22336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15366" name="Picture 9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481263" y="4087813"/>
            <a:ext cx="1117600" cy="876300"/>
          </a:xfrm>
          <a:prstGeom prst="rect">
            <a:avLst/>
          </a:prstGeom>
          <a:noFill/>
          <a:ln w="9525" algn="ctr">
            <a:solidFill>
              <a:schemeClr val="tx1"/>
            </a:solidFill>
            <a:prstDash val="sysDash"/>
            <a:miter lim="800000"/>
            <a:headEnd/>
            <a:tailEnd/>
          </a:ln>
        </p:spPr>
      </p:pic>
      <p:pic>
        <p:nvPicPr>
          <p:cNvPr id="15367" name="Picture 10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311900" y="4254500"/>
            <a:ext cx="2298700" cy="22399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15368" name="Rectangle 11"/>
          <p:cNvSpPr>
            <a:spLocks noChangeArrowheads="1"/>
          </p:cNvSpPr>
          <p:nvPr/>
        </p:nvSpPr>
        <p:spPr bwMode="auto">
          <a:xfrm>
            <a:off x="1462088" y="5372100"/>
            <a:ext cx="252412" cy="195263"/>
          </a:xfrm>
          <a:prstGeom prst="rect">
            <a:avLst/>
          </a:prstGeom>
          <a:noFill/>
          <a:ln w="9525">
            <a:solidFill>
              <a:schemeClr val="tx1"/>
            </a:solidFill>
            <a:prstDash val="sysDash"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en-GB" altLang="en-US">
              <a:solidFill>
                <a:srgbClr val="000000"/>
              </a:solidFill>
              <a:cs typeface="Arial" pitchFamily="34" charset="0"/>
            </a:endParaRPr>
          </a:p>
        </p:txBody>
      </p:sp>
      <p:cxnSp>
        <p:nvCxnSpPr>
          <p:cNvPr id="15369" name="Straight Connector 13"/>
          <p:cNvCxnSpPr>
            <a:cxnSpLocks noChangeShapeType="1"/>
          </p:cNvCxnSpPr>
          <p:nvPr/>
        </p:nvCxnSpPr>
        <p:spPr bwMode="auto">
          <a:xfrm flipV="1">
            <a:off x="1700213" y="4970463"/>
            <a:ext cx="776287" cy="411162"/>
          </a:xfrm>
          <a:prstGeom prst="line">
            <a:avLst/>
          </a:prstGeom>
          <a:noFill/>
          <a:ln w="9525">
            <a:solidFill>
              <a:schemeClr val="tx1"/>
            </a:solidFill>
            <a:prstDash val="sysDash"/>
            <a:round/>
            <a:headEnd/>
            <a:tailEnd/>
          </a:ln>
        </p:spPr>
      </p:cxnSp>
      <p:sp>
        <p:nvSpPr>
          <p:cNvPr id="10" name="Content Placeholder 2">
            <a:extLst/>
          </p:cNvPr>
          <p:cNvSpPr txBox="1">
            <a:spLocks/>
          </p:cNvSpPr>
          <p:nvPr/>
        </p:nvSpPr>
        <p:spPr bwMode="auto">
          <a:xfrm>
            <a:off x="57150" y="1322388"/>
            <a:ext cx="4506913" cy="2962275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rgbClr val="3366FF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FF6600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FF6600"/>
                </a:solidFill>
                <a:latin typeface="+mj-lt"/>
                <a:ea typeface="MS PGothic" panose="020B0600070205080204" pitchFamily="34" charset="-128"/>
                <a:cs typeface="MS PGothic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6600"/>
                </a:solidFill>
                <a:latin typeface="+mj-lt"/>
                <a:ea typeface="MS PGothic" panose="020B0600070205080204" pitchFamily="34" charset="-128"/>
                <a:cs typeface="MS PGothic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6600"/>
                </a:solidFill>
                <a:latin typeface="+mj-lt"/>
                <a:ea typeface="+mn-ea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6600"/>
                </a:solidFill>
                <a:latin typeface="+mj-lt"/>
                <a:ea typeface="+mn-ea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6600"/>
                </a:solidFill>
                <a:latin typeface="+mj-lt"/>
                <a:ea typeface="+mn-ea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6600"/>
                </a:solidFill>
                <a:latin typeface="+mj-lt"/>
                <a:ea typeface="+mn-ea"/>
              </a:defRPr>
            </a:lvl9pPr>
          </a:lstStyle>
          <a:p>
            <a:pPr>
              <a:defRPr/>
            </a:pPr>
            <a:r>
              <a:rPr lang="en-GB" sz="2000" kern="0" dirty="0">
                <a:sym typeface="Wingdings" pitchFamily="2" charset="2"/>
              </a:rPr>
              <a:t>Ridge profile of the form C+A*</a:t>
            </a:r>
            <a:r>
              <a:rPr lang="en-GB" sz="2000" i="1" kern="0" dirty="0">
                <a:sym typeface="Wingdings" pitchFamily="2" charset="2"/>
              </a:rPr>
              <a:t>sin</a:t>
            </a:r>
            <a:r>
              <a:rPr lang="en-GB" sz="2000" kern="0" dirty="0">
                <a:sym typeface="Wingdings" pitchFamily="2" charset="2"/>
              </a:rPr>
              <a:t>(B)</a:t>
            </a:r>
            <a:r>
              <a:rPr lang="en-GB" sz="2000" kern="0" baseline="30000" dirty="0">
                <a:sym typeface="Wingdings" pitchFamily="2" charset="2"/>
              </a:rPr>
              <a:t>2</a:t>
            </a:r>
            <a:r>
              <a:rPr lang="en-GB" sz="2000" kern="0" dirty="0">
                <a:sym typeface="Wingdings" pitchFamily="2" charset="2"/>
              </a:rPr>
              <a:t> </a:t>
            </a:r>
          </a:p>
          <a:p>
            <a:pPr>
              <a:defRPr/>
            </a:pPr>
            <a:r>
              <a:rPr lang="en-GB" sz="2000" kern="0" dirty="0">
                <a:sym typeface="Wingdings" pitchFamily="2" charset="2"/>
              </a:rPr>
              <a:t>Waveguide Diameter reduces at Coaxial transition end</a:t>
            </a:r>
          </a:p>
          <a:p>
            <a:pPr marL="0" indent="0">
              <a:buFontTx/>
              <a:buNone/>
              <a:defRPr/>
            </a:pPr>
            <a:r>
              <a:rPr lang="en-GB" sz="2000" kern="0" dirty="0">
                <a:sym typeface="Wingdings" pitchFamily="2" charset="2"/>
              </a:rPr>
              <a:t>	 Improves high freq. 		     performance</a:t>
            </a:r>
          </a:p>
          <a:p>
            <a:pPr>
              <a:defRPr/>
            </a:pPr>
            <a:r>
              <a:rPr lang="en-GB" sz="2000" kern="0" dirty="0">
                <a:sym typeface="Wingdings" pitchFamily="2" charset="2"/>
              </a:rPr>
              <a:t>Approx. 320mm total length</a:t>
            </a:r>
          </a:p>
        </p:txBody>
      </p:sp>
      <p:sp>
        <p:nvSpPr>
          <p:cNvPr id="15371" name="Content Placeholder 2"/>
          <p:cNvSpPr>
            <a:spLocks noGrp="1" noChangeArrowheads="1"/>
          </p:cNvSpPr>
          <p:nvPr>
            <p:ph sz="half" idx="1"/>
          </p:nvPr>
        </p:nvSpPr>
        <p:spPr>
          <a:xfrm>
            <a:off x="3257550" y="690563"/>
            <a:ext cx="2705100" cy="457200"/>
          </a:xfrm>
        </p:spPr>
        <p:txBody>
          <a:bodyPr/>
          <a:lstStyle/>
          <a:p>
            <a:pPr marL="0" indent="0">
              <a:buFontTx/>
              <a:buNone/>
            </a:pPr>
            <a:r>
              <a:rPr lang="en-GB" altLang="en-US" sz="2000"/>
              <a:t>Transducer Solid Model </a:t>
            </a:r>
          </a:p>
        </p:txBody>
      </p:sp>
    </p:spTree>
    <p:extLst>
      <p:ext uri="{BB962C8B-B14F-4D97-AF65-F5344CB8AC3E}">
        <p14:creationId xmlns:p14="http://schemas.microsoft.com/office/powerpoint/2010/main" val="311844353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92075"/>
            <a:ext cx="8229600" cy="1143000"/>
          </a:xfrm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GB" altLang="en-US"/>
              <a:t>Transducer Design</a:t>
            </a:r>
          </a:p>
        </p:txBody>
      </p:sp>
      <p:pic>
        <p:nvPicPr>
          <p:cNvPr id="16387" name="Picture 4" descr="C:\Users\Daliso\Desktop\DANM\DANM_Data\TRTSpara.png"/>
          <p:cNvPicPr>
            <a:picLocks noChangeAspect="1" noChangeArrowheads="1"/>
          </p:cNvPicPr>
          <p:nvPr/>
        </p:nvPicPr>
        <p:blipFill>
          <a:blip r:embed="rId2"/>
          <a:srcRect l="5624" t="9979" r="8598" b="2596"/>
          <a:stretch>
            <a:fillRect/>
          </a:stretch>
        </p:blipFill>
        <p:spPr bwMode="auto">
          <a:xfrm>
            <a:off x="504825" y="1187450"/>
            <a:ext cx="8016875" cy="418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Content Placeholder 2">
            <a:extLst/>
          </p:cNvPr>
          <p:cNvSpPr txBox="1">
            <a:spLocks/>
          </p:cNvSpPr>
          <p:nvPr/>
        </p:nvSpPr>
        <p:spPr bwMode="auto">
          <a:xfrm>
            <a:off x="738188" y="5370513"/>
            <a:ext cx="8956675" cy="1119187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rgbClr val="3366FF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FF6600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FF6600"/>
                </a:solidFill>
                <a:latin typeface="+mj-lt"/>
                <a:ea typeface="MS PGothic" panose="020B0600070205080204" pitchFamily="34" charset="-128"/>
                <a:cs typeface="MS PGothic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6600"/>
                </a:solidFill>
                <a:latin typeface="+mj-lt"/>
                <a:ea typeface="MS PGothic" panose="020B0600070205080204" pitchFamily="34" charset="-128"/>
                <a:cs typeface="MS PGothic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6600"/>
                </a:solidFill>
                <a:latin typeface="+mj-lt"/>
                <a:ea typeface="+mn-ea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6600"/>
                </a:solidFill>
                <a:latin typeface="+mj-lt"/>
                <a:ea typeface="+mn-ea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6600"/>
                </a:solidFill>
                <a:latin typeface="+mj-lt"/>
                <a:ea typeface="+mn-ea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6600"/>
                </a:solidFill>
                <a:latin typeface="+mj-lt"/>
                <a:ea typeface="+mn-ea"/>
              </a:defRPr>
            </a:lvl9pPr>
          </a:lstStyle>
          <a:p>
            <a:pPr>
              <a:defRPr/>
            </a:pPr>
            <a:r>
              <a:rPr lang="en-GB" sz="2000" kern="0" dirty="0">
                <a:sym typeface="Wingdings" pitchFamily="2" charset="2"/>
              </a:rPr>
              <a:t>X and Y polarisation couple linearly into all 3 Coaxial ports as expected</a:t>
            </a:r>
          </a:p>
          <a:p>
            <a:pPr>
              <a:defRPr/>
            </a:pPr>
            <a:r>
              <a:rPr lang="en-GB" sz="2000" kern="0" dirty="0">
                <a:sym typeface="Wingdings" pitchFamily="2" charset="2"/>
              </a:rPr>
              <a:t>Return Loss better than -20 dB over desired band (4.6 to 8.5 GHz)</a:t>
            </a:r>
          </a:p>
          <a:p>
            <a:pPr>
              <a:defRPr/>
            </a:pPr>
            <a:r>
              <a:rPr lang="en-GB" sz="2000" kern="0" dirty="0">
                <a:sym typeface="Wingdings" pitchFamily="2" charset="2"/>
              </a:rPr>
              <a:t>Potential for 3.47:1  -15 dB bandwidth operation</a:t>
            </a:r>
          </a:p>
        </p:txBody>
      </p:sp>
      <p:sp>
        <p:nvSpPr>
          <p:cNvPr id="16389" name="Content Placeholder 2"/>
          <p:cNvSpPr>
            <a:spLocks noGrp="1" noChangeArrowheads="1"/>
          </p:cNvSpPr>
          <p:nvPr>
            <p:ph sz="half" idx="1"/>
          </p:nvPr>
        </p:nvSpPr>
        <p:spPr>
          <a:xfrm>
            <a:off x="2174875" y="777875"/>
            <a:ext cx="5476875" cy="457200"/>
          </a:xfrm>
        </p:spPr>
        <p:txBody>
          <a:bodyPr/>
          <a:lstStyle/>
          <a:p>
            <a:pPr marL="0" indent="0">
              <a:buFontTx/>
              <a:buNone/>
            </a:pPr>
            <a:r>
              <a:rPr lang="en-GB" altLang="en-US" sz="2000"/>
              <a:t>Transducer HFSS S-parameter Simulation Results</a:t>
            </a:r>
          </a:p>
        </p:txBody>
      </p:sp>
    </p:spTree>
    <p:extLst>
      <p:ext uri="{BB962C8B-B14F-4D97-AF65-F5344CB8AC3E}">
        <p14:creationId xmlns:p14="http://schemas.microsoft.com/office/powerpoint/2010/main" val="147697817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92075"/>
            <a:ext cx="8229600" cy="1143000"/>
          </a:xfrm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GB" altLang="en-US"/>
              <a:t>Transducer Design</a:t>
            </a:r>
          </a:p>
        </p:txBody>
      </p:sp>
      <p:pic>
        <p:nvPicPr>
          <p:cNvPr id="17411" name="Picture 6" descr="C:\Users\Daliso\Desktop\DANM\DANM_Data\TRTPower.png"/>
          <p:cNvPicPr>
            <a:picLocks noChangeAspect="1" noChangeArrowheads="1"/>
          </p:cNvPicPr>
          <p:nvPr/>
        </p:nvPicPr>
        <p:blipFill>
          <a:blip r:embed="rId2"/>
          <a:srcRect l="5193" t="7603" r="6947"/>
          <a:stretch>
            <a:fillRect/>
          </a:stretch>
        </p:blipFill>
        <p:spPr bwMode="auto">
          <a:xfrm>
            <a:off x="469900" y="1003300"/>
            <a:ext cx="7950200" cy="401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2" name="Content Placeholder 2"/>
          <p:cNvSpPr>
            <a:spLocks noGrp="1" noChangeArrowheads="1"/>
          </p:cNvSpPr>
          <p:nvPr>
            <p:ph sz="half" idx="1"/>
          </p:nvPr>
        </p:nvSpPr>
        <p:spPr>
          <a:xfrm>
            <a:off x="2174875" y="777875"/>
            <a:ext cx="5476875" cy="457200"/>
          </a:xfrm>
        </p:spPr>
        <p:txBody>
          <a:bodyPr/>
          <a:lstStyle/>
          <a:p>
            <a:pPr marL="0" indent="0">
              <a:buFontTx/>
              <a:buNone/>
            </a:pPr>
            <a:r>
              <a:rPr lang="en-GB" altLang="en-US" sz="2000"/>
              <a:t>HFSS Transducer Simulation Results</a:t>
            </a:r>
          </a:p>
        </p:txBody>
      </p:sp>
      <p:sp>
        <p:nvSpPr>
          <p:cNvPr id="5" name="Content Placeholder 2">
            <a:extLst/>
          </p:cNvPr>
          <p:cNvSpPr txBox="1">
            <a:spLocks/>
          </p:cNvSpPr>
          <p:nvPr/>
        </p:nvSpPr>
        <p:spPr bwMode="auto">
          <a:xfrm>
            <a:off x="314325" y="5364163"/>
            <a:ext cx="8956675" cy="1120775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rgbClr val="3366FF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FF6600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FF6600"/>
                </a:solidFill>
                <a:latin typeface="+mj-lt"/>
                <a:ea typeface="MS PGothic" panose="020B0600070205080204" pitchFamily="34" charset="-128"/>
                <a:cs typeface="MS PGothic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6600"/>
                </a:solidFill>
                <a:latin typeface="+mj-lt"/>
                <a:ea typeface="MS PGothic" panose="020B0600070205080204" pitchFamily="34" charset="-128"/>
                <a:cs typeface="MS PGothic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6600"/>
                </a:solidFill>
                <a:latin typeface="+mj-lt"/>
                <a:ea typeface="+mn-ea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6600"/>
                </a:solidFill>
                <a:latin typeface="+mj-lt"/>
                <a:ea typeface="+mn-ea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6600"/>
                </a:solidFill>
                <a:latin typeface="+mj-lt"/>
                <a:ea typeface="+mn-ea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6600"/>
                </a:solidFill>
                <a:latin typeface="+mj-lt"/>
                <a:ea typeface="+mn-ea"/>
              </a:defRPr>
            </a:lvl9pPr>
          </a:lstStyle>
          <a:p>
            <a:pPr>
              <a:defRPr/>
            </a:pPr>
            <a:r>
              <a:rPr lang="en-GB" sz="2000" kern="0" dirty="0">
                <a:sym typeface="Wingdings" pitchFamily="2" charset="2"/>
              </a:rPr>
              <a:t>Verified that power excited at the waveguide port is transmitted into the coaxial ports</a:t>
            </a:r>
          </a:p>
        </p:txBody>
      </p:sp>
    </p:spTree>
    <p:extLst>
      <p:ext uri="{BB962C8B-B14F-4D97-AF65-F5344CB8AC3E}">
        <p14:creationId xmlns:p14="http://schemas.microsoft.com/office/powerpoint/2010/main" val="36594224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3EB8E89-D585-F445-B7FA-7DF6939758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512" y="836712"/>
            <a:ext cx="4320480" cy="5472608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JLRAT QRFH and scaled EMSS Band 2 feeds: insert beam model in to GRASP SKA antenna model, integrate over 4</a:t>
            </a:r>
            <a:r>
              <a:rPr lang="en-US" dirty="0">
                <a:latin typeface="Symbol" pitchFamily="2" charset="2"/>
              </a:rPr>
              <a:t>p</a:t>
            </a:r>
            <a:r>
              <a:rPr lang="en-US" dirty="0"/>
              <a:t> SKA sky/ground brightness model</a:t>
            </a:r>
          </a:p>
          <a:p>
            <a:r>
              <a:rPr lang="en-US" dirty="0"/>
              <a:t>Calculate FOM: (</a:t>
            </a:r>
            <a:r>
              <a:rPr lang="en-US" dirty="0" err="1"/>
              <a:t>Aeff</a:t>
            </a:r>
            <a:r>
              <a:rPr lang="en-US" dirty="0"/>
              <a:t>/</a:t>
            </a:r>
            <a:r>
              <a:rPr lang="en-US" dirty="0" err="1"/>
              <a:t>Tsys</a:t>
            </a:r>
            <a:r>
              <a:rPr lang="en-US" dirty="0"/>
              <a:t>)</a:t>
            </a:r>
            <a:r>
              <a:rPr lang="en-US" baseline="30000" dirty="0"/>
              <a:t>2</a:t>
            </a:r>
            <a:endParaRPr lang="en-US" dirty="0"/>
          </a:p>
          <a:p>
            <a:r>
              <a:rPr lang="en-US" dirty="0"/>
              <a:t>Decision: Dual feeds!</a:t>
            </a:r>
          </a:p>
          <a:p>
            <a:r>
              <a:rPr lang="en-US" dirty="0"/>
              <a:t>Band 5a: 4.6 – 8.5 GHz</a:t>
            </a:r>
          </a:p>
          <a:p>
            <a:r>
              <a:rPr lang="en-US" dirty="0"/>
              <a:t>Band 5b: 8.3 – 15.4 GHz (improved upper </a:t>
            </a:r>
            <a:r>
              <a:rPr lang="en-US" dirty="0" err="1"/>
              <a:t>freq</a:t>
            </a:r>
            <a:r>
              <a:rPr lang="en-US" dirty="0"/>
              <a:t> limit helps planet formation KSP)</a:t>
            </a:r>
          </a:p>
          <a:p>
            <a:endParaRPr lang="en-US" baseline="300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69D690D-977D-CF45-ACBD-ACFF0D00E8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Band 5 : QRFH vs dual CH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BDCCDC7-D306-6549-8B6E-DF37E887B06C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0751" y="764704"/>
            <a:ext cx="4287753" cy="302258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1CC4994-83A7-AC40-A5BF-2D1D2E6AE079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5676" y="3645024"/>
            <a:ext cx="4180820" cy="2926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854832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30BC7BE-48A4-2C4C-A510-F621D969CB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Noise injection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90625F2-172E-4E49-9B12-810FDE5161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3418634"/>
            <a:ext cx="6768752" cy="3467638"/>
          </a:xfrm>
          <a:prstGeom prst="rect">
            <a:avLst/>
          </a:prstGeom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29E9F4F-A5A0-B840-BBD1-CA9A763358E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1" y="836713"/>
            <a:ext cx="5807631" cy="2952328"/>
          </a:xfrm>
        </p:spPr>
      </p:pic>
    </p:spTree>
    <p:extLst>
      <p:ext uri="{BB962C8B-B14F-4D97-AF65-F5344CB8AC3E}">
        <p14:creationId xmlns:p14="http://schemas.microsoft.com/office/powerpoint/2010/main" val="267882795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 noChangeArrowheads="1"/>
          </p:cNvSpPr>
          <p:nvPr>
            <p:ph type="title"/>
          </p:nvPr>
        </p:nvSpPr>
        <p:spPr bwMode="auto">
          <a:xfrm>
            <a:off x="741363" y="92075"/>
            <a:ext cx="8229600" cy="1143000"/>
          </a:xfrm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GB" altLang="en-US"/>
              <a:t>RECEIVER BLOCK DIAGRAM</a:t>
            </a:r>
          </a:p>
        </p:txBody>
      </p:sp>
      <p:grpSp>
        <p:nvGrpSpPr>
          <p:cNvPr id="18435" name="Group 162"/>
          <p:cNvGrpSpPr>
            <a:grpSpLocks/>
          </p:cNvGrpSpPr>
          <p:nvPr/>
        </p:nvGrpSpPr>
        <p:grpSpPr bwMode="auto">
          <a:xfrm>
            <a:off x="333375" y="958850"/>
            <a:ext cx="8743950" cy="5246687"/>
            <a:chOff x="333374" y="958424"/>
            <a:chExt cx="8743951" cy="5247113"/>
          </a:xfrm>
        </p:grpSpPr>
        <p:grpSp>
          <p:nvGrpSpPr>
            <p:cNvPr id="18437" name="Group 158"/>
            <p:cNvGrpSpPr>
              <a:grpSpLocks/>
            </p:cNvGrpSpPr>
            <p:nvPr/>
          </p:nvGrpSpPr>
          <p:grpSpPr bwMode="auto">
            <a:xfrm>
              <a:off x="1257300" y="2541964"/>
              <a:ext cx="7820025" cy="3663573"/>
              <a:chOff x="1257300" y="2541964"/>
              <a:chExt cx="7820025" cy="3663573"/>
            </a:xfrm>
          </p:grpSpPr>
          <p:pic>
            <p:nvPicPr>
              <p:cNvPr id="18462" name="Picture 18"/>
              <p:cNvPicPr>
                <a:picLocks noChangeAspect="1" noChangeArrowheads="1"/>
              </p:cNvPicPr>
              <p:nvPr/>
            </p:nvPicPr>
            <p:blipFill>
              <a:blip r:embed="rId3"/>
              <a:srcRect l="10175"/>
              <a:stretch>
                <a:fillRect/>
              </a:stretch>
            </p:blipFill>
            <p:spPr bwMode="auto">
              <a:xfrm>
                <a:off x="1257300" y="2541964"/>
                <a:ext cx="7820025" cy="3663573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</p:pic>
          <p:sp>
            <p:nvSpPr>
              <p:cNvPr id="18463" name="Rectangle 156"/>
              <p:cNvSpPr>
                <a:spLocks noChangeArrowheads="1"/>
              </p:cNvSpPr>
              <p:nvPr/>
            </p:nvSpPr>
            <p:spPr bwMode="auto">
              <a:xfrm>
                <a:off x="1257300" y="5554980"/>
                <a:ext cx="502920" cy="358140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 lang="en-GB" altLang="en-US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</p:grpSp>
        <p:pic>
          <p:nvPicPr>
            <p:cNvPr id="18438" name="Picture 15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33374" y="958424"/>
              <a:ext cx="3800475" cy="179430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</p:pic>
        <p:cxnSp>
          <p:nvCxnSpPr>
            <p:cNvPr id="18439" name="Straight Connector 8"/>
            <p:cNvCxnSpPr>
              <a:cxnSpLocks/>
            </p:cNvCxnSpPr>
            <p:nvPr/>
          </p:nvCxnSpPr>
          <p:spPr bwMode="auto">
            <a:xfrm rot="5400000" flipH="1" flipV="1">
              <a:off x="3577436" y="2286003"/>
              <a:ext cx="780253" cy="7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8440" name="Straight Connector 15"/>
            <p:cNvCxnSpPr>
              <a:cxnSpLocks/>
            </p:cNvCxnSpPr>
            <p:nvPr/>
          </p:nvCxnSpPr>
          <p:spPr bwMode="auto">
            <a:xfrm rot="16200000" flipV="1">
              <a:off x="3716736" y="2442767"/>
              <a:ext cx="375443" cy="158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8441" name="Straight Connector 16"/>
            <p:cNvCxnSpPr>
              <a:cxnSpLocks/>
            </p:cNvCxnSpPr>
            <p:nvPr/>
          </p:nvCxnSpPr>
          <p:spPr bwMode="auto">
            <a:xfrm>
              <a:off x="1716881" y="2616994"/>
              <a:ext cx="2190750" cy="715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8442" name="Straight Connector 24"/>
            <p:cNvCxnSpPr>
              <a:cxnSpLocks/>
            </p:cNvCxnSpPr>
            <p:nvPr/>
          </p:nvCxnSpPr>
          <p:spPr bwMode="auto">
            <a:xfrm rot="5400000" flipH="1" flipV="1">
              <a:off x="1467252" y="2152257"/>
              <a:ext cx="578639" cy="793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8443" name="Straight Connector 25"/>
            <p:cNvCxnSpPr>
              <a:cxnSpLocks/>
            </p:cNvCxnSpPr>
            <p:nvPr/>
          </p:nvCxnSpPr>
          <p:spPr bwMode="auto">
            <a:xfrm rot="16200000" flipV="1">
              <a:off x="1512096" y="2316954"/>
              <a:ext cx="142876" cy="476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8444" name="Straight Connector 15"/>
            <p:cNvCxnSpPr>
              <a:cxnSpLocks/>
            </p:cNvCxnSpPr>
            <p:nvPr/>
          </p:nvCxnSpPr>
          <p:spPr bwMode="auto">
            <a:xfrm rot="16200000" flipV="1">
              <a:off x="3676653" y="2421733"/>
              <a:ext cx="321469" cy="237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8445" name="Straight Connector 16"/>
            <p:cNvCxnSpPr>
              <a:cxnSpLocks/>
            </p:cNvCxnSpPr>
            <p:nvPr/>
          </p:nvCxnSpPr>
          <p:spPr bwMode="auto">
            <a:xfrm>
              <a:off x="1764506" y="2667000"/>
              <a:ext cx="2209800" cy="476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8446" name="Straight Connector 24"/>
            <p:cNvCxnSpPr>
              <a:cxnSpLocks/>
            </p:cNvCxnSpPr>
            <p:nvPr/>
          </p:nvCxnSpPr>
          <p:spPr bwMode="auto">
            <a:xfrm>
              <a:off x="1293019" y="2388394"/>
              <a:ext cx="294802" cy="48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8447" name="Straight Connector 16"/>
            <p:cNvCxnSpPr>
              <a:cxnSpLocks/>
            </p:cNvCxnSpPr>
            <p:nvPr/>
          </p:nvCxnSpPr>
          <p:spPr bwMode="auto">
            <a:xfrm>
              <a:off x="1650206" y="2569369"/>
              <a:ext cx="2193131" cy="1191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8448" name="Straight Connector 24"/>
            <p:cNvCxnSpPr>
              <a:cxnSpLocks/>
            </p:cNvCxnSpPr>
            <p:nvPr/>
          </p:nvCxnSpPr>
          <p:spPr bwMode="auto">
            <a:xfrm>
              <a:off x="1416844" y="2447925"/>
              <a:ext cx="342428" cy="286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8449" name="Straight Connector 24"/>
            <p:cNvCxnSpPr>
              <a:cxnSpLocks/>
            </p:cNvCxnSpPr>
            <p:nvPr/>
          </p:nvCxnSpPr>
          <p:spPr bwMode="auto">
            <a:xfrm rot="16200000" flipV="1">
              <a:off x="-229554" y="3910015"/>
              <a:ext cx="3052289" cy="1762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8450" name="Straight Connector 24"/>
            <p:cNvCxnSpPr>
              <a:cxnSpLocks/>
            </p:cNvCxnSpPr>
            <p:nvPr/>
          </p:nvCxnSpPr>
          <p:spPr bwMode="auto">
            <a:xfrm rot="16200000" flipV="1">
              <a:off x="-20004" y="3883345"/>
              <a:ext cx="2890365" cy="1572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8451" name="Straight Connector 8"/>
            <p:cNvCxnSpPr>
              <a:cxnSpLocks/>
            </p:cNvCxnSpPr>
            <p:nvPr/>
          </p:nvCxnSpPr>
          <p:spPr bwMode="auto">
            <a:xfrm rot="5400000" flipH="1" flipV="1">
              <a:off x="1181105" y="3252790"/>
              <a:ext cx="1166813" cy="476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8452" name="Straight Connector 8"/>
            <p:cNvCxnSpPr>
              <a:cxnSpLocks/>
            </p:cNvCxnSpPr>
            <p:nvPr/>
          </p:nvCxnSpPr>
          <p:spPr bwMode="auto">
            <a:xfrm rot="5400000" flipH="1" flipV="1">
              <a:off x="912023" y="3417094"/>
              <a:ext cx="1604962" cy="952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8453" name="Straight Connector 8"/>
            <p:cNvCxnSpPr>
              <a:cxnSpLocks/>
            </p:cNvCxnSpPr>
            <p:nvPr/>
          </p:nvCxnSpPr>
          <p:spPr bwMode="auto">
            <a:xfrm rot="5400000" flipH="1" flipV="1">
              <a:off x="626270" y="3583785"/>
              <a:ext cx="2033589" cy="952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8454" name="Straight Connector 124"/>
            <p:cNvCxnSpPr>
              <a:cxnSpLocks noChangeShapeType="1"/>
            </p:cNvCxnSpPr>
            <p:nvPr/>
          </p:nvCxnSpPr>
          <p:spPr bwMode="auto">
            <a:xfrm rot="5400000">
              <a:off x="3368834" y="2034540"/>
              <a:ext cx="1462246" cy="794"/>
            </a:xfrm>
            <a:prstGeom prst="line">
              <a:avLst/>
            </a:prstGeom>
            <a:noFill/>
            <a:ln w="19050">
              <a:solidFill>
                <a:srgbClr val="00B050"/>
              </a:solidFill>
              <a:prstDash val="sysDash"/>
              <a:round/>
              <a:headEnd/>
              <a:tailEnd/>
            </a:ln>
          </p:spPr>
        </p:cxnSp>
        <p:cxnSp>
          <p:nvCxnSpPr>
            <p:cNvPr id="18455" name="Straight Connector 127"/>
            <p:cNvCxnSpPr>
              <a:cxnSpLocks noChangeShapeType="1"/>
            </p:cNvCxnSpPr>
            <p:nvPr/>
          </p:nvCxnSpPr>
          <p:spPr bwMode="auto">
            <a:xfrm rot="10800000">
              <a:off x="1531620" y="1303020"/>
              <a:ext cx="2567940" cy="7620"/>
            </a:xfrm>
            <a:prstGeom prst="line">
              <a:avLst/>
            </a:prstGeom>
            <a:noFill/>
            <a:ln w="19050">
              <a:solidFill>
                <a:srgbClr val="00B050"/>
              </a:solidFill>
              <a:prstDash val="sysDash"/>
              <a:round/>
              <a:headEnd/>
              <a:tailEnd/>
            </a:ln>
          </p:spPr>
        </p:cxnSp>
        <p:cxnSp>
          <p:nvCxnSpPr>
            <p:cNvPr id="18456" name="Straight Connector 130"/>
            <p:cNvCxnSpPr>
              <a:cxnSpLocks noChangeShapeType="1"/>
            </p:cNvCxnSpPr>
            <p:nvPr/>
          </p:nvCxnSpPr>
          <p:spPr bwMode="auto">
            <a:xfrm rot="16200000" flipV="1">
              <a:off x="190500" y="3558540"/>
              <a:ext cx="2583180" cy="22860"/>
            </a:xfrm>
            <a:prstGeom prst="line">
              <a:avLst/>
            </a:prstGeom>
            <a:noFill/>
            <a:ln w="19050">
              <a:solidFill>
                <a:srgbClr val="00B050"/>
              </a:solidFill>
              <a:prstDash val="sysDash"/>
              <a:round/>
              <a:headEnd/>
              <a:tailEnd/>
            </a:ln>
          </p:spPr>
        </p:cxnSp>
        <p:cxnSp>
          <p:nvCxnSpPr>
            <p:cNvPr id="18457" name="Straight Connector 132"/>
            <p:cNvCxnSpPr>
              <a:cxnSpLocks noChangeShapeType="1"/>
            </p:cNvCxnSpPr>
            <p:nvPr/>
          </p:nvCxnSpPr>
          <p:spPr bwMode="auto">
            <a:xfrm rot="10800000" flipV="1">
              <a:off x="2194560" y="2758440"/>
              <a:ext cx="1905000" cy="15240"/>
            </a:xfrm>
            <a:prstGeom prst="line">
              <a:avLst/>
            </a:prstGeom>
            <a:noFill/>
            <a:ln w="19050">
              <a:solidFill>
                <a:srgbClr val="00B050"/>
              </a:solidFill>
              <a:prstDash val="sysDash"/>
              <a:round/>
              <a:headEnd/>
              <a:tailEnd/>
            </a:ln>
          </p:spPr>
        </p:cxnSp>
        <p:cxnSp>
          <p:nvCxnSpPr>
            <p:cNvPr id="18458" name="Straight Connector 140"/>
            <p:cNvCxnSpPr>
              <a:cxnSpLocks noChangeShapeType="1"/>
            </p:cNvCxnSpPr>
            <p:nvPr/>
          </p:nvCxnSpPr>
          <p:spPr bwMode="auto">
            <a:xfrm rot="5400000" flipH="1" flipV="1">
              <a:off x="1371759" y="1416843"/>
              <a:ext cx="259399" cy="2227"/>
            </a:xfrm>
            <a:prstGeom prst="line">
              <a:avLst/>
            </a:prstGeom>
            <a:noFill/>
            <a:ln w="19050">
              <a:solidFill>
                <a:srgbClr val="00B050"/>
              </a:solidFill>
              <a:prstDash val="sysDash"/>
              <a:round/>
              <a:headEnd/>
              <a:tailEnd/>
            </a:ln>
          </p:spPr>
        </p:cxnSp>
        <p:cxnSp>
          <p:nvCxnSpPr>
            <p:cNvPr id="18459" name="Straight Connector 145"/>
            <p:cNvCxnSpPr>
              <a:cxnSpLocks noChangeShapeType="1"/>
            </p:cNvCxnSpPr>
            <p:nvPr/>
          </p:nvCxnSpPr>
          <p:spPr bwMode="auto">
            <a:xfrm rot="10800000" flipV="1">
              <a:off x="1485900" y="4855528"/>
              <a:ext cx="731520" cy="6032"/>
            </a:xfrm>
            <a:prstGeom prst="line">
              <a:avLst/>
            </a:prstGeom>
            <a:noFill/>
            <a:ln w="19050">
              <a:solidFill>
                <a:srgbClr val="00B050"/>
              </a:solidFill>
              <a:prstDash val="sysDash"/>
              <a:round/>
              <a:headEnd/>
              <a:tailEnd/>
            </a:ln>
          </p:spPr>
        </p:cxnSp>
        <p:cxnSp>
          <p:nvCxnSpPr>
            <p:cNvPr id="18460" name="Straight Connector 153"/>
            <p:cNvCxnSpPr>
              <a:cxnSpLocks noChangeShapeType="1"/>
            </p:cNvCxnSpPr>
            <p:nvPr/>
          </p:nvCxnSpPr>
          <p:spPr bwMode="auto">
            <a:xfrm rot="16200000" flipV="1">
              <a:off x="1150620" y="3810000"/>
              <a:ext cx="2095500" cy="7620"/>
            </a:xfrm>
            <a:prstGeom prst="line">
              <a:avLst/>
            </a:prstGeom>
            <a:noFill/>
            <a:ln w="19050">
              <a:solidFill>
                <a:srgbClr val="00B050"/>
              </a:solidFill>
              <a:prstDash val="sysDash"/>
              <a:round/>
              <a:headEnd/>
              <a:tailEnd/>
            </a:ln>
          </p:spPr>
        </p:cxnSp>
        <p:pic>
          <p:nvPicPr>
            <p:cNvPr id="18461" name="Picture 19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3148013" y="1341809"/>
              <a:ext cx="822007" cy="21743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</p:pic>
      </p:grpSp>
      <p:sp>
        <p:nvSpPr>
          <p:cNvPr id="31" name="Content Placeholder 2">
            <a:extLst/>
          </p:cNvPr>
          <p:cNvSpPr txBox="1">
            <a:spLocks/>
          </p:cNvSpPr>
          <p:nvPr/>
        </p:nvSpPr>
        <p:spPr bwMode="auto">
          <a:xfrm>
            <a:off x="4451350" y="1179513"/>
            <a:ext cx="4625975" cy="1119187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rgbClr val="3366FF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FF6600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FF6600"/>
                </a:solidFill>
                <a:latin typeface="+mj-lt"/>
                <a:ea typeface="MS PGothic" panose="020B0600070205080204" pitchFamily="34" charset="-128"/>
                <a:cs typeface="MS PGothic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6600"/>
                </a:solidFill>
                <a:latin typeface="+mj-lt"/>
                <a:ea typeface="MS PGothic" panose="020B0600070205080204" pitchFamily="34" charset="-128"/>
                <a:cs typeface="MS PGothic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6600"/>
                </a:solidFill>
                <a:latin typeface="+mj-lt"/>
                <a:ea typeface="+mn-ea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6600"/>
                </a:solidFill>
                <a:latin typeface="+mj-lt"/>
                <a:ea typeface="+mn-ea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6600"/>
                </a:solidFill>
                <a:latin typeface="+mj-lt"/>
                <a:ea typeface="+mn-ea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6600"/>
                </a:solidFill>
                <a:latin typeface="+mj-lt"/>
                <a:ea typeface="+mn-ea"/>
              </a:defRPr>
            </a:lvl9pPr>
          </a:lstStyle>
          <a:p>
            <a:pPr>
              <a:defRPr/>
            </a:pPr>
            <a:r>
              <a:rPr lang="en-GB" sz="2000" kern="0" dirty="0">
                <a:sym typeface="Wingdings" pitchFamily="2" charset="2"/>
              </a:rPr>
              <a:t>Preliminary design likely to change to allow for greater bandwidth provided by the transducer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9799BFA-0B70-8943-9FA9-6A773E9790DF}"/>
              </a:ext>
            </a:extLst>
          </p:cNvPr>
          <p:cNvSpPr/>
          <p:nvPr/>
        </p:nvSpPr>
        <p:spPr bwMode="auto">
          <a:xfrm>
            <a:off x="7383439" y="2442949"/>
            <a:ext cx="1651379" cy="45037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4" name="Pentagon 3">
            <a:extLst>
              <a:ext uri="{FF2B5EF4-FFF2-40B4-BE49-F238E27FC236}">
                <a16:creationId xmlns:a16="http://schemas.microsoft.com/office/drawing/2014/main" id="{8061D831-9552-8149-9D8C-C5703A093377}"/>
              </a:ext>
            </a:extLst>
          </p:cNvPr>
          <p:cNvSpPr/>
          <p:nvPr/>
        </p:nvSpPr>
        <p:spPr bwMode="auto">
          <a:xfrm flipH="1">
            <a:off x="7519916" y="5773003"/>
            <a:ext cx="736979" cy="354842"/>
          </a:xfrm>
          <a:prstGeom prst="homePlate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6AED117-9E3C-F645-9DDB-626855E3873E}"/>
              </a:ext>
            </a:extLst>
          </p:cNvPr>
          <p:cNvSpPr txBox="1"/>
          <p:nvPr/>
        </p:nvSpPr>
        <p:spPr>
          <a:xfrm>
            <a:off x="7588155" y="5786651"/>
            <a:ext cx="61587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DAC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0E5482C-421D-FF4D-B448-1F27C23B57E5}"/>
              </a:ext>
            </a:extLst>
          </p:cNvPr>
          <p:cNvCxnSpPr/>
          <p:nvPr/>
        </p:nvCxnSpPr>
        <p:spPr bwMode="auto">
          <a:xfrm>
            <a:off x="8461612" y="5677469"/>
            <a:ext cx="914400" cy="914400"/>
          </a:xfrm>
          <a:prstGeom prst="line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3F8070D-E007-264A-B6C3-EC8ABB5FCF0F}"/>
              </a:ext>
            </a:extLst>
          </p:cNvPr>
          <p:cNvCxnSpPr>
            <a:cxnSpLocks/>
          </p:cNvCxnSpPr>
          <p:nvPr/>
        </p:nvCxnSpPr>
        <p:spPr bwMode="auto">
          <a:xfrm flipH="1">
            <a:off x="8434317" y="5691116"/>
            <a:ext cx="1" cy="284382"/>
          </a:xfrm>
          <a:prstGeom prst="line">
            <a:avLst/>
          </a:prstGeom>
          <a:solidFill>
            <a:srgbClr val="FF0000"/>
          </a:solidFill>
          <a:ln>
            <a:solidFill>
              <a:schemeClr val="tx1"/>
            </a:solidFill>
          </a:ln>
          <a:effectLst/>
          <a:extLst>
            <a:ext uri="{91240B29-F687-4f45-9708-019B960494DF}">
              <a14:hiddenLine xmlns=""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6302C102-E2B7-E04A-9A48-D153764B3BA9}"/>
              </a:ext>
            </a:extLst>
          </p:cNvPr>
          <p:cNvCxnSpPr>
            <a:cxnSpLocks/>
            <a:endCxn id="4" idx="1"/>
          </p:cNvCxnSpPr>
          <p:nvPr/>
        </p:nvCxnSpPr>
        <p:spPr bwMode="auto">
          <a:xfrm flipH="1">
            <a:off x="8256895" y="5950424"/>
            <a:ext cx="177421" cy="0"/>
          </a:xfrm>
          <a:prstGeom prst="line">
            <a:avLst/>
          </a:prstGeom>
          <a:solidFill>
            <a:srgbClr val="FF0000"/>
          </a:solidFill>
          <a:ln>
            <a:solidFill>
              <a:schemeClr val="tx1"/>
            </a:solidFill>
          </a:ln>
          <a:effectLst/>
          <a:extLst>
            <a:ext uri="{91240B29-F687-4f45-9708-019B960494DF}">
              <a14:hiddenLine xmlns=""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5D8EEC46-815E-6645-9649-987514ED8BE4}"/>
              </a:ext>
            </a:extLst>
          </p:cNvPr>
          <p:cNvCxnSpPr>
            <a:cxnSpLocks/>
          </p:cNvCxnSpPr>
          <p:nvPr/>
        </p:nvCxnSpPr>
        <p:spPr bwMode="auto">
          <a:xfrm flipH="1">
            <a:off x="1275907" y="5964865"/>
            <a:ext cx="6230680" cy="0"/>
          </a:xfrm>
          <a:prstGeom prst="line">
            <a:avLst/>
          </a:prstGeom>
          <a:solidFill>
            <a:srgbClr val="FF0000"/>
          </a:solidFill>
          <a:ln>
            <a:solidFill>
              <a:schemeClr val="tx1"/>
            </a:solidFill>
          </a:ln>
          <a:effectLst/>
          <a:extLst>
            <a:ext uri="{91240B29-F687-4f45-9708-019B960494DF}">
              <a14:hiddenLine xmlns=""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06F5E637-E80A-A94D-A2D3-10AF8D9CE3C1}"/>
              </a:ext>
            </a:extLst>
          </p:cNvPr>
          <p:cNvCxnSpPr>
            <a:cxnSpLocks/>
          </p:cNvCxnSpPr>
          <p:nvPr/>
        </p:nvCxnSpPr>
        <p:spPr bwMode="auto">
          <a:xfrm flipV="1">
            <a:off x="1329267" y="5461001"/>
            <a:ext cx="0" cy="524932"/>
          </a:xfrm>
          <a:prstGeom prst="line">
            <a:avLst/>
          </a:prstGeom>
          <a:solidFill>
            <a:srgbClr val="FF0000"/>
          </a:solidFill>
          <a:ln>
            <a:solidFill>
              <a:schemeClr val="tx1"/>
            </a:solidFill>
          </a:ln>
          <a:effectLst/>
          <a:extLst>
            <a:ext uri="{91240B29-F687-4f45-9708-019B960494DF}">
              <a14:hiddenLine xmlns=""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25150CF6-9B37-BF43-8C8D-CF05C2B5CB14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2470298" y="5032745"/>
            <a:ext cx="815162" cy="602511"/>
          </a:xfrm>
          <a:prstGeom prst="line">
            <a:avLst/>
          </a:prstGeom>
          <a:solidFill>
            <a:srgbClr val="FF0000"/>
          </a:solidFill>
          <a:ln>
            <a:solidFill>
              <a:schemeClr val="tx1"/>
            </a:solidFill>
          </a:ln>
          <a:effectLst/>
          <a:extLst>
            <a:ext uri="{91240B29-F687-4f45-9708-019B960494DF}">
              <a14:hiddenLine xmlns=""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5A20AF71-767C-4140-BC37-0A992DD0B913}"/>
              </a:ext>
            </a:extLst>
          </p:cNvPr>
          <p:cNvCxnSpPr>
            <a:cxnSpLocks/>
          </p:cNvCxnSpPr>
          <p:nvPr/>
        </p:nvCxnSpPr>
        <p:spPr bwMode="auto">
          <a:xfrm flipV="1">
            <a:off x="2402958" y="5007935"/>
            <a:ext cx="818707" cy="659218"/>
          </a:xfrm>
          <a:prstGeom prst="line">
            <a:avLst/>
          </a:prstGeom>
          <a:solidFill>
            <a:srgbClr val="FF0000"/>
          </a:solidFill>
          <a:ln>
            <a:solidFill>
              <a:schemeClr val="tx1"/>
            </a:solidFill>
          </a:ln>
          <a:effectLst/>
          <a:extLst>
            <a:ext uri="{91240B29-F687-4f45-9708-019B960494DF}">
              <a14:hiddenLine xmlns=""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315097425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A58C16C-4D52-594E-957D-1DF6935006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536" y="908720"/>
            <a:ext cx="8229600" cy="5184576"/>
          </a:xfrm>
        </p:spPr>
        <p:txBody>
          <a:bodyPr>
            <a:normAutofit fontScale="92500"/>
          </a:bodyPr>
          <a:lstStyle/>
          <a:p>
            <a:r>
              <a:rPr lang="en-US" dirty="0"/>
              <a:t>SKA is a multi-feed package design, one ambient, two cooled</a:t>
            </a:r>
          </a:p>
          <a:p>
            <a:r>
              <a:rPr lang="en-US" dirty="0"/>
              <a:t>SKA Band 3/4/5 is currently implementing a multi-feed cryostat, optimized for </a:t>
            </a:r>
            <a:r>
              <a:rPr lang="en-US" i="1" dirty="0"/>
              <a:t>A/T</a:t>
            </a:r>
            <a:r>
              <a:rPr lang="en-US" dirty="0"/>
              <a:t> on the SKA optics, with reduced cryogenic power consumption from a single variable-speed compressor feeding variable-speed </a:t>
            </a:r>
            <a:r>
              <a:rPr lang="en-US" dirty="0" err="1"/>
              <a:t>coldheads</a:t>
            </a:r>
            <a:r>
              <a:rPr lang="en-US" dirty="0"/>
              <a:t>.</a:t>
            </a:r>
          </a:p>
          <a:p>
            <a:r>
              <a:rPr lang="en-US" dirty="0"/>
              <a:t>Prototype bench tests Mar 2019</a:t>
            </a:r>
          </a:p>
          <a:p>
            <a:r>
              <a:rPr lang="en-US" dirty="0"/>
              <a:t>SKA designs are basically frozen, but interesting new technologies also being studied.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B582BFE-B4FE-B64F-982E-7911DEFED9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Conclusions</a:t>
            </a:r>
          </a:p>
        </p:txBody>
      </p:sp>
    </p:spTree>
    <p:extLst>
      <p:ext uri="{BB962C8B-B14F-4D97-AF65-F5344CB8AC3E}">
        <p14:creationId xmlns:p14="http://schemas.microsoft.com/office/powerpoint/2010/main" val="8746484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itle 1">
            <a:extLst>
              <a:ext uri="{FF2B5EF4-FFF2-40B4-BE49-F238E27FC236}">
                <a16:creationId xmlns:a16="http://schemas.microsoft.com/office/drawing/2014/main" id="{D044BD6F-A2F8-E549-8194-5955FB1B048C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871538" y="0"/>
            <a:ext cx="7596187" cy="6096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4406" tIns="42203" rIns="84406" bIns="42203" numCol="1" anchor="t" anchorCtr="0" compatLnSpc="1">
            <a:prstTxWarp prst="textNoShape">
              <a:avLst/>
            </a:prstTxWarp>
            <a:normAutofit fontScale="90000"/>
          </a:bodyPr>
          <a:lstStyle/>
          <a:p>
            <a:r>
              <a:rPr lang="en-GB" altLang="en-US"/>
              <a:t>Bare horn pattern comparison</a:t>
            </a:r>
          </a:p>
        </p:txBody>
      </p:sp>
      <p:pic>
        <p:nvPicPr>
          <p:cNvPr id="18434" name="Picture 10">
            <a:extLst>
              <a:ext uri="{FF2B5EF4-FFF2-40B4-BE49-F238E27FC236}">
                <a16:creationId xmlns:a16="http://schemas.microsoft.com/office/drawing/2014/main" id="{CD345F23-657C-C544-B0B9-DA76049584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794"/>
          <a:stretch>
            <a:fillRect/>
          </a:stretch>
        </p:blipFill>
        <p:spPr bwMode="auto">
          <a:xfrm>
            <a:off x="2963863" y="885825"/>
            <a:ext cx="2108200" cy="191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Picture 11">
            <a:extLst>
              <a:ext uri="{FF2B5EF4-FFF2-40B4-BE49-F238E27FC236}">
                <a16:creationId xmlns:a16="http://schemas.microsoft.com/office/drawing/2014/main" id="{A048E790-2113-0C4C-B554-04BAF253A0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715"/>
          <a:stretch>
            <a:fillRect/>
          </a:stretch>
        </p:blipFill>
        <p:spPr bwMode="auto">
          <a:xfrm>
            <a:off x="3067050" y="4787900"/>
            <a:ext cx="1985963" cy="177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6" name="Picture 12">
            <a:extLst>
              <a:ext uri="{FF2B5EF4-FFF2-40B4-BE49-F238E27FC236}">
                <a16:creationId xmlns:a16="http://schemas.microsoft.com/office/drawing/2014/main" id="{0D396908-46C1-5844-9DDD-CD6E0EBD7E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237"/>
          <a:stretch>
            <a:fillRect/>
          </a:stretch>
        </p:blipFill>
        <p:spPr bwMode="auto">
          <a:xfrm>
            <a:off x="5233988" y="966788"/>
            <a:ext cx="2030412" cy="1827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Picture 13">
            <a:extLst>
              <a:ext uri="{FF2B5EF4-FFF2-40B4-BE49-F238E27FC236}">
                <a16:creationId xmlns:a16="http://schemas.microsoft.com/office/drawing/2014/main" id="{8C06FA98-838A-B14F-A529-B121C9C8D6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389"/>
          <a:stretch>
            <a:fillRect/>
          </a:stretch>
        </p:blipFill>
        <p:spPr bwMode="auto">
          <a:xfrm>
            <a:off x="5278438" y="4756150"/>
            <a:ext cx="2016125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8" name="Picture 8">
            <a:extLst>
              <a:ext uri="{FF2B5EF4-FFF2-40B4-BE49-F238E27FC236}">
                <a16:creationId xmlns:a16="http://schemas.microsoft.com/office/drawing/2014/main" id="{98771F46-232C-7749-8FB2-13FD949147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097"/>
          <a:stretch>
            <a:fillRect/>
          </a:stretch>
        </p:blipFill>
        <p:spPr bwMode="auto">
          <a:xfrm>
            <a:off x="3027363" y="2860675"/>
            <a:ext cx="2065337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9" name="Picture 17">
            <a:extLst>
              <a:ext uri="{FF2B5EF4-FFF2-40B4-BE49-F238E27FC236}">
                <a16:creationId xmlns:a16="http://schemas.microsoft.com/office/drawing/2014/main" id="{9747BE51-BE80-6E4E-9F3D-5BDE5D52BF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839"/>
          <a:stretch>
            <a:fillRect/>
          </a:stretch>
        </p:blipFill>
        <p:spPr bwMode="auto">
          <a:xfrm>
            <a:off x="5233988" y="2865438"/>
            <a:ext cx="2058987" cy="184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7" name="Rectangle 7">
            <a:extLst>
              <a:ext uri="{FF2B5EF4-FFF2-40B4-BE49-F238E27FC236}">
                <a16:creationId xmlns:a16="http://schemas.microsoft.com/office/drawing/2014/main" id="{5A4AAB01-E7DB-2A4E-9171-1C1A561901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GB">
              <a:latin typeface="Arial" charset="0"/>
              <a:ea typeface="MS PGothic" charset="0"/>
              <a:cs typeface="MS PGothic" charset="0"/>
            </a:endParaRPr>
          </a:p>
        </p:txBody>
      </p:sp>
      <p:sp>
        <p:nvSpPr>
          <p:cNvPr id="18441" name="TextBox 15">
            <a:extLst>
              <a:ext uri="{FF2B5EF4-FFF2-40B4-BE49-F238E27FC236}">
                <a16:creationId xmlns:a16="http://schemas.microsoft.com/office/drawing/2014/main" id="{F19D08D0-068C-6940-BA14-A652B78183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8300" y="1628775"/>
            <a:ext cx="2595563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63525" indent="-263525"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buFontTx/>
              <a:buChar char="•"/>
            </a:pPr>
            <a:r>
              <a:rPr lang="en-US" altLang="en-US"/>
              <a:t>JLRAT QRFH </a:t>
            </a:r>
          </a:p>
          <a:p>
            <a:endParaRPr lang="en-US" altLang="en-US" b="1"/>
          </a:p>
          <a:p>
            <a:endParaRPr lang="en-US" altLang="en-US" sz="1400"/>
          </a:p>
        </p:txBody>
      </p:sp>
      <p:sp>
        <p:nvSpPr>
          <p:cNvPr id="18442" name="TextBox 15">
            <a:extLst>
              <a:ext uri="{FF2B5EF4-FFF2-40B4-BE49-F238E27FC236}">
                <a16:creationId xmlns:a16="http://schemas.microsoft.com/office/drawing/2014/main" id="{010E2411-4C11-6644-9A00-E6895663DF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1625" y="3544888"/>
            <a:ext cx="2593975" cy="104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63525" indent="-263525"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buFontTx/>
              <a:buChar char="•"/>
            </a:pPr>
            <a:r>
              <a:rPr lang="en-US" altLang="en-US"/>
              <a:t>Chalmers Band B QRFH</a:t>
            </a:r>
          </a:p>
          <a:p>
            <a:endParaRPr lang="en-US" altLang="en-US" b="1"/>
          </a:p>
          <a:p>
            <a:endParaRPr lang="en-US" altLang="en-US" sz="1400"/>
          </a:p>
        </p:txBody>
      </p:sp>
      <p:sp>
        <p:nvSpPr>
          <p:cNvPr id="18443" name="TextBox 15">
            <a:extLst>
              <a:ext uri="{FF2B5EF4-FFF2-40B4-BE49-F238E27FC236}">
                <a16:creationId xmlns:a16="http://schemas.microsoft.com/office/drawing/2014/main" id="{EF33C07F-9A48-4749-84C3-31A2E0DD13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8288" y="4843463"/>
            <a:ext cx="2593975" cy="20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63525" indent="-263525"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buFontTx/>
              <a:buChar char="•"/>
            </a:pPr>
            <a:r>
              <a:rPr lang="en-US" altLang="en-US"/>
              <a:t>Scaled EMSS corrugated horns: </a:t>
            </a:r>
          </a:p>
          <a:p>
            <a:pPr>
              <a:buFontTx/>
              <a:buChar char="•"/>
            </a:pPr>
            <a:r>
              <a:rPr lang="en-US" altLang="en-US"/>
              <a:t>Note: much higher beam circularity</a:t>
            </a:r>
            <a:endParaRPr lang="en-US" altLang="en-US" sz="1200"/>
          </a:p>
          <a:p>
            <a:pPr>
              <a:buFontTx/>
              <a:buChar char="•"/>
            </a:pPr>
            <a:r>
              <a:rPr lang="en-US" altLang="en-US"/>
              <a:t>Lower sidelobes</a:t>
            </a:r>
          </a:p>
          <a:p>
            <a:pPr>
              <a:buFontTx/>
              <a:buChar char="•"/>
            </a:pPr>
            <a:r>
              <a:rPr lang="en-US" altLang="en-US"/>
              <a:t>Much lower Cross-pol</a:t>
            </a:r>
          </a:p>
          <a:p>
            <a:endParaRPr lang="en-US" altLang="en-US" b="1"/>
          </a:p>
          <a:p>
            <a:endParaRPr lang="en-US" altLang="en-US" sz="1400"/>
          </a:p>
        </p:txBody>
      </p:sp>
      <p:sp>
        <p:nvSpPr>
          <p:cNvPr id="18444" name="Right Arrow 3">
            <a:extLst>
              <a:ext uri="{FF2B5EF4-FFF2-40B4-BE49-F238E27FC236}">
                <a16:creationId xmlns:a16="http://schemas.microsoft.com/office/drawing/2014/main" id="{1CDFB6BB-75A5-6941-998C-4A851C948E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36813" y="1654175"/>
            <a:ext cx="425450" cy="333375"/>
          </a:xfrm>
          <a:prstGeom prst="rightArrow">
            <a:avLst>
              <a:gd name="adj1" fmla="val 50000"/>
              <a:gd name="adj2" fmla="val 49896"/>
            </a:avLst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/>
            <a:endParaRPr lang="en-GB" altLang="en-US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8445" name="Right Arrow 14">
            <a:extLst>
              <a:ext uri="{FF2B5EF4-FFF2-40B4-BE49-F238E27FC236}">
                <a16:creationId xmlns:a16="http://schemas.microsoft.com/office/drawing/2014/main" id="{7450F58E-C4A5-3C4E-976D-41D3D20826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70150" y="3622675"/>
            <a:ext cx="425450" cy="331788"/>
          </a:xfrm>
          <a:prstGeom prst="rightArrow">
            <a:avLst>
              <a:gd name="adj1" fmla="val 50000"/>
              <a:gd name="adj2" fmla="val 50134"/>
            </a:avLst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/>
            <a:endParaRPr lang="en-GB" altLang="en-US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8446" name="Right Arrow 15">
            <a:extLst>
              <a:ext uri="{FF2B5EF4-FFF2-40B4-BE49-F238E27FC236}">
                <a16:creationId xmlns:a16="http://schemas.microsoft.com/office/drawing/2014/main" id="{4F886DF4-C3B3-E546-A0C3-FBDEE92A58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70150" y="5386388"/>
            <a:ext cx="425450" cy="333375"/>
          </a:xfrm>
          <a:prstGeom prst="rightArrow">
            <a:avLst>
              <a:gd name="adj1" fmla="val 50000"/>
              <a:gd name="adj2" fmla="val 49896"/>
            </a:avLst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/>
            <a:endParaRPr lang="en-GB" altLang="en-US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45C2309-BD2B-A14E-868D-6CF9A0363E7F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070" t="1720" r="5228" b="13437"/>
          <a:stretch/>
        </p:blipFill>
        <p:spPr>
          <a:xfrm>
            <a:off x="7241081" y="3068960"/>
            <a:ext cx="1902919" cy="1122040"/>
          </a:xfrm>
          <a:prstGeom prst="rect">
            <a:avLst/>
          </a:prstGeom>
        </p:spPr>
      </p:pic>
      <p:pic>
        <p:nvPicPr>
          <p:cNvPr id="17" name="Picture 7" descr="E:\Work\不涉密\SKA\Photo\2014-10-28 Band 5 QRFH\WP_20141029_008.jpg">
            <a:extLst>
              <a:ext uri="{FF2B5EF4-FFF2-40B4-BE49-F238E27FC236}">
                <a16:creationId xmlns:a16="http://schemas.microsoft.com/office/drawing/2014/main" id="{82EC26B6-72AD-BA43-91C9-F628E65499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784" b="13287"/>
          <a:stretch>
            <a:fillRect/>
          </a:stretch>
        </p:blipFill>
        <p:spPr bwMode="auto">
          <a:xfrm>
            <a:off x="7308304" y="1052736"/>
            <a:ext cx="1613520" cy="1517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4EC6C43-5881-8147-987A-F468D9D8E3D7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78" t="20926" r="4306" b="27963"/>
          <a:stretch/>
        </p:blipFill>
        <p:spPr>
          <a:xfrm>
            <a:off x="7308304" y="4797152"/>
            <a:ext cx="1685011" cy="1598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19777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itle 1">
            <a:extLst>
              <a:ext uri="{FF2B5EF4-FFF2-40B4-BE49-F238E27FC236}">
                <a16:creationId xmlns:a16="http://schemas.microsoft.com/office/drawing/2014/main" id="{99BADBAD-B6F3-A444-900E-4B24C5613862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871538" y="0"/>
            <a:ext cx="7596187" cy="6096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4406" tIns="42203" rIns="84406" bIns="42203" numCol="1" anchor="t" anchorCtr="0" compatLnSpc="1">
            <a:prstTxWarp prst="textNoShape">
              <a:avLst/>
            </a:prstTxWarp>
            <a:normAutofit fontScale="90000"/>
          </a:bodyPr>
          <a:lstStyle/>
          <a:p>
            <a:r>
              <a:rPr lang="en-GB" altLang="en-US"/>
              <a:t>Full optics beam comparison</a:t>
            </a:r>
          </a:p>
        </p:txBody>
      </p:sp>
      <p:pic>
        <p:nvPicPr>
          <p:cNvPr id="20482" name="Picture 20">
            <a:extLst>
              <a:ext uri="{FF2B5EF4-FFF2-40B4-BE49-F238E27FC236}">
                <a16:creationId xmlns:a16="http://schemas.microsoft.com/office/drawing/2014/main" id="{F006D812-C136-C34E-9127-999C45F128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061"/>
          <a:stretch>
            <a:fillRect/>
          </a:stretch>
        </p:blipFill>
        <p:spPr bwMode="auto">
          <a:xfrm>
            <a:off x="2713038" y="771525"/>
            <a:ext cx="2025650" cy="186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3" name="Picture 34">
            <a:extLst>
              <a:ext uri="{FF2B5EF4-FFF2-40B4-BE49-F238E27FC236}">
                <a16:creationId xmlns:a16="http://schemas.microsoft.com/office/drawing/2014/main" id="{1436B228-371C-D24F-B607-F573072F04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839"/>
          <a:stretch>
            <a:fillRect/>
          </a:stretch>
        </p:blipFill>
        <p:spPr bwMode="auto">
          <a:xfrm>
            <a:off x="4970463" y="2778125"/>
            <a:ext cx="2057400" cy="184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4" name="Picture 24">
            <a:extLst>
              <a:ext uri="{FF2B5EF4-FFF2-40B4-BE49-F238E27FC236}">
                <a16:creationId xmlns:a16="http://schemas.microsoft.com/office/drawing/2014/main" id="{A99F7940-BD29-9C4B-B13F-AD65F99191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330"/>
          <a:stretch>
            <a:fillRect/>
          </a:stretch>
        </p:blipFill>
        <p:spPr bwMode="auto">
          <a:xfrm>
            <a:off x="4970463" y="803275"/>
            <a:ext cx="2168525" cy="192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5" name="Picture 25">
            <a:extLst>
              <a:ext uri="{FF2B5EF4-FFF2-40B4-BE49-F238E27FC236}">
                <a16:creationId xmlns:a16="http://schemas.microsoft.com/office/drawing/2014/main" id="{49DCEAEF-B2B8-9241-B6B1-78C4B8B718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954"/>
          <a:stretch>
            <a:fillRect/>
          </a:stretch>
        </p:blipFill>
        <p:spPr bwMode="auto">
          <a:xfrm>
            <a:off x="5041900" y="4554538"/>
            <a:ext cx="2025650" cy="188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6" name="Picture 21">
            <a:extLst>
              <a:ext uri="{FF2B5EF4-FFF2-40B4-BE49-F238E27FC236}">
                <a16:creationId xmlns:a16="http://schemas.microsoft.com/office/drawing/2014/main" id="{312EF7C3-14E2-4F4A-84CE-A3D5798200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257"/>
          <a:stretch>
            <a:fillRect/>
          </a:stretch>
        </p:blipFill>
        <p:spPr bwMode="auto">
          <a:xfrm>
            <a:off x="2862263" y="4675188"/>
            <a:ext cx="1911350" cy="176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7" name="Picture 31">
            <a:extLst>
              <a:ext uri="{FF2B5EF4-FFF2-40B4-BE49-F238E27FC236}">
                <a16:creationId xmlns:a16="http://schemas.microsoft.com/office/drawing/2014/main" id="{C4E144BC-ADB3-314A-8E80-5E64E7682D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r="28270"/>
          <a:stretch>
            <a:fillRect/>
          </a:stretch>
        </p:blipFill>
        <p:spPr bwMode="auto">
          <a:xfrm>
            <a:off x="2663825" y="2697163"/>
            <a:ext cx="2124075" cy="185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53" name="Rectangle 7">
            <a:extLst>
              <a:ext uri="{FF2B5EF4-FFF2-40B4-BE49-F238E27FC236}">
                <a16:creationId xmlns:a16="http://schemas.microsoft.com/office/drawing/2014/main" id="{7CB9CD1B-ACB7-3443-9975-F60824B16C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GB">
              <a:latin typeface="Arial" charset="0"/>
              <a:ea typeface="MS PGothic" charset="0"/>
              <a:cs typeface="MS PGothic" charset="0"/>
            </a:endParaRPr>
          </a:p>
        </p:txBody>
      </p:sp>
      <p:sp>
        <p:nvSpPr>
          <p:cNvPr id="31754" name="Rectangle 8">
            <a:extLst>
              <a:ext uri="{FF2B5EF4-FFF2-40B4-BE49-F238E27FC236}">
                <a16:creationId xmlns:a16="http://schemas.microsoft.com/office/drawing/2014/main" id="{E798DEAA-C3BC-584D-880A-2A2B2B4CD7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572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274551" tIns="76176" bIns="76176" anchor="ctr">
            <a:spAutoFit/>
          </a:bodyPr>
          <a:lstStyle/>
          <a:p>
            <a:pPr>
              <a:defRPr/>
            </a:pPr>
            <a:endParaRPr lang="en-GB" sz="1400" b="1">
              <a:latin typeface="Calibri" charset="0"/>
              <a:ea typeface="MS PGothic" charset="0"/>
              <a:cs typeface="MS PGothic" charset="0"/>
            </a:endParaRPr>
          </a:p>
          <a:p>
            <a:pPr>
              <a:defRPr/>
            </a:pPr>
            <a:endParaRPr lang="en-GB">
              <a:latin typeface="Arial" charset="0"/>
              <a:ea typeface="MS PGothic" charset="0"/>
              <a:cs typeface="MS PGothic" charset="0"/>
            </a:endParaRPr>
          </a:p>
        </p:txBody>
      </p:sp>
      <p:sp>
        <p:nvSpPr>
          <p:cNvPr id="20490" name="TextBox 15">
            <a:extLst>
              <a:ext uri="{FF2B5EF4-FFF2-40B4-BE49-F238E27FC236}">
                <a16:creationId xmlns:a16="http://schemas.microsoft.com/office/drawing/2014/main" id="{BBD70204-350A-384D-B68C-E0B46ABA80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8288" y="1536700"/>
            <a:ext cx="2593975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63525" indent="-263525"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buFontTx/>
              <a:buChar char="•"/>
            </a:pPr>
            <a:r>
              <a:rPr lang="en-US" altLang="en-US"/>
              <a:t>JLRAT QRFH </a:t>
            </a:r>
          </a:p>
          <a:p>
            <a:endParaRPr lang="en-US" altLang="en-US" b="1"/>
          </a:p>
          <a:p>
            <a:endParaRPr lang="en-US" altLang="en-US" sz="1400"/>
          </a:p>
        </p:txBody>
      </p:sp>
      <p:sp>
        <p:nvSpPr>
          <p:cNvPr id="12" name="TextBox 15">
            <a:extLst>
              <a:ext uri="{FF2B5EF4-FFF2-40B4-BE49-F238E27FC236}">
                <a16:creationId xmlns:a16="http://schemas.microsoft.com/office/drawing/2014/main" id="{8E4A7EC1-9971-074C-88AD-11D96ACBAD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" y="3400425"/>
            <a:ext cx="2593975" cy="1046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63525" indent="-26352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3366FF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FF66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FF6600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FF6600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6600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6600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6600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6600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defRPr/>
            </a:pPr>
            <a:r>
              <a:rPr lang="en-US" altLang="en-US" sz="1600" dirty="0">
                <a:latin typeface="Arial" panose="020B0604020202020204" pitchFamily="34" charset="0"/>
              </a:rPr>
              <a:t>Chalmers Band</a:t>
            </a:r>
          </a:p>
          <a:p>
            <a:pPr marL="0" indent="0">
              <a:spcBef>
                <a:spcPct val="0"/>
              </a:spcBef>
              <a:buFontTx/>
              <a:buNone/>
              <a:defRPr/>
            </a:pPr>
            <a:r>
              <a:rPr lang="en-US" altLang="en-US" sz="1600" dirty="0">
                <a:latin typeface="Arial" panose="020B0604020202020204" pitchFamily="34" charset="0"/>
              </a:rPr>
              <a:t>     B QRFH</a:t>
            </a:r>
          </a:p>
          <a:p>
            <a:pPr>
              <a:spcBef>
                <a:spcPct val="0"/>
              </a:spcBef>
              <a:buFontTx/>
              <a:buNone/>
              <a:defRPr/>
            </a:pPr>
            <a:endParaRPr lang="en-US" altLang="en-US" sz="1600" b="1" dirty="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  <a:defRPr/>
            </a:pPr>
            <a:endParaRPr lang="en-US" altLang="en-US" sz="1400" dirty="0">
              <a:latin typeface="Arial" panose="020B0604020202020204" pitchFamily="34" charset="0"/>
            </a:endParaRPr>
          </a:p>
        </p:txBody>
      </p:sp>
      <p:sp>
        <p:nvSpPr>
          <p:cNvPr id="20492" name="Right Arrow 12">
            <a:extLst>
              <a:ext uri="{FF2B5EF4-FFF2-40B4-BE49-F238E27FC236}">
                <a16:creationId xmlns:a16="http://schemas.microsoft.com/office/drawing/2014/main" id="{FF5FB94B-7978-EC46-89C0-C16C5F3E26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73288" y="1536700"/>
            <a:ext cx="425450" cy="333375"/>
          </a:xfrm>
          <a:prstGeom prst="rightArrow">
            <a:avLst>
              <a:gd name="adj1" fmla="val 50000"/>
              <a:gd name="adj2" fmla="val 49896"/>
            </a:avLst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/>
            <a:endParaRPr lang="en-GB" altLang="en-US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20493" name="Right Arrow 13">
            <a:extLst>
              <a:ext uri="{FF2B5EF4-FFF2-40B4-BE49-F238E27FC236}">
                <a16:creationId xmlns:a16="http://schemas.microsoft.com/office/drawing/2014/main" id="{08AFA785-8E42-2D4B-B114-1A22C6A4D4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7400" y="3459163"/>
            <a:ext cx="425450" cy="331787"/>
          </a:xfrm>
          <a:prstGeom prst="rightArrow">
            <a:avLst>
              <a:gd name="adj1" fmla="val 50000"/>
              <a:gd name="adj2" fmla="val 50134"/>
            </a:avLst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/>
            <a:endParaRPr lang="en-GB" altLang="en-US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20494" name="Right Arrow 14">
            <a:extLst>
              <a:ext uri="{FF2B5EF4-FFF2-40B4-BE49-F238E27FC236}">
                <a16:creationId xmlns:a16="http://schemas.microsoft.com/office/drawing/2014/main" id="{FFA0BE91-CD4D-3743-B52B-6A4F832972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43138" y="5329238"/>
            <a:ext cx="425450" cy="331787"/>
          </a:xfrm>
          <a:prstGeom prst="rightArrow">
            <a:avLst>
              <a:gd name="adj1" fmla="val 50000"/>
              <a:gd name="adj2" fmla="val 50134"/>
            </a:avLst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/>
            <a:endParaRPr lang="en-GB" altLang="en-US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8518B9F-1867-6747-9D79-B50B0BA4D8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675" y="4619625"/>
            <a:ext cx="1954213" cy="2030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63525" indent="-26352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3366FF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FF66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FF6600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FF6600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6600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6600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6600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6600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defRPr/>
            </a:pPr>
            <a:r>
              <a:rPr lang="en-US" altLang="en-US" sz="1600" dirty="0">
                <a:latin typeface="Arial" panose="020B0604020202020204" pitchFamily="34" charset="0"/>
              </a:rPr>
              <a:t>Scaled EMSS corrugated horns: </a:t>
            </a:r>
          </a:p>
          <a:p>
            <a:pPr marL="0" indent="0">
              <a:spcBef>
                <a:spcPct val="0"/>
              </a:spcBef>
              <a:buFontTx/>
              <a:buNone/>
              <a:defRPr/>
            </a:pPr>
            <a:endParaRPr lang="en-US" altLang="en-US" sz="1600" dirty="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defRPr/>
            </a:pPr>
            <a:r>
              <a:rPr lang="en-US" altLang="en-US" sz="1600" dirty="0">
                <a:latin typeface="Arial" panose="020B0604020202020204" pitchFamily="34" charset="0"/>
              </a:rPr>
              <a:t>Note: Much lower Cross-pol</a:t>
            </a:r>
          </a:p>
          <a:p>
            <a:pPr>
              <a:spcBef>
                <a:spcPct val="0"/>
              </a:spcBef>
              <a:buFontTx/>
              <a:buNone/>
              <a:defRPr/>
            </a:pPr>
            <a:endParaRPr lang="en-US" altLang="en-US" sz="1600" b="1" dirty="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  <a:defRPr/>
            </a:pPr>
            <a:endParaRPr lang="en-US" altLang="en-US" sz="1400" dirty="0">
              <a:latin typeface="Arial" panose="020B0604020202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2FDCB83F-42AE-2D40-8D35-89DF430ECD69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070" t="1720" r="5228" b="13437"/>
          <a:stretch/>
        </p:blipFill>
        <p:spPr>
          <a:xfrm>
            <a:off x="7118959" y="2996952"/>
            <a:ext cx="2025041" cy="1194048"/>
          </a:xfrm>
          <a:prstGeom prst="rect">
            <a:avLst/>
          </a:prstGeom>
        </p:spPr>
      </p:pic>
      <p:pic>
        <p:nvPicPr>
          <p:cNvPr id="18" name="Picture 7" descr="E:\Work\不涉密\SKA\Photo\2014-10-28 Band 5 QRFH\WP_20141029_008.jpg">
            <a:extLst>
              <a:ext uri="{FF2B5EF4-FFF2-40B4-BE49-F238E27FC236}">
                <a16:creationId xmlns:a16="http://schemas.microsoft.com/office/drawing/2014/main" id="{A1EAD6C3-E43D-0940-A9AF-12925CAA70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784" b="13287"/>
          <a:stretch>
            <a:fillRect/>
          </a:stretch>
        </p:blipFill>
        <p:spPr bwMode="auto">
          <a:xfrm>
            <a:off x="7380312" y="1052736"/>
            <a:ext cx="1536932" cy="14450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5CA533E-9B78-DA4B-92C8-D2AE81D9FAFD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78" t="20926" r="4306" b="27963"/>
          <a:stretch/>
        </p:blipFill>
        <p:spPr>
          <a:xfrm>
            <a:off x="7308304" y="4653136"/>
            <a:ext cx="1594351" cy="1512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64440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2">
            <a:extLst>
              <a:ext uri="{FF2B5EF4-FFF2-40B4-BE49-F238E27FC236}">
                <a16:creationId xmlns:a16="http://schemas.microsoft.com/office/drawing/2014/main" id="{B5DEA840-CD8B-2447-ADCE-D2EA6E14DA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825" y="893763"/>
            <a:ext cx="8288338" cy="554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0" name="Title 1">
            <a:extLst>
              <a:ext uri="{FF2B5EF4-FFF2-40B4-BE49-F238E27FC236}">
                <a16:creationId xmlns:a16="http://schemas.microsoft.com/office/drawing/2014/main" id="{1BB69A11-1358-D849-A1B6-38A1C70FD5A0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36588" y="0"/>
            <a:ext cx="8229600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4406" tIns="42203" rIns="84406" bIns="42203" numCol="1" anchor="t" anchorCtr="0" compatLnSpc="1">
            <a:prstTxWarp prst="textNoShape">
              <a:avLst/>
            </a:prstTxWarp>
          </a:bodyPr>
          <a:lstStyle/>
          <a:p>
            <a:r>
              <a:rPr lang="en-GB" altLang="en-US"/>
              <a:t>Band 5 – Cross-polarization</a:t>
            </a:r>
          </a:p>
        </p:txBody>
      </p:sp>
    </p:spTree>
    <p:extLst>
      <p:ext uri="{BB962C8B-B14F-4D97-AF65-F5344CB8AC3E}">
        <p14:creationId xmlns:p14="http://schemas.microsoft.com/office/powerpoint/2010/main" val="42881858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tle 1">
            <a:extLst>
              <a:ext uri="{FF2B5EF4-FFF2-40B4-BE49-F238E27FC236}">
                <a16:creationId xmlns:a16="http://schemas.microsoft.com/office/drawing/2014/main" id="{F690829E-E3BD-B841-B412-6DD6FA16F52A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976313" y="0"/>
            <a:ext cx="7596187" cy="6096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4406" tIns="42203" rIns="84406" bIns="42203" numCol="1" anchor="t" anchorCtr="0" compatLnSpc="1">
            <a:prstTxWarp prst="textNoShape">
              <a:avLst/>
            </a:prstTxWarp>
            <a:normAutofit fontScale="90000"/>
          </a:bodyPr>
          <a:lstStyle/>
          <a:p>
            <a:r>
              <a:rPr lang="en-GB" altLang="en-US"/>
              <a:t>Aperture efficiency</a:t>
            </a:r>
          </a:p>
        </p:txBody>
      </p:sp>
      <p:pic>
        <p:nvPicPr>
          <p:cNvPr id="24578" name="Picture 1">
            <a:extLst>
              <a:ext uri="{FF2B5EF4-FFF2-40B4-BE49-F238E27FC236}">
                <a16:creationId xmlns:a16="http://schemas.microsoft.com/office/drawing/2014/main" id="{527391F0-8DA8-2349-A6BB-DFBA34BA85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338" y="974725"/>
            <a:ext cx="7570787" cy="5303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362598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itle 1">
            <a:extLst>
              <a:ext uri="{FF2B5EF4-FFF2-40B4-BE49-F238E27FC236}">
                <a16:creationId xmlns:a16="http://schemas.microsoft.com/office/drawing/2014/main" id="{F2C816BD-D582-CC40-99FB-D34C75072C83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871538" y="0"/>
            <a:ext cx="7596187" cy="6096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4406" tIns="42203" rIns="84406" bIns="42203" numCol="1" anchor="t" anchorCtr="0" compatLnSpc="1">
            <a:prstTxWarp prst="textNoShape">
              <a:avLst/>
            </a:prstTxWarp>
            <a:normAutofit fontScale="90000"/>
          </a:bodyPr>
          <a:lstStyle/>
          <a:p>
            <a:r>
              <a:rPr lang="en-GB" altLang="en-US"/>
              <a:t>Tsys - Zenith</a:t>
            </a:r>
          </a:p>
        </p:txBody>
      </p:sp>
      <p:pic>
        <p:nvPicPr>
          <p:cNvPr id="28674" name="Picture 18">
            <a:extLst>
              <a:ext uri="{FF2B5EF4-FFF2-40B4-BE49-F238E27FC236}">
                <a16:creationId xmlns:a16="http://schemas.microsoft.com/office/drawing/2014/main" id="{310630F1-D3B3-C647-A03E-342121DFD2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325" y="860425"/>
            <a:ext cx="8205788" cy="5751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8" name="Rectangle 4">
            <a:extLst>
              <a:ext uri="{FF2B5EF4-FFF2-40B4-BE49-F238E27FC236}">
                <a16:creationId xmlns:a16="http://schemas.microsoft.com/office/drawing/2014/main" id="{EF118F5B-18B0-9149-8BE0-371AA90018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GB">
              <a:latin typeface="Arial" charset="0"/>
              <a:ea typeface="MS PGothic" charset="0"/>
              <a:cs typeface="MS PGothic" charset="0"/>
            </a:endParaRPr>
          </a:p>
        </p:txBody>
      </p:sp>
      <p:sp>
        <p:nvSpPr>
          <p:cNvPr id="21509" name="Rectangle 5">
            <a:extLst>
              <a:ext uri="{FF2B5EF4-FFF2-40B4-BE49-F238E27FC236}">
                <a16:creationId xmlns:a16="http://schemas.microsoft.com/office/drawing/2014/main" id="{B3156214-F2CA-0348-AC3B-2F6D27B937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6479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GB">
              <a:latin typeface="Arial" charset="0"/>
              <a:ea typeface="MS PGothic" charset="0"/>
              <a:cs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839804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106066</TotalTime>
  <Words>1766</Words>
  <Application>Microsoft Macintosh PowerPoint</Application>
  <PresentationFormat>On-screen Show (4:3)</PresentationFormat>
  <Paragraphs>219</Paragraphs>
  <Slides>42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53" baseType="lpstr">
      <vt:lpstr>MS PGothic</vt:lpstr>
      <vt:lpstr>MS PGothic</vt:lpstr>
      <vt:lpstr>Arial</vt:lpstr>
      <vt:lpstr>Arial Black</vt:lpstr>
      <vt:lpstr>Arial Narrow</vt:lpstr>
      <vt:lpstr>Calibri</vt:lpstr>
      <vt:lpstr>Helvetica</vt:lpstr>
      <vt:lpstr>Symbol</vt:lpstr>
      <vt:lpstr>Times New Roman</vt:lpstr>
      <vt:lpstr>Wingdings</vt:lpstr>
      <vt:lpstr>Office Theme</vt:lpstr>
      <vt:lpstr>SKA Band 3/4/5 feed package (and other related receiver work at Oxford)</vt:lpstr>
      <vt:lpstr>SKA Mid feed packages</vt:lpstr>
      <vt:lpstr>SKA Band 345 design brief</vt:lpstr>
      <vt:lpstr>Band 5 : QRFH vs dual CH</vt:lpstr>
      <vt:lpstr>Bare horn pattern comparison</vt:lpstr>
      <vt:lpstr>Full optics beam comparison</vt:lpstr>
      <vt:lpstr>Band 5 – Cross-polarization</vt:lpstr>
      <vt:lpstr>Aperture efficiency</vt:lpstr>
      <vt:lpstr>Tsys - Zenith</vt:lpstr>
      <vt:lpstr>A/T - Zenith</vt:lpstr>
      <vt:lpstr>Mapping Speed - Zenith</vt:lpstr>
      <vt:lpstr>PowerPoint Presentation</vt:lpstr>
      <vt:lpstr>Cryostat concept</vt:lpstr>
      <vt:lpstr>First-light configuration</vt:lpstr>
      <vt:lpstr>SPF B345 on the Indexer</vt:lpstr>
      <vt:lpstr>SPF B345 on the Indexer</vt:lpstr>
      <vt:lpstr>Feeds and OMTs</vt:lpstr>
      <vt:lpstr>Vacuum Window Design </vt:lpstr>
      <vt:lpstr>Prototype Window (B5a)</vt:lpstr>
      <vt:lpstr>Feed Unit</vt:lpstr>
      <vt:lpstr>Feed Unit</vt:lpstr>
      <vt:lpstr>Feed unit - exploded</vt:lpstr>
      <vt:lpstr>LNAs and RF chain</vt:lpstr>
      <vt:lpstr>LNAs and RF chain</vt:lpstr>
      <vt:lpstr>Cold plumbing</vt:lpstr>
      <vt:lpstr>Cold plumbing</vt:lpstr>
      <vt:lpstr>Cryogenics – cold head</vt:lpstr>
      <vt:lpstr>Cryogenics – power control</vt:lpstr>
      <vt:lpstr>Cryogenics – power control</vt:lpstr>
      <vt:lpstr>Cryogenics - compressor</vt:lpstr>
      <vt:lpstr>Goonhilly-3 4-8.5 GHz receiver</vt:lpstr>
      <vt:lpstr>CW stabilization</vt:lpstr>
      <vt:lpstr>AVN demonstration Rx</vt:lpstr>
      <vt:lpstr>Feed horn design</vt:lpstr>
      <vt:lpstr>Feed horn design</vt:lpstr>
      <vt:lpstr>Transducer Design</vt:lpstr>
      <vt:lpstr>Transducer Design</vt:lpstr>
      <vt:lpstr>Transducer Design</vt:lpstr>
      <vt:lpstr>Transducer Design</vt:lpstr>
      <vt:lpstr>Noise injection</vt:lpstr>
      <vt:lpstr>RECEIVER BLOCK DIAGRAM</vt:lpstr>
      <vt:lpstr>Conclusions</vt:lpstr>
    </vt:vector>
  </TitlesOfParts>
  <LinksUpToDate>false</LinksUpToDate>
  <SharedDoc>false</SharedDoc>
  <HyperlinksChanged>false</HyperlinksChanged>
  <AppVersion>16.0013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Oxford electronics/SKA</dc:title>
  <dc:creator>Mike Jones</dc:creator>
  <cp:lastModifiedBy>Microsoft Office User</cp:lastModifiedBy>
  <cp:revision>266</cp:revision>
  <dcterms:created xsi:type="dcterms:W3CDTF">2012-03-20T09:20:47Z</dcterms:created>
  <dcterms:modified xsi:type="dcterms:W3CDTF">2018-06-20T16:26:24Z</dcterms:modified>
</cp:coreProperties>
</file>