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7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sldIdLst>
    <p:sldId id="259" r:id="rId2"/>
    <p:sldId id="473" r:id="rId3"/>
    <p:sldId id="458" r:id="rId4"/>
    <p:sldId id="263" r:id="rId5"/>
    <p:sldId id="432" r:id="rId6"/>
    <p:sldId id="484" r:id="rId7"/>
    <p:sldId id="479" r:id="rId8"/>
    <p:sldId id="350" r:id="rId9"/>
    <p:sldId id="436" r:id="rId10"/>
    <p:sldId id="485" r:id="rId11"/>
    <p:sldId id="378" r:id="rId12"/>
    <p:sldId id="464" r:id="rId13"/>
    <p:sldId id="353" r:id="rId14"/>
    <p:sldId id="468" r:id="rId15"/>
    <p:sldId id="480" r:id="rId16"/>
    <p:sldId id="357" r:id="rId17"/>
    <p:sldId id="481" r:id="rId18"/>
    <p:sldId id="469" r:id="rId19"/>
    <p:sldId id="362" r:id="rId20"/>
    <p:sldId id="482" r:id="rId21"/>
    <p:sldId id="462" r:id="rId22"/>
    <p:sldId id="446" r:id="rId23"/>
    <p:sldId id="450" r:id="rId24"/>
    <p:sldId id="470" r:id="rId25"/>
    <p:sldId id="483" r:id="rId26"/>
    <p:sldId id="466" r:id="rId27"/>
    <p:sldId id="299" r:id="rId28"/>
    <p:sldId id="487" r:id="rId29"/>
    <p:sldId id="455" r:id="rId30"/>
    <p:sldId id="282" r:id="rId3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13" autoAdjust="0"/>
    <p:restoredTop sz="81092"/>
  </p:normalViewPr>
  <p:slideViewPr>
    <p:cSldViewPr snapToGrid="0" snapToObjects="1" showGuides="1">
      <p:cViewPr varScale="1">
        <p:scale>
          <a:sx n="140" d="100"/>
          <a:sy n="140" d="100"/>
        </p:scale>
        <p:origin x="712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4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2BE4-89DD-6548-82D3-2826A713AC64}" type="datetimeFigureOut">
              <a:rPr lang="en-US" smtClean="0"/>
              <a:t>6/19/18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6C1E-B574-9248-808E-C0199F168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73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Fixed positions</a:t>
            </a:r>
          </a:p>
          <a:p>
            <a:r>
              <a:rPr lang="en-US" dirty="0"/>
              <a:t>Challenge of tri-scale-array: Sensitivity vs. resolution</a:t>
            </a:r>
          </a:p>
          <a:p>
            <a:r>
              <a:rPr lang="en-US" dirty="0"/>
              <a:t>Short baselines:   19 x 6m array +  4 x 18m total power</a:t>
            </a:r>
          </a:p>
          <a:p>
            <a:pPr>
              <a:spcBef>
                <a:spcPts val="610"/>
              </a:spcBef>
            </a:pPr>
            <a:endParaRPr lang="en-US" sz="1400" dirty="0"/>
          </a:p>
          <a:p>
            <a:pPr>
              <a:spcBef>
                <a:spcPts val="610"/>
              </a:spcBef>
            </a:pPr>
            <a:r>
              <a:rPr lang="en-US" sz="1400" dirty="0"/>
              <a:t>Options:</a:t>
            </a:r>
            <a:endParaRPr lang="en-US" dirty="0"/>
          </a:p>
          <a:p>
            <a:r>
              <a:rPr lang="en-US" dirty="0"/>
              <a:t>5 – 10 dish array in Green Bank</a:t>
            </a:r>
          </a:p>
          <a:p>
            <a:r>
              <a:rPr lang="en-US" dirty="0"/>
              <a:t>Long baselines: continental VLBI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51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Snapshot</a:t>
            </a:r>
            <a:r>
              <a:rPr lang="en-US" baseline="0" dirty="0"/>
              <a:t> c</a:t>
            </a:r>
            <a:r>
              <a:rPr lang="en-US" dirty="0"/>
              <a:t>omparison of effective collecting area for dish-arrays</a:t>
            </a:r>
            <a:r>
              <a:rPr lang="en-US" baseline="0" dirty="0"/>
              <a:t> expected in the 2030’s.  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Assumes SKA deployment baseline (July 2017)</a:t>
            </a:r>
          </a:p>
          <a:p>
            <a:r>
              <a:rPr lang="en-US" baseline="0" dirty="0"/>
              <a:t>SKA 1</a:t>
            </a:r>
          </a:p>
          <a:p>
            <a:r>
              <a:rPr lang="en-US" baseline="0" dirty="0"/>
              <a:t>   - 130 antennas, SKA bands 1, 2</a:t>
            </a:r>
          </a:p>
          <a:p>
            <a:r>
              <a:rPr lang="en-US" baseline="0" dirty="0"/>
              <a:t>   - 67 antennas, SKA Band 5 a/b</a:t>
            </a:r>
          </a:p>
          <a:p>
            <a:r>
              <a:rPr lang="en-US" baseline="0" dirty="0" err="1"/>
              <a:t>MeerKAT</a:t>
            </a:r>
            <a:r>
              <a:rPr lang="en-US" baseline="0" dirty="0"/>
              <a:t>: </a:t>
            </a:r>
          </a:p>
          <a:p>
            <a:r>
              <a:rPr lang="en-US" baseline="0" dirty="0"/>
              <a:t>  - 64 antennas, bands 1, 2, 3</a:t>
            </a:r>
          </a:p>
          <a:p>
            <a:endParaRPr lang="en-US" baseline="0" dirty="0"/>
          </a:p>
          <a:p>
            <a:r>
              <a:rPr lang="en-US" baseline="0" dirty="0" err="1"/>
              <a:t>MeerKAT</a:t>
            </a:r>
            <a:r>
              <a:rPr lang="en-US" baseline="0" dirty="0"/>
              <a:t> has receiver indexer with 4 slots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95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matter which of these facilities materialize, their user-base will</a:t>
            </a:r>
            <a:r>
              <a:rPr lang="en-US" baseline="0" dirty="0"/>
              <a:t> be </a:t>
            </a:r>
            <a:r>
              <a:rPr lang="en-US" baseline="0" dirty="0" err="1"/>
              <a:t>ngVLA</a:t>
            </a:r>
            <a:r>
              <a:rPr lang="en-US" baseline="0" dirty="0"/>
              <a:t> users as well.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667DF-15F1-6142-9C97-8CE5E161E4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9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08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Turning planet formation science into a time-domain science!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3 blobs you see at 5 au, the one associated to the Jupiter-mass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 is the one in the middle.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other two blobs in the movie (leading and trailing) are dust particles concentrated in the L4 and L5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Lagrangian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points of the star  - Jupiter-mass planet system.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Dust emission comes from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-planetary disk orbiting the planet, so the planet is mostly formed in that movie (I say "mostly"  cause material in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circumplanetary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disk will accrete onto the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planet, therefore increasing its mass by some amount).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0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33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simulation of ~30 complex organic molecules, not currently detected in the ISM, but which are good candidates for detection.  I have highlighted in colors example of these molecules which are important for understanding chemical evolution (e.g., increasingly complex carbon-nitrogen chains), probing chirality (e.g., glyceraldehyde), are part of largely unknown cyclic/aromatic chemistry (e.g. pyrrole), or are excellent candidates for being direct precursors to amino acids and other biogenic species (e.g.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aminopropionitrile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simulation assumes that the emission is coming from a compact, 1" hot core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B2(N), from molecules with column densities of 10^12 - 10^14 cm-2, at T = 200 K, and with a linewidth of 3 km/s.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simulation does *not* contain any currently-detected species, meaning that a real spectrum in this frequency range would have many, many bright lines off the scale of this graph.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red horizontal line is the ~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current GBT PRIMOS observations.  These suffer greatly from beam dilution, as the 1" source is diluted in a 30" GBT beam.  This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about what we can reasonably get with reasonable integration times at the GBT.  Drilling deeper will take far longer than is feasible for a survey.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green line is taken from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ngVLA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 specs page for line sensitivity at 10 km/s in 1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degraded for 0.3 km/s channels.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blue shaded region is the area in which I project, from a statistical analysis of the PRIMOS observations, we will hit line-confusion in this frequency range.  There is little point in integrating more than 3 sigma deeper than this.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what are the take-away messages here?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ngVLA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almost certainly provide access to a wealth of new molecular detections of molecules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the representative species shown here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ngVLA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reasonable integration times (say 4-20 hours) should hit line confusion in this most molecularly-rich galactic source at the 3 sigma level, something that the GBT and (J/E)VLA cannot hope to accomplish.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36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8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</a:t>
            </a:r>
            <a:r>
              <a:rPr lang="en-US" baseline="0" dirty="0"/>
              <a:t> </a:t>
            </a:r>
            <a:r>
              <a:rPr lang="en-US" baseline="0" dirty="0" err="1"/>
              <a:t>Mpc</a:t>
            </a:r>
            <a:r>
              <a:rPr lang="en-US" baseline="0" dirty="0"/>
              <a:t> box cosmological hydrodynamic simulation of galaxy 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02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56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200">
                <a:cs typeface="Times New Roman"/>
              </a:rPr>
              <a:t>~7200 </a:t>
            </a:r>
            <a:r>
              <a:rPr lang="en-IE" sz="1200" dirty="0">
                <a:cs typeface="Times New Roman"/>
              </a:rPr>
              <a:t>refereed papers </a:t>
            </a:r>
            <a:r>
              <a:rPr lang="en-IE" sz="1200">
                <a:cs typeface="Times New Roman"/>
              </a:rPr>
              <a:t>with ~300,000 </a:t>
            </a:r>
            <a:r>
              <a:rPr lang="en-IE" sz="1200" dirty="0">
                <a:cs typeface="Times New Roman"/>
              </a:rPr>
              <a:t>citations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200" dirty="0">
                <a:cs typeface="Times New Roman"/>
              </a:rPr>
              <a:t>~500 PhD theses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200" b="1" i="1" dirty="0">
                <a:cs typeface="Times New Roman"/>
              </a:rPr>
              <a:t>The VLA has been among the most productive telescopes ever!</a:t>
            </a:r>
          </a:p>
          <a:p>
            <a:endParaRPr lang="en-US" dirty="0"/>
          </a:p>
          <a:p>
            <a:r>
              <a:rPr lang="en-US" dirty="0"/>
              <a:t>Major recent science:</a:t>
            </a:r>
            <a:r>
              <a:rPr lang="en-IE" baseline="0" dirty="0"/>
              <a:t>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IE" dirty="0"/>
              <a:t>FRB localization of completely unknown phenomena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IE" dirty="0"/>
              <a:t>distance record for atomic H</a:t>
            </a:r>
            <a:r>
              <a:rPr lang="en-IE" baseline="0" dirty="0"/>
              <a:t> in emission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IE" baseline="0" dirty="0"/>
              <a:t>Investigations of solar weather.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667DF-15F1-6142-9C97-8CE5E161E4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22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60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58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 1: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abscissa shows the depth of the potential probed and the ordinate shows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curvature for the orbit of a test mass around a central mass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*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probing as far as possible into the upper right corner is most constraining on theories of gravity beyond General Relativity</a:t>
            </a:r>
            <a:r>
              <a:rPr lang="en-US" dirty="0">
                <a:effectLst/>
              </a:rPr>
              <a:t> </a:t>
            </a:r>
          </a:p>
          <a:p>
            <a:endParaRPr lang="en-US" dirty="0"/>
          </a:p>
          <a:p>
            <a:r>
              <a:rPr lang="en-US" dirty="0"/>
              <a:t>Fig 2: Shown is the current distribution of known pulsars in the GC.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Enhanced radio-wave scattering toward the inner Galaxy further decreases the effective sensitivity of searches, by increasing both the dispersion measure smearing and pulse broadening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 most severe at lower frequencies.  </a:t>
            </a: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60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 1: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abscissa shows the depth of the potential probed and the ordinate shows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curvature for the orbit of a test mass around a central mass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*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probing as far as possible into the upper right corner is most constraining on theories of gravity beyond General Relativity</a:t>
            </a:r>
            <a:r>
              <a:rPr lang="en-US" dirty="0">
                <a:effectLst/>
              </a:rPr>
              <a:t> </a:t>
            </a:r>
          </a:p>
          <a:p>
            <a:endParaRPr lang="en-US" dirty="0"/>
          </a:p>
          <a:p>
            <a:r>
              <a:rPr lang="en-US" dirty="0"/>
              <a:t>Fig 2: Shown is the current distribution of known pulsars in the GC.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Enhanced radio-wave scattering toward the inner Galaxy further decreases the effective sensitivity of searches, by increasing both the dispersion measure smearing and pulse broadening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 most severe at lower frequencies.  </a:t>
            </a: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48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Characterizing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full BH mass range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have profound implications for key parameters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affecting binary BH formation.  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e.g., The strength of pre-natal kicks from asymmetries in parent core-collapse. 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parameters are key inputs into a key GW astronomy question: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Do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double BHs form though binary stellar evolution, or require a globular cluster formation mechanism?  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44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953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Anticipating “Open Skies” policy</a:t>
            </a:r>
          </a:p>
          <a:p>
            <a:endParaRPr lang="en-US" dirty="0"/>
          </a:p>
          <a:p>
            <a:r>
              <a:rPr lang="en-US" dirty="0"/>
              <a:t>Is this SKA-High?  Scientifically, the same direction.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22DAB-C1FB-EC42-8B2F-8EB347803C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88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2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91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we started</a:t>
            </a:r>
            <a:r>
              <a:rPr lang="is-IS" dirty="0"/>
              <a:t>… goals for the array.  </a:t>
            </a:r>
          </a:p>
          <a:p>
            <a:r>
              <a:rPr lang="is-IS" dirty="0"/>
              <a:t>R</a:t>
            </a:r>
            <a:r>
              <a:rPr lang="en-US" dirty="0"/>
              <a:t>e</a:t>
            </a:r>
            <a:r>
              <a:rPr lang="is-IS" dirty="0"/>
              <a:t>ally was EVLA phase 2 (New Mexico </a:t>
            </a:r>
            <a:r>
              <a:rPr lang="is-IS"/>
              <a:t>Array)  then North America Array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60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Went out t</a:t>
            </a:r>
            <a:r>
              <a:rPr lang="en-US" baseline="0" dirty="0"/>
              <a:t>o the community and asked them to investigate if there was a major science case for such a facility</a:t>
            </a:r>
            <a:r>
              <a:rPr lang="mr-IN" baseline="0" dirty="0"/>
              <a:t>…</a:t>
            </a:r>
            <a:endParaRPr lang="en-US" baseline="0" dirty="0"/>
          </a:p>
          <a:p>
            <a:r>
              <a:rPr lang="en-US" dirty="0"/>
              <a:t>Major</a:t>
            </a:r>
            <a:r>
              <a:rPr lang="en-US" baseline="0" dirty="0"/>
              <a:t> </a:t>
            </a:r>
            <a:r>
              <a:rPr lang="en-US" dirty="0"/>
              <a:t>community effort.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3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667DF-15F1-6142-9C97-8CE5E161E4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65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84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667DF-15F1-6142-9C97-8CE5E161E4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05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296" indent="-174296">
              <a:buFontTx/>
              <a:buChar char="-"/>
            </a:pPr>
            <a:r>
              <a:rPr lang="en-US" dirty="0"/>
              <a:t>Where we ended</a:t>
            </a:r>
            <a:r>
              <a:rPr lang="en-US" baseline="0" dirty="0"/>
              <a:t> up based on a very successful meeting in June in Socorro. </a:t>
            </a:r>
          </a:p>
          <a:p>
            <a:pPr marL="174296" indent="-174296">
              <a:buFontTx/>
              <a:buChar char="-"/>
            </a:pPr>
            <a:endParaRPr lang="en-US" baseline="0" dirty="0"/>
          </a:p>
          <a:p>
            <a:pPr marL="174296" indent="-174296">
              <a:buFontTx/>
              <a:buChar char="-"/>
            </a:pPr>
            <a:r>
              <a:rPr lang="en-US" baseline="0" dirty="0"/>
              <a:t>MAIN GOAL OF ARRAY </a:t>
            </a:r>
          </a:p>
          <a:p>
            <a:pPr marL="639086" lvl="1" indent="-174296">
              <a:buFontTx/>
              <a:buChar char="-"/>
            </a:pPr>
            <a:r>
              <a:rPr lang="en-US" i="1" dirty="0"/>
              <a:t>To be flexible enough to support the breadth of scientific investigations that will be proposed by its creative scientist-users over the decades-long lifetime of the instrument</a:t>
            </a:r>
            <a:r>
              <a:rPr lang="en-US" dirty="0"/>
              <a:t>. </a:t>
            </a:r>
            <a:endParaRPr lang="en-US" baseline="0" dirty="0"/>
          </a:p>
          <a:p>
            <a:pPr marL="639086" lvl="1" indent="-174296">
              <a:buFontTx/>
              <a:buChar char="-"/>
            </a:pPr>
            <a:r>
              <a:rPr lang="en-US" baseline="0" dirty="0"/>
              <a:t>Much different style of instrument than SKA and LSST, which is really focused on surveys.  </a:t>
            </a:r>
            <a:endParaRPr lang="en-US" dirty="0"/>
          </a:p>
          <a:p>
            <a:pPr marL="174296" indent="-174296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4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0315"/>
            <a:ext cx="9144000" cy="2286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1252674" y="393396"/>
            <a:ext cx="7538239" cy="41236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163B71"/>
                </a:solidFill>
                <a:latin typeface="Gill Sans MT" charset="0"/>
                <a:ea typeface="Gill Sans MT" charset="0"/>
                <a:cs typeface="Gill Sans MT" charset="0"/>
              </a:rPr>
              <a:t>NATIONAL RADIO ASTRONOMY OBSERVATORY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79" y="4353392"/>
            <a:ext cx="999131" cy="6674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62" y="4375554"/>
            <a:ext cx="640080" cy="64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46315"/>
            <a:ext cx="6868886" cy="649410"/>
          </a:xfrm>
        </p:spPr>
        <p:txBody>
          <a:bodyPr anchor="b"/>
          <a:lstStyle>
            <a:lvl1pPr algn="l"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29" y="184543"/>
            <a:ext cx="984096" cy="1282307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0" y="3914388"/>
            <a:ext cx="2743200" cy="392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189" y="3246316"/>
            <a:ext cx="2184811" cy="18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64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4773"/>
            <a:ext cx="7886700" cy="3417736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18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5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04773"/>
            <a:ext cx="3886200" cy="3445698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04773"/>
            <a:ext cx="3886200" cy="3445698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19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3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144"/>
            <a:ext cx="7886700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022747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640682"/>
            <a:ext cx="3868340" cy="2809790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022747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640682"/>
            <a:ext cx="3887391" cy="2809790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21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7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17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8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16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1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909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nrao_logo_pm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3422" y="360134"/>
            <a:ext cx="1888575" cy="245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5148513" y="2853491"/>
            <a:ext cx="2078391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062458"/>
                </a:solidFill>
                <a:latin typeface="Gill Sans MT" charset="0"/>
                <a:cs typeface="Gill Sans" charset="0"/>
              </a:rPr>
              <a:t>www.nrao.edu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rgbClr val="062458"/>
                </a:solidFill>
                <a:latin typeface="Gill Sans MT" charset="0"/>
                <a:cs typeface="Gill Sans" charset="0"/>
              </a:rPr>
              <a:t>science.nrao.edu</a:t>
            </a:r>
            <a:endParaRPr lang="en-US" sz="1800" b="1" dirty="0">
              <a:solidFill>
                <a:srgbClr val="062458"/>
              </a:solidFill>
              <a:latin typeface="Gill Sans MT" charset="0"/>
              <a:cs typeface="Gill Sans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rgbClr val="062458"/>
                </a:solidFill>
                <a:latin typeface="Gill Sans MT" charset="0"/>
                <a:cs typeface="Gill Sans" charset="0"/>
              </a:rPr>
              <a:t>public.nrao.edu</a:t>
            </a:r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85421" y="3740175"/>
            <a:ext cx="8173156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Gill Sans MT" charset="0"/>
                <a:cs typeface="Gill Sans" charset="0"/>
              </a:rPr>
              <a:t>The National Radio Astronomy Observatory is a facility of the National Science Foundation</a:t>
            </a:r>
            <a:br>
              <a:rPr lang="en-US" sz="1400" i="1" dirty="0">
                <a:latin typeface="Gill Sans MT" charset="0"/>
                <a:cs typeface="Gill Sans" charset="0"/>
              </a:rPr>
            </a:br>
            <a:r>
              <a:rPr lang="en-US" sz="1400" i="1" dirty="0">
                <a:latin typeface="Gill Sans MT" charset="0"/>
                <a:cs typeface="Gill Sans" charset="0"/>
              </a:rPr>
              <a:t>operated under cooperative agreement by Associated Universities, Inc.</a:t>
            </a:r>
          </a:p>
          <a:p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20" name="Content Placeholder 5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85377" y="759884"/>
            <a:ext cx="2810578" cy="1927709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101547" y="2853490"/>
            <a:ext cx="2078391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062458"/>
                </a:solidFill>
                <a:latin typeface="Gill Sans MT" charset="0"/>
                <a:cs typeface="Gill Sans" charset="0"/>
              </a:rPr>
              <a:t>ngvla.nrao.edu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nrao_logo_pm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514" y="360134"/>
            <a:ext cx="1888575" cy="245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3532605" y="2853491"/>
            <a:ext cx="2078391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062458"/>
                </a:solidFill>
                <a:latin typeface="Gill Sans MT" charset="0"/>
                <a:cs typeface="Gill Sans" charset="0"/>
              </a:rPr>
              <a:t>www.nrao.edu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rgbClr val="062458"/>
                </a:solidFill>
                <a:latin typeface="Gill Sans MT" charset="0"/>
                <a:cs typeface="Gill Sans" charset="0"/>
              </a:rPr>
              <a:t>science.nrao.edu</a:t>
            </a:r>
            <a:endParaRPr lang="en-US" sz="1800" b="1" dirty="0">
              <a:solidFill>
                <a:srgbClr val="062458"/>
              </a:solidFill>
              <a:latin typeface="Gill Sans MT" charset="0"/>
              <a:cs typeface="Gill Sans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rgbClr val="062458"/>
                </a:solidFill>
                <a:latin typeface="Gill Sans MT" charset="0"/>
                <a:cs typeface="Gill Sans" charset="0"/>
              </a:rPr>
              <a:t>public.nrao.edu</a:t>
            </a:r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85421" y="3740175"/>
            <a:ext cx="8173156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Gill Sans MT" charset="0"/>
                <a:cs typeface="Gill Sans" charset="0"/>
              </a:rPr>
              <a:t>The National Radio Astronomy Observatory is a facility of the National Science Foundation</a:t>
            </a:r>
            <a:br>
              <a:rPr lang="en-US" sz="1400" i="1" dirty="0">
                <a:latin typeface="Gill Sans MT" charset="0"/>
                <a:cs typeface="Gill Sans" charset="0"/>
              </a:rPr>
            </a:br>
            <a:r>
              <a:rPr lang="en-US" sz="1400" i="1" dirty="0">
                <a:latin typeface="Gill Sans MT" charset="0"/>
                <a:cs typeface="Gill Sans" charset="0"/>
              </a:rPr>
              <a:t>operated under cooperative agreement by Associated Universities, Inc.</a:t>
            </a:r>
          </a:p>
          <a:p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20" name="Content Placeholder 5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01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04773"/>
            <a:ext cx="7886700" cy="36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68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tiff"/><Relationship Id="rId11" Type="http://schemas.openxmlformats.org/officeDocument/2006/relationships/image" Target="../media/image77.tiff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t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89.jpeg"/><Relationship Id="rId4" Type="http://schemas.openxmlformats.org/officeDocument/2006/relationships/image" Target="../media/image8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9" Type="http://schemas.openxmlformats.org/officeDocument/2006/relationships/image" Target="../media/image52.png"/><Relationship Id="rId21" Type="http://schemas.openxmlformats.org/officeDocument/2006/relationships/image" Target="../media/image34.gif"/><Relationship Id="rId34" Type="http://schemas.openxmlformats.org/officeDocument/2006/relationships/image" Target="../media/image47.jpeg"/><Relationship Id="rId42" Type="http://schemas.openxmlformats.org/officeDocument/2006/relationships/image" Target="../media/image55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41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jpeg"/><Relationship Id="rId37" Type="http://schemas.openxmlformats.org/officeDocument/2006/relationships/image" Target="../media/image50.jpeg"/><Relationship Id="rId40" Type="http://schemas.openxmlformats.org/officeDocument/2006/relationships/image" Target="../media/image53.png"/><Relationship Id="rId5" Type="http://schemas.openxmlformats.org/officeDocument/2006/relationships/image" Target="../media/image18.jpg"/><Relationship Id="rId15" Type="http://schemas.openxmlformats.org/officeDocument/2006/relationships/image" Target="../media/image28.jpe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gif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jpeg"/><Relationship Id="rId30" Type="http://schemas.openxmlformats.org/officeDocument/2006/relationships/image" Target="../media/image43.jpg"/><Relationship Id="rId35" Type="http://schemas.openxmlformats.org/officeDocument/2006/relationships/image" Target="../media/image48.png"/><Relationship Id="rId43" Type="http://schemas.openxmlformats.org/officeDocument/2006/relationships/image" Target="../media/image56.png"/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png"/><Relationship Id="rId33" Type="http://schemas.openxmlformats.org/officeDocument/2006/relationships/image" Target="../media/image46.jpeg"/><Relationship Id="rId38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tif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Science Goals and Req.’s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3914388"/>
            <a:ext cx="5080000" cy="392113"/>
          </a:xfrm>
        </p:spPr>
        <p:txBody>
          <a:bodyPr>
            <a:normAutofit/>
          </a:bodyPr>
          <a:lstStyle/>
          <a:p>
            <a:r>
              <a:rPr lang="en-US" dirty="0"/>
              <a:t>Eric J. Murphy, </a:t>
            </a:r>
            <a:r>
              <a:rPr lang="en-US" dirty="0" err="1"/>
              <a:t>ngVLA</a:t>
            </a:r>
            <a:r>
              <a:rPr lang="en-US" dirty="0"/>
              <a:t> Project Scientist</a:t>
            </a:r>
          </a:p>
        </p:txBody>
      </p:sp>
    </p:spTree>
    <p:extLst>
      <p:ext uri="{BB962C8B-B14F-4D97-AF65-F5344CB8AC3E}">
        <p14:creationId xmlns:p14="http://schemas.microsoft.com/office/powerpoint/2010/main" val="1379725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71" y="-69074"/>
            <a:ext cx="8403979" cy="768742"/>
          </a:xfrm>
        </p:spPr>
        <p:txBody>
          <a:bodyPr>
            <a:normAutofit/>
          </a:bodyPr>
          <a:lstStyle/>
          <a:p>
            <a:r>
              <a:rPr lang="en-US" sz="3200" b="1" dirty="0"/>
              <a:t>The Reference Array Configuration</a:t>
            </a:r>
          </a:p>
        </p:txBody>
      </p:sp>
      <p:sp>
        <p:nvSpPr>
          <p:cNvPr id="22" name="TextBox 21"/>
          <p:cNvSpPr txBox="1">
            <a:spLocks noChangeAspect="1"/>
          </p:cNvSpPr>
          <p:nvPr/>
        </p:nvSpPr>
        <p:spPr>
          <a:xfrm>
            <a:off x="435425" y="2332001"/>
            <a:ext cx="259337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en-US" sz="1200" dirty="0">
              <a:cs typeface="Times New Roman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732115" y="3509138"/>
            <a:ext cx="189530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81002" y="3500823"/>
            <a:ext cx="10972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350 miles</a:t>
            </a:r>
          </a:p>
        </p:txBody>
      </p:sp>
      <p:sp>
        <p:nvSpPr>
          <p:cNvPr id="12" name="TextBox 11"/>
          <p:cNvSpPr txBox="1">
            <a:spLocks noChangeAspect="1"/>
          </p:cNvSpPr>
          <p:nvPr/>
        </p:nvSpPr>
        <p:spPr>
          <a:xfrm>
            <a:off x="0" y="654622"/>
            <a:ext cx="372716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ea typeface="Times New Roman" charset="0"/>
                <a:cs typeface="Times New Roman" charset="0"/>
              </a:rPr>
              <a:t>Array of 214 x 18m off-axis antennas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ea typeface="Times New Roman" charset="0"/>
                <a:cs typeface="Times New Roman" charset="0"/>
              </a:rPr>
              <a:t>44% core:  b &lt; 1.3 km  =&gt; 1.5” at 30GHz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ea typeface="Times New Roman" charset="0"/>
                <a:cs typeface="Times New Roman" charset="0"/>
              </a:rPr>
              <a:t>79% mid:   b &lt; 37 km </a:t>
            </a:r>
            <a:r>
              <a:rPr lang="en-US" sz="1600">
                <a:ea typeface="Times New Roman" charset="0"/>
                <a:cs typeface="Times New Roman" charset="0"/>
              </a:rPr>
              <a:t>=&gt;  0.06</a:t>
            </a:r>
            <a:r>
              <a:rPr lang="en-US" sz="1600" dirty="0">
                <a:ea typeface="Times New Roman" charset="0"/>
                <a:cs typeface="Times New Roman" charset="0"/>
              </a:rPr>
              <a:t>” 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ea typeface="Times New Roman" charset="0"/>
                <a:cs typeface="Times New Roman" charset="0"/>
              </a:rPr>
              <a:t>100% to long: b &lt; 1000 km  =&gt;  0.002”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10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169" y="654622"/>
            <a:ext cx="5346192" cy="3779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03" y="1770105"/>
            <a:ext cx="3449940" cy="2438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26" y="3209161"/>
            <a:ext cx="1467996" cy="12582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893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900" y="921721"/>
            <a:ext cx="4390693" cy="28897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94" t="10665" r="8735"/>
          <a:stretch/>
        </p:blipFill>
        <p:spPr>
          <a:xfrm>
            <a:off x="4584406" y="1054590"/>
            <a:ext cx="4341153" cy="27773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0140" y="2795510"/>
            <a:ext cx="28455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800000"/>
                </a:solidFill>
              </a:rPr>
              <a:t>Terrestrial zone planet formation: 1AU </a:t>
            </a:r>
            <a:r>
              <a:rPr lang="en-US" sz="1050" b="1">
                <a:solidFill>
                  <a:srgbClr val="800000"/>
                </a:solidFill>
              </a:rPr>
              <a:t>@ 140pc</a:t>
            </a:r>
            <a:endParaRPr lang="en-US" sz="1050" b="1" dirty="0">
              <a:solidFill>
                <a:srgbClr val="8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001649" y="2997128"/>
            <a:ext cx="3877308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606224" y="72049"/>
            <a:ext cx="61278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+mj-lt"/>
                <a:cs typeface="Times New Roman"/>
              </a:rPr>
              <a:t>Bridging SKA &amp; ALMA Scientifically</a:t>
            </a:r>
          </a:p>
          <a:p>
            <a:pPr algn="ctr"/>
            <a:r>
              <a:rPr lang="en-US" sz="1600" dirty="0">
                <a:cs typeface="Times New Roman"/>
              </a:rPr>
              <a:t>Thermal Imaging on mas Scales at </a:t>
            </a:r>
            <a:r>
              <a:rPr lang="en-US" sz="1600" dirty="0">
                <a:ea typeface="Lucida Grande"/>
                <a:cs typeface="Times New Roman"/>
              </a:rPr>
              <a:t>λ</a:t>
            </a:r>
            <a:r>
              <a:rPr lang="en-US" sz="1600" dirty="0">
                <a:cs typeface="Times New Roman"/>
              </a:rPr>
              <a:t> ~ 0.3cm  to 3cm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200" y="4070641"/>
            <a:ext cx="84201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600" dirty="0">
                <a:cs typeface="Times New Roman"/>
              </a:rPr>
              <a:t>Complementary suite from cm to </a:t>
            </a:r>
            <a:r>
              <a:rPr lang="en-US" sz="1600" dirty="0" err="1">
                <a:cs typeface="Times New Roman"/>
              </a:rPr>
              <a:t>submm</a:t>
            </a:r>
            <a:r>
              <a:rPr lang="en-US" sz="1600" dirty="0">
                <a:cs typeface="Times New Roman"/>
              </a:rPr>
              <a:t> arrays for the mid-21</a:t>
            </a:r>
            <a:r>
              <a:rPr lang="en-US" sz="1600" baseline="30000" dirty="0">
                <a:cs typeface="Times New Roman"/>
              </a:rPr>
              <a:t>st</a:t>
            </a:r>
            <a:r>
              <a:rPr lang="en-US" sz="1600" dirty="0">
                <a:cs typeface="Times New Roman"/>
              </a:rPr>
              <a:t> century</a:t>
            </a:r>
          </a:p>
          <a:p>
            <a:pPr marL="308610" indent="-182880">
              <a:buFont typeface="Arial" charset="0"/>
              <a:buChar char="•"/>
            </a:pPr>
            <a:r>
              <a:rPr lang="en-US" sz="1400" b="1" dirty="0">
                <a:cs typeface="Times New Roman"/>
              </a:rPr>
              <a:t>&lt; 0.3cm: </a:t>
            </a:r>
            <a:r>
              <a:rPr lang="en-US" sz="1400" dirty="0">
                <a:cs typeface="Times New Roman"/>
              </a:rPr>
              <a:t>ALMA 2030 superb for chemistry, dust, fine structure lines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400" b="1" dirty="0">
                <a:solidFill>
                  <a:srgbClr val="C00000"/>
                </a:solidFill>
                <a:cs typeface="Times New Roman"/>
              </a:rPr>
              <a:t>0.3 to 3cm: </a:t>
            </a:r>
            <a:r>
              <a:rPr lang="en-US" sz="1400" b="1" dirty="0" err="1">
                <a:solidFill>
                  <a:srgbClr val="C00000"/>
                </a:solidFill>
                <a:cs typeface="Times New Roman"/>
              </a:rPr>
              <a:t>ngVLA</a:t>
            </a:r>
            <a:r>
              <a:rPr lang="en-US" sz="1400" b="1" dirty="0">
                <a:solidFill>
                  <a:srgbClr val="C00000"/>
                </a:solidFill>
                <a:cs typeface="Times New Roman"/>
              </a:rPr>
              <a:t> </a:t>
            </a:r>
            <a:r>
              <a:rPr lang="en-US" sz="1400" dirty="0" err="1">
                <a:solidFill>
                  <a:srgbClr val="C00000"/>
                </a:solidFill>
                <a:cs typeface="Times New Roman"/>
              </a:rPr>
              <a:t>ngVLA</a:t>
            </a:r>
            <a:r>
              <a:rPr lang="en-US" sz="1400" dirty="0">
                <a:solidFill>
                  <a:srgbClr val="C00000"/>
                </a:solidFill>
                <a:cs typeface="Times New Roman"/>
              </a:rPr>
              <a:t> superb for terrestrial planet formation, dense gas history, baryon cycling</a:t>
            </a:r>
            <a:endParaRPr lang="en-US" sz="1400" b="1" dirty="0">
              <a:solidFill>
                <a:srgbClr val="C00000"/>
              </a:solidFill>
              <a:cs typeface="Times New Roman"/>
            </a:endParaRPr>
          </a:p>
          <a:p>
            <a:pPr marL="308610" lvl="1" indent="-182880">
              <a:buFont typeface="Arial" charset="0"/>
              <a:buChar char="•"/>
            </a:pPr>
            <a:r>
              <a:rPr lang="en-US" sz="1400" b="1" dirty="0">
                <a:cs typeface="Times New Roman"/>
              </a:rPr>
              <a:t>&gt; 3cm: </a:t>
            </a:r>
            <a:r>
              <a:rPr lang="en-US" sz="1400" dirty="0">
                <a:cs typeface="Times New Roman"/>
              </a:rPr>
              <a:t>SKA superb for pulsars, reionization, HI + continuum surveys  </a:t>
            </a:r>
          </a:p>
        </p:txBody>
      </p:sp>
      <p:sp>
        <p:nvSpPr>
          <p:cNvPr id="33" name="5-Point Star 32"/>
          <p:cNvSpPr>
            <a:spLocks noChangeAspect="1"/>
          </p:cNvSpPr>
          <p:nvPr/>
        </p:nvSpPr>
        <p:spPr>
          <a:xfrm>
            <a:off x="1886642" y="2657037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>
            <a:spLocks noChangeAspect="1"/>
          </p:cNvSpPr>
          <p:nvPr/>
        </p:nvSpPr>
        <p:spPr>
          <a:xfrm>
            <a:off x="3815068" y="2809432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>
            <a:spLocks noChangeAspect="1"/>
          </p:cNvSpPr>
          <p:nvPr/>
        </p:nvSpPr>
        <p:spPr>
          <a:xfrm>
            <a:off x="3375722" y="2422041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>
            <a:spLocks noChangeAspect="1"/>
          </p:cNvSpPr>
          <p:nvPr/>
        </p:nvSpPr>
        <p:spPr>
          <a:xfrm>
            <a:off x="3121807" y="2555126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/>
          <p:cNvSpPr>
            <a:spLocks noChangeAspect="1"/>
          </p:cNvSpPr>
          <p:nvPr/>
        </p:nvSpPr>
        <p:spPr>
          <a:xfrm>
            <a:off x="1553124" y="2441290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5-Point Star 37"/>
          <p:cNvSpPr>
            <a:spLocks noChangeAspect="1"/>
          </p:cNvSpPr>
          <p:nvPr/>
        </p:nvSpPr>
        <p:spPr>
          <a:xfrm>
            <a:off x="1633648" y="1978609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>
            <a:spLocks noChangeAspect="1"/>
          </p:cNvSpPr>
          <p:nvPr/>
        </p:nvSpPr>
        <p:spPr>
          <a:xfrm>
            <a:off x="887425" y="1999126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>
            <a:spLocks noChangeAspect="1"/>
          </p:cNvSpPr>
          <p:nvPr/>
        </p:nvSpPr>
        <p:spPr>
          <a:xfrm>
            <a:off x="612308" y="1999126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>
            <a:spLocks noChangeAspect="1"/>
          </p:cNvSpPr>
          <p:nvPr/>
        </p:nvSpPr>
        <p:spPr>
          <a:xfrm flipH="1">
            <a:off x="1336686" y="2339092"/>
            <a:ext cx="122637" cy="102198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5-Point Star 41"/>
          <p:cNvSpPr>
            <a:spLocks noChangeAspect="1"/>
          </p:cNvSpPr>
          <p:nvPr/>
        </p:nvSpPr>
        <p:spPr>
          <a:xfrm>
            <a:off x="724401" y="2362843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5-Point Star 42"/>
          <p:cNvSpPr>
            <a:spLocks noChangeAspect="1"/>
          </p:cNvSpPr>
          <p:nvPr/>
        </p:nvSpPr>
        <p:spPr>
          <a:xfrm>
            <a:off x="830724" y="1824840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1951496" y="2187878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5-Point Star 44"/>
          <p:cNvSpPr>
            <a:spLocks noChangeAspect="1"/>
          </p:cNvSpPr>
          <p:nvPr/>
        </p:nvSpPr>
        <p:spPr>
          <a:xfrm>
            <a:off x="633505" y="1885290"/>
            <a:ext cx="136602" cy="113836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 rot="408720">
            <a:off x="1285061" y="1758203"/>
            <a:ext cx="2937608" cy="14415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7" name="5-Point Star 46"/>
          <p:cNvSpPr/>
          <p:nvPr/>
        </p:nvSpPr>
        <p:spPr>
          <a:xfrm>
            <a:off x="3277595" y="1085900"/>
            <a:ext cx="164291" cy="136909"/>
          </a:xfrm>
          <a:prstGeom prst="star5">
            <a:avLst>
              <a:gd name="adj" fmla="val 24267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401691" y="1004313"/>
            <a:ext cx="11569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/>
              <a:t>ngVLA</a:t>
            </a:r>
            <a:r>
              <a:rPr lang="en-US" sz="1300" dirty="0"/>
              <a:t> Key Science Cases</a:t>
            </a:r>
          </a:p>
        </p:txBody>
      </p:sp>
    </p:spTree>
    <p:extLst>
      <p:ext uri="{BB962C8B-B14F-4D97-AF65-F5344CB8AC3E}">
        <p14:creationId xmlns:p14="http://schemas.microsoft.com/office/powerpoint/2010/main" val="68278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74" y="10601"/>
            <a:ext cx="9074426" cy="62310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Highly Synergistic with Other Facilities on Similar Timescales</a:t>
            </a:r>
          </a:p>
        </p:txBody>
      </p:sp>
      <p:sp>
        <p:nvSpPr>
          <p:cNvPr id="4" name="Text Placeholder 5"/>
          <p:cNvSpPr txBox="1">
            <a:spLocks/>
          </p:cNvSpPr>
          <p:nvPr/>
        </p:nvSpPr>
        <p:spPr>
          <a:xfrm>
            <a:off x="69574" y="531389"/>
            <a:ext cx="4272886" cy="4004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SKA/Lynx</a:t>
            </a:r>
            <a:endParaRPr lang="en-US" sz="1600" i="1" dirty="0">
              <a:solidFill>
                <a:srgbClr val="C00000"/>
              </a:solidFill>
            </a:endParaRPr>
          </a:p>
          <a:p>
            <a:pPr lvl="1"/>
            <a:r>
              <a:rPr lang="en-US" sz="1600" dirty="0"/>
              <a:t>Atomic/non-thermal</a:t>
            </a:r>
          </a:p>
          <a:p>
            <a:pPr lvl="1"/>
            <a:r>
              <a:rPr lang="en-US" sz="1600" i="1" dirty="0">
                <a:solidFill>
                  <a:srgbClr val="C00000"/>
                </a:solidFill>
              </a:rPr>
              <a:t>Molecular/thermal</a:t>
            </a:r>
          </a:p>
          <a:p>
            <a:r>
              <a:rPr lang="en-US" sz="1600" dirty="0"/>
              <a:t>ALMA</a:t>
            </a:r>
          </a:p>
          <a:p>
            <a:pPr lvl="1"/>
            <a:r>
              <a:rPr lang="en-US" sz="1600" dirty="0"/>
              <a:t>Warm/star-forming</a:t>
            </a:r>
          </a:p>
          <a:p>
            <a:pPr lvl="1"/>
            <a:r>
              <a:rPr lang="en-US" sz="1600" i="1" dirty="0">
                <a:solidFill>
                  <a:srgbClr val="C00000"/>
                </a:solidFill>
              </a:rPr>
              <a:t>Cold/dense fuel for SF</a:t>
            </a:r>
          </a:p>
          <a:p>
            <a:r>
              <a:rPr lang="en-US" sz="1600" dirty="0"/>
              <a:t>LUVOIR/</a:t>
            </a:r>
            <a:r>
              <a:rPr lang="en-US" sz="1600" dirty="0" err="1"/>
              <a:t>HabEx</a:t>
            </a:r>
            <a:endParaRPr lang="en-US" sz="1600" dirty="0"/>
          </a:p>
          <a:p>
            <a:pPr lvl="1"/>
            <a:r>
              <a:rPr lang="en-US" sz="1600" dirty="0"/>
              <a:t>Image earth-like planets</a:t>
            </a:r>
          </a:p>
          <a:p>
            <a:pPr lvl="1"/>
            <a:r>
              <a:rPr lang="en-US" sz="1600" i="1" dirty="0">
                <a:solidFill>
                  <a:srgbClr val="C00000"/>
                </a:solidFill>
              </a:rPr>
              <a:t>Image terrestrial-zone planets forming</a:t>
            </a:r>
          </a:p>
          <a:p>
            <a:r>
              <a:rPr lang="en-US" sz="1600" dirty="0"/>
              <a:t>OST (FIR surveyor) </a:t>
            </a:r>
          </a:p>
          <a:p>
            <a:pPr lvl="1"/>
            <a:r>
              <a:rPr lang="en-US" sz="1600" dirty="0"/>
              <a:t>C/WNM &amp; WIM</a:t>
            </a:r>
          </a:p>
          <a:p>
            <a:pPr lvl="1"/>
            <a:r>
              <a:rPr lang="en-US" sz="1600" i="1" dirty="0">
                <a:solidFill>
                  <a:srgbClr val="C00000"/>
                </a:solidFill>
              </a:rPr>
              <a:t>Cold Molecular Medium</a:t>
            </a:r>
          </a:p>
          <a:p>
            <a:r>
              <a:rPr lang="en-US" sz="1600" dirty="0"/>
              <a:t>TMT/GMT</a:t>
            </a:r>
            <a:endParaRPr lang="en-US" sz="1600" i="1" dirty="0">
              <a:solidFill>
                <a:srgbClr val="C00000"/>
              </a:solidFill>
            </a:endParaRPr>
          </a:p>
          <a:p>
            <a:pPr lvl="1"/>
            <a:r>
              <a:rPr lang="en-US" sz="1600" i="1" dirty="0"/>
              <a:t>Stellar Mass and Unobscured SF</a:t>
            </a:r>
          </a:p>
          <a:p>
            <a:pPr lvl="1"/>
            <a:r>
              <a:rPr lang="en-US" sz="1600" i="1" dirty="0">
                <a:solidFill>
                  <a:srgbClr val="C00000"/>
                </a:solidFill>
              </a:rPr>
              <a:t>Dense Gas and Obscured SF</a:t>
            </a:r>
          </a:p>
          <a:p>
            <a:r>
              <a:rPr lang="en-US" sz="1600" dirty="0"/>
              <a:t>JWST/WFIRST</a:t>
            </a:r>
          </a:p>
          <a:p>
            <a:pPr lvl="1"/>
            <a:r>
              <a:rPr lang="en-US" sz="1600" i="1" dirty="0">
                <a:solidFill>
                  <a:srgbClr val="C00000"/>
                </a:solidFill>
              </a:rPr>
              <a:t>Continuing its legacy in many areas of astrophysics</a:t>
            </a:r>
          </a:p>
          <a:p>
            <a:pPr lvl="1"/>
            <a:endParaRPr lang="en-US" sz="1300" dirty="0"/>
          </a:p>
        </p:txBody>
      </p:sp>
      <p:pic>
        <p:nvPicPr>
          <p:cNvPr id="5" name="Content Placeholder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077" y="633702"/>
            <a:ext cx="1920918" cy="1174934"/>
          </a:xfrm>
          <a:prstGeom prst="rect">
            <a:avLst/>
          </a:prstGeom>
        </p:spPr>
      </p:pic>
      <p:pic>
        <p:nvPicPr>
          <p:cNvPr id="6" name="Content Placeholder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077" y="633702"/>
            <a:ext cx="1767812" cy="1176326"/>
          </a:xfrm>
          <a:prstGeom prst="rect">
            <a:avLst/>
          </a:prstGeom>
        </p:spPr>
      </p:pic>
      <p:pic>
        <p:nvPicPr>
          <p:cNvPr id="7" name="Picture 6" descr="Screen Shot 2015-05-14 at 2.27.08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077" y="1877544"/>
            <a:ext cx="1702051" cy="1009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077" y="1837788"/>
            <a:ext cx="1767812" cy="12646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40"/>
          <a:stretch/>
        </p:blipFill>
        <p:spPr>
          <a:xfrm>
            <a:off x="3721423" y="3137437"/>
            <a:ext cx="1825784" cy="1269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5612670" y="3136136"/>
            <a:ext cx="1795073" cy="12462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6436" y="1876087"/>
            <a:ext cx="1679641" cy="1214127"/>
          </a:xfrm>
          <a:prstGeom prst="rect">
            <a:avLst/>
          </a:prstGeom>
        </p:spPr>
      </p:pic>
      <p:pic>
        <p:nvPicPr>
          <p:cNvPr id="1028" name="Picture 4" descr="Image result for jwst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2"/>
          <a:stretch/>
        </p:blipFill>
        <p:spPr bwMode="auto">
          <a:xfrm>
            <a:off x="7454106" y="3134472"/>
            <a:ext cx="1689894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3750" y="601687"/>
            <a:ext cx="1692327" cy="124529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62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71876"/>
            <a:ext cx="914400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Unveiling the Formation of Solar System Analogues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816998"/>
            <a:ext cx="914400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Probing the Initial Conditions for Planetary Systems and Life with </a:t>
            </a:r>
            <a:r>
              <a:rPr lang="en-US" sz="1600" dirty="0" err="1"/>
              <a:t>Astrochemistry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2462120"/>
            <a:ext cx="9144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Charting the Assembly, Structure, and Evolution of Galaxies from the First Billions Years to the Present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107242"/>
            <a:ext cx="91440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Using Pulsars in the Galactic Center as Fundamental Tests of Gravity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3752363"/>
            <a:ext cx="9144000" cy="584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Understanding the Formation and Evolution of Stellar and Supermassive Black Holes in the Era of Multi-Messenger Astronomy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-990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Five Key Science Goals for the </a:t>
            </a:r>
            <a:r>
              <a:rPr lang="en-US" sz="4000" dirty="0" err="1"/>
              <a:t>ngVLA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0" y="677983"/>
            <a:ext cx="9143999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5B9BD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http://</a:t>
            </a:r>
            <a:r>
              <a:rPr lang="en-US" sz="1600" dirty="0" err="1">
                <a:solidFill>
                  <a:schemeClr val="bg1"/>
                </a:solidFill>
              </a:rPr>
              <a:t>library.nrao.edu</a:t>
            </a:r>
            <a:r>
              <a:rPr lang="en-US" sz="1600" dirty="0">
                <a:solidFill>
                  <a:schemeClr val="bg1"/>
                </a:solidFill>
              </a:rPr>
              <a:t>/public/memos/</a:t>
            </a:r>
            <a:r>
              <a:rPr lang="en-US" sz="1600" dirty="0" err="1">
                <a:solidFill>
                  <a:schemeClr val="bg1"/>
                </a:solidFill>
              </a:rPr>
              <a:t>ngvla</a:t>
            </a:r>
            <a:r>
              <a:rPr lang="en-US" sz="1600" dirty="0">
                <a:solidFill>
                  <a:schemeClr val="bg1"/>
                </a:solidFill>
              </a:rPr>
              <a:t>/NGVLA_19.pdf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30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Unveiling the Formation of Solar System Analogues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704920"/>
            <a:ext cx="8953996" cy="312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r>
              <a:rPr lang="en-US" sz="1600" b="1" dirty="0"/>
              <a:t>The </a:t>
            </a:r>
            <a:r>
              <a:rPr lang="en-US" sz="1600" b="1" dirty="0" err="1"/>
              <a:t>ngVLA</a:t>
            </a:r>
            <a:r>
              <a:rPr lang="en-US" sz="1600" b="1" dirty="0"/>
              <a:t> will measure the orbital motion of planets and related features on monthly timescales.</a:t>
            </a:r>
          </a:p>
        </p:txBody>
      </p:sp>
      <p:pic>
        <p:nvPicPr>
          <p:cNvPr id="7" name="ngvla_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016" y="1064421"/>
            <a:ext cx="3503930" cy="33908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65840" y="2619268"/>
            <a:ext cx="3920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Simulated 100 GHz </a:t>
            </a:r>
            <a:r>
              <a:rPr lang="en-US" sz="1800" dirty="0" err="1"/>
              <a:t>ngVLA</a:t>
            </a:r>
            <a:r>
              <a:rPr lang="en-US" sz="1800" dirty="0"/>
              <a:t> observations of a newborn planetary system comprising a Jupiter analogue orbiting at 5 AU from a Solar type star.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35961" y="4155238"/>
            <a:ext cx="14293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Ricci et al. (2018)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14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302215" y="1258578"/>
            <a:ext cx="4738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The </a:t>
            </a:r>
            <a:r>
              <a:rPr lang="en-US" sz="1600" i="1" dirty="0" err="1"/>
              <a:t>ngVLA</a:t>
            </a:r>
            <a:r>
              <a:rPr lang="en-US" sz="1600" i="1" dirty="0"/>
              <a:t> will measure the planet IMF down to ~5-10 Earth masses and unveil the formation of planetary systems similar to our own Solar System.</a:t>
            </a:r>
          </a:p>
        </p:txBody>
      </p:sp>
    </p:spTree>
    <p:extLst>
      <p:ext uri="{BB962C8B-B14F-4D97-AF65-F5344CB8AC3E}">
        <p14:creationId xmlns:p14="http://schemas.microsoft.com/office/powerpoint/2010/main" val="58022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Unveiling the Formation of Solar System Analogues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15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140218"/>
            <a:ext cx="914400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6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Continuum observations between 20 – 110 GHz with 𝜃</a:t>
            </a:r>
            <a:r>
              <a:rPr lang="en-US" sz="1600" b="1" spc="5" baseline="-25000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16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 ~ 5mas at 100 GHz</a:t>
            </a:r>
            <a:r>
              <a:rPr lang="en-US" sz="1600" spc="5" dirty="0">
                <a:latin typeface="Gill Sans MT" charset="0"/>
                <a:ea typeface="Gill Sans MT" charset="0"/>
                <a:cs typeface="Gill Sans MT" charset="0"/>
              </a:rPr>
              <a:t>, are required to study the formation of planets in the innermost 10 AU of nearby (&lt;140 pc) proto-planetary disks.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endParaRPr lang="en-US" sz="1600" b="1" spc="5" dirty="0">
              <a:solidFill>
                <a:srgbClr val="C00000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6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A sensitivity of 0.2 </a:t>
            </a:r>
            <a:r>
              <a:rPr lang="en-US" sz="16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Symbol" charset="2"/>
              </a:rPr>
              <a:t></a:t>
            </a:r>
            <a:r>
              <a:rPr lang="en-US" sz="1600" b="1" spc="5" dirty="0" err="1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Jy</a:t>
            </a:r>
            <a:r>
              <a:rPr lang="en-US" sz="16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/</a:t>
            </a:r>
            <a:r>
              <a:rPr lang="en-US" sz="1600" b="1" spc="5" dirty="0" err="1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bm</a:t>
            </a:r>
            <a:r>
              <a:rPr lang="en-US" sz="16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 at 100 GHz</a:t>
            </a:r>
            <a:r>
              <a:rPr lang="en-US" sz="1600" b="1" spc="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600" spc="5" dirty="0">
                <a:latin typeface="Gill Sans MT" charset="0"/>
                <a:ea typeface="Gill Sans MT" charset="0"/>
                <a:cs typeface="Gill Sans MT" charset="0"/>
              </a:rPr>
              <a:t>is required to map structures in the dust distribution created by planets down to 10 Earth-masses and orbital radius of 2.5 AU (Ricci et al. 2018).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endParaRPr lang="en-US" sz="1600" b="1" spc="5" dirty="0">
              <a:solidFill>
                <a:srgbClr val="C00000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6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Matching resolution (i.e., 5 mas) and sensitivity of ~0.02 </a:t>
            </a:r>
            <a:r>
              <a:rPr lang="en-US" sz="16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Symbol" charset="2"/>
              </a:rPr>
              <a:t></a:t>
            </a:r>
            <a:r>
              <a:rPr lang="en-US" sz="1600" b="1" spc="5" dirty="0" err="1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Jy</a:t>
            </a:r>
            <a:r>
              <a:rPr lang="en-US" sz="16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/</a:t>
            </a:r>
            <a:r>
              <a:rPr lang="en-US" sz="1600" b="1" spc="5" dirty="0" err="1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bm</a:t>
            </a:r>
            <a:r>
              <a:rPr lang="en-US" sz="16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 at 30 GHz </a:t>
            </a:r>
            <a:r>
              <a:rPr lang="en-US" sz="1600" spc="5" dirty="0">
                <a:latin typeface="Gill Sans MT" charset="0"/>
                <a:ea typeface="Gill Sans MT" charset="0"/>
                <a:cs typeface="Gill Sans MT" charset="0"/>
              </a:rPr>
              <a:t>is required to map the planet-disk interactions where the disk emission is expected to be optically thin. 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endParaRPr lang="en-US" sz="1600" b="1" spc="5" dirty="0">
              <a:solidFill>
                <a:srgbClr val="C00000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6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Full polarization capabilities </a:t>
            </a:r>
            <a:r>
              <a:rPr lang="en-US" sz="1600" spc="5" dirty="0">
                <a:latin typeface="Gill Sans MT" charset="0"/>
                <a:ea typeface="Gill Sans MT" charset="0"/>
                <a:cs typeface="Gill Sans MT" charset="0"/>
              </a:rPr>
              <a:t>with the largest possible aggregate bandwidth is desired to maximize continuum sensitivity to better constrain the properties of the dust grains.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59297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/>
              <a:t>Supporting </a:t>
            </a:r>
            <a:r>
              <a:rPr lang="en-US" sz="2400" b="1" u="sng" dirty="0"/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1274678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58" y="1286970"/>
            <a:ext cx="8390059" cy="319315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0" y="857250"/>
            <a:ext cx="9144000" cy="546100"/>
          </a:xfrm>
        </p:spPr>
        <p:txBody>
          <a:bodyPr>
            <a:normAutofit lnSpcReduction="10000"/>
          </a:bodyPr>
          <a:lstStyle/>
          <a:p>
            <a:pPr marL="3175" lvl="1" indent="0" algn="just">
              <a:buNone/>
            </a:pPr>
            <a:r>
              <a:rPr lang="en-US" dirty="0"/>
              <a:t>The </a:t>
            </a:r>
            <a:r>
              <a:rPr lang="en-US" dirty="0" err="1"/>
              <a:t>ngVLA</a:t>
            </a:r>
            <a:r>
              <a:rPr lang="en-US" dirty="0"/>
              <a:t> can detect complex pre-biotic molecules and provide the chemical initial conditions in forming solar systems and individual planets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656"/>
            <a:ext cx="9144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Probing the Initial Conditions for Planetary Systems and Life with </a:t>
            </a:r>
            <a:r>
              <a:rPr lang="en-US" sz="2400" dirty="0" err="1"/>
              <a:t>Astrochemistry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7672" y="4205941"/>
            <a:ext cx="22595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Brett McGuire (NRAO)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38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656"/>
            <a:ext cx="9144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Probing the Initial Conditions for Planetary Systems and Life with </a:t>
            </a:r>
            <a:r>
              <a:rPr lang="en-US" sz="2400" dirty="0" err="1"/>
              <a:t>Astrochemistry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" y="8478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/>
              <a:t>Supporting </a:t>
            </a:r>
            <a:r>
              <a:rPr lang="en-US" sz="2400" b="1" u="sng" dirty="0"/>
              <a:t>Requirements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439848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r>
              <a:rPr lang="en-US" sz="18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An angular resolution on the order of 50 mas is needed at 50 GHz</a:t>
            </a:r>
            <a:r>
              <a:rPr lang="en-US" sz="1800" spc="5" dirty="0">
                <a:latin typeface="Gill Sans MT" charset="0"/>
                <a:ea typeface="Gill Sans MT" charset="0"/>
                <a:cs typeface="Gill Sans MT" charset="0"/>
              </a:rPr>
              <a:t>.  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endParaRPr lang="en-US" sz="1800" b="1" spc="5" dirty="0">
              <a:solidFill>
                <a:srgbClr val="C00000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r>
              <a:rPr lang="en-US" sz="18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An </a:t>
            </a:r>
            <a:r>
              <a:rPr lang="en-US" sz="1800" b="1" spc="5" dirty="0" err="1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rms</a:t>
            </a:r>
            <a:r>
              <a:rPr lang="en-US" sz="18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 of 30 </a:t>
            </a:r>
            <a:r>
              <a:rPr lang="en-US" sz="18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Symbol" charset="2"/>
              </a:rPr>
              <a:t></a:t>
            </a:r>
            <a:r>
              <a:rPr lang="en-US" sz="1800" b="1" spc="5" dirty="0" err="1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Jy</a:t>
            </a:r>
            <a:r>
              <a:rPr lang="en-US" sz="18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/</a:t>
            </a:r>
            <a:r>
              <a:rPr lang="en-US" sz="1800" b="1" spc="5" dirty="0" err="1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bm</a:t>
            </a:r>
            <a:r>
              <a:rPr lang="en-US" sz="18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/km/s for frequencies between 16 – 50 GHz is requ</a:t>
            </a:r>
            <a:r>
              <a:rPr lang="en-US" sz="1800" spc="5" dirty="0">
                <a:latin typeface="Gill Sans MT" charset="0"/>
                <a:ea typeface="Gill Sans MT" charset="0"/>
                <a:cs typeface="Gill Sans MT" charset="0"/>
              </a:rPr>
              <a:t>ired.  </a:t>
            </a:r>
            <a:endParaRPr lang="en-US" sz="1800" b="1" spc="5" dirty="0">
              <a:solidFill>
                <a:srgbClr val="C00000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endParaRPr lang="en-US" sz="1800" b="1" spc="5" dirty="0">
              <a:solidFill>
                <a:srgbClr val="C00000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r>
              <a:rPr lang="en-US" sz="18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A spectral resolution of 0.1 km/s is required, preferably concurrent with broadband (4+ GHz) observations.</a:t>
            </a:r>
          </a:p>
          <a:p>
            <a:pPr marL="342900" indent="-342900">
              <a:spcAft>
                <a:spcPts val="600"/>
              </a:spcAft>
              <a:buFont typeface="Symbol" charset="2"/>
              <a:buChar char=""/>
            </a:pPr>
            <a:endParaRPr lang="en-US" sz="1800" b="1" dirty="0">
              <a:solidFill>
                <a:srgbClr val="C00000"/>
              </a:solidFill>
              <a:latin typeface="Gill Sans MT" panose="020B0502020104020203" pitchFamily="34" charset="77"/>
            </a:endParaRPr>
          </a:p>
          <a:p>
            <a:pPr marL="342900" indent="-342900">
              <a:spcAft>
                <a:spcPts val="600"/>
              </a:spcAft>
              <a:buFont typeface="Symbol" charset="2"/>
              <a:buChar char=""/>
            </a:pPr>
            <a:r>
              <a:rPr lang="en-US" sz="1800" b="1" dirty="0">
                <a:solidFill>
                  <a:srgbClr val="C00000"/>
                </a:solidFill>
                <a:latin typeface="Gill Sans MT" panose="020B0502020104020203" pitchFamily="34" charset="77"/>
              </a:rPr>
              <a:t>A spectral dynamic range better than 50 </a:t>
            </a:r>
            <a:r>
              <a:rPr lang="en-US" sz="1800" b="1" dirty="0" err="1">
                <a:solidFill>
                  <a:srgbClr val="C00000"/>
                </a:solidFill>
                <a:latin typeface="Gill Sans MT" panose="020B0502020104020203" pitchFamily="34" charset="77"/>
              </a:rPr>
              <a:t>db</a:t>
            </a:r>
            <a:r>
              <a:rPr lang="en-US" sz="1800" b="1" dirty="0">
                <a:latin typeface="Gill Sans MT" panose="020B0502020104020203" pitchFamily="34" charset="77"/>
              </a:rPr>
              <a:t> </a:t>
            </a:r>
            <a:r>
              <a:rPr lang="en-US" sz="1800" dirty="0">
                <a:latin typeface="Gill Sans MT" panose="020B0502020104020203" pitchFamily="34" charset="77"/>
              </a:rPr>
              <a:t>is required to enable imaging of faint prebiotic molecules in the presence of bright line emission within the field of view.</a:t>
            </a:r>
          </a:p>
        </p:txBody>
      </p:sp>
    </p:spTree>
    <p:extLst>
      <p:ext uri="{BB962C8B-B14F-4D97-AF65-F5344CB8AC3E}">
        <p14:creationId xmlns:p14="http://schemas.microsoft.com/office/powerpoint/2010/main" val="2879737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6815"/>
            <a:ext cx="9118600" cy="3009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Charting the Assembly, Structure, and Evolution of Galaxies from the First Billions Years to the Present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8010" y="3963638"/>
            <a:ext cx="24125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Caitlin Casey (UT Austin)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8305" y="1001612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𝜃 ≈ 0.3”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699" y="1001612"/>
            <a:ext cx="8002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𝜃 ≈ 0.3”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360552" y="3898590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SMG at </a:t>
            </a:r>
            <a:r>
              <a:rPr lang="en-US" i="1" dirty="0"/>
              <a:t>z</a:t>
            </a:r>
            <a:r>
              <a:rPr lang="en-US" dirty="0"/>
              <a:t> = 4.4; SFR ≈ 400 </a:t>
            </a:r>
            <a:r>
              <a:rPr lang="en-US" i="1" dirty="0"/>
              <a:t>M</a:t>
            </a:r>
            <a:r>
              <a:rPr lang="en-US" baseline="-25000" dirty="0"/>
              <a:t>⨀</a:t>
            </a:r>
            <a:r>
              <a:rPr lang="en-US" dirty="0"/>
              <a:t> /</a:t>
            </a:r>
            <a:r>
              <a:rPr lang="en-US" dirty="0" err="1"/>
              <a:t>yr</a:t>
            </a:r>
            <a:r>
              <a:rPr lang="en-US" dirty="0"/>
              <a:t> </a:t>
            </a:r>
          </a:p>
          <a:p>
            <a:r>
              <a:rPr lang="en-US" dirty="0"/>
              <a:t>Total molecular gas content largely missed by high-J lines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8010" y="1001612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𝜃 </a:t>
            </a:r>
            <a:r>
              <a:rPr lang="en-US" sz="1400">
                <a:solidFill>
                  <a:schemeClr val="bg1"/>
                </a:solidFill>
              </a:rPr>
              <a:t>≈ 0.5”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59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9037" y="1033302"/>
            <a:ext cx="3006538" cy="3407135"/>
          </a:xfrm>
        </p:spPr>
        <p:txBody>
          <a:bodyPr>
            <a:normAutofit/>
          </a:bodyPr>
          <a:lstStyle/>
          <a:p>
            <a:r>
              <a:rPr lang="en-US" sz="1900" dirty="0"/>
              <a:t>Understanding How Galaxies Produce New Generations of Stars</a:t>
            </a:r>
          </a:p>
          <a:p>
            <a:pPr lvl="1"/>
            <a:r>
              <a:rPr lang="en-US" sz="1700" dirty="0"/>
              <a:t>The  </a:t>
            </a:r>
            <a:r>
              <a:rPr lang="en-US" sz="1700" dirty="0" err="1"/>
              <a:t>ngVLA</a:t>
            </a:r>
            <a:r>
              <a:rPr lang="en-US" sz="1700" dirty="0"/>
              <a:t> can study extended atomic reservoirs and large samples of GMC populations</a:t>
            </a:r>
          </a:p>
          <a:p>
            <a:pPr lvl="1"/>
            <a:r>
              <a:rPr lang="en-US" sz="1700" dirty="0"/>
              <a:t>Unique windows into the physical and chemical properties of accretion, transport, phase change, and expulsion processes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866" y="1268016"/>
            <a:ext cx="5891134" cy="27605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52866" y="4122427"/>
            <a:ext cx="58911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NGC 628: THINGS HI (12”, blue), PHANGS ALMA CO (1”, red), IRAC 4.5 um (green)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Charting the Assembly, Structure, and Evolution of Galaxies from the First Billions Years to the Present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04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s.nrao.edu/images/vla09_2_med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513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199321" y="-2003"/>
            <a:ext cx="41076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rPr>
              <a:t>The Jansky Very Large Array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3292" y="3659608"/>
            <a:ext cx="4431958" cy="1956179"/>
          </a:xfrm>
          <a:prstGeom prst="rect">
            <a:avLst/>
          </a:prstGeom>
          <a:noFill/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14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1972 – Approved by Congress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14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1975 – First Antenna in place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14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1980 – Full science operations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14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2001 – Complete electronics upgrade approved by NSF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14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2011 – </a:t>
            </a:r>
            <a:r>
              <a:rPr lang="en-IE" sz="1400" b="1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Jansky</a:t>
            </a:r>
            <a:r>
              <a:rPr lang="en-IE" sz="14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VLA full science ops</a:t>
            </a:r>
          </a:p>
        </p:txBody>
      </p:sp>
    </p:spTree>
    <p:extLst>
      <p:ext uri="{BB962C8B-B14F-4D97-AF65-F5344CB8AC3E}">
        <p14:creationId xmlns:p14="http://schemas.microsoft.com/office/powerpoint/2010/main" val="1536261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Charting the Assembly, Structure, and Evolution of Galaxies from the First Billions Years to the Present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" y="83281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/>
              <a:t>Supporting </a:t>
            </a:r>
            <a:r>
              <a:rPr lang="en-US" sz="2400" b="1" u="sng" dirty="0"/>
              <a:t>Requirements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132801" y="1556628"/>
            <a:ext cx="903263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A line sensitivity of ~46 </a:t>
            </a: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Symbol" charset="2"/>
              </a:rPr>
              <a:t></a:t>
            </a:r>
            <a:r>
              <a:rPr lang="en-US" sz="1400" b="1" spc="5" dirty="0" err="1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Jy</a:t>
            </a: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/</a:t>
            </a:r>
            <a:r>
              <a:rPr lang="en-US" sz="1400" b="1" spc="5" dirty="0" err="1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bm</a:t>
            </a: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/km/s at 0.1” and 1” angular resolution between 10 – 50 GHz with a spectral resolution of 5 km/s</a:t>
            </a:r>
            <a:r>
              <a:rPr lang="en-US" sz="1400" spc="5" dirty="0">
                <a:latin typeface="Gill Sans MT" charset="0"/>
                <a:ea typeface="Gill Sans MT" charset="0"/>
                <a:cs typeface="Gill Sans MT" charset="0"/>
              </a:rPr>
              <a:t> is required for detailed studies of CO kinematics of high-z galaxies and blind CO searches of &gt;1000 galaxies, respectively.   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A large instantaneous bandwidth (minimum 1.6:1 BW ratio, up to 20 GHz instantaneous bandwidth) to conduct wide band observations at 5 km/s resolution </a:t>
            </a:r>
            <a:r>
              <a:rPr lang="en-US" sz="1400" spc="5" dirty="0">
                <a:latin typeface="Gill Sans MT" charset="0"/>
                <a:ea typeface="Gill Sans MT" charset="0"/>
                <a:cs typeface="Gill Sans MT" charset="0"/>
              </a:rPr>
              <a:t>is required to efficiently perform blind surveys of large cosmic volumes in a single observation to provide routine access molecular species in addition to CO (e.g., HCN, HCO</a:t>
            </a:r>
            <a:r>
              <a:rPr lang="en-US" sz="1400" spc="5" baseline="30000" dirty="0">
                <a:latin typeface="Gill Sans MT" charset="0"/>
                <a:ea typeface="Gill Sans MT" charset="0"/>
                <a:cs typeface="Gill Sans MT" charset="0"/>
              </a:rPr>
              <a:t>+</a:t>
            </a:r>
            <a:r>
              <a:rPr lang="en-US" sz="1400" spc="5" dirty="0">
                <a:latin typeface="Gill Sans MT" charset="0"/>
                <a:ea typeface="Gill Sans MT" charset="0"/>
                <a:cs typeface="Gill Sans MT" charset="0"/>
              </a:rPr>
              <a:t>, or N</a:t>
            </a:r>
            <a:r>
              <a:rPr lang="en-US" sz="1400" spc="5" baseline="-25000" dirty="0">
                <a:latin typeface="Gill Sans MT" charset="0"/>
                <a:ea typeface="Gill Sans MT" charset="0"/>
                <a:cs typeface="Gill Sans MT" charset="0"/>
              </a:rPr>
              <a:t>2</a:t>
            </a:r>
            <a:r>
              <a:rPr lang="en-US" sz="1400" spc="5" dirty="0">
                <a:latin typeface="Gill Sans MT" charset="0"/>
                <a:ea typeface="Gill Sans MT" charset="0"/>
                <a:cs typeface="Gill Sans MT" charset="0"/>
              </a:rPr>
              <a:t>H</a:t>
            </a:r>
            <a:r>
              <a:rPr lang="en-US" sz="1400" spc="5" baseline="30000" dirty="0">
                <a:latin typeface="Gill Sans MT" charset="0"/>
                <a:ea typeface="Gill Sans MT" charset="0"/>
                <a:cs typeface="Gill Sans MT" charset="0"/>
              </a:rPr>
              <a:t>+</a:t>
            </a:r>
            <a:r>
              <a:rPr lang="en-US" sz="1400" spc="5" dirty="0">
                <a:latin typeface="Gill Sans MT" charset="0"/>
                <a:ea typeface="Gill Sans MT" charset="0"/>
                <a:cs typeface="Gill Sans MT" charset="0"/>
              </a:rPr>
              <a:t>). 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Frequency coverage between 1.2 and 116 GHz </a:t>
            </a:r>
            <a:r>
              <a:rPr lang="en-US" sz="1400" spc="5" dirty="0">
                <a:latin typeface="Gill Sans MT" charset="0"/>
                <a:ea typeface="Gill Sans MT" charset="0"/>
                <a:cs typeface="Gill Sans MT" charset="0"/>
              </a:rPr>
              <a:t>to access the transitions of formaldehyde (5 GHz and 14 GHz), ammonia (23 – 27 GHz), methanol (particularly the 36 GHz masers), deuterated molecules (~ 70 GHz), and a host of dense gas tracers (~ 90 GHz) besides CO (115 GHz) and H</a:t>
            </a:r>
            <a:r>
              <a:rPr lang="en-US" sz="1000" spc="5" dirty="0">
                <a:latin typeface="Gill Sans MT" charset="0"/>
                <a:ea typeface="Gill Sans MT" charset="0"/>
                <a:cs typeface="Gill Sans MT" charset="0"/>
              </a:rPr>
              <a:t>I</a:t>
            </a:r>
            <a:r>
              <a:rPr lang="en-US" sz="800" spc="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400" spc="5" dirty="0">
                <a:latin typeface="Gill Sans MT" charset="0"/>
                <a:ea typeface="Gill Sans MT" charset="0"/>
                <a:cs typeface="Gill Sans MT" charset="0"/>
              </a:rPr>
              <a:t>(1.4 GHz) are required.  </a:t>
            </a:r>
          </a:p>
        </p:txBody>
      </p:sp>
    </p:spTree>
    <p:extLst>
      <p:ext uri="{BB962C8B-B14F-4D97-AF65-F5344CB8AC3E}">
        <p14:creationId xmlns:p14="http://schemas.microsoft.com/office/powerpoint/2010/main" val="532618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Charting the Assembly, Structure, and Evolution of Galaxies from the First Billions Years to the Present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" y="83281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/>
              <a:t>Supporting </a:t>
            </a:r>
            <a:r>
              <a:rPr lang="en-US" sz="2400" b="1" u="sng" dirty="0"/>
              <a:t>Requirements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370" y="1377738"/>
            <a:ext cx="9032630" cy="2900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r>
              <a:rPr lang="en-US" sz="1400" spc="5" dirty="0">
                <a:latin typeface="Gill Sans MT" charset="0"/>
                <a:ea typeface="Gill Sans MT" charset="0"/>
                <a:cs typeface="Gill Sans MT" charset="0"/>
              </a:rPr>
              <a:t>Thermal imaging of </a:t>
            </a: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0.1 – 0.2 K sensitivity of the CO lines (115 GHz) at 0.1” angular resolution and 1 km/s</a:t>
            </a:r>
            <a:r>
              <a:rPr lang="en-US" sz="1400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400" spc="5" dirty="0">
                <a:latin typeface="Gill Sans MT" charset="0"/>
                <a:ea typeface="Gill Sans MT" charset="0"/>
                <a:cs typeface="Gill Sans MT" charset="0"/>
              </a:rPr>
              <a:t>spectral resolution is required for detailed studies of CO in the nearby universe.     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r>
              <a:rPr lang="en-US" sz="1400" spc="5" dirty="0">
                <a:latin typeface="Gill Sans MT" charset="0"/>
                <a:ea typeface="Gill Sans MT" charset="0"/>
                <a:cs typeface="Gill Sans MT" charset="0"/>
              </a:rPr>
              <a:t>Thermal imaging of </a:t>
            </a: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1 –  5 </a:t>
            </a:r>
            <a:r>
              <a:rPr lang="en-US" sz="1400" b="1" spc="5" dirty="0" err="1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mK</a:t>
            </a: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 sensitivity between 70 and 116 GHz at 1 – 5” angular resolution and 1 – 5 km/s </a:t>
            </a:r>
            <a:r>
              <a:rPr lang="en-US" sz="1400" spc="5" dirty="0">
                <a:latin typeface="Gill Sans MT" charset="0"/>
                <a:ea typeface="Gill Sans MT" charset="0"/>
                <a:cs typeface="Gill Sans MT" charset="0"/>
              </a:rPr>
              <a:t>spectral resolution is required to support studies of gas density across the local universe.  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Angular resolutions of 0.1” – 1” for continuum imaging at all available frequencies are required.</a:t>
            </a:r>
            <a:r>
              <a:rPr lang="en-US" sz="1400" spc="5" dirty="0">
                <a:latin typeface="Gill Sans MT" charset="0"/>
                <a:ea typeface="Gill Sans MT" charset="0"/>
                <a:cs typeface="Gill Sans MT" charset="0"/>
              </a:rPr>
              <a:t>  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A continuum sensitivity of 0.15 </a:t>
            </a: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Symbol" charset="2"/>
              </a:rPr>
              <a:t></a:t>
            </a:r>
            <a:r>
              <a:rPr lang="en-US" sz="1400" b="1" spc="5" dirty="0" err="1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Jy</a:t>
            </a: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/</a:t>
            </a:r>
            <a:r>
              <a:rPr lang="en-US" sz="1400" b="1" spc="5" dirty="0" err="1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bm</a:t>
            </a: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 at 33 GHz for a 1” synthesized beam </a:t>
            </a:r>
            <a:r>
              <a:rPr lang="en-US" sz="1400" spc="5" dirty="0">
                <a:latin typeface="Gill Sans MT" charset="0"/>
                <a:ea typeface="Gill Sans MT" charset="0"/>
                <a:cs typeface="Gill Sans MT" charset="0"/>
              </a:rPr>
              <a:t>is required for robustly studying star formation within nearby, star-forming galaxies. 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Accurate recovery of flux density for extended objects on arcminute scales at all.</a:t>
            </a:r>
            <a:endParaRPr lang="en-US" sz="1400" spc="5" dirty="0">
              <a:solidFill>
                <a:srgbClr val="C00000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r>
              <a:rPr lang="en-US" dirty="0">
                <a:solidFill>
                  <a:srgbClr val="C00000"/>
                </a:solidFill>
              </a:rPr>
              <a:t>The ability to make large mosaics or conduct on-the-fly line and/or continuum mappings.</a:t>
            </a:r>
            <a:r>
              <a:rPr lang="en-US" dirty="0"/>
              <a:t> 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r>
              <a:rPr lang="en-US" b="1" dirty="0">
                <a:solidFill>
                  <a:srgbClr val="C00000"/>
                </a:solidFill>
              </a:rPr>
              <a:t>A brightness dynamic range of 50 and 40 </a:t>
            </a:r>
            <a:r>
              <a:rPr lang="en-US" b="1" dirty="0" err="1">
                <a:solidFill>
                  <a:srgbClr val="C00000"/>
                </a:solidFill>
              </a:rPr>
              <a:t>db</a:t>
            </a:r>
            <a:r>
              <a:rPr lang="en-US" b="1" dirty="0">
                <a:solidFill>
                  <a:srgbClr val="C00000"/>
                </a:solidFill>
              </a:rPr>
              <a:t> is required at 10 GHz for deep field continuum studies</a:t>
            </a:r>
            <a:r>
              <a:rPr lang="en-US" dirty="0"/>
              <a:t> of MW-like galaxies at Cosmic Noon to not be dynamic range limited in total and polarized intensity, respectively.</a:t>
            </a:r>
            <a:endParaRPr lang="en-US" sz="1400" spc="5" dirty="0">
              <a:solidFill>
                <a:srgbClr val="C00000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28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4" t="4179" r="389" b="-1219"/>
          <a:stretch/>
        </p:blipFill>
        <p:spPr>
          <a:xfrm>
            <a:off x="3343591" y="545915"/>
            <a:ext cx="3111845" cy="27736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0" y="726101"/>
            <a:ext cx="3343591" cy="39601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dirty="0" err="1"/>
              <a:t>ngVLA</a:t>
            </a:r>
            <a:r>
              <a:rPr lang="en-US" dirty="0"/>
              <a:t> will search for pulsars, which are moving clocks in the space-time potential of </a:t>
            </a:r>
            <a:r>
              <a:rPr lang="en-US" dirty="0" err="1"/>
              <a:t>Sgr</a:t>
            </a:r>
            <a:r>
              <a:rPr lang="en-US" dirty="0"/>
              <a:t> A*</a:t>
            </a:r>
          </a:p>
          <a:p>
            <a:endParaRPr lang="en-US" dirty="0"/>
          </a:p>
          <a:p>
            <a:r>
              <a:rPr lang="en-US" dirty="0"/>
              <a:t>New tests of theories of gravity, constraints on exotic binaries, SF history, stellar dynamics and evolution, and ISM at the GC</a:t>
            </a:r>
          </a:p>
          <a:p>
            <a:endParaRPr lang="en-US" dirty="0"/>
          </a:p>
          <a:p>
            <a:r>
              <a:rPr lang="en-US" dirty="0"/>
              <a:t>Estimates are as high as 1,000 PSRs. Only known example is PSR J1745-2900 </a:t>
            </a:r>
            <a:r>
              <a:rPr lang="en-US" dirty="0" err="1"/>
              <a:t>magnetar</a:t>
            </a:r>
            <a:r>
              <a:rPr lang="en-US" dirty="0"/>
              <a:t>, which are extremely rare (&lt;1%)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1" y="-25495"/>
            <a:ext cx="91440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Using Pulsars in the Galactic Center as Fundamental Tests of Gravity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890" y="1758199"/>
            <a:ext cx="2900656" cy="27424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98973" y="4192859"/>
            <a:ext cx="16010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Gill Sans MT" charset="0"/>
                <a:ea typeface="Calibri" charset="0"/>
                <a:cs typeface="Times New Roman" charset="0"/>
              </a:rPr>
              <a:t>Credit: R. Wharton</a:t>
            </a:r>
            <a:r>
              <a:rPr lang="en-US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94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" y="-25495"/>
            <a:ext cx="91440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Using Pulsars in the Galactic Center as Fundamental Tests of Gravity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23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" y="59297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/>
              <a:t>Supporting </a:t>
            </a:r>
            <a:r>
              <a:rPr lang="en-US" sz="2400" b="1" u="sng" dirty="0"/>
              <a:t>Requirements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1211451"/>
            <a:ext cx="9144000" cy="2844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Pulsar search and timing observations from ~1 to 30 GHz. 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Continuum sensitivity of order 50nJy/</a:t>
            </a:r>
            <a:r>
              <a:rPr lang="en-US" sz="1400" b="1" spc="5" dirty="0" err="1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bm</a:t>
            </a: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 is desired at 20 GHz.  </a:t>
            </a:r>
            <a:r>
              <a:rPr lang="en-US" sz="1400" spc="5" dirty="0">
                <a:latin typeface="Gill Sans MT" charset="0"/>
                <a:ea typeface="Gill Sans MT" charset="0"/>
                <a:cs typeface="Gill Sans MT" charset="0"/>
              </a:rPr>
              <a:t>This is a significant improvement compared to existing 100 m-class radio telescopes that have found few pulsars, indicating that substantial additional sensitivity is necessary. 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The timing accuracy better than 10ns</a:t>
            </a:r>
            <a:r>
              <a:rPr lang="en-US" sz="1400" spc="5" dirty="0">
                <a:latin typeface="Gill Sans MT" charset="0"/>
                <a:ea typeface="Gill Sans MT" charset="0"/>
                <a:cs typeface="Gill Sans MT" charset="0"/>
              </a:rPr>
              <a:t> (1ns desired) over periods correctable to a known standard from 30min to 10yr. </a:t>
            </a:r>
          </a:p>
          <a:p>
            <a:pPr marL="342900" indent="-342900">
              <a:spcAft>
                <a:spcPts val="600"/>
              </a:spcAft>
              <a:buFont typeface="Symbol" charset="2"/>
              <a:buChar char=""/>
            </a:pPr>
            <a:r>
              <a:rPr lang="en-US" dirty="0">
                <a:solidFill>
                  <a:srgbClr val="C00000"/>
                </a:solidFill>
              </a:rPr>
              <a:t>Multiple (minimum 10) beams </a:t>
            </a:r>
            <a:r>
              <a:rPr lang="en-US" dirty="0"/>
              <a:t>(i.e., phase centers within the primary beam) within a single subarray, or distributed amongst multiple subarrays.  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Symbol" charset="2"/>
              <a:buChar char=""/>
            </a:pPr>
            <a:r>
              <a:rPr lang="en-US" sz="1400" b="1" spc="5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Timing multiple pulsars within a single primary beam is desirable.</a:t>
            </a:r>
            <a:r>
              <a:rPr lang="en-US" sz="1400" spc="5" dirty="0">
                <a:latin typeface="Gill Sans MT" charset="0"/>
                <a:ea typeface="Gill Sans MT" charset="0"/>
                <a:cs typeface="Gill Sans MT" charset="0"/>
              </a:rPr>
              <a:t> Support for five or more independent de-dispersion and folding threads is desired.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latin typeface="Gill Sans MT" charset="0"/>
                <a:ea typeface="Calibri" charset="0"/>
                <a:cs typeface="Times New Roman" charset="0"/>
              </a:rPr>
              <a:t> </a:t>
            </a:r>
            <a:endParaRPr lang="en-US" sz="1400" dirty="0">
              <a:effectLst/>
              <a:latin typeface="Gill Sans MT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79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Understanding the Formation and Evolution of Stellar and Supermassive Black Holes in the Era of Multi-Messenger Astronomy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669" y="1063047"/>
            <a:ext cx="2885677" cy="23085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007" y="1224008"/>
            <a:ext cx="58576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Unaffected by dust obscuration and with the angular resolution to separate Galactic sources from background objects using proper motions, the </a:t>
            </a:r>
            <a:r>
              <a:rPr lang="en-US" sz="1800" dirty="0" err="1"/>
              <a:t>ngVLA</a:t>
            </a:r>
            <a:r>
              <a:rPr lang="en-US" sz="1800" dirty="0"/>
              <a:t> will enable a search for accreting black holes across the entire Galaxy.</a:t>
            </a:r>
          </a:p>
          <a:p>
            <a:pPr marL="285750" indent="-285750">
              <a:buFont typeface="Arial"/>
              <a:buChar char="•"/>
            </a:pPr>
            <a:endParaRPr lang="en-US" sz="1800" dirty="0"/>
          </a:p>
          <a:p>
            <a:pPr marL="285750" indent="-285750">
              <a:buFont typeface="Arial"/>
              <a:buChar char="•"/>
            </a:pPr>
            <a:endParaRPr lang="en-US" sz="1800" dirty="0"/>
          </a:p>
          <a:p>
            <a:pPr marL="285750" indent="-285750">
              <a:buFont typeface="Arial"/>
              <a:buChar char="•"/>
            </a:pP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Key to understanding </a:t>
            </a:r>
            <a:br>
              <a:rPr lang="en-US" sz="1800" dirty="0"/>
            </a:br>
            <a:r>
              <a:rPr lang="en-US" sz="1800" dirty="0"/>
              <a:t>GW discoveries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394" y="2460536"/>
            <a:ext cx="3065763" cy="201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68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Understanding the Formation and Evolution of Stellar and Supermassive Black Holes in the Era of Multi-Messenger Astronomy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" y="83281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/>
              <a:t>Supporting </a:t>
            </a:r>
            <a:r>
              <a:rPr lang="en-US" sz="2400" b="1" u="sng" dirty="0"/>
              <a:t>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0" y="1294483"/>
                <a:ext cx="9144000" cy="36856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Bef>
                    <a:spcPts val="0"/>
                  </a:spcBef>
                  <a:spcAft>
                    <a:spcPts val="600"/>
                  </a:spcAft>
                  <a:buFont typeface="Symbol" charset="2"/>
                  <a:buChar char=""/>
                </a:pPr>
                <a:r>
                  <a:rPr lang="en-US" sz="1400" b="1" spc="5" dirty="0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High (mas-µas) resolution is required </a:t>
                </a:r>
                <a:r>
                  <a:rPr lang="en-US" sz="1400" spc="5" dirty="0">
                    <a:latin typeface="Gill Sans MT" charset="0"/>
                    <a:ea typeface="Gill Sans MT" charset="0"/>
                    <a:cs typeface="Gill Sans MT" charset="0"/>
                  </a:rPr>
                  <a:t>for proper motion separation of local (d &lt; 15Mpc) BHs from background sources and imaging of SMBH </a:t>
                </a:r>
                <a:r>
                  <a:rPr lang="en-US" sz="1400" spc="5" dirty="0" err="1">
                    <a:latin typeface="Gill Sans MT" charset="0"/>
                    <a:ea typeface="Gill Sans MT" charset="0"/>
                    <a:cs typeface="Gill Sans MT" charset="0"/>
                  </a:rPr>
                  <a:t>binareis</a:t>
                </a:r>
                <a:r>
                  <a:rPr lang="en-US" sz="1400" spc="5" dirty="0">
                    <a:latin typeface="Gill Sans MT" charset="0"/>
                    <a:ea typeface="Gill Sans MT" charset="0"/>
                    <a:cs typeface="Gill Sans MT" charset="0"/>
                  </a:rPr>
                  <a:t> detected by GWs.   </a:t>
                </a:r>
              </a:p>
              <a:p>
                <a:pPr marL="342900" indent="-342900">
                  <a:spcAft>
                    <a:spcPts val="600"/>
                  </a:spcAft>
                  <a:buFont typeface="Symbol" charset="2"/>
                  <a:buChar char=""/>
                </a:pPr>
                <a:r>
                  <a:rPr lang="en-US" b="1" dirty="0">
                    <a:solidFill>
                      <a:srgbClr val="C00000"/>
                    </a:solidFill>
                  </a:rPr>
                  <a:t>Long baselines (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≳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1000 km for mas—</a:t>
                </a:r>
                <a:r>
                  <a:rPr lang="en-US" b="1" dirty="0">
                    <a:solidFill>
                      <a:srgbClr val="C00000"/>
                    </a:solidFill>
                    <a:sym typeface="Symbol" pitchFamily="2" charset="2"/>
                  </a:rPr>
                  <a:t></a:t>
                </a:r>
                <a:r>
                  <a:rPr lang="en-US" b="1" dirty="0">
                    <a:solidFill>
                      <a:srgbClr val="C00000"/>
                    </a:solidFill>
                  </a:rPr>
                  <a:t>as accuracy)</a:t>
                </a:r>
                <a:r>
                  <a:rPr lang="en-US" dirty="0"/>
                  <a:t> are required to image SMBH binaries detected GWs by LISA and PTAs.  </a:t>
                </a:r>
                <a:r>
                  <a:rPr lang="en-US" b="1" dirty="0">
                    <a:solidFill>
                      <a:srgbClr val="C00000"/>
                    </a:solidFill>
                  </a:rPr>
                  <a:t>Associated VLBI recording capabilities shall be available for 3 or more beams </a:t>
                </a:r>
                <a:r>
                  <a:rPr lang="en-US" dirty="0"/>
                  <a:t>(for 2 calibrators and the science target).  </a:t>
                </a:r>
              </a:p>
              <a:p>
                <a:pPr marL="342900" lvl="0" indent="-342900">
                  <a:spcBef>
                    <a:spcPts val="0"/>
                  </a:spcBef>
                  <a:spcAft>
                    <a:spcPts val="600"/>
                  </a:spcAft>
                  <a:buFont typeface="Symbol" charset="2"/>
                  <a:buChar char=""/>
                </a:pPr>
                <a:r>
                  <a:rPr lang="en-US" sz="1400" b="1" spc="5" dirty="0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Availability of 5 – 50 GHz frequencies </a:t>
                </a:r>
                <a:r>
                  <a:rPr lang="en-US" sz="1400" spc="5" dirty="0">
                    <a:latin typeface="Gill Sans MT" charset="0"/>
                    <a:ea typeface="Gill Sans MT" charset="0"/>
                    <a:cs typeface="Gill Sans MT" charset="0"/>
                  </a:rPr>
                  <a:t>are required for regions with high interstellar scatter broadening. </a:t>
                </a:r>
              </a:p>
              <a:p>
                <a:pPr marL="342900" lvl="0" indent="-342900">
                  <a:spcBef>
                    <a:spcPts val="0"/>
                  </a:spcBef>
                  <a:spcAft>
                    <a:spcPts val="600"/>
                  </a:spcAft>
                  <a:buFont typeface="Symbol" charset="2"/>
                  <a:buChar char=""/>
                </a:pPr>
                <a:r>
                  <a:rPr lang="en-US" sz="1400" b="1" spc="5" dirty="0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Mapping a ~10 deg</a:t>
                </a:r>
                <a:r>
                  <a:rPr lang="en-US" sz="1400" b="1" spc="5" baseline="30000" dirty="0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2</a:t>
                </a:r>
                <a:r>
                  <a:rPr lang="en-US" sz="1400" b="1" spc="5" dirty="0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 to ~1 </a:t>
                </a:r>
                <a:r>
                  <a:rPr lang="en-US" sz="1400" b="1" spc="5" dirty="0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  <a:sym typeface="Symbol" charset="2"/>
                  </a:rPr>
                  <a:t></a:t>
                </a:r>
                <a:r>
                  <a:rPr lang="en-US" sz="1400" b="1" spc="5" dirty="0" err="1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Jy</a:t>
                </a:r>
                <a:r>
                  <a:rPr lang="en-US" sz="1400" b="1" spc="5" dirty="0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/</a:t>
                </a:r>
                <a:r>
                  <a:rPr lang="en-US" sz="1400" b="1" spc="5" dirty="0" err="1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bm</a:t>
                </a:r>
                <a:r>
                  <a:rPr lang="en-US" sz="1400" b="1" spc="5" dirty="0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 at 2.5 GHz </a:t>
                </a:r>
                <a:r>
                  <a:rPr lang="en-US" sz="1400" spc="5" dirty="0">
                    <a:latin typeface="Gill Sans MT" charset="0"/>
                    <a:ea typeface="Gill Sans MT" charset="0"/>
                    <a:cs typeface="Gill Sans MT" charset="0"/>
                  </a:rPr>
                  <a:t>(i.e., the localization uncertainty expected by GW detectors) for detection of NS-NS and NS-BH mergers is required within ~10hr</a:t>
                </a:r>
              </a:p>
              <a:p>
                <a:pPr marL="342900" indent="-342900">
                  <a:spcAft>
                    <a:spcPts val="600"/>
                  </a:spcAft>
                  <a:buFont typeface="Symbol" charset="2"/>
                  <a:buChar char=""/>
                </a:pPr>
                <a:r>
                  <a:rPr lang="en-US" sz="1400" b="1" spc="5" dirty="0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Mapping a ~10 deg</a:t>
                </a:r>
                <a:r>
                  <a:rPr lang="en-US" sz="1400" b="1" spc="5" baseline="30000" dirty="0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2</a:t>
                </a:r>
                <a:r>
                  <a:rPr lang="en-US" sz="1400" b="1" spc="5" dirty="0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 at 28 GHz to ~10 </a:t>
                </a:r>
                <a:r>
                  <a:rPr lang="en-US" sz="1400" b="1" spc="5" dirty="0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  <a:sym typeface="Symbol" charset="2"/>
                  </a:rPr>
                  <a:t></a:t>
                </a:r>
                <a:r>
                  <a:rPr lang="en-US" sz="1400" b="1" spc="5" dirty="0" err="1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Jy</a:t>
                </a:r>
                <a:r>
                  <a:rPr lang="en-US" sz="1400" b="1" spc="5" dirty="0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/</a:t>
                </a:r>
                <a:r>
                  <a:rPr lang="en-US" sz="1400" b="1" spc="5" dirty="0" err="1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bm</a:t>
                </a:r>
                <a:r>
                  <a:rPr lang="en-US" sz="1400" b="1" spc="5" dirty="0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 </a:t>
                </a:r>
                <a:r>
                  <a:rPr lang="en-US" sz="1400" spc="5" dirty="0">
                    <a:latin typeface="Gill Sans MT" charset="0"/>
                    <a:ea typeface="Gill Sans MT" charset="0"/>
                    <a:cs typeface="Gill Sans MT" charset="0"/>
                  </a:rPr>
                  <a:t>is required for localization of LISA-detected SMBH mergers. Completing each epoch within ~10 </a:t>
                </a:r>
                <a:r>
                  <a:rPr lang="en-US" sz="1400" spc="5" dirty="0" err="1">
                    <a:latin typeface="Gill Sans MT" charset="0"/>
                    <a:ea typeface="Gill Sans MT" charset="0"/>
                    <a:cs typeface="Gill Sans MT" charset="0"/>
                  </a:rPr>
                  <a:t>hr</a:t>
                </a:r>
                <a:r>
                  <a:rPr lang="en-US" sz="1400" spc="5" dirty="0">
                    <a:latin typeface="Gill Sans MT" charset="0"/>
                    <a:ea typeface="Gill Sans MT" charset="0"/>
                    <a:cs typeface="Gill Sans MT" charset="0"/>
                  </a:rPr>
                  <a:t> is desirable. </a:t>
                </a:r>
              </a:p>
              <a:p>
                <a:pPr marL="342900" indent="-342900">
                  <a:spcAft>
                    <a:spcPts val="600"/>
                  </a:spcAft>
                  <a:buFont typeface="Symbol" charset="2"/>
                  <a:buChar char=""/>
                </a:pPr>
                <a:r>
                  <a:rPr lang="en-US" sz="1400" b="1" spc="5" dirty="0">
                    <a:solidFill>
                      <a:srgbClr val="C00000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The ability to receive and respond to external triggers rapidly.  </a:t>
                </a:r>
                <a:r>
                  <a:rPr lang="en-US" dirty="0"/>
                  <a:t>Triggered response times not to exceed 10 minutes is required, while response times of better than 3 minutes is desired.  </a:t>
                </a:r>
              </a:p>
              <a:p>
                <a:pPr marL="342900" indent="-342900">
                  <a:spcAft>
                    <a:spcPts val="600"/>
                  </a:spcAft>
                  <a:buFont typeface="Symbol" charset="2"/>
                  <a:buChar char=""/>
                </a:pPr>
                <a:r>
                  <a:rPr lang="en-US" b="1" dirty="0">
                    <a:solidFill>
                      <a:srgbClr val="C00000"/>
                    </a:solidFill>
                  </a:rPr>
                  <a:t>Time-domain transient searchers </a:t>
                </a:r>
                <a:r>
                  <a:rPr lang="en-US" dirty="0"/>
                  <a:t>(e.g., for FRB) requires a search capability on 100 </a:t>
                </a:r>
                <a:r>
                  <a:rPr lang="en-US" dirty="0">
                    <a:sym typeface="Symbol" pitchFamily="2" charset="2"/>
                  </a:rPr>
                  <a:t></a:t>
                </a:r>
                <a:r>
                  <a:rPr lang="en-US" dirty="0"/>
                  <a:t>s scales, with 20 </a:t>
                </a:r>
                <a:r>
                  <a:rPr lang="en-US" dirty="0">
                    <a:sym typeface="Symbol" pitchFamily="2" charset="2"/>
                  </a:rPr>
                  <a:t></a:t>
                </a:r>
                <a:r>
                  <a:rPr lang="en-US" dirty="0"/>
                  <a:t>s scales desired.  </a:t>
                </a:r>
              </a:p>
              <a:p>
                <a:pPr marL="342900" indent="-342900">
                  <a:spcAft>
                    <a:spcPts val="600"/>
                  </a:spcAft>
                  <a:buFont typeface="Symbol" charset="2"/>
                  <a:buChar char=""/>
                </a:pPr>
                <a:endParaRPr lang="en-US" dirty="0"/>
              </a:p>
              <a:p>
                <a:pPr marL="342900" lvl="0" indent="-342900">
                  <a:spcBef>
                    <a:spcPts val="0"/>
                  </a:spcBef>
                  <a:spcAft>
                    <a:spcPts val="600"/>
                  </a:spcAft>
                  <a:buFont typeface="Symbol" charset="2"/>
                  <a:buChar char=""/>
                </a:pPr>
                <a:endParaRPr lang="en-US" sz="1400" spc="5" dirty="0">
                  <a:effectLst/>
                  <a:latin typeface="Gill Sans MT" charset="0"/>
                  <a:ea typeface="Gill Sans MT" charset="0"/>
                  <a:cs typeface="Gill Sans MT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94483"/>
                <a:ext cx="9144000" cy="3685624"/>
              </a:xfrm>
              <a:prstGeom prst="rect">
                <a:avLst/>
              </a:prstGeom>
              <a:blipFill>
                <a:blip r:embed="rId3"/>
                <a:stretch>
                  <a:fillRect l="-139" t="-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8068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90" y="0"/>
            <a:ext cx="8181560" cy="595562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Versatility: Remarkable breadth of Science Enabled by the </a:t>
            </a:r>
            <a:r>
              <a:rPr lang="en-US" sz="2400" b="1" u="sng" dirty="0" err="1"/>
              <a:t>ngVLA</a:t>
            </a:r>
            <a:endParaRPr lang="en-US" sz="2400" b="1" u="sng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3790" y="1079175"/>
            <a:ext cx="4229897" cy="3368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2347" y="653323"/>
            <a:ext cx="4919856" cy="3570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Galactic Center pulsars: </a:t>
            </a:r>
            <a:r>
              <a:rPr lang="en-US" sz="1600" i="1" dirty="0"/>
              <a:t>testing GR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Gravitational Wave EM Follow-up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Extrasolar Space Weather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Bursting universe (FRB, GRB, TDE</a:t>
            </a:r>
            <a:r>
              <a:rPr lang="is-IS" sz="1600" dirty="0"/>
              <a:t>…)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Low surface brightness HI, CO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Obscured Black Hole Growth and AGN Physics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Quasar-Mode Feedback and the SZ Effect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Black hole masses and H</a:t>
            </a:r>
            <a:r>
              <a:rPr lang="en-US" sz="1600" baseline="-25000" dirty="0"/>
              <a:t>o</a:t>
            </a:r>
            <a:r>
              <a:rPr lang="en-US" sz="1600" dirty="0"/>
              <a:t> with Mega-Masers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err="1"/>
              <a:t>μas</a:t>
            </a:r>
            <a:r>
              <a:rPr lang="en-US" sz="1600" dirty="0"/>
              <a:t> Astrometry: ICRF, Galactic structure</a:t>
            </a:r>
            <a:r>
              <a:rPr lang="is-IS" sz="1600" dirty="0"/>
              <a:t>…</a:t>
            </a:r>
            <a:endParaRPr lang="en-US" sz="1600" dirty="0"/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Solar system remote sensing: passive and active radar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Spacecraft telemetry, tracking: </a:t>
            </a:r>
            <a:r>
              <a:rPr lang="en-US" sz="1600" i="1" dirty="0"/>
              <a:t>movies from Mars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448" y="559627"/>
            <a:ext cx="1866554" cy="11945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203" y="3132083"/>
            <a:ext cx="2038376" cy="13589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753" y="2612151"/>
            <a:ext cx="2079726" cy="1039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754" y="986584"/>
            <a:ext cx="1929723" cy="1084904"/>
          </a:xfrm>
          <a:prstGeom prst="rect">
            <a:avLst/>
          </a:prstGeom>
        </p:spPr>
      </p:pic>
      <p:pic>
        <p:nvPicPr>
          <p:cNvPr id="9" name="Picture 8" descr="Screen Shot 2015-05-14 at 3.32.1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34" y="1936522"/>
            <a:ext cx="2172445" cy="1137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12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4142" y="1583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028699" y="844734"/>
            <a:ext cx="7035800" cy="358559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800" dirty="0"/>
              <a:t>Target construction baseline budget </a:t>
            </a:r>
            <a:r>
              <a:rPr lang="en-US" sz="1800" b="1" dirty="0"/>
              <a:t>~ (2016) $1.5B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800" dirty="0"/>
              <a:t>Target operations budget of  </a:t>
            </a:r>
            <a:r>
              <a:rPr lang="en-US" sz="1800" b="1" dirty="0"/>
              <a:t>&lt; (2016) $75M  </a:t>
            </a:r>
            <a:r>
              <a:rPr lang="en-US" sz="1800" dirty="0"/>
              <a:t>(&lt; 3x current VLA)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400" dirty="0"/>
              <a:t>Operations, maintenance, computing, archiving, etc.: optimize as part of design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800" b="1" dirty="0"/>
              <a:t>Partnerships:</a:t>
            </a:r>
          </a:p>
          <a:p>
            <a:pPr marL="514350" lvl="1" indent="-171450">
              <a:buFont typeface="Wingdings" charset="2"/>
              <a:buChar char="Ø"/>
            </a:pPr>
            <a:r>
              <a:rPr lang="en-US" sz="1400" dirty="0"/>
              <a:t>Possible U.S. Multiagency Interest [including VLBI option]</a:t>
            </a:r>
          </a:p>
          <a:p>
            <a:pPr marL="857250" lvl="2" indent="-171450">
              <a:buFont typeface="Courier New" charset="0"/>
              <a:buChar char="o"/>
            </a:pPr>
            <a:r>
              <a:rPr lang="en-US" sz="1200" dirty="0"/>
              <a:t>ICRF – DOD/Navy, Air Force</a:t>
            </a:r>
          </a:p>
          <a:p>
            <a:pPr marL="857250" lvl="2" indent="-171450">
              <a:buFont typeface="Courier New" charset="0"/>
              <a:buChar char="o"/>
            </a:pPr>
            <a:r>
              <a:rPr lang="en-US" sz="1200" dirty="0"/>
              <a:t>Spacecraft tracking/imaging, `burst-telemetry’ (mission-critical events) – NASA, DOD</a:t>
            </a:r>
          </a:p>
          <a:p>
            <a:pPr marL="857250" lvl="2" indent="-171450">
              <a:buFont typeface="Courier New" charset="0"/>
              <a:buChar char="o"/>
            </a:pPr>
            <a:r>
              <a:rPr lang="en-US" sz="1200" dirty="0"/>
              <a:t>Space situational awareness – DOD</a:t>
            </a:r>
          </a:p>
          <a:p>
            <a:pPr marL="857250" lvl="2" indent="-171450">
              <a:buFont typeface="Wingdings" charset="2"/>
              <a:buChar char="Ø"/>
            </a:pPr>
            <a:endParaRPr lang="en-US" sz="1400" dirty="0"/>
          </a:p>
          <a:p>
            <a:pPr marL="514350" lvl="1" indent="-171450">
              <a:buFont typeface="Wingdings" charset="2"/>
              <a:buChar char="Ø"/>
            </a:pPr>
            <a:r>
              <a:rPr lang="en-US" sz="1400" b="1" i="1" dirty="0"/>
              <a:t>Strong International Partnership critical for success:</a:t>
            </a:r>
          </a:p>
          <a:p>
            <a:pPr marL="857250" lvl="2" indent="-171450">
              <a:buFont typeface="Wingdings" charset="2"/>
              <a:buChar char="Ø"/>
            </a:pPr>
            <a:r>
              <a:rPr lang="en-US" sz="1400" dirty="0"/>
              <a:t>Current International Involvement in SAC/TAC/Community Studies: </a:t>
            </a:r>
          </a:p>
          <a:p>
            <a:pPr marL="857250" lvl="2" indent="-171450">
              <a:buFont typeface="Courier New" charset="0"/>
              <a:buChar char="o"/>
            </a:pPr>
            <a:r>
              <a:rPr lang="en-US" sz="1200" dirty="0"/>
              <a:t>Canada, Mexico, Japan, Germany, Netherlands, Taiwan</a:t>
            </a:r>
          </a:p>
          <a:p>
            <a:pPr marL="857250" lvl="2" indent="-171450">
              <a:buFont typeface="Wingdings" charset="2"/>
              <a:buChar char="Ø"/>
            </a:pPr>
            <a:endParaRPr lang="en-US" sz="1400" dirty="0"/>
          </a:p>
          <a:p>
            <a:pPr marL="514350" lvl="1" indent="-171450">
              <a:buFont typeface="Wingdings" charset="2"/>
              <a:buChar char="Ø"/>
            </a:pPr>
            <a:r>
              <a:rPr lang="en-US" sz="1400" dirty="0"/>
              <a:t>Current Industrial Involvement through Community Studies: </a:t>
            </a:r>
          </a:p>
          <a:p>
            <a:pPr marL="857250" lvl="2" indent="-171450">
              <a:buFont typeface="Courier New" charset="0"/>
              <a:buChar char="o"/>
            </a:pPr>
            <a:r>
              <a:rPr lang="en-US" sz="1200" dirty="0"/>
              <a:t>General Dynamics, </a:t>
            </a:r>
            <a:r>
              <a:rPr lang="en-US" sz="1200" dirty="0" err="1"/>
              <a:t>REhnu</a:t>
            </a:r>
            <a:r>
              <a:rPr lang="en-US" sz="1200" dirty="0"/>
              <a:t> Inc., Minex Engineering Corp, </a:t>
            </a:r>
            <a:r>
              <a:rPr lang="en-US" sz="1200" dirty="0" err="1"/>
              <a:t>LaserLaB</a:t>
            </a:r>
            <a:r>
              <a:rPr lang="en-US" sz="1200" dirty="0"/>
              <a:t>, Quantum Design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3396" y="73740"/>
            <a:ext cx="34664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Estimated Price Tag</a:t>
            </a:r>
            <a:br>
              <a:rPr lang="en-US" sz="2400" b="1" dirty="0"/>
            </a:br>
            <a:r>
              <a:rPr lang="en-US" sz="1400" b="1" dirty="0"/>
              <a:t>(Internal Preliminary Costing Exercise)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3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39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E0A91C-46C1-ED4C-9859-5EA5C5553B86}"/>
              </a:ext>
            </a:extLst>
          </p:cNvPr>
          <p:cNvSpPr txBox="1"/>
          <p:nvPr/>
        </p:nvSpPr>
        <p:spPr>
          <a:xfrm>
            <a:off x="5958674" y="4361040"/>
            <a:ext cx="3114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Over 200 Registrants!</a:t>
            </a:r>
          </a:p>
        </p:txBody>
      </p:sp>
    </p:spTree>
    <p:extLst>
      <p:ext uri="{BB962C8B-B14F-4D97-AF65-F5344CB8AC3E}">
        <p14:creationId xmlns:p14="http://schemas.microsoft.com/office/powerpoint/2010/main" val="2024933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"/>
          <a:stretch/>
        </p:blipFill>
        <p:spPr>
          <a:xfrm>
            <a:off x="0" y="-25400"/>
            <a:ext cx="9144000" cy="521208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89200" y="-2003"/>
            <a:ext cx="68177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rPr>
              <a:t>The Atacama Large Millimeter-submillimeter Array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1106908"/>
            <a:ext cx="4431958" cy="1956179"/>
          </a:xfrm>
          <a:prstGeom prst="rect">
            <a:avLst/>
          </a:prstGeom>
          <a:noFill/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14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1999 – NRAO, ESO agree on collaboration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14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2001 – NAOJ Joins collaboration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14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2004 – Construction starts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14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2011 – Early science observations (Cycle 0)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IE" sz="14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2013 – Full science operations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IE" sz="1400" b="1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535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A next </a:t>
            </a:r>
            <a:r>
              <a:rPr lang="en-US" sz="3600" b="1" dirty="0"/>
              <a:t>generation</a:t>
            </a:r>
            <a:r>
              <a:rPr lang="en-US" b="1" dirty="0"/>
              <a:t> VLA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42925" y="1004773"/>
            <a:ext cx="8308975" cy="2989225"/>
          </a:xfrm>
        </p:spPr>
        <p:txBody>
          <a:bodyPr>
            <a:normAutofit/>
          </a:bodyPr>
          <a:lstStyle/>
          <a:p>
            <a:r>
              <a:rPr lang="en-US" dirty="0"/>
              <a:t>Scientific Frontier: Thermal imaging at milli-arcsecond scale resolution</a:t>
            </a:r>
          </a:p>
          <a:p>
            <a:r>
              <a:rPr lang="en-US" dirty="0"/>
              <a:t>Core Design Requirements</a:t>
            </a:r>
            <a:r>
              <a:rPr lang="en-US" i="1" dirty="0">
                <a:solidFill>
                  <a:srgbClr val="C00000"/>
                </a:solidFill>
              </a:rPr>
              <a:t> </a:t>
            </a:r>
          </a:p>
          <a:p>
            <a:pPr lvl="1">
              <a:buFont typeface="Wingdings" charset="2"/>
              <a:buChar char="Ø"/>
            </a:pPr>
            <a:r>
              <a:rPr lang="en-US" sz="1600" i="1" dirty="0">
                <a:solidFill>
                  <a:srgbClr val="C00000"/>
                </a:solidFill>
              </a:rPr>
              <a:t>10x </a:t>
            </a:r>
            <a:r>
              <a:rPr lang="en-US" sz="1600" i="1">
                <a:solidFill>
                  <a:srgbClr val="C00000"/>
                </a:solidFill>
              </a:rPr>
              <a:t>sensitivity of </a:t>
            </a:r>
            <a:r>
              <a:rPr lang="en-US" sz="1600" i="1" dirty="0">
                <a:solidFill>
                  <a:srgbClr val="C00000"/>
                </a:solidFill>
              </a:rPr>
              <a:t>JVLA and ALMA</a:t>
            </a:r>
          </a:p>
          <a:p>
            <a:pPr lvl="1">
              <a:buFont typeface="Wingdings" charset="2"/>
              <a:buChar char="Ø"/>
            </a:pPr>
            <a:r>
              <a:rPr lang="en-US" sz="1600" i="1" dirty="0">
                <a:solidFill>
                  <a:srgbClr val="C00000"/>
                </a:solidFill>
              </a:rPr>
              <a:t>10x resolution of JVLA and ALMA</a:t>
            </a:r>
          </a:p>
          <a:p>
            <a:pPr lvl="1">
              <a:buFont typeface="Wingdings" charset="2"/>
              <a:buChar char="Ø"/>
            </a:pPr>
            <a:r>
              <a:rPr lang="en-US" sz="1600" i="1" dirty="0">
                <a:solidFill>
                  <a:srgbClr val="C00000"/>
                </a:solidFill>
              </a:rPr>
              <a:t>Frequency range: 1.2 –116 GHz</a:t>
            </a:r>
          </a:p>
          <a:p>
            <a:r>
              <a:rPr lang="en-US" dirty="0"/>
              <a:t>Located in Southwest U.S. (NM+TX) &amp; Mexico, building from JVLA site</a:t>
            </a:r>
          </a:p>
          <a:p>
            <a:r>
              <a:rPr lang="en-US" dirty="0"/>
              <a:t>Baseline design remains under continuous development</a:t>
            </a:r>
          </a:p>
          <a:p>
            <a:r>
              <a:rPr lang="en-US" dirty="0"/>
              <a:t>Low technical risk (reasonable step beyond current state of the art)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22451" y="3993998"/>
            <a:ext cx="230957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>
                <a:ea typeface="Times New Roman" charset="0"/>
                <a:cs typeface="Times New Roman" charset="0"/>
              </a:rPr>
              <a:t>https://</a:t>
            </a:r>
            <a:r>
              <a:rPr lang="en-US" sz="1800" i="1" dirty="0" err="1">
                <a:ea typeface="Times New Roman" charset="0"/>
                <a:cs typeface="Times New Roman" charset="0"/>
              </a:rPr>
              <a:t>ngvla.nrao.edu</a:t>
            </a:r>
            <a:endParaRPr lang="en-US" sz="1800" i="1" dirty="0">
              <a:ea typeface="Times New Roman" charset="0"/>
              <a:cs typeface="Times New Roman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94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600" y="1171213"/>
            <a:ext cx="2926080" cy="1508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3457" y="993414"/>
            <a:ext cx="8632199" cy="34394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1600" dirty="0">
                <a:cs typeface="Times New Roman"/>
              </a:rPr>
              <a:t>Numerous Science and Technical meetings, starting from Jan 2015 AAS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1600" dirty="0">
                <a:cs typeface="Times New Roman"/>
              </a:rPr>
              <a:t>Initial Science Working Group reports covering 4 broad areas, Nov .2015 (</a:t>
            </a:r>
            <a:r>
              <a:rPr lang="en-US" sz="1600" i="1" dirty="0">
                <a:solidFill>
                  <a:srgbClr val="0070C0"/>
                </a:solidFill>
              </a:rPr>
              <a:t>http://</a:t>
            </a:r>
            <a:r>
              <a:rPr lang="en-US" sz="1600" i="1" dirty="0" err="1">
                <a:solidFill>
                  <a:schemeClr val="accent5"/>
                </a:solidFill>
              </a:rPr>
              <a:t>library.nrao.edu</a:t>
            </a:r>
            <a:r>
              <a:rPr lang="en-US" sz="1600" i="1" dirty="0">
                <a:solidFill>
                  <a:schemeClr val="accent5"/>
                </a:solidFill>
              </a:rPr>
              <a:t>/</a:t>
            </a:r>
            <a:r>
              <a:rPr lang="en-US" sz="1600" i="1" dirty="0" err="1">
                <a:solidFill>
                  <a:schemeClr val="accent5"/>
                </a:solidFill>
              </a:rPr>
              <a:t>ngvla.shtml</a:t>
            </a:r>
            <a:r>
              <a:rPr lang="en-US" sz="1600" i="1" dirty="0"/>
              <a:t>)</a:t>
            </a:r>
            <a:endParaRPr lang="en-US" sz="1600" dirty="0">
              <a:cs typeface="Times New Roman"/>
            </a:endParaRPr>
          </a:p>
          <a:p>
            <a:pPr marL="557213" lvl="1" indent="-214313">
              <a:spcBef>
                <a:spcPts val="450"/>
              </a:spcBef>
              <a:buFont typeface="Wingdings" charset="2"/>
              <a:buChar char="Ø"/>
              <a:defRPr/>
            </a:pPr>
            <a:r>
              <a:rPr lang="en-US" sz="1400" b="1" i="1" dirty="0">
                <a:cs typeface="Times New Roman"/>
              </a:rPr>
              <a:t>Cradle of Life: </a:t>
            </a:r>
            <a:r>
              <a:rPr lang="en-US" sz="1400" b="1" i="1" dirty="0" err="1">
                <a:cs typeface="Times New Roman"/>
              </a:rPr>
              <a:t>CoL</a:t>
            </a:r>
            <a:r>
              <a:rPr lang="en-US" sz="1400" b="1" i="1" dirty="0">
                <a:cs typeface="Times New Roman"/>
              </a:rPr>
              <a:t> </a:t>
            </a:r>
            <a:r>
              <a:rPr lang="en-US" sz="1200" i="1" dirty="0">
                <a:cs typeface="Times New Roman"/>
              </a:rPr>
              <a:t>(</a:t>
            </a:r>
            <a:r>
              <a:rPr lang="en-US" sz="1200" i="1" dirty="0" err="1">
                <a:cs typeface="Times New Roman"/>
              </a:rPr>
              <a:t>Isella</a:t>
            </a:r>
            <a:r>
              <a:rPr lang="en-US" sz="1200" i="1" dirty="0">
                <a:cs typeface="Times New Roman"/>
              </a:rPr>
              <a:t> et al):  </a:t>
            </a:r>
            <a:r>
              <a:rPr lang="en-US" sz="1200" dirty="0">
                <a:cs typeface="Times New Roman"/>
              </a:rPr>
              <a:t>Terrestrial-zone planet formation, Massive Stars, etc.  </a:t>
            </a:r>
          </a:p>
          <a:p>
            <a:pPr marL="557213" lvl="1" indent="-214313">
              <a:spcBef>
                <a:spcPts val="450"/>
              </a:spcBef>
              <a:buFont typeface="Wingdings" charset="2"/>
              <a:buChar char="Ø"/>
              <a:defRPr/>
            </a:pPr>
            <a:r>
              <a:rPr lang="en-US" sz="1400" b="1" i="1" dirty="0">
                <a:cs typeface="Times New Roman"/>
              </a:rPr>
              <a:t>Galaxy Ecosystems: </a:t>
            </a:r>
            <a:r>
              <a:rPr lang="en-US" sz="1400" b="1" i="1" dirty="0" err="1">
                <a:cs typeface="Times New Roman"/>
              </a:rPr>
              <a:t>GEco</a:t>
            </a:r>
            <a:r>
              <a:rPr lang="en-US" sz="1400" b="1" i="1" dirty="0">
                <a:cs typeface="Times New Roman"/>
              </a:rPr>
              <a:t> </a:t>
            </a:r>
            <a:r>
              <a:rPr lang="en-US" sz="1400" i="1" dirty="0">
                <a:cs typeface="Times New Roman"/>
              </a:rPr>
              <a:t>(Leroy et al): </a:t>
            </a:r>
            <a:r>
              <a:rPr lang="en-US" sz="1200" dirty="0">
                <a:cs typeface="Times New Roman"/>
              </a:rPr>
              <a:t>wide field, high resolution/sensitive imaging</a:t>
            </a:r>
            <a:endParaRPr lang="en-US" sz="1050" i="1" dirty="0">
              <a:cs typeface="Times New Roman"/>
            </a:endParaRPr>
          </a:p>
          <a:p>
            <a:pPr marL="557213" lvl="1" indent="-214313">
              <a:spcBef>
                <a:spcPts val="450"/>
              </a:spcBef>
              <a:buFont typeface="Wingdings" charset="2"/>
              <a:buChar char="Ø"/>
              <a:defRPr/>
            </a:pPr>
            <a:r>
              <a:rPr lang="en-US" sz="1400" b="1" i="1" dirty="0">
                <a:cs typeface="Times New Roman"/>
              </a:rPr>
              <a:t>Galaxy Formation: </a:t>
            </a:r>
            <a:r>
              <a:rPr lang="en-US" sz="1400" b="1" i="1" dirty="0" err="1">
                <a:cs typeface="Times New Roman"/>
              </a:rPr>
              <a:t>GFor</a:t>
            </a:r>
            <a:r>
              <a:rPr lang="en-US" sz="1400" b="1" i="1" dirty="0">
                <a:cs typeface="Times New Roman"/>
              </a:rPr>
              <a:t> </a:t>
            </a:r>
            <a:r>
              <a:rPr lang="en-US" sz="1400" i="1" dirty="0">
                <a:cs typeface="Times New Roman"/>
              </a:rPr>
              <a:t>(Casey et al): </a:t>
            </a:r>
            <a:r>
              <a:rPr lang="en-US" sz="1200" i="1" dirty="0">
                <a:cs typeface="Times New Roman"/>
              </a:rPr>
              <a:t>Dense gas history of the Universe </a:t>
            </a:r>
          </a:p>
          <a:p>
            <a:pPr marL="557213" lvl="1" indent="-214313">
              <a:spcBef>
                <a:spcPts val="450"/>
              </a:spcBef>
              <a:buFont typeface="Wingdings" charset="2"/>
              <a:buChar char="Ø"/>
              <a:defRPr/>
            </a:pPr>
            <a:r>
              <a:rPr lang="en-US" sz="1400" b="1" i="1" dirty="0">
                <a:cs typeface="Times New Roman"/>
              </a:rPr>
              <a:t>Time domain, Cosmology, and Physics: </a:t>
            </a:r>
            <a:r>
              <a:rPr lang="en-US" sz="1400" b="1" i="1" dirty="0" err="1">
                <a:cs typeface="Times New Roman"/>
              </a:rPr>
              <a:t>TdCP</a:t>
            </a:r>
            <a:r>
              <a:rPr lang="en-US" sz="1400" b="1" i="1" dirty="0">
                <a:cs typeface="Times New Roman"/>
              </a:rPr>
              <a:t> </a:t>
            </a:r>
            <a:r>
              <a:rPr lang="en-US" sz="1400" i="1" dirty="0">
                <a:cs typeface="Times New Roman"/>
              </a:rPr>
              <a:t>(Bower et al): </a:t>
            </a:r>
            <a:r>
              <a:rPr lang="en-US" sz="1200" dirty="0">
                <a:cs typeface="Times New Roman"/>
              </a:rPr>
              <a:t>Plasma physics, Exo-space weather, Strong Lensing</a:t>
            </a:r>
            <a:endParaRPr lang="en-US" sz="1400" i="1" dirty="0">
              <a:solidFill>
                <a:srgbClr val="C00000"/>
              </a:solidFill>
              <a:cs typeface="Times New Roman"/>
            </a:endParaRP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1600" b="1" dirty="0">
                <a:cs typeface="Times New Roman"/>
              </a:rPr>
              <a:t>Community Studies Program</a:t>
            </a:r>
            <a:r>
              <a:rPr lang="en-US" sz="1600" dirty="0">
                <a:cs typeface="Times New Roman"/>
              </a:rPr>
              <a:t>: 38 studies approved over 2 Rounds, </a:t>
            </a:r>
            <a:r>
              <a:rPr lang="en-US" sz="1600" i="1" dirty="0">
                <a:cs typeface="Times New Roman"/>
              </a:rPr>
              <a:t>financially supported by NRAO (</a:t>
            </a:r>
            <a:r>
              <a:rPr lang="en-US" sz="1600" i="1" dirty="0">
                <a:solidFill>
                  <a:schemeClr val="accent5"/>
                </a:solidFill>
                <a:cs typeface="Times New Roman"/>
              </a:rPr>
              <a:t>http://</a:t>
            </a:r>
            <a:r>
              <a:rPr lang="en-US" sz="1600" i="1" dirty="0" err="1">
                <a:solidFill>
                  <a:schemeClr val="accent5"/>
                </a:solidFill>
                <a:cs typeface="Times New Roman"/>
              </a:rPr>
              <a:t>ngvla.nrao.edu</a:t>
            </a:r>
            <a:r>
              <a:rPr lang="en-US" sz="1600" i="1" dirty="0">
                <a:solidFill>
                  <a:schemeClr val="accent5"/>
                </a:solidFill>
                <a:cs typeface="Times New Roman"/>
              </a:rPr>
              <a:t>/page/</a:t>
            </a:r>
            <a:r>
              <a:rPr lang="en-US" sz="1600" i="1" dirty="0" err="1">
                <a:solidFill>
                  <a:schemeClr val="accent5"/>
                </a:solidFill>
                <a:cs typeface="Times New Roman"/>
              </a:rPr>
              <a:t>commstudiesprogram</a:t>
            </a:r>
            <a:r>
              <a:rPr lang="en-US" sz="1600" i="1" dirty="0">
                <a:cs typeface="Times New Roman"/>
              </a:rPr>
              <a:t>)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1600" b="1" dirty="0">
                <a:cs typeface="Times New Roman"/>
              </a:rPr>
              <a:t>Community-Led Science Use Case</a:t>
            </a:r>
            <a:r>
              <a:rPr lang="en-US" sz="1600" dirty="0">
                <a:cs typeface="Times New Roman"/>
              </a:rPr>
              <a:t>s: 80 submitted for ‘</a:t>
            </a:r>
            <a:r>
              <a:rPr lang="en-US" sz="1600" dirty="0" err="1">
                <a:cs typeface="Times New Roman"/>
              </a:rPr>
              <a:t>Reqs</a:t>
            </a:r>
            <a:r>
              <a:rPr lang="en-US" sz="1600" dirty="0">
                <a:cs typeface="Times New Roman"/>
              </a:rPr>
              <a:t> to Specs’ process (</a:t>
            </a:r>
            <a:r>
              <a:rPr lang="en-US" sz="1600" dirty="0" err="1">
                <a:cs typeface="Times New Roman"/>
              </a:rPr>
              <a:t>ngVLA</a:t>
            </a:r>
            <a:r>
              <a:rPr lang="en-US" sz="1600" dirty="0">
                <a:cs typeface="Times New Roman"/>
              </a:rPr>
              <a:t> memo # 18)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defRPr/>
            </a:pPr>
            <a:endParaRPr lang="en-US" sz="1000" b="1" i="1" dirty="0">
              <a:solidFill>
                <a:srgbClr val="FF0000"/>
              </a:solidFill>
              <a:cs typeface="Times New Roman"/>
            </a:endParaRP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2000" b="1" i="1" dirty="0">
                <a:solidFill>
                  <a:srgbClr val="C00000"/>
                </a:solidFill>
                <a:cs typeface="Times New Roman"/>
              </a:rPr>
              <a:t>All gathered to report out and build a consensus vision June 2017 in Socorro</a:t>
            </a:r>
          </a:p>
        </p:txBody>
      </p:sp>
      <p:sp>
        <p:nvSpPr>
          <p:cNvPr id="21" name="TextBox 20"/>
          <p:cNvSpPr txBox="1">
            <a:spLocks noChangeAspect="1"/>
          </p:cNvSpPr>
          <p:nvPr/>
        </p:nvSpPr>
        <p:spPr>
          <a:xfrm>
            <a:off x="1396712" y="76256"/>
            <a:ext cx="639376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+mj-lt"/>
                <a:ea typeface="Times New Roman" charset="0"/>
                <a:cs typeface="Times New Roman" charset="0"/>
              </a:rPr>
              <a:t>Developing the ngVLA Science Case</a:t>
            </a:r>
          </a:p>
          <a:p>
            <a:pPr algn="ctr"/>
            <a:r>
              <a:rPr lang="en-US" sz="1600" dirty="0">
                <a:ea typeface="Times New Roman" charset="0"/>
                <a:cs typeface="Times New Roman" charset="0"/>
              </a:rPr>
              <a:t>Community-Driven, Growing, and Evolving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79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95486" y="664615"/>
            <a:ext cx="3106708" cy="385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u="sng" dirty="0">
                <a:latin typeface="+mj-lt"/>
              </a:rPr>
              <a:t>ngVLA Science Advisory Council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7324" y="3313188"/>
            <a:ext cx="34830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Alberto Bolatto    (University of Maryland: </a:t>
            </a:r>
            <a:r>
              <a:rPr lang="en-US" sz="1200" b="1" dirty="0"/>
              <a:t>co-Chair</a:t>
            </a:r>
            <a:r>
              <a:rPr lang="en-US" sz="1200" dirty="0"/>
              <a:t>)</a:t>
            </a:r>
          </a:p>
          <a:p>
            <a:r>
              <a:rPr lang="en-US" sz="1200" dirty="0"/>
              <a:t>Andrea Isella    (Rice University : </a:t>
            </a:r>
            <a:r>
              <a:rPr lang="en-US" sz="1200" b="1" dirty="0"/>
              <a:t>co-Chair</a:t>
            </a:r>
            <a:r>
              <a:rPr lang="en-US" sz="1200" dirty="0"/>
              <a:t>)</a:t>
            </a:r>
          </a:p>
          <a:p>
            <a:r>
              <a:rPr lang="en-US" sz="1200" dirty="0">
                <a:ea typeface="Gill Sans MT" charset="0"/>
                <a:cs typeface="Gill Sans MT" charset="0"/>
              </a:rPr>
              <a:t>Brenda Matthews    (NRC-Victoria: </a:t>
            </a:r>
            <a:r>
              <a:rPr lang="en-US" sz="1200" b="1" dirty="0">
                <a:ea typeface="Gill Sans MT" charset="0"/>
                <a:cs typeface="Gill Sans MT" charset="0"/>
              </a:rPr>
              <a:t>SWG1 Chair</a:t>
            </a:r>
            <a:r>
              <a:rPr lang="en-US" sz="1200" dirty="0">
                <a:ea typeface="Gill Sans MT" charset="0"/>
                <a:cs typeface="Gill Sans MT" charset="0"/>
              </a:rPr>
              <a:t>)</a:t>
            </a:r>
          </a:p>
          <a:p>
            <a:r>
              <a:rPr lang="en-US" sz="1200">
                <a:ea typeface="Gill Sans MT" charset="0"/>
                <a:cs typeface="Gill Sans MT" charset="0"/>
              </a:rPr>
              <a:t>Danny Dale</a:t>
            </a:r>
            <a:r>
              <a:rPr lang="en-US" sz="1200" dirty="0">
                <a:ea typeface="Gill Sans MT" charset="0"/>
                <a:cs typeface="Gill Sans MT" charset="0"/>
              </a:rPr>
              <a:t>   (University </a:t>
            </a:r>
            <a:r>
              <a:rPr lang="en-US" sz="1200">
                <a:ea typeface="Gill Sans MT" charset="0"/>
                <a:cs typeface="Gill Sans MT" charset="0"/>
              </a:rPr>
              <a:t>of Wyoming: </a:t>
            </a:r>
            <a:r>
              <a:rPr lang="en-US" sz="1200" b="1" dirty="0">
                <a:ea typeface="Gill Sans MT" charset="0"/>
                <a:cs typeface="Gill Sans MT" charset="0"/>
              </a:rPr>
              <a:t>SWG2 Chair</a:t>
            </a:r>
            <a:r>
              <a:rPr lang="en-US" sz="1200" dirty="0">
                <a:ea typeface="Gill Sans MT" charset="0"/>
                <a:cs typeface="Gill Sans MT" charset="0"/>
              </a:rPr>
              <a:t>)</a:t>
            </a:r>
          </a:p>
          <a:p>
            <a:r>
              <a:rPr lang="en-US" sz="1200" dirty="0">
                <a:ea typeface="Gill Sans MT" charset="0"/>
                <a:cs typeface="Gill Sans MT" charset="0"/>
              </a:rPr>
              <a:t>Dominik </a:t>
            </a:r>
            <a:r>
              <a:rPr lang="en-US" sz="1200" dirty="0" err="1">
                <a:ea typeface="Gill Sans MT" charset="0"/>
                <a:cs typeface="Gill Sans MT" charset="0"/>
              </a:rPr>
              <a:t>Riechers</a:t>
            </a:r>
            <a:r>
              <a:rPr lang="en-US" sz="1200" dirty="0">
                <a:ea typeface="Gill Sans MT" charset="0"/>
                <a:cs typeface="Gill Sans MT" charset="0"/>
              </a:rPr>
              <a:t> (Cornell: </a:t>
            </a:r>
            <a:r>
              <a:rPr lang="en-US" sz="1200" b="1" dirty="0">
                <a:ea typeface="Gill Sans MT" charset="0"/>
                <a:cs typeface="Gill Sans MT" charset="0"/>
              </a:rPr>
              <a:t>SWG3 Chair</a:t>
            </a:r>
            <a:r>
              <a:rPr lang="en-US" sz="1200" dirty="0">
                <a:ea typeface="Gill Sans MT" charset="0"/>
                <a:cs typeface="Gill Sans MT" charset="0"/>
              </a:rPr>
              <a:t>)</a:t>
            </a:r>
          </a:p>
          <a:p>
            <a:r>
              <a:rPr lang="en-US" sz="1200" dirty="0">
                <a:ea typeface="Gill Sans MT" charset="0"/>
                <a:cs typeface="Gill Sans MT" charset="0"/>
              </a:rPr>
              <a:t>Joseph Lazio    (JPL: </a:t>
            </a:r>
            <a:r>
              <a:rPr lang="en-US" sz="1200" b="1" dirty="0">
                <a:ea typeface="Gill Sans MT" charset="0"/>
                <a:cs typeface="Gill Sans MT" charset="0"/>
              </a:rPr>
              <a:t>SWG4 Chair</a:t>
            </a:r>
            <a:r>
              <a:rPr lang="en-US" sz="1200" dirty="0">
                <a:ea typeface="Gill Sans MT" charset="0"/>
                <a:cs typeface="Gill Sans MT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6131" y="1109518"/>
            <a:ext cx="475488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Interface between the science community &amp; NRAO</a:t>
            </a:r>
            <a:endParaRPr lang="en-US" sz="1000" dirty="0"/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Recent/Current Activities:</a:t>
            </a:r>
          </a:p>
          <a:p>
            <a:pPr marL="6286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400" dirty="0"/>
              <a:t>Science working groups: science use cases </a:t>
            </a:r>
            <a:r>
              <a:rPr lang="en-US" sz="1400" dirty="0">
                <a:sym typeface="Wingdings"/>
              </a:rPr>
              <a:t> telescope r</a:t>
            </a:r>
            <a:r>
              <a:rPr lang="en-US" sz="1400" dirty="0"/>
              <a:t>equirements</a:t>
            </a:r>
          </a:p>
          <a:p>
            <a:pPr marL="6286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400" dirty="0"/>
              <a:t>SOC for science meeting in June 2017/2018</a:t>
            </a:r>
          </a:p>
          <a:p>
            <a:pPr marL="6286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400" dirty="0"/>
              <a:t>Winter 2018 AAS Special Session</a:t>
            </a:r>
          </a:p>
          <a:p>
            <a:pPr marL="6286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400" dirty="0"/>
              <a:t>Lead Science case development </a:t>
            </a:r>
            <a:r>
              <a:rPr lang="en-US" sz="1400" dirty="0">
                <a:sym typeface="Wingdings"/>
              </a:rPr>
              <a:t> </a:t>
            </a:r>
            <a:r>
              <a:rPr lang="en-US" sz="1400" dirty="0"/>
              <a:t> ‘science book’ &amp; DS2020 White Papers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20145" y="627380"/>
            <a:ext cx="359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err="1"/>
              <a:t>ngVLA</a:t>
            </a:r>
            <a:r>
              <a:rPr lang="en-US" sz="1800" u="sng" dirty="0"/>
              <a:t> Technical Advisory Council 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351329" y="694841"/>
            <a:ext cx="2456240" cy="1137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dirty="0"/>
          </a:p>
        </p:txBody>
      </p:sp>
      <p:sp>
        <p:nvSpPr>
          <p:cNvPr id="9" name="TextBox 8"/>
          <p:cNvSpPr txBox="1"/>
          <p:nvPr/>
        </p:nvSpPr>
        <p:spPr>
          <a:xfrm>
            <a:off x="5424054" y="1066603"/>
            <a:ext cx="343315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Interface between the engineering &amp; computing community and NRAO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Membership covers a broad range of expertise in relevant technical areas including:</a:t>
            </a:r>
          </a:p>
          <a:p>
            <a:pPr marL="6286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300" dirty="0"/>
              <a:t>Antennas, low-noise receiver systems, cryogenics, data transmission, correlators, and data processing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18661" y="3283165"/>
            <a:ext cx="239406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ea typeface="Gill Sans MT" charset="0"/>
              <a:cs typeface="Gill Sans MT" charset="0"/>
            </a:endParaRPr>
          </a:p>
          <a:p>
            <a:r>
              <a:rPr lang="en-US" sz="1200" dirty="0">
                <a:ea typeface="Gill Sans MT" charset="0"/>
                <a:cs typeface="Gill Sans MT" charset="0"/>
              </a:rPr>
              <a:t>James Lamb (Caltech</a:t>
            </a:r>
            <a:r>
              <a:rPr lang="en-US" sz="1200" dirty="0"/>
              <a:t> : </a:t>
            </a:r>
            <a:r>
              <a:rPr lang="en-US" sz="1200" b="1" dirty="0"/>
              <a:t>co-Chair</a:t>
            </a:r>
            <a:r>
              <a:rPr lang="en-US" sz="1200" dirty="0">
                <a:ea typeface="Gill Sans MT" charset="0"/>
                <a:cs typeface="Gill Sans MT" charset="0"/>
              </a:rPr>
              <a:t>)</a:t>
            </a:r>
          </a:p>
          <a:p>
            <a:r>
              <a:rPr lang="en-US" sz="1200" dirty="0">
                <a:ea typeface="Gill Sans MT" charset="0"/>
                <a:cs typeface="Gill Sans MT" charset="0"/>
              </a:rPr>
              <a:t>Melissa Soriano (JPL</a:t>
            </a:r>
            <a:r>
              <a:rPr lang="en-US" sz="1200" dirty="0"/>
              <a:t> : </a:t>
            </a:r>
            <a:r>
              <a:rPr lang="en-US" sz="1200" b="1" dirty="0"/>
              <a:t>co-Chair</a:t>
            </a:r>
            <a:r>
              <a:rPr lang="en-US" sz="1200" dirty="0">
                <a:ea typeface="Gill Sans MT" charset="0"/>
                <a:cs typeface="Gill Sans MT" charset="0"/>
              </a:rPr>
              <a:t>)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08100" y="143810"/>
            <a:ext cx="664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latin typeface="+mj-lt"/>
                <a:cs typeface="Times New Roman"/>
              </a:rPr>
              <a:t>Community-Led Advisory Councils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5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599" y="806756"/>
            <a:ext cx="1119997" cy="712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Community Participation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831" y="2138836"/>
            <a:ext cx="605305" cy="601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473" y="2153327"/>
            <a:ext cx="833426" cy="500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052" y="3934515"/>
            <a:ext cx="1589270" cy="497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30" y="1566511"/>
            <a:ext cx="1558248" cy="503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178" y="2740601"/>
            <a:ext cx="899173" cy="499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48" y="2246460"/>
            <a:ext cx="1055632" cy="4785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011" y="3884423"/>
            <a:ext cx="916783" cy="5709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36" y="892013"/>
            <a:ext cx="1160956" cy="517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689" y="1639469"/>
            <a:ext cx="1641876" cy="3754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872" y="1741688"/>
            <a:ext cx="1239865" cy="2263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624" y="2194211"/>
            <a:ext cx="557764" cy="6002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675" y="2314735"/>
            <a:ext cx="973001" cy="5924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116" y="1066295"/>
            <a:ext cx="747734" cy="7346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351" y="1294912"/>
            <a:ext cx="1277508" cy="3181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120" y="1259714"/>
            <a:ext cx="1229320" cy="3670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54" y="2917675"/>
            <a:ext cx="1350719" cy="5317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1419" y="2970907"/>
            <a:ext cx="849957" cy="8499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896" y="3918042"/>
            <a:ext cx="836901" cy="533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689" y="3105231"/>
            <a:ext cx="518515" cy="4562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276" y="3279209"/>
            <a:ext cx="1231435" cy="3189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55" y="4127734"/>
            <a:ext cx="1123851" cy="2108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888" y="2212107"/>
            <a:ext cx="1494138" cy="2568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434" y="3719664"/>
            <a:ext cx="1231744" cy="29214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438" y="936092"/>
            <a:ext cx="984770" cy="5171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02" y="3561524"/>
            <a:ext cx="1178229" cy="3385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014" y="972488"/>
            <a:ext cx="1027513" cy="76886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878" y="2174752"/>
            <a:ext cx="1027545" cy="51377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183" y="2571634"/>
            <a:ext cx="1331548" cy="3516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673" y="4062210"/>
            <a:ext cx="1221208" cy="4242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434" y="1589341"/>
            <a:ext cx="1530940" cy="4756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449" y="2925760"/>
            <a:ext cx="1186020" cy="3378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001" y="3381253"/>
            <a:ext cx="1513139" cy="3989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156" y="3779090"/>
            <a:ext cx="698717" cy="6987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584" y="1528145"/>
            <a:ext cx="749143" cy="6709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121" y="4017153"/>
            <a:ext cx="1238982" cy="344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805" y="2892589"/>
            <a:ext cx="562411" cy="8270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204" y="3542089"/>
            <a:ext cx="1480551" cy="3831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954" y="2330759"/>
            <a:ext cx="1422609" cy="5334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552" y="2809147"/>
            <a:ext cx="1115864" cy="6340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555" y="900912"/>
            <a:ext cx="2019503" cy="279710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5573469" y="818946"/>
            <a:ext cx="426879" cy="125994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005765" y="2083579"/>
            <a:ext cx="3005563" cy="224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5679211" y="2065565"/>
            <a:ext cx="326554" cy="245133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758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92088" y="-43678"/>
            <a:ext cx="6823592" cy="6718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err="1"/>
              <a:t>ngVLA</a:t>
            </a:r>
            <a:r>
              <a:rPr lang="en-US" sz="2800" b="1" dirty="0"/>
              <a:t> Key Science Missions</a:t>
            </a:r>
            <a:br>
              <a:rPr lang="en-US" sz="2800" b="1" dirty="0"/>
            </a:br>
            <a:r>
              <a:rPr lang="en-US" sz="2000" dirty="0"/>
              <a:t>(</a:t>
            </a:r>
            <a:r>
              <a:rPr lang="en-US" sz="2000" dirty="0" err="1"/>
              <a:t>ngVLA</a:t>
            </a:r>
            <a:r>
              <a:rPr lang="en-US" sz="2000" dirty="0"/>
              <a:t> memo #19)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-66604" y="604874"/>
            <a:ext cx="6852328" cy="257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400" b="1" i="1" dirty="0">
                <a:cs typeface="Times New Roman"/>
              </a:rPr>
              <a:t>Unveiling the Formation of Solar System Analogues</a:t>
            </a:r>
          </a:p>
          <a:p>
            <a:pPr marL="285750" indent="-182880">
              <a:spcBef>
                <a:spcPts val="338"/>
              </a:spcBef>
              <a:buFont typeface="Wingdings" charset="2"/>
              <a:buChar char="Ø"/>
            </a:pPr>
            <a:endParaRPr lang="en-US" sz="200" b="1" i="1" dirty="0">
              <a:cs typeface="Times New Roman"/>
            </a:endParaRPr>
          </a:p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400" b="1" i="1" dirty="0">
                <a:cs typeface="Times New Roman"/>
              </a:rPr>
              <a:t>Probing the Initial Conditions for Planetary Systems and Life with </a:t>
            </a:r>
            <a:r>
              <a:rPr lang="en-US" sz="1400" b="1" i="1" dirty="0" err="1">
                <a:cs typeface="Times New Roman"/>
              </a:rPr>
              <a:t>Astrochemistry</a:t>
            </a:r>
            <a:endParaRPr lang="en-US" sz="200" dirty="0">
              <a:cs typeface="Times New Roman"/>
            </a:endParaRPr>
          </a:p>
          <a:p>
            <a:pPr marL="285750" indent="-182880">
              <a:spcBef>
                <a:spcPts val="338"/>
              </a:spcBef>
              <a:buFont typeface="Wingdings" charset="2"/>
              <a:buChar char="Ø"/>
            </a:pPr>
            <a:endParaRPr lang="en-US" sz="200" b="1" i="1" dirty="0">
              <a:cs typeface="Times New Roman"/>
            </a:endParaRPr>
          </a:p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400" b="1" i="1" dirty="0">
                <a:cs typeface="Times New Roman"/>
              </a:rPr>
              <a:t>Charting the Assembly, Structure, and Evolution of Galaxies Over Cosmic Time</a:t>
            </a:r>
          </a:p>
          <a:p>
            <a:pPr marL="171450" indent="-182880">
              <a:spcBef>
                <a:spcPts val="338"/>
              </a:spcBef>
              <a:buFont typeface="Wingdings" charset="2"/>
              <a:buChar char="Ø"/>
            </a:pPr>
            <a:endParaRPr lang="en-US" sz="200" dirty="0"/>
          </a:p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400" b="1" i="1" dirty="0"/>
              <a:t>Using Pulsars in the Galactic Center as Fundamental Tests of Gravity</a:t>
            </a:r>
          </a:p>
          <a:p>
            <a:pPr marL="171450" indent="-182880">
              <a:spcBef>
                <a:spcPts val="338"/>
              </a:spcBef>
              <a:buFont typeface="Wingdings" charset="2"/>
              <a:buChar char="Ø"/>
            </a:pPr>
            <a:endParaRPr lang="en-US" sz="200" dirty="0"/>
          </a:p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400" b="1" i="1" dirty="0"/>
              <a:t>Understanding the Formation and Evolution of Stellar and Supermassive </a:t>
            </a:r>
            <a:br>
              <a:rPr lang="en-US" sz="1400" b="1" i="1" dirty="0"/>
            </a:br>
            <a:r>
              <a:rPr lang="en-US" sz="1400" b="1" i="1" dirty="0"/>
              <a:t>BH’s  in the Era of Multi-Messenger Astronomy</a:t>
            </a:r>
            <a:endParaRPr lang="en-US" sz="1400" b="1" i="1" dirty="0">
              <a:solidFill>
                <a:srgbClr val="C00000"/>
              </a:solidFill>
            </a:endParaRPr>
          </a:p>
          <a:p>
            <a:pPr marL="102870">
              <a:spcBef>
                <a:spcPts val="338"/>
              </a:spcBef>
            </a:pPr>
            <a:r>
              <a:rPr lang="en-US" sz="1400" b="1" i="1" dirty="0">
                <a:solidFill>
                  <a:srgbClr val="C00000"/>
                </a:solidFill>
              </a:rPr>
              <a:t>Highly synergistic with next-generation ground-based OIR and NASA missions.  </a:t>
            </a:r>
          </a:p>
          <a:p>
            <a:pPr marL="342900" indent="-342900">
              <a:buClr>
                <a:srgbClr val="C00000"/>
              </a:buClr>
              <a:buSzPct val="125000"/>
              <a:buFont typeface="Wingdings" charset="2"/>
              <a:buChar char="Ø"/>
            </a:pPr>
            <a:endParaRPr lang="en-US" sz="1400" dirty="0">
              <a:solidFill>
                <a:srgbClr val="000000"/>
              </a:solidFill>
            </a:endParaRPr>
          </a:p>
          <a:p>
            <a:pPr marL="285750" indent="-182880">
              <a:spcBef>
                <a:spcPts val="338"/>
              </a:spcBef>
              <a:buFont typeface="Arial" charset="0"/>
              <a:buChar char="•"/>
            </a:pPr>
            <a:endParaRPr lang="en-US" sz="1400" b="1" i="1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5"/>
          <a:stretch/>
        </p:blipFill>
        <p:spPr>
          <a:xfrm>
            <a:off x="5996428" y="1782955"/>
            <a:ext cx="3108960" cy="1207211"/>
          </a:xfrm>
          <a:prstGeom prst="rect">
            <a:avLst/>
          </a:prstGeom>
        </p:spPr>
      </p:pic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35078" y="2699040"/>
            <a:ext cx="3566160" cy="1845844"/>
            <a:chOff x="5351336" y="2468346"/>
            <a:chExt cx="3676722" cy="1903072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5351336" y="2468346"/>
              <a:ext cx="3676722" cy="1903072"/>
              <a:chOff x="1752279" y="1583468"/>
              <a:chExt cx="5129422" cy="2654991"/>
            </a:xfrm>
          </p:grpSpPr>
          <p:pic>
            <p:nvPicPr>
              <p:cNvPr id="35" name="Picture 34" descr="PPD3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403461" y="1628529"/>
                <a:ext cx="2451608" cy="2499871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1752279" y="1583468"/>
                <a:ext cx="5129422" cy="2654991"/>
                <a:chOff x="1788321" y="1541497"/>
                <a:chExt cx="5129422" cy="2654991"/>
              </a:xfrm>
            </p:grpSpPr>
            <p:pic>
              <p:nvPicPr>
                <p:cNvPr id="33" name="Picture 32" descr="Screen Shot 2015-07-18 at 7.32.35 AM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88321" y="1541497"/>
                  <a:ext cx="2658647" cy="2627911"/>
                </a:xfrm>
                <a:prstGeom prst="rect">
                  <a:avLst/>
                </a:prstGeom>
              </p:spPr>
            </p:pic>
            <p:sp>
              <p:nvSpPr>
                <p:cNvPr id="36" name="TextBox 35"/>
                <p:cNvSpPr txBox="1"/>
                <p:nvPr/>
              </p:nvSpPr>
              <p:spPr>
                <a:xfrm>
                  <a:off x="4838930" y="1561264"/>
                  <a:ext cx="2078813" cy="276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spcBef>
                      <a:spcPts val="338"/>
                    </a:spcBef>
                  </a:pPr>
                  <a:r>
                    <a:rPr lang="en-US" sz="1200" dirty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ngVLA 100hr 25GHz 10mas 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24612" y="3796202"/>
                  <a:ext cx="2253931" cy="4002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13" dirty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rms = 90nJy/bm = 1K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2857693" y="1560972"/>
                  <a:ext cx="1805251" cy="6440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Jupiter @13AU </a:t>
                  </a:r>
                </a:p>
                <a:p>
                  <a:r>
                    <a:rPr lang="en-US" sz="1200" dirty="0">
                      <a:solidFill>
                        <a:schemeClr val="bg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Saturn @6AU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884790" y="3822413"/>
                  <a:ext cx="1611176" cy="3570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13" dirty="0" err="1">
                      <a:solidFill>
                        <a:schemeClr val="bg1"/>
                      </a:solidFill>
                    </a:rPr>
                    <a:t>Isella</a:t>
                  </a:r>
                  <a:r>
                    <a:rPr lang="en-US" sz="1013" dirty="0">
                      <a:solidFill>
                        <a:schemeClr val="bg1"/>
                      </a:solidFill>
                    </a:rPr>
                    <a:t> Dust Model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1897764" y="3730264"/>
                  <a:ext cx="1282679" cy="3722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rgbClr val="FFFFFF"/>
                      </a:solidFill>
                    </a:rPr>
                    <a:t>0.1” = 13AU</a:t>
                  </a:r>
                </a:p>
              </p:txBody>
            </p:sp>
          </p:grpSp>
        </p:grpSp>
        <p:cxnSp>
          <p:nvCxnSpPr>
            <p:cNvPr id="47" name="Straight Arrow Connector 46"/>
            <p:cNvCxnSpPr/>
            <p:nvPr/>
          </p:nvCxnSpPr>
          <p:spPr>
            <a:xfrm flipH="1">
              <a:off x="5769686" y="2653211"/>
              <a:ext cx="424618" cy="7726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6063412" y="2942746"/>
              <a:ext cx="285784" cy="5091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160" y="2986248"/>
            <a:ext cx="3154680" cy="1478280"/>
          </a:xfrm>
          <a:prstGeom prst="rect">
            <a:avLst/>
          </a:prstGeom>
        </p:spPr>
      </p:pic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3601238" y="2743664"/>
            <a:ext cx="2371266" cy="1664208"/>
            <a:chOff x="6651473" y="1296343"/>
            <a:chExt cx="4779965" cy="340805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1473" y="1296343"/>
              <a:ext cx="4779965" cy="3408053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10422619" y="1454467"/>
              <a:ext cx="858484" cy="567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Gas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55172" y="3758653"/>
              <a:ext cx="1067501" cy="34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ALMA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32800" y="2851427"/>
              <a:ext cx="1067501" cy="34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8F00"/>
                  </a:solidFill>
                </a:rPr>
                <a:t>NGVLA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958" y="220305"/>
            <a:ext cx="2069592" cy="148925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037122" y="3906831"/>
            <a:ext cx="90441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latin typeface="Gill Sans MT" panose="020B0502020104020203" pitchFamily="34" charset="0"/>
              </a:rPr>
              <a:t>Decarli+2016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95127" y="4212325"/>
            <a:ext cx="91563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olidFill>
                  <a:schemeClr val="bg1"/>
                </a:solidFill>
                <a:latin typeface="Gill Sans MT" panose="020B0502020104020203" pitchFamily="34" charset="0"/>
              </a:rPr>
              <a:t>HI + CO(1-0)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45155" y="4193459"/>
            <a:ext cx="63991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>
                <a:solidFill>
                  <a:schemeClr val="bg1"/>
                </a:solidFill>
                <a:latin typeface="Gill Sans MT" panose="020B0502020104020203" pitchFamily="34" charset="0"/>
              </a:rPr>
              <a:t>CO(2-1)</a:t>
            </a:r>
            <a:endParaRPr lang="en-US" sz="1013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4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9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40328" y="0"/>
            <a:ext cx="7886700" cy="995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/>
              <a:t>Current Reference Design Specifications</a:t>
            </a:r>
            <a:br>
              <a:rPr lang="en-US" b="1"/>
            </a:br>
            <a:r>
              <a:rPr lang="en-US" sz="2200"/>
              <a:t>(ngVLA Memo #17)</a:t>
            </a:r>
            <a:endParaRPr lang="en-US" sz="2200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/>
          </p:nvPr>
        </p:nvGraphicFramePr>
        <p:xfrm>
          <a:off x="4876800" y="2701925"/>
          <a:ext cx="4267200" cy="1695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Band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# 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Dewar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f</a:t>
                      </a:r>
                      <a:r>
                        <a:rPr lang="en-US" sz="1100" baseline="-25000" dirty="0" err="1">
                          <a:effectLst/>
                        </a:rPr>
                        <a:t>L</a:t>
                      </a:r>
                      <a:br>
                        <a:rPr lang="en-US" sz="1100" baseline="-250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GHz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</a:t>
                      </a:r>
                      <a:r>
                        <a:rPr lang="en-US" sz="1100" baseline="-25000">
                          <a:effectLst/>
                        </a:rPr>
                        <a:t>M</a:t>
                      </a:r>
                      <a:br>
                        <a:rPr lang="en-US" sz="1100" baseline="-250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GHz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</a:t>
                      </a:r>
                      <a:r>
                        <a:rPr lang="en-US" sz="1100" baseline="-25000">
                          <a:effectLst/>
                        </a:rPr>
                        <a:t>H</a:t>
                      </a:r>
                      <a:br>
                        <a:rPr lang="en-US" sz="1100" baseline="-250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GHz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</a:t>
                      </a:r>
                      <a:r>
                        <a:rPr lang="en-US" sz="1100" baseline="-25000">
                          <a:effectLst/>
                        </a:rPr>
                        <a:t>H</a:t>
                      </a:r>
                      <a:r>
                        <a:rPr lang="en-US" sz="1100">
                          <a:effectLst/>
                        </a:rPr>
                        <a:t>: f</a:t>
                      </a:r>
                      <a:r>
                        <a:rPr lang="en-US" sz="1100" baseline="-25000">
                          <a:effectLst/>
                        </a:rPr>
                        <a:t>L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BW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GHz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1.2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2.35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2.91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2.3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7.90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12.3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3.51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8.8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12.3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16.4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1.67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8.2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27.3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34.0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1.66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40.5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50.5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1.66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20.0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70.0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93.0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116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1.66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46.0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19209" y="2401269"/>
            <a:ext cx="1786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Receiver Configuration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5250" y="915873"/>
            <a:ext cx="4845050" cy="25131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214 18m offset Gregorian (feed-low) Antennas</a:t>
            </a:r>
          </a:p>
          <a:p>
            <a:pPr lvl="1"/>
            <a:r>
              <a:rPr lang="en-US" dirty="0"/>
              <a:t>Supported by internal cost-performance analysis</a:t>
            </a:r>
          </a:p>
          <a:p>
            <a:r>
              <a:rPr lang="en-US" dirty="0"/>
              <a:t>Fixed antenna locations across NM, TX, AZ, MX</a:t>
            </a:r>
          </a:p>
          <a:p>
            <a:pPr lvl="1"/>
            <a:r>
              <a:rPr lang="en-US" dirty="0"/>
              <a:t>~1000 km baselines</a:t>
            </a:r>
          </a:p>
          <a:p>
            <a:r>
              <a:rPr lang="en-US" dirty="0"/>
              <a:t>1.2 – 50.5 GHz; 70 – 116 GHz</a:t>
            </a:r>
          </a:p>
          <a:p>
            <a:pPr lvl="1"/>
            <a:r>
              <a:rPr lang="en-US" dirty="0"/>
              <a:t>Single-pixel feeds</a:t>
            </a:r>
          </a:p>
          <a:p>
            <a:pPr lvl="1"/>
            <a:r>
              <a:rPr lang="en-US" dirty="0"/>
              <a:t>6 feeds / 2 </a:t>
            </a:r>
            <a:r>
              <a:rPr lang="en-US" dirty="0" err="1"/>
              <a:t>dewar</a:t>
            </a:r>
            <a:r>
              <a:rPr lang="en-US" dirty="0"/>
              <a:t> package</a:t>
            </a:r>
          </a:p>
          <a:p>
            <a:r>
              <a:rPr lang="en-US" dirty="0"/>
              <a:t>19 6m short spacing array + 4 18m in TP mode to fill in (</a:t>
            </a:r>
            <a:r>
              <a:rPr lang="en-US" i="1" dirty="0"/>
              <a:t>u, v</a:t>
            </a:r>
            <a:r>
              <a:rPr lang="en-US" dirty="0"/>
              <a:t>) hole.  </a:t>
            </a:r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776" y="587583"/>
            <a:ext cx="3224330" cy="18136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49" y="3332510"/>
            <a:ext cx="4718049" cy="115416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>
                <a:cs typeface="Times New Roman"/>
              </a:rPr>
              <a:t>Continuum Sensitivity: ~0.1 </a:t>
            </a:r>
            <a:r>
              <a:rPr lang="en-US" sz="1600" dirty="0" err="1">
                <a:cs typeface="Times New Roman"/>
              </a:rPr>
              <a:t>uJy</a:t>
            </a:r>
            <a:r>
              <a:rPr lang="en-US" sz="1600" dirty="0">
                <a:cs typeface="Times New Roman"/>
              </a:rPr>
              <a:t>/</a:t>
            </a:r>
            <a:r>
              <a:rPr lang="en-US" sz="1600" dirty="0" err="1">
                <a:cs typeface="Times New Roman"/>
              </a:rPr>
              <a:t>bm</a:t>
            </a:r>
            <a:r>
              <a:rPr lang="en-US" sz="1600" dirty="0">
                <a:cs typeface="Times New Roman"/>
              </a:rPr>
              <a:t> @  1cm, 10mas, 10hr =&gt;  T</a:t>
            </a:r>
            <a:r>
              <a:rPr lang="en-US" sz="1600" baseline="-25000" dirty="0">
                <a:cs typeface="Times New Roman"/>
              </a:rPr>
              <a:t>B</a:t>
            </a:r>
            <a:r>
              <a:rPr lang="en-US" sz="1600" dirty="0">
                <a:cs typeface="Times New Roman"/>
              </a:rPr>
              <a:t> ~ 1.8 K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>
                <a:cs typeface="Times New Roman"/>
              </a:rPr>
              <a:t>Line sensitivity: ~20 </a:t>
            </a:r>
            <a:r>
              <a:rPr lang="en-US" sz="1600" dirty="0" err="1">
                <a:cs typeface="Times New Roman"/>
              </a:rPr>
              <a:t>uJy</a:t>
            </a:r>
            <a:r>
              <a:rPr lang="en-US" sz="1600" dirty="0">
                <a:cs typeface="Times New Roman"/>
              </a:rPr>
              <a:t>/</a:t>
            </a:r>
            <a:r>
              <a:rPr lang="en-US" sz="1600" dirty="0" err="1">
                <a:cs typeface="Times New Roman"/>
              </a:rPr>
              <a:t>bm</a:t>
            </a:r>
            <a:r>
              <a:rPr lang="en-US" sz="1600" dirty="0">
                <a:cs typeface="Times New Roman"/>
              </a:rPr>
              <a:t> @  1cm,  10 km/s, 1”, 10hr =&gt; T</a:t>
            </a:r>
            <a:r>
              <a:rPr lang="en-US" sz="1600" baseline="-25000" dirty="0">
                <a:cs typeface="Times New Roman"/>
              </a:rPr>
              <a:t>B</a:t>
            </a:r>
            <a:r>
              <a:rPr lang="en-US" sz="1600" dirty="0">
                <a:cs typeface="Times New Roman"/>
              </a:rPr>
              <a:t> ~ 25 </a:t>
            </a:r>
            <a:r>
              <a:rPr lang="en-US" sz="1600" dirty="0" err="1">
                <a:cs typeface="Times New Roman"/>
              </a:rPr>
              <a:t>mK</a:t>
            </a:r>
            <a:endParaRPr lang="en-US" sz="16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3651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10564</TotalTime>
  <Words>3184</Words>
  <Application>Microsoft Macintosh PowerPoint</Application>
  <PresentationFormat>On-screen Show (16:9)</PresentationFormat>
  <Paragraphs>426</Paragraphs>
  <Slides>30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Courier New</vt:lpstr>
      <vt:lpstr>Gill Sans</vt:lpstr>
      <vt:lpstr>Gill Sans MT</vt:lpstr>
      <vt:lpstr>Lucida Grande</vt:lpstr>
      <vt:lpstr>Mangal</vt:lpstr>
      <vt:lpstr>Symbol</vt:lpstr>
      <vt:lpstr>Times New Roman</vt:lpstr>
      <vt:lpstr>Wingdings</vt:lpstr>
      <vt:lpstr>Office Theme</vt:lpstr>
      <vt:lpstr>Key Science Goals and Req.’s</vt:lpstr>
      <vt:lpstr>PowerPoint Presentation</vt:lpstr>
      <vt:lpstr>PowerPoint Presentation</vt:lpstr>
      <vt:lpstr>A next generation VLA</vt:lpstr>
      <vt:lpstr>PowerPoint Presentation</vt:lpstr>
      <vt:lpstr>PowerPoint Presentation</vt:lpstr>
      <vt:lpstr>Community Participation</vt:lpstr>
      <vt:lpstr>ngVLA Key Science Missions (ngVLA memo #19)</vt:lpstr>
      <vt:lpstr>PowerPoint Presentation</vt:lpstr>
      <vt:lpstr>The Reference Array Configuration</vt:lpstr>
      <vt:lpstr>PowerPoint Presentation</vt:lpstr>
      <vt:lpstr>Highly Synergistic with Other Facilities on Similar Timescales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Versatility: Remarkable breadth of Science Enabled by the ngVLA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Murphy, Eric Joseph (ejm4v)</cp:lastModifiedBy>
  <cp:revision>320</cp:revision>
  <dcterms:created xsi:type="dcterms:W3CDTF">2016-12-02T21:40:55Z</dcterms:created>
  <dcterms:modified xsi:type="dcterms:W3CDTF">2018-06-19T17:46:15Z</dcterms:modified>
</cp:coreProperties>
</file>