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60" r:id="rId1"/>
  </p:sldMasterIdLst>
  <p:notesMasterIdLst>
    <p:notesMasterId r:id="rId36"/>
  </p:notesMasterIdLst>
  <p:sldIdLst>
    <p:sldId id="262" r:id="rId2"/>
    <p:sldId id="297" r:id="rId3"/>
    <p:sldId id="310" r:id="rId4"/>
    <p:sldId id="298" r:id="rId5"/>
    <p:sldId id="299" r:id="rId6"/>
    <p:sldId id="301" r:id="rId7"/>
    <p:sldId id="303" r:id="rId8"/>
    <p:sldId id="302" r:id="rId9"/>
    <p:sldId id="304" r:id="rId10"/>
    <p:sldId id="305" r:id="rId11"/>
    <p:sldId id="308" r:id="rId12"/>
    <p:sldId id="311" r:id="rId13"/>
    <p:sldId id="316" r:id="rId14"/>
    <p:sldId id="313" r:id="rId15"/>
    <p:sldId id="315" r:id="rId16"/>
    <p:sldId id="309" r:id="rId17"/>
    <p:sldId id="314" r:id="rId18"/>
    <p:sldId id="288" r:id="rId19"/>
    <p:sldId id="317" r:id="rId20"/>
    <p:sldId id="330" r:id="rId21"/>
    <p:sldId id="318" r:id="rId22"/>
    <p:sldId id="320" r:id="rId23"/>
    <p:sldId id="321" r:id="rId24"/>
    <p:sldId id="323" r:id="rId25"/>
    <p:sldId id="296" r:id="rId26"/>
    <p:sldId id="325" r:id="rId27"/>
    <p:sldId id="327" r:id="rId28"/>
    <p:sldId id="319" r:id="rId29"/>
    <p:sldId id="326" r:id="rId30"/>
    <p:sldId id="300" r:id="rId31"/>
    <p:sldId id="306" r:id="rId32"/>
    <p:sldId id="307" r:id="rId33"/>
    <p:sldId id="312" r:id="rId34"/>
    <p:sldId id="328" r:id="rId35"/>
  </p:sldIdLst>
  <p:sldSz cx="9144000" cy="5143500" type="screen16x9"/>
  <p:notesSz cx="6858000" cy="9144000"/>
  <p:defaultTextStyle>
    <a:defPPr>
      <a:defRPr lang="en-US"/>
    </a:defPPr>
    <a:lvl1pPr marL="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163B7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766" autoAdjust="0"/>
    <p:restoredTop sz="77985" autoAdjust="0"/>
  </p:normalViewPr>
  <p:slideViewPr>
    <p:cSldViewPr snapToGrid="0" snapToObjects="1" showGuides="1">
      <p:cViewPr varScale="1">
        <p:scale>
          <a:sx n="114" d="100"/>
          <a:sy n="114" d="100"/>
        </p:scale>
        <p:origin x="660" y="10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 varScale="1">
        <p:scale>
          <a:sx n="99" d="100"/>
          <a:sy n="99" d="100"/>
        </p:scale>
        <p:origin x="4272" y="18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1502BE4-89DD-6548-82D3-2826A713AC64}" type="datetimeFigureOut">
              <a:rPr lang="en-US" smtClean="0"/>
              <a:t>6/18/2018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ECA6C1E-B574-9248-808E-C0199F1688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62872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CA6C1E-B574-9248-808E-C0199F168871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376263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 sky has a huge influence on the band pass shape</a:t>
            </a:r>
          </a:p>
          <a:p>
            <a:r>
              <a:rPr lang="en-US" dirty="0" smtClean="0"/>
              <a:t>LNA</a:t>
            </a:r>
            <a:r>
              <a:rPr lang="en-US" baseline="0" dirty="0" smtClean="0"/>
              <a:t> also has better performance in the middle of the band</a:t>
            </a:r>
          </a:p>
          <a:p>
            <a:r>
              <a:rPr lang="en-US" baseline="0" dirty="0" smtClean="0"/>
              <a:t>Aperture efficiency decrease rapidly has the frequency increases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CA6C1E-B574-9248-808E-C0199F168871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023921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2 receiver mounted on the translating antenna platform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The box under the receiver</a:t>
            </a:r>
            <a:r>
              <a:rPr lang="en-US" baseline="0" dirty="0" smtClean="0"/>
              <a:t> contains the post amp/digitizer assembly that Matt Morgan is working on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CA6C1E-B574-9248-808E-C0199F168871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231196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CA6C1E-B574-9248-808E-C0199F168871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947787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214 (18m) antennas plus 19 (6m) antennas in the core for very short baseline and minimum shadowing</a:t>
            </a:r>
          </a:p>
          <a:p>
            <a:r>
              <a:rPr lang="en-US" dirty="0" smtClean="0"/>
              <a:t>Cooling power wasted by producing more Flow that we need (compressor ate fixed speed)</a:t>
            </a:r>
          </a:p>
          <a:p>
            <a:r>
              <a:rPr lang="en-US" dirty="0" smtClean="0"/>
              <a:t>Thermal</a:t>
            </a:r>
            <a:r>
              <a:rPr lang="en-US" baseline="0" dirty="0" smtClean="0"/>
              <a:t> design of the receiver not optimize, simple solution like MLI could save a lot of cooling power</a:t>
            </a:r>
          </a:p>
          <a:p>
            <a:r>
              <a:rPr lang="en-US" baseline="0" dirty="0" smtClean="0"/>
              <a:t>Cold-head at fixe speed, wasting cooling power</a:t>
            </a:r>
          </a:p>
          <a:p>
            <a:r>
              <a:rPr lang="en-US" baseline="0" dirty="0" smtClean="0"/>
              <a:t>Both combine make the VLA cryogenic system not efficient , plan to make some changes and reduce the power consumption by 30% in the future with the green antenna project.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CA6C1E-B574-9248-808E-C0199F168871}" type="slidenum">
              <a:rPr lang="en-US" smtClean="0"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155386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By reducing</a:t>
            </a:r>
            <a:r>
              <a:rPr lang="en-US" baseline="0" dirty="0" smtClean="0"/>
              <a:t> the number of receivers per antenna, we are within the X3 cost factor even if  the cryogenics sub-system is not optimized.</a:t>
            </a:r>
          </a:p>
          <a:p>
            <a:r>
              <a:rPr lang="en-US" baseline="0" dirty="0" smtClean="0"/>
              <a:t>The new frontend reference design has reduce the demand on Cryogenics significantly. Even if we use the same technology as the VLA we are within the x3 budget requirement for </a:t>
            </a:r>
            <a:r>
              <a:rPr lang="en-US" baseline="0" dirty="0" err="1" smtClean="0"/>
              <a:t>ngVLA</a:t>
            </a:r>
            <a:endParaRPr lang="en-US" baseline="0" dirty="0" smtClean="0"/>
          </a:p>
          <a:p>
            <a:endParaRPr lang="en-US" baseline="0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599E6F-7BF3-B449-B9CC-EDC129FF190F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752438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How did we spend the NSF fund to work</a:t>
            </a:r>
            <a:r>
              <a:rPr lang="en-US" baseline="0" dirty="0" smtClean="0"/>
              <a:t> on the reference design a give a good proposal for 2020 decadal survey.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CA6C1E-B574-9248-808E-C0199F168871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580052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CA6C1E-B574-9248-808E-C0199F168871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581724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CA6C1E-B574-9248-808E-C0199F168871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520591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CA6C1E-B574-9248-808E-C0199F168871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598753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CA6C1E-B574-9248-808E-C0199F168871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975977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Surface lambda/16 for the surface accuracy</a:t>
            </a:r>
            <a:r>
              <a:rPr lang="en-US" baseline="0" dirty="0" smtClean="0"/>
              <a:t> 116GHz</a:t>
            </a:r>
            <a:r>
              <a:rPr lang="en-US" dirty="0" smtClean="0"/>
              <a:t> =&gt;</a:t>
            </a:r>
            <a:r>
              <a:rPr lang="en-US" baseline="0" dirty="0" smtClean="0"/>
              <a:t> 160um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CA6C1E-B574-9248-808E-C0199F168871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920227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CA6C1E-B574-9248-808E-C0199F168871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549263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There is a lot of information on this plot.</a:t>
            </a:r>
          </a:p>
          <a:p>
            <a:r>
              <a:rPr lang="en-US" dirty="0" smtClean="0"/>
              <a:t>Almost linear dependence</a:t>
            </a:r>
            <a:r>
              <a:rPr lang="en-US" baseline="0" dirty="0" smtClean="0"/>
              <a:t> of the power consumption versus the operating frequency.</a:t>
            </a:r>
          </a:p>
          <a:p>
            <a:r>
              <a:rPr lang="en-US" baseline="0" dirty="0" smtClean="0"/>
              <a:t>For a  given frequency below 45Hz very small variation of the Power consumption with the pressure setting </a:t>
            </a:r>
          </a:p>
          <a:p>
            <a:r>
              <a:rPr lang="en-US" baseline="0" dirty="0" smtClean="0"/>
              <a:t>After 45Hz the variation increases  to reach 500W.</a:t>
            </a:r>
          </a:p>
          <a:p>
            <a:r>
              <a:rPr lang="en-US" baseline="0" dirty="0" smtClean="0"/>
              <a:t>How ever regardless of the frequency strong flow variation with the delta pressure setting.</a:t>
            </a:r>
          </a:p>
          <a:p>
            <a:r>
              <a:rPr lang="en-US" baseline="0" dirty="0" smtClean="0"/>
              <a:t>Flow highly dependent on the pressure settings which translate in important power consumption difference</a:t>
            </a:r>
          </a:p>
          <a:p>
            <a:r>
              <a:rPr lang="en-US" baseline="0" dirty="0" smtClean="0"/>
              <a:t>Unknown at this time what would be the pressure setting with 2 cold-heads Trillium 350CS and how the pressure will change when the frequency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CA6C1E-B574-9248-808E-C0199F168871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2364622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The large compressor has too much flow capacity to run only 2 cold-heads. We will have to run the compressor at very low frequency  (20Hz)to get the flow required by two trillium 350 cold-heads. Running the compressor at such low frequency might be problematic and might affect the compressor overall performances,</a:t>
            </a:r>
            <a:r>
              <a:rPr lang="en-US" baseline="0" dirty="0" smtClean="0"/>
              <a:t> oil management and heat exchanger design for more oil circulation.</a:t>
            </a:r>
            <a:endParaRPr lang="en-US" dirty="0" smtClean="0"/>
          </a:p>
          <a:p>
            <a:r>
              <a:rPr lang="en-US" dirty="0" smtClean="0"/>
              <a:t>The Fa-40  is a much better match for the load and will save an extra 1kW of power .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CA6C1E-B574-9248-808E-C0199F168871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3307583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CA6C1E-B574-9248-808E-C0199F168871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9722591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The reference</a:t>
            </a:r>
            <a:r>
              <a:rPr lang="en-US" baseline="0" dirty="0" smtClean="0"/>
              <a:t> design proves that with well established GM technology and VFD we are well within the factor 3 required for the </a:t>
            </a:r>
            <a:r>
              <a:rPr lang="en-US" baseline="0" dirty="0" err="1" smtClean="0"/>
              <a:t>ngVLA</a:t>
            </a:r>
            <a:r>
              <a:rPr lang="en-US" baseline="0" dirty="0" smtClean="0"/>
              <a:t> operating budget. Our goal is to be 1.5 times only the VLA operating cost for cryogenics.</a:t>
            </a:r>
          </a:p>
          <a:p>
            <a:r>
              <a:rPr lang="en-US" baseline="0" dirty="0" smtClean="0"/>
              <a:t>Well known service cost and technology, only the Scroll capsule can not be repaired. A Sterling pulse tube with lubrication free compressor is not serviceable and might not have a much lower power consumption I we add the 2 independent systems plus the water cooler to pull the heat generated by the refrigerator away from the receiver plate.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599E6F-7BF3-B449-B9CC-EDC129FF190F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8348591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CA6C1E-B574-9248-808E-C0199F168871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5965964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CA6C1E-B574-9248-808E-C0199F168871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967209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With the wide angle feeds we went from 3</a:t>
            </a:r>
            <a:r>
              <a:rPr lang="en-US" baseline="0" dirty="0" smtClean="0"/>
              <a:t> </a:t>
            </a:r>
            <a:r>
              <a:rPr lang="en-US" baseline="0" dirty="0" err="1" smtClean="0"/>
              <a:t>Dewars</a:t>
            </a:r>
            <a:r>
              <a:rPr lang="en-US" baseline="0" dirty="0" smtClean="0"/>
              <a:t> down to 2 </a:t>
            </a:r>
            <a:r>
              <a:rPr lang="en-US" baseline="0" dirty="0" err="1" smtClean="0"/>
              <a:t>Dewars</a:t>
            </a:r>
            <a:endParaRPr lang="en-US" baseline="0" dirty="0" smtClean="0"/>
          </a:p>
          <a:p>
            <a:r>
              <a:rPr lang="en-US" baseline="0" dirty="0" smtClean="0"/>
              <a:t>Previously the feed were not cold because of the very large size</a:t>
            </a:r>
          </a:p>
          <a:p>
            <a:r>
              <a:rPr lang="en-US" baseline="0" dirty="0" smtClean="0"/>
              <a:t>One less refrigerator, smaller feed reduced thermal load</a:t>
            </a:r>
          </a:p>
          <a:p>
            <a:r>
              <a:rPr lang="en-US" baseline="0" dirty="0" smtClean="0"/>
              <a:t>It’s a lot easier now to meet the </a:t>
            </a:r>
            <a:r>
              <a:rPr lang="en-US" baseline="0" dirty="0" err="1" smtClean="0"/>
              <a:t>ngVLA</a:t>
            </a:r>
            <a:r>
              <a:rPr lang="en-US" baseline="0" dirty="0" smtClean="0"/>
              <a:t> requirements for the cryogenics</a:t>
            </a:r>
          </a:p>
          <a:p>
            <a:r>
              <a:rPr lang="en-US" baseline="0" dirty="0" smtClean="0"/>
              <a:t>Fewer cold-heads =&gt; less maintenance</a:t>
            </a:r>
          </a:p>
          <a:p>
            <a:r>
              <a:rPr lang="en-US" baseline="0" dirty="0" smtClean="0"/>
              <a:t>Smaller compressor=&gt; lower power consumption</a:t>
            </a:r>
          </a:p>
          <a:p>
            <a:r>
              <a:rPr lang="en-US" dirty="0" smtClean="0"/>
              <a:t>Band 1 limited at 3.5GHz</a:t>
            </a:r>
            <a:r>
              <a:rPr lang="en-US" baseline="0" dirty="0" smtClean="0"/>
              <a:t> by the sampler, </a:t>
            </a:r>
            <a:r>
              <a:rPr lang="en-US" baseline="0" smtClean="0"/>
              <a:t>direct sampling 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CA6C1E-B574-9248-808E-C0199F168871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178746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Feed is cooled by</a:t>
            </a:r>
            <a:r>
              <a:rPr lang="en-US" baseline="0" dirty="0" smtClean="0"/>
              <a:t> the first stage </a:t>
            </a:r>
          </a:p>
          <a:p>
            <a:r>
              <a:rPr lang="en-US" baseline="0" dirty="0" smtClean="0"/>
              <a:t>Feed cover/ vacuum window for the reference design is borrow from CSIRO (sandwich of Styrofoam between two layer of fiberglass)</a:t>
            </a:r>
          </a:p>
          <a:p>
            <a:r>
              <a:rPr lang="en-US" baseline="0" dirty="0" smtClean="0"/>
              <a:t>Information provided by Alex Dunning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CA6C1E-B574-9248-808E-C0199F168871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213596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High spillover at the low end of the band</a:t>
            </a:r>
          </a:p>
          <a:p>
            <a:r>
              <a:rPr lang="en-US" dirty="0" smtClean="0"/>
              <a:t>Drop </a:t>
            </a:r>
            <a:r>
              <a:rPr lang="en-US" baseline="0" dirty="0" smtClean="0"/>
              <a:t> in efficiency at the high end of the band</a:t>
            </a:r>
          </a:p>
          <a:p>
            <a:r>
              <a:rPr lang="en-US" baseline="0" dirty="0" smtClean="0"/>
              <a:t>More optimization might be needed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CA6C1E-B574-9248-808E-C0199F168871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8852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The thermal gap assembly is the supporting structure for each frequency band assembly</a:t>
            </a:r>
          </a:p>
          <a:p>
            <a:r>
              <a:rPr lang="en-US" dirty="0" smtClean="0"/>
              <a:t>Remove the top plate and the</a:t>
            </a:r>
            <a:r>
              <a:rPr lang="en-US" baseline="0" dirty="0" smtClean="0"/>
              <a:t> access panel through the radiation shield to get access to the electronics</a:t>
            </a:r>
          </a:p>
          <a:p>
            <a:r>
              <a:rPr lang="en-US" baseline="0" dirty="0" smtClean="0"/>
              <a:t>Disconnect the RF connections (coaxial cables or waveguides)</a:t>
            </a:r>
          </a:p>
          <a:p>
            <a:r>
              <a:rPr lang="en-US" baseline="0" dirty="0" smtClean="0"/>
              <a:t>Thermal connections copper braids</a:t>
            </a:r>
          </a:p>
          <a:p>
            <a:r>
              <a:rPr lang="en-US" baseline="0" dirty="0" smtClean="0"/>
              <a:t>Unplug the DC bias cables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CA6C1E-B574-9248-808E-C0199F168871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860575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Feed design by NRC for ALMA band1 35-50GHz</a:t>
            </a:r>
          </a:p>
          <a:p>
            <a:r>
              <a:rPr lang="en-US" dirty="0" smtClean="0"/>
              <a:t>Manufacturing might be challenging for  band6</a:t>
            </a:r>
            <a:r>
              <a:rPr lang="en-US" baseline="0" dirty="0" smtClean="0"/>
              <a:t>  (65-116GHz)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CA6C1E-B574-9248-808E-C0199F168871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056387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Note the high spill</a:t>
            </a:r>
            <a:r>
              <a:rPr lang="en-US" baseline="0" dirty="0" smtClean="0"/>
              <a:t> over for the band 1 and 2 at the low end of the band</a:t>
            </a:r>
          </a:p>
          <a:p>
            <a:r>
              <a:rPr lang="en-US" baseline="0" dirty="0" smtClean="0"/>
              <a:t>Reduced aperture efficiency for the Band 6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CA6C1E-B574-9248-808E-C0199F168871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993946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ngVLA</a:t>
            </a:r>
            <a:r>
              <a:rPr lang="en-US" dirty="0" smtClean="0"/>
              <a:t> </a:t>
            </a:r>
            <a:r>
              <a:rPr lang="en-US" baseline="0" dirty="0" smtClean="0"/>
              <a:t> band 1 &amp; band 2  slope because of high spill over lower part of the band. VLA higher </a:t>
            </a:r>
            <a:r>
              <a:rPr lang="en-US" baseline="0" dirty="0" err="1" smtClean="0"/>
              <a:t>Tsys</a:t>
            </a:r>
            <a:r>
              <a:rPr lang="en-US" baseline="0" dirty="0" smtClean="0"/>
              <a:t> for L &amp; S band because of not optimum optics, diffraction and spill over.</a:t>
            </a:r>
          </a:p>
          <a:p>
            <a:r>
              <a:rPr lang="en-US" baseline="0" dirty="0" smtClean="0"/>
              <a:t>Band 6 aperture efficiency lower because of surface accuracy and pointing accuracy compromised by the antenna cost.</a:t>
            </a:r>
          </a:p>
          <a:p>
            <a:r>
              <a:rPr lang="en-US" baseline="0" dirty="0" smtClean="0"/>
              <a:t>Re-optimize band 1 and 2 feed to reduce spillover but might affect the aperture efficiency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CA6C1E-B574-9248-808E-C0199F168871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873525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jpe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2.jpeg"/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3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3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7" Type="http://schemas.openxmlformats.org/officeDocument/2006/relationships/image" Target="../media/image10.jpeg"/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2.jpeg"/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960315"/>
            <a:ext cx="9144000" cy="2286000"/>
          </a:xfrm>
          <a:prstGeom prst="rect">
            <a:avLst/>
          </a:prstGeom>
        </p:spPr>
      </p:pic>
      <p:sp>
        <p:nvSpPr>
          <p:cNvPr id="9" name="Title 1"/>
          <p:cNvSpPr txBox="1">
            <a:spLocks/>
          </p:cNvSpPr>
          <p:nvPr userDrawn="1"/>
        </p:nvSpPr>
        <p:spPr>
          <a:xfrm>
            <a:off x="1252674" y="393396"/>
            <a:ext cx="7538239" cy="412361"/>
          </a:xfrm>
          <a:prstGeom prst="rect">
            <a:avLst/>
          </a:prstGeom>
          <a:noFill/>
        </p:spPr>
        <p:txBody>
          <a:bodyPr vert="horz" wrap="square" lIns="0" tIns="0" rIns="0" bIns="0" rtlCol="0" anchor="b">
            <a:noAutofit/>
          </a:bodyPr>
          <a:lstStyle>
            <a:lvl1pPr algn="ctr" defTabSz="438912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8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00000"/>
              </a:lnSpc>
            </a:pPr>
            <a:r>
              <a:rPr lang="en-US" sz="2000" dirty="0" smtClean="0">
                <a:solidFill>
                  <a:srgbClr val="163B71"/>
                </a:solidFill>
                <a:latin typeface="Gill Sans MT" charset="0"/>
                <a:ea typeface="Gill Sans MT" charset="0"/>
                <a:cs typeface="Gill Sans MT" charset="0"/>
              </a:rPr>
              <a:t>NATIONAL RADIO ASTRONOMY OBSERVATORY</a:t>
            </a:r>
            <a:endParaRPr lang="en-US" sz="2000" dirty="0">
              <a:solidFill>
                <a:srgbClr val="163B71"/>
              </a:solidFill>
              <a:latin typeface="Gill Sans MT" charset="0"/>
              <a:ea typeface="Gill Sans MT" charset="0"/>
              <a:cs typeface="Gill Sans MT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45502" y="4353392"/>
            <a:ext cx="1007285" cy="667478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5962" y="4375554"/>
            <a:ext cx="640080" cy="64008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3246315"/>
            <a:ext cx="6868886" cy="649410"/>
          </a:xfrm>
        </p:spPr>
        <p:txBody>
          <a:bodyPr anchor="b"/>
          <a:lstStyle>
            <a:lvl1pPr algn="l">
              <a:lnSpc>
                <a:spcPct val="100000"/>
              </a:lnSpc>
              <a:defRPr sz="45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pic>
        <p:nvPicPr>
          <p:cNvPr id="17" name="Picture 16"/>
          <p:cNvPicPr>
            <a:picLocks noChangeAspect="1"/>
          </p:cNvPicPr>
          <p:nvPr userDrawn="1"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4529" y="184543"/>
            <a:ext cx="984096" cy="1282307"/>
          </a:xfrm>
          <a:prstGeom prst="rect">
            <a:avLst/>
          </a:prstGeom>
        </p:spPr>
      </p:pic>
      <p:sp>
        <p:nvSpPr>
          <p:cNvPr id="21" name="Text Placeholder 20"/>
          <p:cNvSpPr>
            <a:spLocks noGrp="1"/>
          </p:cNvSpPr>
          <p:nvPr>
            <p:ph type="body" sz="quarter" idx="13"/>
          </p:nvPr>
        </p:nvSpPr>
        <p:spPr>
          <a:xfrm>
            <a:off x="0" y="3914388"/>
            <a:ext cx="2743200" cy="392113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 dirty="0" smtClean="0"/>
              <a:t>Edit Master text</a:t>
            </a:r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59189" y="3246316"/>
            <a:ext cx="2184811" cy="1897184"/>
          </a:xfrm>
          <a:prstGeom prst="rect">
            <a:avLst/>
          </a:prstGeom>
        </p:spPr>
      </p:pic>
    </p:spTree>
    <p:extLst/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extBox 22"/>
          <p:cNvSpPr txBox="1"/>
          <p:nvPr userDrawn="1"/>
        </p:nvSpPr>
        <p:spPr>
          <a:xfrm>
            <a:off x="3263391" y="2888969"/>
            <a:ext cx="2752403" cy="3139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80000"/>
              </a:lnSpc>
              <a:spcBef>
                <a:spcPct val="20000"/>
              </a:spcBef>
            </a:pPr>
            <a:r>
              <a:rPr lang="en-US" sz="1800" b="1" dirty="0" smtClean="0">
                <a:solidFill>
                  <a:srgbClr val="062458"/>
                </a:solidFill>
                <a:latin typeface="Gill Sans MT" charset="0"/>
                <a:cs typeface="Gill Sans" charset="0"/>
              </a:rPr>
              <a:t>ngvla.nrao.edu</a:t>
            </a:r>
          </a:p>
        </p:txBody>
      </p:sp>
      <p:sp>
        <p:nvSpPr>
          <p:cNvPr id="24" name="TextBox 23"/>
          <p:cNvSpPr txBox="1"/>
          <p:nvPr userDrawn="1"/>
        </p:nvSpPr>
        <p:spPr>
          <a:xfrm>
            <a:off x="485421" y="3553982"/>
            <a:ext cx="8173156" cy="571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indent="0" algn="ctr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050" i="1" dirty="0" smtClean="0">
                <a:latin typeface="Gill Sans MT" charset="0"/>
                <a:cs typeface="Gill Sans" charset="0"/>
              </a:rPr>
              <a:t>The National Radio Astronomy Observatory is a facility of the National Science Foundation</a:t>
            </a:r>
            <a:br>
              <a:rPr lang="en-US" sz="1050" i="1" dirty="0" smtClean="0">
                <a:latin typeface="Gill Sans MT" charset="0"/>
                <a:cs typeface="Gill Sans" charset="0"/>
              </a:rPr>
            </a:br>
            <a:r>
              <a:rPr lang="en-US" sz="1050" i="1" dirty="0" smtClean="0">
                <a:latin typeface="Gill Sans MT" charset="0"/>
                <a:cs typeface="Gill Sans" charset="0"/>
              </a:rPr>
              <a:t>operated under cooperative agreement by Associated Universities, Inc.</a:t>
            </a:r>
          </a:p>
          <a:p>
            <a:endParaRPr lang="en-US" sz="1013" dirty="0"/>
          </a:p>
        </p:txBody>
      </p:sp>
      <p:cxnSp>
        <p:nvCxnSpPr>
          <p:cNvPr id="12" name="Straight Connector 11"/>
          <p:cNvCxnSpPr/>
          <p:nvPr userDrawn="1"/>
        </p:nvCxnSpPr>
        <p:spPr>
          <a:xfrm flipH="1">
            <a:off x="-7022" y="4676463"/>
            <a:ext cx="9144000" cy="0"/>
          </a:xfrm>
          <a:prstGeom prst="line">
            <a:avLst/>
          </a:prstGeom>
          <a:ln>
            <a:solidFill>
              <a:srgbClr val="163B7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45153" y="4809555"/>
            <a:ext cx="427977" cy="211849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72428" y="4809555"/>
            <a:ext cx="283464" cy="212598"/>
          </a:xfrm>
          <a:prstGeom prst="rect">
            <a:avLst/>
          </a:prstGeom>
        </p:spPr>
      </p:pic>
      <p:pic>
        <p:nvPicPr>
          <p:cNvPr id="15" name="Content Placeholder 5"/>
          <p:cNvPicPr>
            <a:picLocks noChangeAspect="1"/>
          </p:cNvPicPr>
          <p:nvPr userDrawn="1"/>
        </p:nvPicPr>
        <p:blipFill rotWithShape="1">
          <a:blip r:embed="rId4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105654" y="4684014"/>
            <a:ext cx="5038347" cy="459486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 userDrawn="1"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07720" y="4751440"/>
            <a:ext cx="332184" cy="324635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 userDrawn="1"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5523" y="4711218"/>
            <a:ext cx="519207" cy="412404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26592" y="810064"/>
            <a:ext cx="2300439" cy="20713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81489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004774"/>
            <a:ext cx="7886700" cy="3417736"/>
          </a:xfrm>
        </p:spPr>
        <p:txBody>
          <a:bodyPr/>
          <a:lstStyle>
            <a:lvl4pPr>
              <a:defRPr sz="1125"/>
            </a:lvl4pPr>
            <a:lvl5pPr>
              <a:defRPr sz="1125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cxnSp>
        <p:nvCxnSpPr>
          <p:cNvPr id="14" name="Straight Connector 13"/>
          <p:cNvCxnSpPr/>
          <p:nvPr userDrawn="1"/>
        </p:nvCxnSpPr>
        <p:spPr>
          <a:xfrm flipH="1">
            <a:off x="-7022" y="4676463"/>
            <a:ext cx="9144000" cy="0"/>
          </a:xfrm>
          <a:prstGeom prst="line">
            <a:avLst/>
          </a:prstGeom>
          <a:ln>
            <a:solidFill>
              <a:srgbClr val="163B7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" name="Picture 1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45153" y="4809555"/>
            <a:ext cx="427977" cy="211849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72428" y="4809555"/>
            <a:ext cx="283464" cy="212598"/>
          </a:xfrm>
          <a:prstGeom prst="rect">
            <a:avLst/>
          </a:prstGeom>
        </p:spPr>
      </p:pic>
      <p:pic>
        <p:nvPicPr>
          <p:cNvPr id="19" name="Content Placeholder 5"/>
          <p:cNvPicPr>
            <a:picLocks noChangeAspect="1"/>
          </p:cNvPicPr>
          <p:nvPr userDrawn="1"/>
        </p:nvPicPr>
        <p:blipFill rotWithShape="1">
          <a:blip r:embed="rId4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105654" y="4684014"/>
            <a:ext cx="5038347" cy="459486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 userDrawn="1"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07720" y="4751440"/>
            <a:ext cx="332184" cy="32463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 userDrawn="1"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5175" y="4711218"/>
            <a:ext cx="749556" cy="412404"/>
          </a:xfrm>
          <a:prstGeom prst="rect">
            <a:avLst/>
          </a:prstGeom>
        </p:spPr>
      </p:pic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3321" y="4805723"/>
            <a:ext cx="409330" cy="249389"/>
          </a:xfrm>
          <a:prstGeom prst="rect">
            <a:avLst/>
          </a:prstGeom>
        </p:spPr>
        <p:txBody>
          <a:bodyPr/>
          <a:lstStyle/>
          <a:p>
            <a:fld id="{C007A3FA-37C8-B64A-9EE6-D07431EEED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44100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004773"/>
            <a:ext cx="7886700" cy="3417736"/>
          </a:xfrm>
        </p:spPr>
        <p:txBody>
          <a:bodyPr/>
          <a:lstStyle>
            <a:lvl4pPr>
              <a:defRPr sz="1500"/>
            </a:lvl4pPr>
            <a:lvl5pPr>
              <a:defRPr sz="15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cxnSp>
        <p:nvCxnSpPr>
          <p:cNvPr id="8" name="Straight Connector 7"/>
          <p:cNvCxnSpPr/>
          <p:nvPr userDrawn="1"/>
        </p:nvCxnSpPr>
        <p:spPr>
          <a:xfrm flipH="1">
            <a:off x="0" y="4525617"/>
            <a:ext cx="9144000" cy="0"/>
          </a:xfrm>
          <a:prstGeom prst="line">
            <a:avLst/>
          </a:prstGeom>
          <a:ln>
            <a:solidFill>
              <a:srgbClr val="163B7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52174" y="4703073"/>
            <a:ext cx="427977" cy="282465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79450" y="4703073"/>
            <a:ext cx="283464" cy="283464"/>
          </a:xfrm>
          <a:prstGeom prst="rect">
            <a:avLst/>
          </a:prstGeom>
        </p:spPr>
      </p:pic>
      <p:pic>
        <p:nvPicPr>
          <p:cNvPr id="12" name="Content Placeholder 5"/>
          <p:cNvPicPr>
            <a:picLocks noChangeAspect="1"/>
          </p:cNvPicPr>
          <p:nvPr userDrawn="1"/>
        </p:nvPicPr>
        <p:blipFill rotWithShape="1">
          <a:blip r:embed="rId4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112675" y="4535685"/>
            <a:ext cx="5038347" cy="612648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29018" y="4628726"/>
            <a:ext cx="332184" cy="43284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 userDrawn="1"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1515" y="4562453"/>
            <a:ext cx="744628" cy="546256"/>
          </a:xfrm>
          <a:prstGeom prst="rect">
            <a:avLst/>
          </a:prstGeom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1371" y="4691119"/>
            <a:ext cx="409330" cy="332519"/>
          </a:xfrm>
          <a:prstGeom prst="rect">
            <a:avLst/>
          </a:prstGeom>
        </p:spPr>
        <p:txBody>
          <a:bodyPr/>
          <a:lstStyle/>
          <a:p>
            <a:fld id="{C007A3FA-37C8-B64A-9EE6-D07431EEED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57577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004773"/>
            <a:ext cx="3886200" cy="3445698"/>
          </a:xfrm>
        </p:spPr>
        <p:txBody>
          <a:bodyPr/>
          <a:lstStyle>
            <a:lvl4pPr>
              <a:defRPr sz="1500"/>
            </a:lvl4pPr>
            <a:lvl5pPr>
              <a:defRPr sz="15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004773"/>
            <a:ext cx="3886200" cy="3445698"/>
          </a:xfrm>
        </p:spPr>
        <p:txBody>
          <a:bodyPr/>
          <a:lstStyle>
            <a:lvl4pPr>
              <a:defRPr sz="1500"/>
            </a:lvl4pPr>
            <a:lvl5pPr>
              <a:defRPr sz="15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cxnSp>
        <p:nvCxnSpPr>
          <p:cNvPr id="13" name="Straight Connector 12"/>
          <p:cNvCxnSpPr/>
          <p:nvPr userDrawn="1"/>
        </p:nvCxnSpPr>
        <p:spPr>
          <a:xfrm flipH="1">
            <a:off x="0" y="4525617"/>
            <a:ext cx="9144000" cy="0"/>
          </a:xfrm>
          <a:prstGeom prst="line">
            <a:avLst/>
          </a:prstGeom>
          <a:ln>
            <a:solidFill>
              <a:srgbClr val="163B7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" name="Picture 1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52174" y="4703073"/>
            <a:ext cx="427977" cy="282465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79450" y="4703073"/>
            <a:ext cx="283464" cy="283464"/>
          </a:xfrm>
          <a:prstGeom prst="rect">
            <a:avLst/>
          </a:prstGeom>
        </p:spPr>
      </p:pic>
      <p:pic>
        <p:nvPicPr>
          <p:cNvPr id="19" name="Content Placeholder 5"/>
          <p:cNvPicPr>
            <a:picLocks noChangeAspect="1"/>
          </p:cNvPicPr>
          <p:nvPr userDrawn="1"/>
        </p:nvPicPr>
        <p:blipFill rotWithShape="1">
          <a:blip r:embed="rId4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112675" y="4535685"/>
            <a:ext cx="5038347" cy="612648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 userDrawn="1"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29018" y="4628726"/>
            <a:ext cx="332184" cy="432846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 userDrawn="1"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1515" y="4562453"/>
            <a:ext cx="744628" cy="546256"/>
          </a:xfrm>
          <a:prstGeom prst="rect">
            <a:avLst/>
          </a:prstGeom>
        </p:spPr>
      </p:pic>
      <p:sp>
        <p:nvSpPr>
          <p:cNvPr id="2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1371" y="4691119"/>
            <a:ext cx="409330" cy="332519"/>
          </a:xfrm>
          <a:prstGeom prst="rect">
            <a:avLst/>
          </a:prstGeom>
        </p:spPr>
        <p:txBody>
          <a:bodyPr/>
          <a:lstStyle/>
          <a:p>
            <a:fld id="{C007A3FA-37C8-B64A-9EE6-D07431EEED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50395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7144"/>
            <a:ext cx="7886700" cy="994172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022747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640682"/>
            <a:ext cx="3868340" cy="2809790"/>
          </a:xfrm>
        </p:spPr>
        <p:txBody>
          <a:bodyPr/>
          <a:lstStyle>
            <a:lvl4pPr>
              <a:defRPr sz="1500"/>
            </a:lvl4pPr>
            <a:lvl5pPr>
              <a:defRPr sz="15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022747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640682"/>
            <a:ext cx="3887391" cy="2809790"/>
          </a:xfrm>
        </p:spPr>
        <p:txBody>
          <a:bodyPr/>
          <a:lstStyle>
            <a:lvl4pPr>
              <a:defRPr sz="1500"/>
            </a:lvl4pPr>
            <a:lvl5pPr>
              <a:defRPr sz="15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cxnSp>
        <p:nvCxnSpPr>
          <p:cNvPr id="25" name="Straight Connector 24"/>
          <p:cNvCxnSpPr/>
          <p:nvPr userDrawn="1"/>
        </p:nvCxnSpPr>
        <p:spPr>
          <a:xfrm flipH="1">
            <a:off x="0" y="4525617"/>
            <a:ext cx="9144000" cy="0"/>
          </a:xfrm>
          <a:prstGeom prst="line">
            <a:avLst/>
          </a:prstGeom>
          <a:ln>
            <a:solidFill>
              <a:srgbClr val="163B7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6" name="Picture 2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52174" y="4703073"/>
            <a:ext cx="427977" cy="282465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79450" y="4703073"/>
            <a:ext cx="283464" cy="283464"/>
          </a:xfrm>
          <a:prstGeom prst="rect">
            <a:avLst/>
          </a:prstGeom>
        </p:spPr>
      </p:pic>
      <p:pic>
        <p:nvPicPr>
          <p:cNvPr id="28" name="Content Placeholder 5"/>
          <p:cNvPicPr>
            <a:picLocks noChangeAspect="1"/>
          </p:cNvPicPr>
          <p:nvPr userDrawn="1"/>
        </p:nvPicPr>
        <p:blipFill rotWithShape="1">
          <a:blip r:embed="rId4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112675" y="4535685"/>
            <a:ext cx="5038347" cy="612648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 userDrawn="1"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29018" y="4628726"/>
            <a:ext cx="332184" cy="432846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 userDrawn="1"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1515" y="4562453"/>
            <a:ext cx="744628" cy="546256"/>
          </a:xfrm>
          <a:prstGeom prst="rect">
            <a:avLst/>
          </a:prstGeom>
        </p:spPr>
      </p:pic>
      <p:sp>
        <p:nvSpPr>
          <p:cNvPr id="3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1371" y="4691119"/>
            <a:ext cx="409330" cy="332519"/>
          </a:xfrm>
          <a:prstGeom prst="rect">
            <a:avLst/>
          </a:prstGeom>
        </p:spPr>
        <p:txBody>
          <a:bodyPr/>
          <a:lstStyle/>
          <a:p>
            <a:fld id="{C007A3FA-37C8-B64A-9EE6-D07431EEED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417132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cxnSp>
        <p:nvCxnSpPr>
          <p:cNvPr id="11" name="Straight Connector 10"/>
          <p:cNvCxnSpPr/>
          <p:nvPr userDrawn="1"/>
        </p:nvCxnSpPr>
        <p:spPr>
          <a:xfrm flipH="1">
            <a:off x="0" y="4525617"/>
            <a:ext cx="9144000" cy="0"/>
          </a:xfrm>
          <a:prstGeom prst="line">
            <a:avLst/>
          </a:prstGeom>
          <a:ln>
            <a:solidFill>
              <a:srgbClr val="163B7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52174" y="4703073"/>
            <a:ext cx="427977" cy="282465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79450" y="4703073"/>
            <a:ext cx="283464" cy="283464"/>
          </a:xfrm>
          <a:prstGeom prst="rect">
            <a:avLst/>
          </a:prstGeom>
        </p:spPr>
      </p:pic>
      <p:pic>
        <p:nvPicPr>
          <p:cNvPr id="17" name="Content Placeholder 5"/>
          <p:cNvPicPr>
            <a:picLocks noChangeAspect="1"/>
          </p:cNvPicPr>
          <p:nvPr userDrawn="1"/>
        </p:nvPicPr>
        <p:blipFill rotWithShape="1">
          <a:blip r:embed="rId4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112675" y="4535685"/>
            <a:ext cx="5038347" cy="612648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 userDrawn="1"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29018" y="4628726"/>
            <a:ext cx="332184" cy="432846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 userDrawn="1"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1515" y="4562453"/>
            <a:ext cx="744628" cy="546256"/>
          </a:xfrm>
          <a:prstGeom prst="rect">
            <a:avLst/>
          </a:prstGeom>
        </p:spPr>
      </p:pic>
      <p:sp>
        <p:nvSpPr>
          <p:cNvPr id="2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1371" y="4691119"/>
            <a:ext cx="409330" cy="332519"/>
          </a:xfrm>
          <a:prstGeom prst="rect">
            <a:avLst/>
          </a:prstGeom>
        </p:spPr>
        <p:txBody>
          <a:bodyPr/>
          <a:lstStyle/>
          <a:p>
            <a:fld id="{C007A3FA-37C8-B64A-9EE6-D07431EEED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128633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Straight Connector 9"/>
          <p:cNvCxnSpPr/>
          <p:nvPr userDrawn="1"/>
        </p:nvCxnSpPr>
        <p:spPr>
          <a:xfrm flipH="1">
            <a:off x="0" y="4525617"/>
            <a:ext cx="9144000" cy="0"/>
          </a:xfrm>
          <a:prstGeom prst="line">
            <a:avLst/>
          </a:prstGeom>
          <a:ln>
            <a:solidFill>
              <a:srgbClr val="163B7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52174" y="4703073"/>
            <a:ext cx="427977" cy="282465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79450" y="4703073"/>
            <a:ext cx="283464" cy="283464"/>
          </a:xfrm>
          <a:prstGeom prst="rect">
            <a:avLst/>
          </a:prstGeom>
        </p:spPr>
      </p:pic>
      <p:pic>
        <p:nvPicPr>
          <p:cNvPr id="16" name="Content Placeholder 5"/>
          <p:cNvPicPr>
            <a:picLocks noChangeAspect="1"/>
          </p:cNvPicPr>
          <p:nvPr userDrawn="1"/>
        </p:nvPicPr>
        <p:blipFill rotWithShape="1">
          <a:blip r:embed="rId4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112675" y="4535685"/>
            <a:ext cx="5038347" cy="612648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 userDrawn="1"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29018" y="4628726"/>
            <a:ext cx="332184" cy="432846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 userDrawn="1"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1515" y="4562453"/>
            <a:ext cx="744628" cy="546256"/>
          </a:xfrm>
          <a:prstGeom prst="rect">
            <a:avLst/>
          </a:prstGeom>
        </p:spPr>
      </p:pic>
      <p:sp>
        <p:nvSpPr>
          <p:cNvPr id="2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1371" y="4691119"/>
            <a:ext cx="409330" cy="332519"/>
          </a:xfrm>
          <a:prstGeom prst="rect">
            <a:avLst/>
          </a:prstGeom>
        </p:spPr>
        <p:txBody>
          <a:bodyPr/>
          <a:lstStyle/>
          <a:p>
            <a:fld id="{C007A3FA-37C8-B64A-9EE6-D07431EEED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251364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490931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1" descr="nrao_logo_pms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627514" y="360134"/>
            <a:ext cx="1888575" cy="24565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TextBox 12"/>
          <p:cNvSpPr txBox="1"/>
          <p:nvPr userDrawn="1"/>
        </p:nvSpPr>
        <p:spPr>
          <a:xfrm>
            <a:off x="3532605" y="2853491"/>
            <a:ext cx="2078391" cy="10756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80000"/>
              </a:lnSpc>
              <a:spcBef>
                <a:spcPct val="20000"/>
              </a:spcBef>
            </a:pPr>
            <a:r>
              <a:rPr lang="en-US" sz="1800" b="1" dirty="0" smtClean="0">
                <a:solidFill>
                  <a:srgbClr val="062458"/>
                </a:solidFill>
                <a:latin typeface="Gill Sans MT" charset="0"/>
                <a:cs typeface="Gill Sans" charset="0"/>
              </a:rPr>
              <a:t>www.nrao.edu</a:t>
            </a:r>
          </a:p>
          <a:p>
            <a:pPr algn="ctr">
              <a:lnSpc>
                <a:spcPct val="80000"/>
              </a:lnSpc>
              <a:spcBef>
                <a:spcPct val="20000"/>
              </a:spcBef>
            </a:pPr>
            <a:r>
              <a:rPr lang="en-US" sz="1800" b="1" dirty="0" err="1" smtClean="0">
                <a:solidFill>
                  <a:srgbClr val="062458"/>
                </a:solidFill>
                <a:latin typeface="Gill Sans MT" charset="0"/>
                <a:cs typeface="Gill Sans" charset="0"/>
              </a:rPr>
              <a:t>science.nrao.edu</a:t>
            </a:r>
            <a:endParaRPr lang="en-US" sz="1800" b="1" dirty="0" smtClean="0">
              <a:solidFill>
                <a:srgbClr val="062458"/>
              </a:solidFill>
              <a:latin typeface="Gill Sans MT" charset="0"/>
              <a:cs typeface="Gill Sans" charset="0"/>
            </a:endParaRPr>
          </a:p>
          <a:p>
            <a:pPr algn="ctr">
              <a:lnSpc>
                <a:spcPct val="80000"/>
              </a:lnSpc>
              <a:spcBef>
                <a:spcPct val="20000"/>
              </a:spcBef>
            </a:pPr>
            <a:r>
              <a:rPr lang="en-US" sz="1800" b="1" dirty="0" err="1" smtClean="0">
                <a:solidFill>
                  <a:srgbClr val="062458"/>
                </a:solidFill>
                <a:latin typeface="Gill Sans MT" charset="0"/>
                <a:cs typeface="Gill Sans" charset="0"/>
              </a:rPr>
              <a:t>public.nrao.edu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14" name="TextBox 13"/>
          <p:cNvSpPr txBox="1"/>
          <p:nvPr userDrawn="1"/>
        </p:nvSpPr>
        <p:spPr>
          <a:xfrm>
            <a:off x="485421" y="3740175"/>
            <a:ext cx="8173156" cy="7309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400" i="1" dirty="0" smtClean="0">
                <a:latin typeface="Gill Sans MT" charset="0"/>
                <a:cs typeface="Gill Sans" charset="0"/>
              </a:rPr>
              <a:t>The National Radio Astronomy Observatory is a facility of the National Science Foundation</a:t>
            </a:r>
            <a:br>
              <a:rPr lang="en-US" sz="1400" i="1" dirty="0" smtClean="0">
                <a:latin typeface="Gill Sans MT" charset="0"/>
                <a:cs typeface="Gill Sans" charset="0"/>
              </a:rPr>
            </a:br>
            <a:r>
              <a:rPr lang="en-US" sz="1400" i="1" dirty="0" smtClean="0">
                <a:latin typeface="Gill Sans MT" charset="0"/>
                <a:cs typeface="Gill Sans" charset="0"/>
              </a:rPr>
              <a:t>operated under cooperative agreement by Associated Universities, Inc.</a:t>
            </a:r>
          </a:p>
          <a:p>
            <a:endParaRPr lang="en-US" dirty="0"/>
          </a:p>
        </p:txBody>
      </p:sp>
      <p:cxnSp>
        <p:nvCxnSpPr>
          <p:cNvPr id="16" name="Straight Connector 15"/>
          <p:cNvCxnSpPr/>
          <p:nvPr userDrawn="1"/>
        </p:nvCxnSpPr>
        <p:spPr>
          <a:xfrm flipH="1">
            <a:off x="0" y="4525617"/>
            <a:ext cx="9144000" cy="0"/>
          </a:xfrm>
          <a:prstGeom prst="line">
            <a:avLst/>
          </a:prstGeom>
          <a:ln>
            <a:solidFill>
              <a:srgbClr val="163B7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" name="Picture 1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52174" y="4703073"/>
            <a:ext cx="427977" cy="282465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 userDrawn="1"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79450" y="4703073"/>
            <a:ext cx="283464" cy="283464"/>
          </a:xfrm>
          <a:prstGeom prst="rect">
            <a:avLst/>
          </a:prstGeom>
        </p:spPr>
      </p:pic>
      <p:pic>
        <p:nvPicPr>
          <p:cNvPr id="19" name="Content Placeholder 5"/>
          <p:cNvPicPr>
            <a:picLocks noChangeAspect="1"/>
          </p:cNvPicPr>
          <p:nvPr userDrawn="1"/>
        </p:nvPicPr>
        <p:blipFill rotWithShape="1">
          <a:blip r:embed="rId5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112675" y="4535685"/>
            <a:ext cx="5038347" cy="612648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 userDrawn="1"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29018" y="4628726"/>
            <a:ext cx="332184" cy="432846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 userDrawn="1"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1515" y="4562453"/>
            <a:ext cx="744628" cy="5462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960120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Straight Connector 9"/>
          <p:cNvCxnSpPr/>
          <p:nvPr userDrawn="1"/>
        </p:nvCxnSpPr>
        <p:spPr>
          <a:xfrm flipH="1">
            <a:off x="0" y="4525617"/>
            <a:ext cx="9144000" cy="0"/>
          </a:xfrm>
          <a:prstGeom prst="line">
            <a:avLst/>
          </a:prstGeom>
          <a:ln>
            <a:solidFill>
              <a:srgbClr val="163B7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52174" y="4703073"/>
            <a:ext cx="427977" cy="282465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79450" y="4703073"/>
            <a:ext cx="283464" cy="283464"/>
          </a:xfrm>
          <a:prstGeom prst="rect">
            <a:avLst/>
          </a:prstGeom>
        </p:spPr>
      </p:pic>
      <p:pic>
        <p:nvPicPr>
          <p:cNvPr id="16" name="Content Placeholder 5"/>
          <p:cNvPicPr>
            <a:picLocks noChangeAspect="1"/>
          </p:cNvPicPr>
          <p:nvPr userDrawn="1"/>
        </p:nvPicPr>
        <p:blipFill rotWithShape="1">
          <a:blip r:embed="rId4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112675" y="4535685"/>
            <a:ext cx="5038347" cy="612648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 userDrawn="1"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29018" y="4628726"/>
            <a:ext cx="332184" cy="432846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 userDrawn="1"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1515" y="4562453"/>
            <a:ext cx="744628" cy="546256"/>
          </a:xfrm>
          <a:prstGeom prst="rect">
            <a:avLst/>
          </a:prstGeom>
        </p:spPr>
      </p:pic>
      <p:sp>
        <p:nvSpPr>
          <p:cNvPr id="2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1371" y="4691119"/>
            <a:ext cx="409330" cy="332519"/>
          </a:xfrm>
          <a:prstGeom prst="rect">
            <a:avLst/>
          </a:prstGeom>
        </p:spPr>
        <p:txBody>
          <a:bodyPr/>
          <a:lstStyle/>
          <a:p>
            <a:fld id="{C007A3FA-37C8-B64A-9EE6-D07431EEED58}" type="slidenum">
              <a:rPr lang="en-US" smtClean="0"/>
              <a:t>‹#›</a:t>
            </a:fld>
            <a:endParaRPr lang="en-US"/>
          </a:p>
        </p:txBody>
      </p:sp>
      <p:sp>
        <p:nvSpPr>
          <p:cNvPr id="9" name="TextBox 8"/>
          <p:cNvSpPr txBox="1"/>
          <p:nvPr userDrawn="1"/>
        </p:nvSpPr>
        <p:spPr>
          <a:xfrm>
            <a:off x="3263391" y="2888969"/>
            <a:ext cx="2752403" cy="3139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80000"/>
              </a:lnSpc>
              <a:spcBef>
                <a:spcPct val="20000"/>
              </a:spcBef>
            </a:pPr>
            <a:r>
              <a:rPr lang="en-US" sz="1800" b="1" dirty="0" smtClean="0">
                <a:solidFill>
                  <a:srgbClr val="062458"/>
                </a:solidFill>
                <a:latin typeface="Gill Sans MT" charset="0"/>
                <a:cs typeface="Gill Sans" charset="0"/>
              </a:rPr>
              <a:t>ngvla.nrao.edu</a:t>
            </a:r>
          </a:p>
        </p:txBody>
      </p:sp>
      <p:sp>
        <p:nvSpPr>
          <p:cNvPr id="11" name="TextBox 10"/>
          <p:cNvSpPr txBox="1"/>
          <p:nvPr userDrawn="1"/>
        </p:nvSpPr>
        <p:spPr>
          <a:xfrm>
            <a:off x="485421" y="3553982"/>
            <a:ext cx="8173156" cy="571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indent="0" algn="ctr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050" i="1" dirty="0" smtClean="0">
                <a:latin typeface="Gill Sans MT" charset="0"/>
                <a:cs typeface="Gill Sans" charset="0"/>
              </a:rPr>
              <a:t>The National Radio Astronomy Observatory is a facility of the National Science Foundation</a:t>
            </a:r>
            <a:br>
              <a:rPr lang="en-US" sz="1050" i="1" dirty="0" smtClean="0">
                <a:latin typeface="Gill Sans MT" charset="0"/>
                <a:cs typeface="Gill Sans" charset="0"/>
              </a:rPr>
            </a:br>
            <a:r>
              <a:rPr lang="en-US" sz="1050" i="1" dirty="0" smtClean="0">
                <a:latin typeface="Gill Sans MT" charset="0"/>
                <a:cs typeface="Gill Sans" charset="0"/>
              </a:rPr>
              <a:t>operated under cooperative agreement by Associated Universities, Inc.</a:t>
            </a:r>
          </a:p>
          <a:p>
            <a:endParaRPr lang="en-US" sz="1013" dirty="0"/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26592" y="810064"/>
            <a:ext cx="2300439" cy="20713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090630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10601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004773"/>
            <a:ext cx="7886700" cy="36279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6792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0" r:id="rId1"/>
    <p:sldLayoutId id="2147483662" r:id="rId2"/>
    <p:sldLayoutId id="2147483664" r:id="rId3"/>
    <p:sldLayoutId id="2147483665" r:id="rId4"/>
    <p:sldLayoutId id="2147483666" r:id="rId5"/>
    <p:sldLayoutId id="2147483667" r:id="rId6"/>
    <p:sldLayoutId id="2147483669" r:id="rId7"/>
    <p:sldLayoutId id="2147483668" r:id="rId8"/>
    <p:sldLayoutId id="2147483674" r:id="rId9"/>
    <p:sldLayoutId id="2147483672" r:id="rId10"/>
    <p:sldLayoutId id="2147483673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4.jp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8.jp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5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5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emf"/><Relationship Id="rId1" Type="http://schemas.openxmlformats.org/officeDocument/2006/relationships/slideLayout" Target="../slideLayouts/slideLayout5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6.jpg"/><Relationship Id="rId5" Type="http://schemas.openxmlformats.org/officeDocument/2006/relationships/image" Target="../media/image15.wmf"/><Relationship Id="rId4" Type="http://schemas.openxmlformats.org/officeDocument/2006/relationships/oleObject" Target="../embeddings/oleObject1.bin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3246315"/>
            <a:ext cx="7315200" cy="649410"/>
          </a:xfrm>
        </p:spPr>
        <p:txBody>
          <a:bodyPr>
            <a:noAutofit/>
          </a:bodyPr>
          <a:lstStyle/>
          <a:p>
            <a:r>
              <a:rPr lang="en-US" sz="3200" dirty="0" err="1" smtClean="0"/>
              <a:t>ngVLA</a:t>
            </a:r>
            <a:r>
              <a:rPr lang="en-US" sz="3200" dirty="0" smtClean="0"/>
              <a:t> Reference Front End and Cryogenics</a:t>
            </a:r>
            <a:endParaRPr lang="en-US" sz="32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-1" y="3890942"/>
            <a:ext cx="3907857" cy="392113"/>
          </a:xfrm>
        </p:spPr>
        <p:txBody>
          <a:bodyPr>
            <a:normAutofit/>
          </a:bodyPr>
          <a:lstStyle/>
          <a:p>
            <a:r>
              <a:rPr lang="en-US" sz="2000" dirty="0" smtClean="0"/>
              <a:t>W. Grammer, D. </a:t>
            </a:r>
            <a:r>
              <a:rPr lang="en-US" sz="2000" dirty="0" err="1" smtClean="0"/>
              <a:t>Urbain</a:t>
            </a:r>
            <a:r>
              <a:rPr lang="en-US" sz="2000" dirty="0" smtClean="0"/>
              <a:t>, S. Sturgis</a:t>
            </a:r>
            <a:endParaRPr lang="en-US" sz="2000" dirty="0"/>
          </a:p>
        </p:txBody>
      </p:sp>
      <p:sp>
        <p:nvSpPr>
          <p:cNvPr id="4" name="TextBox 3"/>
          <p:cNvSpPr txBox="1"/>
          <p:nvPr/>
        </p:nvSpPr>
        <p:spPr>
          <a:xfrm>
            <a:off x="2690822" y="4419851"/>
            <a:ext cx="3565743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 smtClean="0"/>
              <a:t>ngVLA</a:t>
            </a:r>
            <a:r>
              <a:rPr lang="en-US" b="1" dirty="0" smtClean="0"/>
              <a:t> Optics Workshop</a:t>
            </a:r>
          </a:p>
          <a:p>
            <a:r>
              <a:rPr lang="en-US" b="1" dirty="0" smtClean="0"/>
              <a:t>Pasadena CA, 19-20 June 2018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067918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dirty="0" smtClean="0">
                <a:solidFill>
                  <a:srgbClr val="0000FF"/>
                </a:solidFill>
              </a:rPr>
              <a:t>Front End + Optics Performance Estimates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4294967295"/>
          </p:nvPr>
        </p:nvSpPr>
        <p:spPr>
          <a:xfrm>
            <a:off x="95250" y="4600575"/>
            <a:ext cx="447675" cy="385763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fld id="{BB249C4C-B3ED-41EE-B01D-DF82B4CABB24}" type="slidenum">
              <a:rPr lang="en-US" smtClean="0"/>
              <a:t>10</a:t>
            </a:fld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46216" y="871369"/>
            <a:ext cx="6345502" cy="35500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50733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4294967295"/>
          </p:nvPr>
        </p:nvSpPr>
        <p:spPr>
          <a:xfrm>
            <a:off x="95250" y="4600575"/>
            <a:ext cx="447675" cy="385763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fld id="{AAFD1C82-1E02-4419-A046-B27C48C5A83B}" type="slidenum">
              <a:rPr lang="en-US" smtClean="0"/>
              <a:t>11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4379" y="75009"/>
            <a:ext cx="6784272" cy="44138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59634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4294967295"/>
          </p:nvPr>
        </p:nvSpPr>
        <p:spPr>
          <a:xfrm>
            <a:off x="95250" y="4600575"/>
            <a:ext cx="447675" cy="385763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fld id="{9E23E277-37C0-4785-B6BF-E5C511515EF3}" type="slidenum">
              <a:rPr lang="en-US" smtClean="0"/>
              <a:t>12</a:t>
            </a:fld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8600" y="78267"/>
            <a:ext cx="6808882" cy="44209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62064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4294967295"/>
          </p:nvPr>
        </p:nvSpPr>
        <p:spPr>
          <a:xfrm>
            <a:off x="95250" y="4600575"/>
            <a:ext cx="447675" cy="385763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fld id="{6403C760-4A53-4AE0-AF23-D73DC912CE34}" type="slidenum">
              <a:rPr lang="en-US" smtClean="0"/>
              <a:t>13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50" y="99128"/>
            <a:ext cx="4994910" cy="304235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1506" y="1203960"/>
            <a:ext cx="3796518" cy="31567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27562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>
                <a:solidFill>
                  <a:srgbClr val="0000FF"/>
                </a:solidFill>
              </a:rPr>
              <a:t>Front End Summary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904672"/>
            <a:ext cx="7886700" cy="3517837"/>
          </a:xfrm>
        </p:spPr>
        <p:txBody>
          <a:bodyPr>
            <a:normAutofit/>
          </a:bodyPr>
          <a:lstStyle/>
          <a:p>
            <a:r>
              <a:rPr lang="en-US" dirty="0" smtClean="0"/>
              <a:t>Compact two-</a:t>
            </a:r>
            <a:r>
              <a:rPr lang="en-US" dirty="0"/>
              <a:t>D</a:t>
            </a:r>
            <a:r>
              <a:rPr lang="en-US" dirty="0" smtClean="0"/>
              <a:t>ewar </a:t>
            </a:r>
            <a:r>
              <a:rPr lang="en-US" dirty="0"/>
              <a:t>solution </a:t>
            </a:r>
            <a:r>
              <a:rPr lang="en-US" dirty="0" smtClean="0"/>
              <a:t>to achieve full 1.2-116 GHz coverage</a:t>
            </a:r>
          </a:p>
          <a:p>
            <a:r>
              <a:rPr lang="en-US" dirty="0" smtClean="0"/>
              <a:t>Optimum sensitivity achieved with:</a:t>
            </a:r>
          </a:p>
          <a:p>
            <a:pPr lvl="1"/>
            <a:r>
              <a:rPr lang="en-US" dirty="0" smtClean="0"/>
              <a:t>Compact, cooled feed horns with high aperture efficiency (&gt;75%)</a:t>
            </a:r>
          </a:p>
          <a:p>
            <a:pPr lvl="1"/>
            <a:r>
              <a:rPr lang="en-US" dirty="0" smtClean="0"/>
              <a:t>Waveguide-bandwidth receivers above X-band, for lower input losses and near-optimum LNA noise performance across the full band.</a:t>
            </a:r>
          </a:p>
          <a:p>
            <a:pPr lvl="1"/>
            <a:r>
              <a:rPr lang="en-US" dirty="0" smtClean="0"/>
              <a:t>Two-stage G-M </a:t>
            </a:r>
            <a:r>
              <a:rPr lang="en-US" dirty="0" err="1" smtClean="0"/>
              <a:t>cryocoolers</a:t>
            </a:r>
            <a:r>
              <a:rPr lang="en-US" dirty="0" smtClean="0"/>
              <a:t> to get LNA temps &lt; 20K.</a:t>
            </a:r>
          </a:p>
          <a:p>
            <a:r>
              <a:rPr lang="en-US" dirty="0" smtClean="0"/>
              <a:t>Reduction in relative operating costs through:</a:t>
            </a:r>
          </a:p>
          <a:p>
            <a:pPr lvl="1"/>
            <a:r>
              <a:rPr lang="en-US" dirty="0"/>
              <a:t>Employing wideband QRFHs below X-band, to cut # of RXs by </a:t>
            </a:r>
            <a:r>
              <a:rPr lang="en-US" dirty="0" smtClean="0"/>
              <a:t>half.</a:t>
            </a:r>
          </a:p>
          <a:p>
            <a:pPr lvl="1"/>
            <a:r>
              <a:rPr lang="en-US" dirty="0" smtClean="0"/>
              <a:t>Use of modern variable-speed drives for </a:t>
            </a:r>
            <a:r>
              <a:rPr lang="en-US" dirty="0" err="1" smtClean="0"/>
              <a:t>cryocoolers</a:t>
            </a:r>
            <a:r>
              <a:rPr lang="en-US" dirty="0" smtClean="0"/>
              <a:t> and He compressors, and intelligent monitoring/control for optimizing their power usage.</a:t>
            </a:r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4294967295"/>
          </p:nvPr>
        </p:nvSpPr>
        <p:spPr>
          <a:xfrm>
            <a:off x="95250" y="4600575"/>
            <a:ext cx="447675" cy="385763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fld id="{1658F499-44EB-4306-91C1-05844EF6B773}" type="slidenum">
              <a:rPr lang="en-US" smtClean="0"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68608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>
                <a:solidFill>
                  <a:srgbClr val="0000FF"/>
                </a:solidFill>
              </a:rPr>
              <a:t>Future Work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988142"/>
            <a:ext cx="7886700" cy="3417736"/>
          </a:xfrm>
        </p:spPr>
        <p:txBody>
          <a:bodyPr>
            <a:normAutofit/>
          </a:bodyPr>
          <a:lstStyle/>
          <a:p>
            <a:r>
              <a:rPr lang="en-US" dirty="0" smtClean="0"/>
              <a:t>Feed horn development:</a:t>
            </a:r>
          </a:p>
          <a:p>
            <a:pPr lvl="1"/>
            <a:r>
              <a:rPr lang="en-US" dirty="0" smtClean="0"/>
              <a:t>Optimize QRFH profile for reduced back-lobe and flatter efficiency over a </a:t>
            </a:r>
            <a:r>
              <a:rPr lang="en-US" b="1" dirty="0" smtClean="0"/>
              <a:t>3.25:1</a:t>
            </a:r>
            <a:r>
              <a:rPr lang="en-US" dirty="0" smtClean="0"/>
              <a:t> bandwidth, for a beam half angle of </a:t>
            </a:r>
            <a:r>
              <a:rPr lang="en-US" b="1" dirty="0" smtClean="0"/>
              <a:t>55 degrees</a:t>
            </a:r>
            <a:r>
              <a:rPr lang="en-US" dirty="0" smtClean="0"/>
              <a:t>.</a:t>
            </a:r>
          </a:p>
          <a:p>
            <a:pPr lvl="1"/>
            <a:r>
              <a:rPr lang="en-US" dirty="0" smtClean="0"/>
              <a:t>Optimize corrugated feed horn for flatter efficiency over </a:t>
            </a:r>
            <a:r>
              <a:rPr lang="en-US" b="1" dirty="0" smtClean="0"/>
              <a:t>1.67:1</a:t>
            </a:r>
            <a:r>
              <a:rPr lang="en-US" dirty="0" smtClean="0"/>
              <a:t> bandwidth</a:t>
            </a:r>
          </a:p>
          <a:p>
            <a:pPr lvl="1"/>
            <a:r>
              <a:rPr lang="en-US" dirty="0" smtClean="0"/>
              <a:t>Accurate pattern measurements of reference horns for both types</a:t>
            </a:r>
          </a:p>
          <a:p>
            <a:r>
              <a:rPr lang="en-US" dirty="0" smtClean="0"/>
              <a:t>Conceptual designs for Band 1 and Band 2-6 </a:t>
            </a:r>
            <a:r>
              <a:rPr lang="en-US" dirty="0" err="1"/>
              <a:t>D</a:t>
            </a:r>
            <a:r>
              <a:rPr lang="en-US" dirty="0" err="1" smtClean="0"/>
              <a:t>ewars</a:t>
            </a:r>
            <a:r>
              <a:rPr lang="en-US" dirty="0" smtClean="0"/>
              <a:t>:</a:t>
            </a:r>
          </a:p>
          <a:p>
            <a:pPr lvl="1"/>
            <a:r>
              <a:rPr lang="en-US" dirty="0"/>
              <a:t>D</a:t>
            </a:r>
            <a:r>
              <a:rPr lang="en-US" dirty="0" smtClean="0"/>
              <a:t>evelopment of Band 1 concept (Caltech et. al.)</a:t>
            </a:r>
          </a:p>
          <a:p>
            <a:pPr lvl="1"/>
            <a:r>
              <a:rPr lang="en-US" dirty="0" smtClean="0"/>
              <a:t>Detailed Band </a:t>
            </a:r>
            <a:r>
              <a:rPr lang="en-US" dirty="0"/>
              <a:t>2</a:t>
            </a:r>
            <a:r>
              <a:rPr lang="en-US" dirty="0" smtClean="0"/>
              <a:t>-6 mechanical design/modeling, test </a:t>
            </a:r>
            <a:r>
              <a:rPr lang="en-US" dirty="0"/>
              <a:t>D</a:t>
            </a:r>
            <a:r>
              <a:rPr lang="en-US" dirty="0" smtClean="0"/>
              <a:t>ewar construction.</a:t>
            </a:r>
          </a:p>
          <a:p>
            <a:r>
              <a:rPr lang="en-US" dirty="0" smtClean="0"/>
              <a:t>Integration of receiver packages with back-end and support electronics, X-Y positioner at the antenna focus – mechanical design</a:t>
            </a:r>
          </a:p>
          <a:p>
            <a:pPr lvl="1"/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4294967295"/>
          </p:nvPr>
        </p:nvSpPr>
        <p:spPr>
          <a:xfrm>
            <a:off x="95250" y="4600575"/>
            <a:ext cx="447675" cy="385763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fld id="{1658F499-44EB-4306-91C1-05844EF6B773}" type="slidenum">
              <a:rPr lang="en-US" smtClean="0"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73696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2925" y="1867976"/>
            <a:ext cx="7886700" cy="994172"/>
          </a:xfrm>
        </p:spPr>
        <p:txBody>
          <a:bodyPr/>
          <a:lstStyle/>
          <a:p>
            <a:pPr algn="ctr"/>
            <a:r>
              <a:rPr lang="en-US" dirty="0" smtClean="0">
                <a:solidFill>
                  <a:srgbClr val="0000FF"/>
                </a:solidFill>
              </a:rPr>
              <a:t>Reference Cryogenic Subsystem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4294967295"/>
          </p:nvPr>
        </p:nvSpPr>
        <p:spPr>
          <a:xfrm>
            <a:off x="95250" y="4600575"/>
            <a:ext cx="447675" cy="385763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fld id="{6403C760-4A53-4AE0-AF23-D73DC912CE34}" type="slidenum">
              <a:rPr lang="en-US" smtClean="0"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30515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>
                <a:solidFill>
                  <a:srgbClr val="0000FF"/>
                </a:solidFill>
              </a:rPr>
              <a:t>Introduction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963677"/>
            <a:ext cx="7886700" cy="3417736"/>
          </a:xfrm>
        </p:spPr>
        <p:txBody>
          <a:bodyPr>
            <a:normAutofit/>
          </a:bodyPr>
          <a:lstStyle/>
          <a:p>
            <a:r>
              <a:rPr lang="en-US" dirty="0" smtClean="0"/>
              <a:t>The </a:t>
            </a:r>
            <a:r>
              <a:rPr lang="en-US" dirty="0" err="1" smtClean="0"/>
              <a:t>ngVLA</a:t>
            </a:r>
            <a:r>
              <a:rPr lang="en-US" dirty="0" smtClean="0"/>
              <a:t> may have up to </a:t>
            </a:r>
            <a:r>
              <a:rPr lang="en-US" b="1" dirty="0" smtClean="0"/>
              <a:t>466</a:t>
            </a:r>
            <a:r>
              <a:rPr lang="en-US" dirty="0" smtClean="0"/>
              <a:t> </a:t>
            </a:r>
            <a:r>
              <a:rPr lang="en-US" dirty="0" err="1"/>
              <a:t>cryocoolers</a:t>
            </a:r>
            <a:r>
              <a:rPr lang="en-US" dirty="0"/>
              <a:t>, </a:t>
            </a:r>
            <a:r>
              <a:rPr lang="en-US" dirty="0" smtClean="0"/>
              <a:t>versus </a:t>
            </a:r>
            <a:r>
              <a:rPr lang="en-US" b="1" dirty="0" smtClean="0"/>
              <a:t>216</a:t>
            </a:r>
            <a:r>
              <a:rPr lang="en-US" dirty="0" smtClean="0"/>
              <a:t> </a:t>
            </a:r>
            <a:r>
              <a:rPr lang="en-US" dirty="0"/>
              <a:t>for the VLA.</a:t>
            </a:r>
          </a:p>
          <a:p>
            <a:r>
              <a:rPr lang="en-US" dirty="0" smtClean="0"/>
              <a:t>On the VLA, </a:t>
            </a:r>
            <a:r>
              <a:rPr lang="en-US" dirty="0" err="1" smtClean="0"/>
              <a:t>cryocoolers</a:t>
            </a:r>
            <a:r>
              <a:rPr lang="en-US" dirty="0" smtClean="0"/>
              <a:t> and compressors run at a </a:t>
            </a:r>
            <a:r>
              <a:rPr lang="en-US" b="1" dirty="0" smtClean="0"/>
              <a:t>fixed-speed</a:t>
            </a:r>
            <a:endParaRPr lang="en-US" dirty="0" smtClean="0"/>
          </a:p>
          <a:p>
            <a:pPr lvl="1"/>
            <a:r>
              <a:rPr lang="en-US" dirty="0" smtClean="0"/>
              <a:t>Sized for worst-case, maximum load conditions (warm startup on all </a:t>
            </a:r>
            <a:r>
              <a:rPr lang="en-US" dirty="0" err="1" smtClean="0"/>
              <a:t>dewars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/>
              <a:t>No provision to dial back helium flow for steady-state operation</a:t>
            </a:r>
          </a:p>
          <a:p>
            <a:pPr lvl="1"/>
            <a:r>
              <a:rPr lang="en-US" dirty="0" smtClean="0"/>
              <a:t>As power consumption is proportional to available He flow =&gt; </a:t>
            </a:r>
            <a:r>
              <a:rPr lang="en-US" i="1" u="sng" dirty="0" smtClean="0"/>
              <a:t>power is being wasted by delivering more flow capacity than needed for steady-state ops.</a:t>
            </a:r>
          </a:p>
          <a:p>
            <a:r>
              <a:rPr lang="en-US" dirty="0" err="1" smtClean="0"/>
              <a:t>ngVLA</a:t>
            </a:r>
            <a:r>
              <a:rPr lang="en-US" dirty="0"/>
              <a:t> </a:t>
            </a:r>
            <a:r>
              <a:rPr lang="en-US" dirty="0" err="1" smtClean="0"/>
              <a:t>cryocoolers</a:t>
            </a:r>
            <a:r>
              <a:rPr lang="en-US" dirty="0" smtClean="0"/>
              <a:t> and compressors will be </a:t>
            </a:r>
            <a:r>
              <a:rPr lang="en-US" b="1" dirty="0" smtClean="0"/>
              <a:t>variable-speed</a:t>
            </a:r>
          </a:p>
          <a:p>
            <a:pPr lvl="1"/>
            <a:r>
              <a:rPr lang="en-US" dirty="0" err="1" smtClean="0"/>
              <a:t>Cryocooler</a:t>
            </a:r>
            <a:r>
              <a:rPr lang="en-US" dirty="0"/>
              <a:t> </a:t>
            </a:r>
            <a:r>
              <a:rPr lang="en-US" dirty="0" smtClean="0"/>
              <a:t>&amp; compressor speeds adjustable, to match cooling requirements.</a:t>
            </a:r>
          </a:p>
          <a:p>
            <a:pPr lvl="1"/>
            <a:r>
              <a:rPr lang="en-US" dirty="0" smtClean="0"/>
              <a:t>Operating cost savings from </a:t>
            </a:r>
            <a:r>
              <a:rPr lang="en-US" b="1" dirty="0" smtClean="0"/>
              <a:t>30-50%</a:t>
            </a:r>
            <a:r>
              <a:rPr lang="en-US" dirty="0" smtClean="0"/>
              <a:t> possible, against a fixed-speed system</a:t>
            </a:r>
          </a:p>
          <a:p>
            <a:pPr lvl="1"/>
            <a:r>
              <a:rPr lang="en-US" dirty="0" smtClean="0"/>
              <a:t>Prototype systems in testing at NRAO (VLA Green Antenna initiative)</a:t>
            </a:r>
          </a:p>
          <a:p>
            <a:pPr lvl="1"/>
            <a:endParaRPr lang="en-US" dirty="0" smtClean="0"/>
          </a:p>
          <a:p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4294967295"/>
          </p:nvPr>
        </p:nvSpPr>
        <p:spPr>
          <a:xfrm>
            <a:off x="95250" y="4600575"/>
            <a:ext cx="447675" cy="385763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fld id="{511D1148-96A5-40D7-9B3D-24057C96F07E}" type="slidenum">
              <a:rPr lang="en-US" smtClean="0"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20211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176647"/>
            <a:ext cx="9144000" cy="600164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en-US" sz="3300" dirty="0" smtClean="0">
                <a:solidFill>
                  <a:srgbClr val="0000FF"/>
                </a:solidFill>
                <a:latin typeface="+mj-lt"/>
              </a:rPr>
              <a:t>VLA and </a:t>
            </a:r>
            <a:r>
              <a:rPr lang="en-US" sz="3300" dirty="0" err="1" smtClean="0">
                <a:solidFill>
                  <a:srgbClr val="0000FF"/>
                </a:solidFill>
                <a:latin typeface="+mj-lt"/>
              </a:rPr>
              <a:t>ngVLA</a:t>
            </a:r>
            <a:r>
              <a:rPr lang="en-US" sz="3300" dirty="0" smtClean="0">
                <a:solidFill>
                  <a:srgbClr val="0000FF"/>
                </a:solidFill>
                <a:latin typeface="+mj-lt"/>
              </a:rPr>
              <a:t> Cryogenics Comparison </a:t>
            </a:r>
            <a:r>
              <a:rPr lang="en-US" sz="3300" dirty="0">
                <a:solidFill>
                  <a:srgbClr val="0000FF"/>
                </a:solidFill>
                <a:latin typeface="+mj-lt"/>
              </a:rPr>
              <a:t>T</a:t>
            </a:r>
            <a:r>
              <a:rPr lang="en-US" sz="3300" dirty="0" smtClean="0">
                <a:solidFill>
                  <a:srgbClr val="0000FF"/>
                </a:solidFill>
                <a:latin typeface="+mj-lt"/>
              </a:rPr>
              <a:t>able</a:t>
            </a:r>
            <a:endParaRPr lang="en-US" sz="3300" dirty="0">
              <a:solidFill>
                <a:srgbClr val="0000FF"/>
              </a:solidFill>
              <a:latin typeface="+mj-lt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80198" y="4566427"/>
            <a:ext cx="491302" cy="332519"/>
          </a:xfrm>
        </p:spPr>
        <p:txBody>
          <a:bodyPr/>
          <a:lstStyle/>
          <a:p>
            <a:fld id="{C007A3FA-37C8-B64A-9EE6-D07431EEED58}" type="slidenum">
              <a:rPr lang="en-US" sz="1900" smtClean="0"/>
              <a:t>18</a:t>
            </a:fld>
            <a:endParaRPr lang="en-US" sz="1900" dirty="0"/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29719811"/>
              </p:ext>
            </p:extLst>
          </p:nvPr>
        </p:nvGraphicFramePr>
        <p:xfrm>
          <a:off x="998290" y="776811"/>
          <a:ext cx="7038363" cy="3032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24128">
                  <a:extLst>
                    <a:ext uri="{9D8B030D-6E8A-4147-A177-3AD203B41FA5}">
                      <a16:colId xmlns:a16="http://schemas.microsoft.com/office/drawing/2014/main" val="2448785615"/>
                    </a:ext>
                  </a:extLst>
                </a:gridCol>
                <a:gridCol w="2171700">
                  <a:extLst>
                    <a:ext uri="{9D8B030D-6E8A-4147-A177-3AD203B41FA5}">
                      <a16:colId xmlns:a16="http://schemas.microsoft.com/office/drawing/2014/main" val="2979730347"/>
                    </a:ext>
                  </a:extLst>
                </a:gridCol>
                <a:gridCol w="2057400">
                  <a:extLst>
                    <a:ext uri="{9D8B030D-6E8A-4147-A177-3AD203B41FA5}">
                      <a16:colId xmlns:a16="http://schemas.microsoft.com/office/drawing/2014/main" val="13889089"/>
                    </a:ext>
                  </a:extLst>
                </a:gridCol>
                <a:gridCol w="1085135">
                  <a:extLst>
                    <a:ext uri="{9D8B030D-6E8A-4147-A177-3AD203B41FA5}">
                      <a16:colId xmlns:a16="http://schemas.microsoft.com/office/drawing/2014/main" val="419580758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VLA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err="1" smtClean="0"/>
                        <a:t>ngVLA</a:t>
                      </a:r>
                      <a:r>
                        <a:rPr lang="en-US" sz="1800" dirty="0" smtClean="0"/>
                        <a:t> </a:t>
                      </a:r>
                      <a:r>
                        <a:rPr lang="en-US" sz="1800" dirty="0" err="1" smtClean="0"/>
                        <a:t>std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Rel.</a:t>
                      </a:r>
                      <a:r>
                        <a:rPr lang="en-US" sz="1800" baseline="0" dirty="0" smtClean="0"/>
                        <a:t> Cost</a:t>
                      </a:r>
                      <a:endParaRPr lang="en-US" sz="1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2406517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baseline="0" dirty="0" smtClean="0"/>
                        <a:t>Antennas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27 x</a:t>
                      </a:r>
                      <a:r>
                        <a:rPr lang="en-US" sz="1800" baseline="0" dirty="0" smtClean="0"/>
                        <a:t> </a:t>
                      </a:r>
                      <a:r>
                        <a:rPr lang="en-US" sz="1800" dirty="0" smtClean="0"/>
                        <a:t>25m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 dirty="0" smtClean="0"/>
                        <a:t>214 x</a:t>
                      </a:r>
                      <a:r>
                        <a:rPr lang="en-US" sz="1800" baseline="0" dirty="0" smtClean="0"/>
                        <a:t> </a:t>
                      </a:r>
                      <a:r>
                        <a:rPr lang="en-US" sz="1800" dirty="0" smtClean="0"/>
                        <a:t>18m,</a:t>
                      </a:r>
                      <a:r>
                        <a:rPr lang="en-US" sz="1800" baseline="0" dirty="0" smtClean="0"/>
                        <a:t> </a:t>
                      </a:r>
                      <a:r>
                        <a:rPr lang="en-US" sz="1800" dirty="0" smtClean="0"/>
                        <a:t>19 x</a:t>
                      </a:r>
                      <a:r>
                        <a:rPr lang="en-US" sz="1800" baseline="0" dirty="0" smtClean="0"/>
                        <a:t> </a:t>
                      </a:r>
                      <a:r>
                        <a:rPr lang="en-US" sz="1800" dirty="0" smtClean="0"/>
                        <a:t>6m 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n/a</a:t>
                      </a:r>
                      <a:endParaRPr lang="en-US" sz="1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0762552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baseline="0" dirty="0" smtClean="0"/>
                        <a:t>He Compressors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3 x 27 = 81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214 +19 = 233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rgbClr val="0000FF"/>
                          </a:solidFill>
                        </a:rPr>
                        <a:t>2.88</a:t>
                      </a:r>
                      <a:endParaRPr lang="en-US" sz="1800" b="1" dirty="0">
                        <a:solidFill>
                          <a:srgbClr val="0000FF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5748609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AC Power consumption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81 x 6 </a:t>
                      </a:r>
                      <a:r>
                        <a:rPr lang="en-US" sz="1800" baseline="0" dirty="0" smtClean="0"/>
                        <a:t>= 486kW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233 x 5</a:t>
                      </a:r>
                      <a:r>
                        <a:rPr lang="en-US" sz="1800" baseline="0" dirty="0" smtClean="0"/>
                        <a:t> = 1165kW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rgbClr val="0000FF"/>
                          </a:solidFill>
                        </a:rPr>
                        <a:t>2.40</a:t>
                      </a:r>
                      <a:endParaRPr lang="en-US" sz="1800" b="1" dirty="0">
                        <a:solidFill>
                          <a:srgbClr val="0000FF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7349163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dirty="0" err="1" smtClean="0"/>
                        <a:t>Cryocooler</a:t>
                      </a:r>
                      <a:endParaRPr lang="en-US" sz="1800" dirty="0" smtClean="0"/>
                    </a:p>
                    <a:p>
                      <a:r>
                        <a:rPr lang="en-US" sz="1800" dirty="0" smtClean="0"/>
                        <a:t>Model(s)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1</a:t>
                      </a:r>
                      <a:r>
                        <a:rPr lang="en-US" sz="1800" baseline="0" dirty="0" smtClean="0"/>
                        <a:t> x </a:t>
                      </a:r>
                      <a:r>
                        <a:rPr lang="en-US" sz="1800" dirty="0" smtClean="0"/>
                        <a:t>CTI22,</a:t>
                      </a:r>
                      <a:r>
                        <a:rPr lang="en-US" sz="1800" baseline="0" dirty="0" smtClean="0"/>
                        <a:t> 6 x CTI350, 1 x CTI1050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2 x CTI 350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 n/a</a:t>
                      </a:r>
                      <a:endParaRPr lang="en-US" sz="1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5496529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dirty="0" err="1" smtClean="0"/>
                        <a:t>Cryocoolers</a:t>
                      </a:r>
                      <a:endParaRPr lang="en-US" sz="1800" dirty="0" smtClean="0"/>
                    </a:p>
                    <a:p>
                      <a:r>
                        <a:rPr lang="en-US" sz="1800" dirty="0" smtClean="0"/>
                        <a:t>Maintenance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8 x 27 = 216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233 x 2 = 466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rgbClr val="0000FF"/>
                          </a:solidFill>
                        </a:rPr>
                        <a:t>2.15</a:t>
                      </a:r>
                      <a:endParaRPr lang="en-US" sz="1800" b="1" dirty="0">
                        <a:solidFill>
                          <a:srgbClr val="0000FF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38748725"/>
                  </a:ext>
                </a:extLst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1621744" y="3800758"/>
            <a:ext cx="538743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i="1" dirty="0" smtClean="0">
                <a:solidFill>
                  <a:srgbClr val="0000FF"/>
                </a:solidFill>
              </a:rPr>
              <a:t>Note that the relative construction and operations cost </a:t>
            </a:r>
          </a:p>
          <a:p>
            <a:r>
              <a:rPr lang="en-US" sz="1800" i="1" dirty="0" smtClean="0">
                <a:solidFill>
                  <a:srgbClr val="0000FF"/>
                </a:solidFill>
              </a:rPr>
              <a:t>of the </a:t>
            </a:r>
            <a:r>
              <a:rPr lang="en-US" sz="1800" i="1" dirty="0" err="1" smtClean="0">
                <a:solidFill>
                  <a:srgbClr val="0000FF"/>
                </a:solidFill>
              </a:rPr>
              <a:t>ngVLA</a:t>
            </a:r>
            <a:r>
              <a:rPr lang="en-US" sz="1800" i="1" dirty="0" smtClean="0">
                <a:solidFill>
                  <a:srgbClr val="0000FF"/>
                </a:solidFill>
              </a:rPr>
              <a:t> is within the factor of 3 limit over the VLA.</a:t>
            </a:r>
            <a:endParaRPr lang="en-US" sz="1800" i="1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02190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dirty="0" smtClean="0">
                <a:solidFill>
                  <a:srgbClr val="0000FF"/>
                </a:solidFill>
              </a:rPr>
              <a:t>Funded Studies &amp; Activities - Cryogenics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963677"/>
            <a:ext cx="7886700" cy="3417736"/>
          </a:xfrm>
        </p:spPr>
        <p:txBody>
          <a:bodyPr>
            <a:normAutofit/>
          </a:bodyPr>
          <a:lstStyle/>
          <a:p>
            <a:r>
              <a:rPr lang="en-US" dirty="0" smtClean="0"/>
              <a:t>Cryogenic thermal load analysis for both Reference Front End </a:t>
            </a:r>
            <a:r>
              <a:rPr lang="en-US" dirty="0" err="1"/>
              <a:t>D</a:t>
            </a:r>
            <a:r>
              <a:rPr lang="en-US" dirty="0" err="1" smtClean="0"/>
              <a:t>ewars</a:t>
            </a:r>
            <a:r>
              <a:rPr lang="en-US" dirty="0" smtClean="0"/>
              <a:t> ‘A’ and ‘B’ (with CALLISTO, France).</a:t>
            </a:r>
          </a:p>
          <a:p>
            <a:r>
              <a:rPr lang="en-US" dirty="0"/>
              <a:t>Construction and characterization of mid-size Helium compressor with </a:t>
            </a:r>
            <a:r>
              <a:rPr lang="en-US" dirty="0" smtClean="0"/>
              <a:t>variable-speed drive (Sumitomo SHI, Allentown PA, USA)</a:t>
            </a:r>
          </a:p>
          <a:p>
            <a:r>
              <a:rPr lang="en-US" dirty="0"/>
              <a:t>Upgrade of the VLA Reverberation Test Chamber to 208 VAC 3-phase power, for RFI testing of </a:t>
            </a:r>
            <a:r>
              <a:rPr lang="en-US" dirty="0" err="1"/>
              <a:t>ngVLA</a:t>
            </a:r>
            <a:r>
              <a:rPr lang="en-US" dirty="0"/>
              <a:t> compressor prototypes.</a:t>
            </a:r>
          </a:p>
          <a:p>
            <a:endParaRPr lang="en-US" dirty="0"/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4294967295"/>
          </p:nvPr>
        </p:nvSpPr>
        <p:spPr>
          <a:xfrm>
            <a:off x="95250" y="4600575"/>
            <a:ext cx="447675" cy="385763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fld id="{511D1148-96A5-40D7-9B3D-24057C96F07E}" type="slidenum">
              <a:rPr lang="en-US" smtClean="0"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97981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>
                <a:solidFill>
                  <a:srgbClr val="0000FF"/>
                </a:solidFill>
              </a:rPr>
              <a:t>Introduction and General Requirements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Proposed </a:t>
            </a:r>
            <a:r>
              <a:rPr lang="en-US" dirty="0" err="1" smtClean="0"/>
              <a:t>ngVLA</a:t>
            </a:r>
            <a:r>
              <a:rPr lang="en-US" dirty="0" smtClean="0"/>
              <a:t> has 214 antennas, ~8 times that of the VLA</a:t>
            </a:r>
          </a:p>
          <a:p>
            <a:pPr lvl="1"/>
            <a:r>
              <a:rPr lang="en-US" b="1" dirty="0" smtClean="0"/>
              <a:t>Key requirement is to minimize operating cost to within 3 x VLA</a:t>
            </a:r>
          </a:p>
          <a:p>
            <a:pPr lvl="1"/>
            <a:r>
              <a:rPr lang="en-US" dirty="0" smtClean="0"/>
              <a:t>Reduce total number of </a:t>
            </a:r>
            <a:r>
              <a:rPr lang="en-US" dirty="0" err="1"/>
              <a:t>D</a:t>
            </a:r>
            <a:r>
              <a:rPr lang="en-US" dirty="0" err="1" smtClean="0"/>
              <a:t>ewars</a:t>
            </a:r>
            <a:r>
              <a:rPr lang="en-US" dirty="0" smtClean="0"/>
              <a:t> by consolidating receiver bands</a:t>
            </a:r>
          </a:p>
          <a:p>
            <a:pPr lvl="1"/>
            <a:r>
              <a:rPr lang="en-US" dirty="0" smtClean="0"/>
              <a:t>Reduce total number </a:t>
            </a:r>
            <a:r>
              <a:rPr lang="en-US" dirty="0"/>
              <a:t>of </a:t>
            </a:r>
            <a:r>
              <a:rPr lang="en-US" dirty="0" smtClean="0"/>
              <a:t>RXs by employing wideband feeds, where feasible</a:t>
            </a:r>
          </a:p>
          <a:p>
            <a:pPr lvl="1"/>
            <a:r>
              <a:rPr lang="en-US" dirty="0" smtClean="0"/>
              <a:t>Efficient cryogenic system that optimizes power consumption</a:t>
            </a:r>
          </a:p>
          <a:p>
            <a:r>
              <a:rPr lang="en-US" dirty="0"/>
              <a:t>“Reference” design concept for </a:t>
            </a:r>
            <a:r>
              <a:rPr lang="en-US" dirty="0" err="1"/>
              <a:t>ngVLA</a:t>
            </a:r>
            <a:r>
              <a:rPr lang="en-US" dirty="0"/>
              <a:t> receivers, feeds:</a:t>
            </a:r>
          </a:p>
          <a:p>
            <a:pPr lvl="1"/>
            <a:r>
              <a:rPr lang="en-US" dirty="0"/>
              <a:t>A feasible design with relatively low technical risk and well-defined costs</a:t>
            </a:r>
          </a:p>
          <a:p>
            <a:pPr lvl="1"/>
            <a:r>
              <a:rPr lang="en-US" b="1" dirty="0"/>
              <a:t>Maximizing sensitivity is the primary goal; wide bandwidths are secondary</a:t>
            </a:r>
          </a:p>
          <a:p>
            <a:pPr lvl="1"/>
            <a:r>
              <a:rPr lang="en-US" dirty="0"/>
              <a:t>W</a:t>
            </a:r>
            <a:r>
              <a:rPr lang="en-US" dirty="0" smtClean="0"/>
              <a:t>ide-angle </a:t>
            </a:r>
            <a:r>
              <a:rPr lang="en-US" dirty="0"/>
              <a:t>feeds </a:t>
            </a:r>
            <a:r>
              <a:rPr lang="en-US" dirty="0" smtClean="0"/>
              <a:t>are highly compact, can </a:t>
            </a:r>
            <a:r>
              <a:rPr lang="en-US" dirty="0"/>
              <a:t>be cooled =&gt; </a:t>
            </a:r>
            <a:r>
              <a:rPr lang="en-US" i="1" dirty="0"/>
              <a:t>lower overall </a:t>
            </a:r>
            <a:r>
              <a:rPr lang="en-US" i="1" dirty="0" err="1"/>
              <a:t>Tsys</a:t>
            </a:r>
            <a:endParaRPr lang="en-US" i="1" dirty="0"/>
          </a:p>
          <a:p>
            <a:pPr lvl="1"/>
            <a:r>
              <a:rPr lang="en-US" dirty="0" smtClean="0"/>
              <a:t>Good </a:t>
            </a:r>
            <a:r>
              <a:rPr lang="en-US" dirty="0"/>
              <a:t>aperture efficiency and low spillover noise, for optimum sensitivity</a:t>
            </a:r>
          </a:p>
          <a:p>
            <a:endParaRPr lang="en-US" dirty="0" smtClean="0"/>
          </a:p>
          <a:p>
            <a:endParaRPr lang="en-US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4294967295"/>
          </p:nvPr>
        </p:nvSpPr>
        <p:spPr>
          <a:xfrm>
            <a:off x="95250" y="4600575"/>
            <a:ext cx="447675" cy="385763"/>
          </a:xfrm>
        </p:spPr>
        <p:txBody>
          <a:bodyPr/>
          <a:lstStyle/>
          <a:p>
            <a:pPr marL="0" indent="0">
              <a:buNone/>
            </a:pPr>
            <a:fld id="{4869564C-0124-4A0B-AB48-A812504AFC8E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43232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dirty="0" smtClean="0">
                <a:solidFill>
                  <a:srgbClr val="0000FF"/>
                </a:solidFill>
              </a:rPr>
              <a:t>Thermal Analysis, Dewar ‘A’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4294967295"/>
          </p:nvPr>
        </p:nvSpPr>
        <p:spPr>
          <a:xfrm>
            <a:off x="95250" y="4600575"/>
            <a:ext cx="447675" cy="385763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fld id="{511D1148-96A5-40D7-9B3D-24057C96F07E}" type="slidenum">
              <a:rPr lang="en-US" smtClean="0"/>
              <a:t>20</a:t>
            </a:fld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628650" y="1004773"/>
            <a:ext cx="3319895" cy="3417736"/>
          </a:xfrm>
        </p:spPr>
        <p:txBody>
          <a:bodyPr/>
          <a:lstStyle/>
          <a:p>
            <a:pPr lvl="0"/>
            <a:r>
              <a:rPr lang="en-US" sz="1800" dirty="0">
                <a:solidFill>
                  <a:prstClr val="black"/>
                </a:solidFill>
              </a:rPr>
              <a:t>Ambient Temperature 20°C, vacuum 10E-6 mbar</a:t>
            </a:r>
          </a:p>
          <a:p>
            <a:pPr lvl="1"/>
            <a:r>
              <a:rPr lang="en-US" dirty="0">
                <a:solidFill>
                  <a:prstClr val="black"/>
                </a:solidFill>
              </a:rPr>
              <a:t>1</a:t>
            </a:r>
            <a:r>
              <a:rPr lang="en-US" baseline="30000" dirty="0">
                <a:solidFill>
                  <a:prstClr val="black"/>
                </a:solidFill>
              </a:rPr>
              <a:t>st</a:t>
            </a:r>
            <a:r>
              <a:rPr lang="en-US" dirty="0">
                <a:solidFill>
                  <a:prstClr val="black"/>
                </a:solidFill>
              </a:rPr>
              <a:t>  stage </a:t>
            </a:r>
            <a:r>
              <a:rPr lang="en-US" dirty="0" smtClean="0">
                <a:solidFill>
                  <a:prstClr val="black"/>
                </a:solidFill>
              </a:rPr>
              <a:t>9.81W </a:t>
            </a:r>
            <a:r>
              <a:rPr lang="en-US" dirty="0">
                <a:solidFill>
                  <a:prstClr val="black"/>
                </a:solidFill>
              </a:rPr>
              <a:t>at 50°K</a:t>
            </a:r>
          </a:p>
          <a:p>
            <a:pPr lvl="1"/>
            <a:r>
              <a:rPr lang="en-US" dirty="0">
                <a:solidFill>
                  <a:prstClr val="black"/>
                </a:solidFill>
              </a:rPr>
              <a:t>2</a:t>
            </a:r>
            <a:r>
              <a:rPr lang="en-US" baseline="30000" dirty="0">
                <a:solidFill>
                  <a:prstClr val="black"/>
                </a:solidFill>
              </a:rPr>
              <a:t>nd</a:t>
            </a:r>
            <a:r>
              <a:rPr lang="en-US" dirty="0">
                <a:solidFill>
                  <a:prstClr val="black"/>
                </a:solidFill>
              </a:rPr>
              <a:t> stage </a:t>
            </a:r>
            <a:r>
              <a:rPr lang="en-US" dirty="0" smtClean="0">
                <a:solidFill>
                  <a:prstClr val="black"/>
                </a:solidFill>
              </a:rPr>
              <a:t>3.14W </a:t>
            </a:r>
            <a:r>
              <a:rPr lang="en-US" dirty="0">
                <a:solidFill>
                  <a:prstClr val="black"/>
                </a:solidFill>
              </a:rPr>
              <a:t>at 15°K</a:t>
            </a:r>
          </a:p>
          <a:p>
            <a:pPr lvl="1"/>
            <a:endParaRPr lang="en-US" dirty="0">
              <a:solidFill>
                <a:prstClr val="black"/>
              </a:solidFill>
            </a:endParaRPr>
          </a:p>
          <a:p>
            <a:pPr lvl="1"/>
            <a:endParaRPr lang="en-US" dirty="0">
              <a:solidFill>
                <a:prstClr val="black"/>
              </a:solidFill>
            </a:endParaRPr>
          </a:p>
          <a:p>
            <a:pPr marL="342900" lvl="1" indent="0">
              <a:buNone/>
            </a:pPr>
            <a:endParaRPr lang="en-US" dirty="0">
              <a:solidFill>
                <a:prstClr val="black"/>
              </a:solidFill>
            </a:endParaRPr>
          </a:p>
          <a:p>
            <a:pPr lvl="1"/>
            <a:endParaRPr lang="en-US" dirty="0">
              <a:solidFill>
                <a:prstClr val="black"/>
              </a:solidFill>
            </a:endParaRPr>
          </a:p>
          <a:p>
            <a:pPr lvl="0"/>
            <a:r>
              <a:rPr lang="en-US" dirty="0">
                <a:solidFill>
                  <a:prstClr val="black"/>
                </a:solidFill>
              </a:rPr>
              <a:t>Trillium 350CS cold-head</a:t>
            </a:r>
          </a:p>
          <a:p>
            <a:pPr lvl="1"/>
            <a:r>
              <a:rPr lang="en-US" dirty="0">
                <a:solidFill>
                  <a:prstClr val="black"/>
                </a:solidFill>
              </a:rPr>
              <a:t>1</a:t>
            </a:r>
            <a:r>
              <a:rPr lang="en-US" baseline="30000" dirty="0">
                <a:solidFill>
                  <a:prstClr val="black"/>
                </a:solidFill>
              </a:rPr>
              <a:t>st</a:t>
            </a:r>
            <a:r>
              <a:rPr lang="en-US" dirty="0">
                <a:solidFill>
                  <a:prstClr val="black"/>
                </a:solidFill>
              </a:rPr>
              <a:t> stage 20W at 77°K</a:t>
            </a:r>
          </a:p>
          <a:p>
            <a:pPr lvl="1"/>
            <a:r>
              <a:rPr lang="en-US" dirty="0">
                <a:solidFill>
                  <a:prstClr val="black"/>
                </a:solidFill>
              </a:rPr>
              <a:t>2</a:t>
            </a:r>
            <a:r>
              <a:rPr lang="en-US" baseline="30000" dirty="0">
                <a:solidFill>
                  <a:prstClr val="black"/>
                </a:solidFill>
              </a:rPr>
              <a:t>nd</a:t>
            </a:r>
            <a:r>
              <a:rPr lang="en-US" dirty="0">
                <a:solidFill>
                  <a:prstClr val="black"/>
                </a:solidFill>
              </a:rPr>
              <a:t> stage 5W at 20°K</a:t>
            </a:r>
          </a:p>
          <a:p>
            <a:endParaRPr lang="en-US" dirty="0"/>
          </a:p>
        </p:txBody>
      </p:sp>
      <p:grpSp>
        <p:nvGrpSpPr>
          <p:cNvPr id="9" name="Group 8"/>
          <p:cNvGrpSpPr/>
          <p:nvPr/>
        </p:nvGrpSpPr>
        <p:grpSpPr>
          <a:xfrm>
            <a:off x="1909217" y="2412387"/>
            <a:ext cx="1324576" cy="733246"/>
            <a:chOff x="1962510" y="2600751"/>
            <a:chExt cx="1324576" cy="733246"/>
          </a:xfrm>
        </p:grpSpPr>
        <p:sp>
          <p:nvSpPr>
            <p:cNvPr id="10" name="Down Arrow 9"/>
            <p:cNvSpPr/>
            <p:nvPr/>
          </p:nvSpPr>
          <p:spPr>
            <a:xfrm flipH="1">
              <a:off x="1962510" y="2600751"/>
              <a:ext cx="301924" cy="733246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2264434" y="2682285"/>
              <a:ext cx="1022652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600" dirty="0" smtClean="0"/>
                <a:t>Reference</a:t>
              </a:r>
            </a:p>
            <a:p>
              <a:pPr algn="ctr"/>
              <a:r>
                <a:rPr lang="en-US" sz="1600" dirty="0" smtClean="0"/>
                <a:t>design</a:t>
              </a:r>
              <a:endParaRPr lang="en-US" sz="1600" dirty="0"/>
            </a:p>
          </p:txBody>
        </p:sp>
      </p:grpSp>
      <p:pic>
        <p:nvPicPr>
          <p:cNvPr id="12" name="Content Placeholder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1785" y="943928"/>
            <a:ext cx="3433565" cy="34178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94989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dirty="0" smtClean="0">
                <a:solidFill>
                  <a:srgbClr val="0000FF"/>
                </a:solidFill>
              </a:rPr>
              <a:t>Thermal Analysis, Dewar ‘B’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4294967295"/>
          </p:nvPr>
        </p:nvSpPr>
        <p:spPr>
          <a:xfrm>
            <a:off x="95250" y="4600575"/>
            <a:ext cx="447675" cy="385763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fld id="{511D1148-96A5-40D7-9B3D-24057C96F07E}" type="slidenum">
              <a:rPr lang="en-US" smtClean="0"/>
              <a:t>21</a:t>
            </a:fld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628650" y="1004773"/>
            <a:ext cx="3319895" cy="3417736"/>
          </a:xfrm>
        </p:spPr>
        <p:txBody>
          <a:bodyPr/>
          <a:lstStyle/>
          <a:p>
            <a:pPr lvl="0"/>
            <a:r>
              <a:rPr lang="en-US" sz="1800" dirty="0">
                <a:solidFill>
                  <a:prstClr val="black"/>
                </a:solidFill>
              </a:rPr>
              <a:t>Ambient Temperature 20°C, vacuum 10E-6 mbar</a:t>
            </a:r>
          </a:p>
          <a:p>
            <a:pPr lvl="1"/>
            <a:r>
              <a:rPr lang="en-US" dirty="0">
                <a:solidFill>
                  <a:prstClr val="black"/>
                </a:solidFill>
              </a:rPr>
              <a:t>1</a:t>
            </a:r>
            <a:r>
              <a:rPr lang="en-US" baseline="30000" dirty="0">
                <a:solidFill>
                  <a:prstClr val="black"/>
                </a:solidFill>
              </a:rPr>
              <a:t>st</a:t>
            </a:r>
            <a:r>
              <a:rPr lang="en-US" dirty="0">
                <a:solidFill>
                  <a:prstClr val="black"/>
                </a:solidFill>
              </a:rPr>
              <a:t>  stage 18.4W at 50°K</a:t>
            </a:r>
          </a:p>
          <a:p>
            <a:pPr lvl="1"/>
            <a:r>
              <a:rPr lang="en-US" dirty="0">
                <a:solidFill>
                  <a:prstClr val="black"/>
                </a:solidFill>
              </a:rPr>
              <a:t>2</a:t>
            </a:r>
            <a:r>
              <a:rPr lang="en-US" baseline="30000" dirty="0">
                <a:solidFill>
                  <a:prstClr val="black"/>
                </a:solidFill>
              </a:rPr>
              <a:t>nd</a:t>
            </a:r>
            <a:r>
              <a:rPr lang="en-US" dirty="0">
                <a:solidFill>
                  <a:prstClr val="black"/>
                </a:solidFill>
              </a:rPr>
              <a:t> stage 4.3W at 15°K</a:t>
            </a:r>
          </a:p>
          <a:p>
            <a:pPr lvl="1"/>
            <a:endParaRPr lang="en-US" dirty="0">
              <a:solidFill>
                <a:prstClr val="black"/>
              </a:solidFill>
            </a:endParaRPr>
          </a:p>
          <a:p>
            <a:pPr lvl="1"/>
            <a:endParaRPr lang="en-US" dirty="0">
              <a:solidFill>
                <a:prstClr val="black"/>
              </a:solidFill>
            </a:endParaRPr>
          </a:p>
          <a:p>
            <a:pPr marL="342900" lvl="1" indent="0">
              <a:buNone/>
            </a:pPr>
            <a:endParaRPr lang="en-US" dirty="0">
              <a:solidFill>
                <a:prstClr val="black"/>
              </a:solidFill>
            </a:endParaRPr>
          </a:p>
          <a:p>
            <a:pPr lvl="1"/>
            <a:endParaRPr lang="en-US" dirty="0">
              <a:solidFill>
                <a:prstClr val="black"/>
              </a:solidFill>
            </a:endParaRPr>
          </a:p>
          <a:p>
            <a:pPr lvl="0"/>
            <a:r>
              <a:rPr lang="en-US" dirty="0">
                <a:solidFill>
                  <a:prstClr val="black"/>
                </a:solidFill>
              </a:rPr>
              <a:t>Trillium 350CS cold-head</a:t>
            </a:r>
          </a:p>
          <a:p>
            <a:pPr lvl="1"/>
            <a:r>
              <a:rPr lang="en-US" dirty="0">
                <a:solidFill>
                  <a:prstClr val="black"/>
                </a:solidFill>
              </a:rPr>
              <a:t>1</a:t>
            </a:r>
            <a:r>
              <a:rPr lang="en-US" baseline="30000" dirty="0">
                <a:solidFill>
                  <a:prstClr val="black"/>
                </a:solidFill>
              </a:rPr>
              <a:t>st</a:t>
            </a:r>
            <a:r>
              <a:rPr lang="en-US" dirty="0">
                <a:solidFill>
                  <a:prstClr val="black"/>
                </a:solidFill>
              </a:rPr>
              <a:t> stage 20W at 77°K</a:t>
            </a:r>
          </a:p>
          <a:p>
            <a:pPr lvl="1"/>
            <a:r>
              <a:rPr lang="en-US" dirty="0">
                <a:solidFill>
                  <a:prstClr val="black"/>
                </a:solidFill>
              </a:rPr>
              <a:t>2</a:t>
            </a:r>
            <a:r>
              <a:rPr lang="en-US" baseline="30000" dirty="0">
                <a:solidFill>
                  <a:prstClr val="black"/>
                </a:solidFill>
              </a:rPr>
              <a:t>nd</a:t>
            </a:r>
            <a:r>
              <a:rPr lang="en-US" dirty="0">
                <a:solidFill>
                  <a:prstClr val="black"/>
                </a:solidFill>
              </a:rPr>
              <a:t> stage 5W at 20°K</a:t>
            </a:r>
          </a:p>
          <a:p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7500" y="1004773"/>
            <a:ext cx="4263662" cy="3390723"/>
          </a:xfrm>
          <a:prstGeom prst="rect">
            <a:avLst/>
          </a:prstGeom>
        </p:spPr>
      </p:pic>
      <p:grpSp>
        <p:nvGrpSpPr>
          <p:cNvPr id="9" name="Group 8"/>
          <p:cNvGrpSpPr/>
          <p:nvPr/>
        </p:nvGrpSpPr>
        <p:grpSpPr>
          <a:xfrm>
            <a:off x="1909217" y="2412387"/>
            <a:ext cx="1324576" cy="733246"/>
            <a:chOff x="1962510" y="2600751"/>
            <a:chExt cx="1324576" cy="733246"/>
          </a:xfrm>
        </p:grpSpPr>
        <p:sp>
          <p:nvSpPr>
            <p:cNvPr id="10" name="Down Arrow 9"/>
            <p:cNvSpPr/>
            <p:nvPr/>
          </p:nvSpPr>
          <p:spPr>
            <a:xfrm flipH="1">
              <a:off x="1962510" y="2600751"/>
              <a:ext cx="301924" cy="733246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2264434" y="2682285"/>
              <a:ext cx="1022652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600" dirty="0" smtClean="0"/>
                <a:t>Reference</a:t>
              </a:r>
            </a:p>
            <a:p>
              <a:pPr algn="ctr"/>
              <a:r>
                <a:rPr lang="en-US" sz="1600" dirty="0" smtClean="0"/>
                <a:t>design</a:t>
              </a:r>
              <a:endParaRPr lang="en-US" sz="1600" dirty="0"/>
            </a:p>
          </p:txBody>
        </p:sp>
      </p:grpSp>
    </p:spTree>
    <p:extLst>
      <p:ext uri="{BB962C8B-B14F-4D97-AF65-F5344CB8AC3E}">
        <p14:creationId xmlns:p14="http://schemas.microsoft.com/office/powerpoint/2010/main" val="28227404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dirty="0" smtClean="0">
                <a:solidFill>
                  <a:srgbClr val="0000FF"/>
                </a:solidFill>
              </a:rPr>
              <a:t>Further Reductions in Thermal Loading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4294967295"/>
          </p:nvPr>
        </p:nvSpPr>
        <p:spPr>
          <a:xfrm>
            <a:off x="120417" y="4600575"/>
            <a:ext cx="447675" cy="385763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fld id="{511D1148-96A5-40D7-9B3D-24057C96F07E}" type="slidenum">
              <a:rPr lang="en-US" smtClean="0"/>
              <a:t>22</a:t>
            </a:fld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628650" y="954439"/>
            <a:ext cx="7366058" cy="3417736"/>
          </a:xfrm>
        </p:spPr>
        <p:txBody>
          <a:bodyPr>
            <a:normAutofit lnSpcReduction="10000"/>
          </a:bodyPr>
          <a:lstStyle/>
          <a:p>
            <a:r>
              <a:rPr lang="en-US" sz="1900" dirty="0"/>
              <a:t>Conductive </a:t>
            </a:r>
            <a:r>
              <a:rPr lang="en-US" sz="1900" dirty="0" smtClean="0"/>
              <a:t>heat transfer through waveguides:</a:t>
            </a:r>
            <a:endParaRPr lang="en-US" sz="1900" dirty="0"/>
          </a:p>
          <a:p>
            <a:pPr lvl="1"/>
            <a:r>
              <a:rPr lang="en-US" sz="1600" dirty="0" smtClean="0"/>
              <a:t>Limit Au plating </a:t>
            </a:r>
            <a:r>
              <a:rPr lang="en-US" sz="1600" dirty="0"/>
              <a:t>to 5 skin depth </a:t>
            </a:r>
            <a:r>
              <a:rPr lang="en-US" sz="1600" dirty="0" smtClean="0"/>
              <a:t>max, </a:t>
            </a:r>
            <a:r>
              <a:rPr lang="en-US" sz="1600" dirty="0"/>
              <a:t>or </a:t>
            </a:r>
            <a:r>
              <a:rPr lang="en-US" sz="1600" dirty="0" smtClean="0"/>
              <a:t>use </a:t>
            </a:r>
            <a:r>
              <a:rPr lang="en-US" sz="1600" dirty="0"/>
              <a:t>thermal isolators</a:t>
            </a:r>
          </a:p>
          <a:p>
            <a:r>
              <a:rPr lang="en-US" sz="1900" dirty="0" smtClean="0"/>
              <a:t>IR </a:t>
            </a:r>
            <a:r>
              <a:rPr lang="en-US" sz="1900" dirty="0"/>
              <a:t>filter </a:t>
            </a:r>
            <a:r>
              <a:rPr lang="en-US" sz="1900" dirty="0" smtClean="0"/>
              <a:t>efficiency:</a:t>
            </a:r>
          </a:p>
          <a:p>
            <a:pPr lvl="1"/>
            <a:r>
              <a:rPr lang="en-US" sz="1600" dirty="0"/>
              <a:t>S</a:t>
            </a:r>
            <a:r>
              <a:rPr lang="en-US" sz="1600" dirty="0" smtClean="0"/>
              <a:t>imulation assumed single-layer 0.3mm PTFE with </a:t>
            </a:r>
            <a:r>
              <a:rPr lang="en-US" sz="1600" dirty="0"/>
              <a:t>60% </a:t>
            </a:r>
            <a:r>
              <a:rPr lang="en-US" sz="1600" dirty="0" smtClean="0"/>
              <a:t>efficiency</a:t>
            </a:r>
            <a:endParaRPr lang="en-US" sz="1600" dirty="0"/>
          </a:p>
          <a:p>
            <a:pPr lvl="1"/>
            <a:r>
              <a:rPr lang="en-US" sz="1600" dirty="0" smtClean="0"/>
              <a:t>Use other materials (</a:t>
            </a:r>
            <a:r>
              <a:rPr lang="en-US" sz="1600" dirty="0" err="1" smtClean="0"/>
              <a:t>Zitex</a:t>
            </a:r>
            <a:r>
              <a:rPr lang="en-US" sz="1600" dirty="0" smtClean="0"/>
              <a:t> </a:t>
            </a:r>
            <a:r>
              <a:rPr lang="en-US" sz="1600" dirty="0"/>
              <a:t>G110, </a:t>
            </a:r>
            <a:r>
              <a:rPr lang="en-US" sz="1600" dirty="0" err="1"/>
              <a:t>Rohacell</a:t>
            </a:r>
            <a:r>
              <a:rPr lang="en-US" sz="1600" dirty="0"/>
              <a:t> </a:t>
            </a:r>
            <a:r>
              <a:rPr lang="en-US" sz="1600" dirty="0" smtClean="0"/>
              <a:t>71HF, etc. with higher efficiency)</a:t>
            </a:r>
            <a:endParaRPr lang="en-US" sz="1600" dirty="0"/>
          </a:p>
          <a:p>
            <a:pPr lvl="1"/>
            <a:r>
              <a:rPr lang="en-US" sz="1600" dirty="0"/>
              <a:t>Add </a:t>
            </a:r>
            <a:r>
              <a:rPr lang="en-US" sz="1600" dirty="0" smtClean="0"/>
              <a:t>additional layers, akin to MLI (trade-off with increased insertion loss)</a:t>
            </a:r>
            <a:endParaRPr lang="en-US" sz="1600" dirty="0"/>
          </a:p>
          <a:p>
            <a:r>
              <a:rPr lang="en-US" sz="1900" dirty="0"/>
              <a:t>Radiative load on inside section of thermal gap </a:t>
            </a:r>
            <a:r>
              <a:rPr lang="en-US" sz="1900" dirty="0" smtClean="0"/>
              <a:t>assembly:</a:t>
            </a:r>
            <a:endParaRPr lang="en-US" sz="1900" dirty="0"/>
          </a:p>
          <a:p>
            <a:pPr lvl="1"/>
            <a:r>
              <a:rPr lang="en-US" sz="1600" dirty="0"/>
              <a:t>Add multilayer insulation (MLI)</a:t>
            </a:r>
          </a:p>
          <a:p>
            <a:r>
              <a:rPr lang="en-US" sz="1900" dirty="0" smtClean="0"/>
              <a:t>Radiation </a:t>
            </a:r>
            <a:r>
              <a:rPr lang="en-US" sz="1900" dirty="0"/>
              <a:t>shield heat </a:t>
            </a:r>
            <a:r>
              <a:rPr lang="en-US" sz="1900" dirty="0" smtClean="0"/>
              <a:t>conduction:</a:t>
            </a:r>
          </a:p>
          <a:p>
            <a:pPr lvl="1"/>
            <a:r>
              <a:rPr lang="en-US" sz="1600" dirty="0" smtClean="0"/>
              <a:t>Higher conductivity =&gt; reduced thermal gap and IR filter </a:t>
            </a:r>
            <a:r>
              <a:rPr lang="en-US" sz="1600" dirty="0"/>
              <a:t>temperatures</a:t>
            </a:r>
          </a:p>
          <a:p>
            <a:pPr lvl="1"/>
            <a:r>
              <a:rPr lang="en-US" sz="1600" dirty="0"/>
              <a:t>Change material from Aluminum to Nickel plated copper</a:t>
            </a:r>
          </a:p>
          <a:p>
            <a:pPr lvl="1"/>
            <a:r>
              <a:rPr lang="en-US" sz="1600" dirty="0"/>
              <a:t>A</a:t>
            </a:r>
            <a:r>
              <a:rPr lang="en-US" sz="1600" dirty="0" smtClean="0"/>
              <a:t>dd </a:t>
            </a:r>
            <a:r>
              <a:rPr lang="en-US" sz="1600" dirty="0"/>
              <a:t>copper fingers to the radiation shield, one for each band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11492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0" y="963613"/>
            <a:ext cx="7886700" cy="3417887"/>
          </a:xfrm>
        </p:spPr>
        <p:txBody>
          <a:bodyPr>
            <a:normAutofit/>
          </a:bodyPr>
          <a:lstStyle/>
          <a:p>
            <a:pPr lvl="1"/>
            <a:endParaRPr lang="en-US" dirty="0" smtClean="0"/>
          </a:p>
          <a:p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4294967295"/>
          </p:nvPr>
        </p:nvSpPr>
        <p:spPr>
          <a:xfrm>
            <a:off x="83890" y="4600575"/>
            <a:ext cx="447675" cy="385763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fld id="{511D1148-96A5-40D7-9B3D-24057C96F07E}" type="slidenum">
              <a:rPr lang="en-US" smtClean="0"/>
              <a:t>23</a:t>
            </a:fld>
            <a:endParaRPr lang="en-US" dirty="0"/>
          </a:p>
        </p:txBody>
      </p:sp>
      <p:grpSp>
        <p:nvGrpSpPr>
          <p:cNvPr id="9" name="Group 8"/>
          <p:cNvGrpSpPr/>
          <p:nvPr/>
        </p:nvGrpSpPr>
        <p:grpSpPr>
          <a:xfrm>
            <a:off x="393757" y="566409"/>
            <a:ext cx="4145267" cy="3470508"/>
            <a:chOff x="393757" y="1052971"/>
            <a:chExt cx="4145267" cy="3470508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93757" y="1052971"/>
              <a:ext cx="4145267" cy="2881466"/>
            </a:xfrm>
            <a:prstGeom prst="rect">
              <a:avLst/>
            </a:prstGeom>
          </p:spPr>
        </p:pic>
        <p:sp>
          <p:nvSpPr>
            <p:cNvPr id="8" name="TextBox 7"/>
            <p:cNvSpPr txBox="1"/>
            <p:nvPr/>
          </p:nvSpPr>
          <p:spPr>
            <a:xfrm>
              <a:off x="393757" y="3938704"/>
              <a:ext cx="4145267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b="1" dirty="0" smtClean="0"/>
                <a:t>WR10 waveguide Thermal Gap Isolator</a:t>
              </a:r>
            </a:p>
            <a:p>
              <a:pPr algn="ctr"/>
              <a:r>
                <a:rPr lang="en-US" sz="1600" b="1" dirty="0" smtClean="0"/>
                <a:t>(ref. [3])</a:t>
              </a:r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4655889" y="402670"/>
            <a:ext cx="4221349" cy="3676192"/>
            <a:chOff x="4655889" y="419448"/>
            <a:chExt cx="4221349" cy="3676192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602" r="6681"/>
            <a:stretch/>
          </p:blipFill>
          <p:spPr>
            <a:xfrm>
              <a:off x="4655889" y="419448"/>
              <a:ext cx="4128731" cy="3020038"/>
            </a:xfrm>
            <a:prstGeom prst="rect">
              <a:avLst/>
            </a:prstGeom>
          </p:spPr>
        </p:pic>
        <p:sp>
          <p:nvSpPr>
            <p:cNvPr id="10" name="TextBox 9"/>
            <p:cNvSpPr txBox="1"/>
            <p:nvPr/>
          </p:nvSpPr>
          <p:spPr>
            <a:xfrm>
              <a:off x="4731971" y="3510865"/>
              <a:ext cx="4145267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b="1" dirty="0" smtClean="0"/>
                <a:t>IR Filter Transmission, 1-3 Layers</a:t>
              </a:r>
            </a:p>
            <a:p>
              <a:pPr algn="ctr"/>
              <a:r>
                <a:rPr lang="en-US" sz="1600" b="1" dirty="0" smtClean="0"/>
                <a:t>(ref. [4])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0519483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10601"/>
            <a:ext cx="7886700" cy="803131"/>
          </a:xfrm>
        </p:spPr>
        <p:txBody>
          <a:bodyPr/>
          <a:lstStyle/>
          <a:p>
            <a:r>
              <a:rPr lang="en-US" dirty="0">
                <a:solidFill>
                  <a:srgbClr val="0000FF"/>
                </a:solidFill>
              </a:rPr>
              <a:t>Compressor Development by Sumitomo SHI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111370" y="4548506"/>
            <a:ext cx="517279" cy="332519"/>
          </a:xfrm>
        </p:spPr>
        <p:txBody>
          <a:bodyPr/>
          <a:lstStyle/>
          <a:p>
            <a:fld id="{C007A3FA-37C8-B64A-9EE6-D07431EEED58}" type="slidenum">
              <a:rPr lang="en-US" sz="1900" smtClean="0"/>
              <a:t>24</a:t>
            </a:fld>
            <a:endParaRPr lang="en-US" sz="1900" dirty="0"/>
          </a:p>
        </p:txBody>
      </p:sp>
      <p:pic>
        <p:nvPicPr>
          <p:cNvPr id="4" name="Content Placeholder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22802" y="709394"/>
            <a:ext cx="2905125" cy="21717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5643" y="709394"/>
            <a:ext cx="1866900" cy="21717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71119" y="2886079"/>
            <a:ext cx="7584172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/>
              <a:t>Phase 1 (already funded):</a:t>
            </a:r>
          </a:p>
          <a:p>
            <a:pPr marL="628650" lvl="1" indent="-285750">
              <a:buFont typeface="Arial" panose="020B0604020202020204" pitchFamily="34" charset="0"/>
              <a:buChar char="•"/>
            </a:pPr>
            <a:r>
              <a:rPr lang="en-US" sz="1400" dirty="0" smtClean="0"/>
              <a:t>Build FA40 prototype with VFD</a:t>
            </a:r>
          </a:p>
          <a:p>
            <a:pPr marL="628650" lvl="1" indent="-285750">
              <a:buFont typeface="Arial" panose="020B0604020202020204" pitchFamily="34" charset="0"/>
              <a:buChar char="•"/>
            </a:pPr>
            <a:r>
              <a:rPr lang="en-US" sz="1400" dirty="0" smtClean="0"/>
              <a:t>Measure the performances: flow vs power </a:t>
            </a:r>
          </a:p>
          <a:p>
            <a:pPr marL="628650" lvl="1" indent="-285750">
              <a:buFont typeface="Arial" panose="020B0604020202020204" pitchFamily="34" charset="0"/>
              <a:buChar char="•"/>
            </a:pPr>
            <a:r>
              <a:rPr lang="en-US" sz="1400" dirty="0" smtClean="0"/>
              <a:t>Measure RFI and design shielded enclosure for electronics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/>
              <a:t>Phase 2 (with D&amp;D funding):</a:t>
            </a:r>
          </a:p>
          <a:p>
            <a:pPr marL="628650" lvl="1" indent="-285750">
              <a:buFont typeface="Arial" panose="020B0604020202020204" pitchFamily="34" charset="0"/>
              <a:buChar char="•"/>
            </a:pPr>
            <a:r>
              <a:rPr lang="en-US" sz="1400" dirty="0" smtClean="0"/>
              <a:t>Integrate FA40 capsule into a FA70 outdoor enclosure</a:t>
            </a:r>
          </a:p>
          <a:p>
            <a:pPr marL="628650" lvl="1" indent="-285750">
              <a:buFont typeface="Arial" panose="020B0604020202020204" pitchFamily="34" charset="0"/>
              <a:buChar char="•"/>
            </a:pPr>
            <a:r>
              <a:rPr lang="en-US" sz="1400" dirty="0" smtClean="0"/>
              <a:t>Relocate control/power electronics to an outdoor-rated RFI enclosure. </a:t>
            </a:r>
            <a:r>
              <a:rPr lang="en-US" sz="1400" dirty="0"/>
              <a:t> </a:t>
            </a:r>
            <a:r>
              <a:rPr lang="en-US" sz="1400" dirty="0" smtClean="0"/>
              <a:t>(</a:t>
            </a:r>
            <a:r>
              <a:rPr lang="en-US" sz="1400" dirty="0" err="1" smtClean="0"/>
              <a:t>ngVLA</a:t>
            </a:r>
            <a:r>
              <a:rPr lang="en-US" sz="1400" dirty="0" smtClean="0"/>
              <a:t> prototype)</a:t>
            </a:r>
            <a:endParaRPr lang="en-US" sz="1400" dirty="0"/>
          </a:p>
        </p:txBody>
      </p:sp>
      <p:grpSp>
        <p:nvGrpSpPr>
          <p:cNvPr id="7" name="Group 6"/>
          <p:cNvGrpSpPr/>
          <p:nvPr/>
        </p:nvGrpSpPr>
        <p:grpSpPr>
          <a:xfrm>
            <a:off x="2879963" y="987654"/>
            <a:ext cx="2427972" cy="1050870"/>
            <a:chOff x="2879963" y="1600051"/>
            <a:chExt cx="2427972" cy="1050870"/>
          </a:xfrm>
        </p:grpSpPr>
        <p:sp>
          <p:nvSpPr>
            <p:cNvPr id="8" name="Right Arrow 7"/>
            <p:cNvSpPr/>
            <p:nvPr/>
          </p:nvSpPr>
          <p:spPr>
            <a:xfrm>
              <a:off x="3171039" y="2206305"/>
              <a:ext cx="1929467" cy="444616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2879963" y="1600051"/>
              <a:ext cx="2427972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800" dirty="0" smtClean="0"/>
                <a:t>FA40 Integration into </a:t>
              </a:r>
            </a:p>
            <a:p>
              <a:pPr algn="ctr"/>
              <a:r>
                <a:rPr lang="en-US" sz="1800" dirty="0" smtClean="0"/>
                <a:t>FA70 outdoor enclosure</a:t>
              </a:r>
              <a:endParaRPr lang="en-US" sz="1800" dirty="0"/>
            </a:p>
          </p:txBody>
        </p:sp>
      </p:grpSp>
    </p:spTree>
    <p:extLst>
      <p:ext uri="{BB962C8B-B14F-4D97-AF65-F5344CB8AC3E}">
        <p14:creationId xmlns:p14="http://schemas.microsoft.com/office/powerpoint/2010/main" val="300036720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7838" y="7144"/>
            <a:ext cx="8215981" cy="994172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>
                <a:solidFill>
                  <a:srgbClr val="0000FF"/>
                </a:solidFill>
              </a:rPr>
              <a:t>Feasible Component Choices for Reference Design</a:t>
            </a:r>
            <a:endParaRPr lang="en-US" dirty="0">
              <a:solidFill>
                <a:srgbClr val="0000FF"/>
              </a:solidFill>
            </a:endParaRPr>
          </a:p>
        </p:txBody>
      </p:sp>
      <p:graphicFrame>
        <p:nvGraphicFramePr>
          <p:cNvPr id="8" name="Content Placeholder 7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2664673008"/>
              </p:ext>
            </p:extLst>
          </p:nvPr>
        </p:nvGraphicFramePr>
        <p:xfrm>
          <a:off x="630238" y="956344"/>
          <a:ext cx="3446462" cy="274338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66342">
                  <a:extLst>
                    <a:ext uri="{9D8B030D-6E8A-4147-A177-3AD203B41FA5}">
                      <a16:colId xmlns:a16="http://schemas.microsoft.com/office/drawing/2014/main" val="248926674"/>
                    </a:ext>
                  </a:extLst>
                </a:gridCol>
                <a:gridCol w="2080120">
                  <a:extLst>
                    <a:ext uri="{9D8B030D-6E8A-4147-A177-3AD203B41FA5}">
                      <a16:colId xmlns:a16="http://schemas.microsoft.com/office/drawing/2014/main" val="3108086793"/>
                    </a:ext>
                  </a:extLst>
                </a:gridCol>
              </a:tblGrid>
              <a:tr h="350706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Compressor: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Sumitomo FA-40S</a:t>
                      </a:r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6891593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Capsule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Copeland ZCH48</a:t>
                      </a:r>
                      <a:endParaRPr lang="en-US" sz="1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3866467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Voltage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3 </a:t>
                      </a:r>
                      <a:r>
                        <a:rPr lang="en-US" sz="1800" baseline="0" dirty="0" smtClean="0"/>
                        <a:t> x</a:t>
                      </a:r>
                      <a:r>
                        <a:rPr lang="en-US" sz="1800" dirty="0" smtClean="0"/>
                        <a:t> 230VAC,</a:t>
                      </a:r>
                      <a:r>
                        <a:rPr lang="en-US" sz="1800" baseline="0" dirty="0" smtClean="0"/>
                        <a:t> 25A</a:t>
                      </a:r>
                      <a:endParaRPr lang="en-US" sz="1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9510681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Power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4.1kW</a:t>
                      </a:r>
                      <a:r>
                        <a:rPr lang="en-US" sz="1800" baseline="0" dirty="0" smtClean="0"/>
                        <a:t> @ 50Hz*</a:t>
                      </a:r>
                    </a:p>
                    <a:p>
                      <a:r>
                        <a:rPr lang="en-US" sz="1800" baseline="0" dirty="0" smtClean="0"/>
                        <a:t>4.9kW @ 60Hz*</a:t>
                      </a:r>
                      <a:endParaRPr lang="en-US" sz="1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66604394"/>
                  </a:ext>
                </a:extLst>
              </a:tr>
              <a:tr h="599674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Flow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40scfm @ 50Hz*</a:t>
                      </a:r>
                    </a:p>
                    <a:p>
                      <a:r>
                        <a:rPr lang="en-US" sz="1800" dirty="0" smtClean="0"/>
                        <a:t>49scfm</a:t>
                      </a:r>
                      <a:r>
                        <a:rPr lang="en-US" sz="1800" baseline="0" dirty="0" smtClean="0"/>
                        <a:t> @ 60Hz*</a:t>
                      </a:r>
                      <a:endParaRPr lang="en-US" sz="1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1961053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VFD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20</a:t>
                      </a:r>
                      <a:r>
                        <a:rPr lang="en-US" sz="1800" baseline="0" dirty="0" smtClean="0"/>
                        <a:t> Hz  to 75Hz</a:t>
                      </a:r>
                      <a:endParaRPr lang="en-US" sz="1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52349399"/>
                  </a:ext>
                </a:extLst>
              </a:tr>
            </a:tbl>
          </a:graphicData>
        </a:graphic>
      </p:graphicFrame>
      <p:graphicFrame>
        <p:nvGraphicFramePr>
          <p:cNvPr id="9" name="Content Placeholder 8"/>
          <p:cNvGraphicFramePr>
            <a:graphicFrameLocks noGrp="1"/>
          </p:cNvGraphicFramePr>
          <p:nvPr>
            <p:ph sz="quarter" idx="4"/>
            <p:extLst>
              <p:ext uri="{D42A27DB-BD31-4B8C-83A1-F6EECF244321}">
                <p14:modId xmlns:p14="http://schemas.microsoft.com/office/powerpoint/2010/main" val="18715891"/>
              </p:ext>
            </p:extLst>
          </p:nvPr>
        </p:nvGraphicFramePr>
        <p:xfrm>
          <a:off x="4578815" y="952205"/>
          <a:ext cx="3961177" cy="213678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75158">
                  <a:extLst>
                    <a:ext uri="{9D8B030D-6E8A-4147-A177-3AD203B41FA5}">
                      <a16:colId xmlns:a16="http://schemas.microsoft.com/office/drawing/2014/main" val="1148117780"/>
                    </a:ext>
                  </a:extLst>
                </a:gridCol>
                <a:gridCol w="2686019">
                  <a:extLst>
                    <a:ext uri="{9D8B030D-6E8A-4147-A177-3AD203B41FA5}">
                      <a16:colId xmlns:a16="http://schemas.microsoft.com/office/drawing/2014/main" val="2899226069"/>
                    </a:ext>
                  </a:extLst>
                </a:gridCol>
              </a:tblGrid>
              <a:tr h="368441">
                <a:tc>
                  <a:txBody>
                    <a:bodyPr/>
                    <a:lstStyle/>
                    <a:p>
                      <a:r>
                        <a:rPr lang="en-US" sz="1600" dirty="0" err="1" smtClean="0"/>
                        <a:t>Cryocooler</a:t>
                      </a:r>
                      <a:r>
                        <a:rPr lang="en-US" sz="1600" dirty="0" smtClean="0"/>
                        <a:t>: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Trillium</a:t>
                      </a:r>
                      <a:r>
                        <a:rPr lang="en-US" sz="1600" baseline="0" dirty="0" smtClean="0"/>
                        <a:t> 350CS</a:t>
                      </a:r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31355850"/>
                  </a:ext>
                </a:extLst>
              </a:tr>
              <a:tr h="368441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Voltage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2</a:t>
                      </a:r>
                      <a:r>
                        <a:rPr lang="en-US" sz="1800" baseline="0" dirty="0" smtClean="0"/>
                        <a:t>  x </a:t>
                      </a:r>
                      <a:r>
                        <a:rPr lang="en-US" sz="1800" dirty="0" smtClean="0"/>
                        <a:t>170VAC,</a:t>
                      </a:r>
                      <a:r>
                        <a:rPr lang="en-US" sz="1800" baseline="0" dirty="0" smtClean="0"/>
                        <a:t> Phased 90°</a:t>
                      </a:r>
                      <a:endParaRPr lang="en-US" sz="1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76383653"/>
                  </a:ext>
                </a:extLst>
              </a:tr>
              <a:tr h="391382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Power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TBD, but not significant</a:t>
                      </a:r>
                      <a:endParaRPr lang="en-US" sz="1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8664601"/>
                  </a:ext>
                </a:extLst>
              </a:tr>
              <a:tr h="635940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Flow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10.5scfm @</a:t>
                      </a:r>
                      <a:r>
                        <a:rPr lang="en-US" sz="1800" baseline="0" dirty="0" smtClean="0"/>
                        <a:t> 50Hz</a:t>
                      </a:r>
                    </a:p>
                    <a:p>
                      <a:r>
                        <a:rPr lang="en-US" sz="1800" baseline="0" dirty="0" smtClean="0"/>
                        <a:t>12.5scfm @ 60Hz</a:t>
                      </a:r>
                      <a:endParaRPr lang="en-US" sz="1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5389416"/>
                  </a:ext>
                </a:extLst>
              </a:tr>
              <a:tr h="368441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VFD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30 Hz to 70Hz</a:t>
                      </a:r>
                      <a:endParaRPr lang="en-US" sz="1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5623685"/>
                  </a:ext>
                </a:extLst>
              </a:tr>
            </a:tbl>
          </a:graphicData>
        </a:graphic>
      </p:graphicFrame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11371" y="4556036"/>
            <a:ext cx="518470" cy="332519"/>
          </a:xfrm>
        </p:spPr>
        <p:txBody>
          <a:bodyPr/>
          <a:lstStyle/>
          <a:p>
            <a:fld id="{C007A3FA-37C8-B64A-9EE6-D07431EEED58}" type="slidenum">
              <a:rPr lang="en-US" sz="1900" smtClean="0"/>
              <a:t>25</a:t>
            </a:fld>
            <a:endParaRPr lang="en-US" sz="1900" dirty="0"/>
          </a:p>
        </p:txBody>
      </p:sp>
      <p:sp>
        <p:nvSpPr>
          <p:cNvPr id="10" name="TextBox 9"/>
          <p:cNvSpPr txBox="1"/>
          <p:nvPr/>
        </p:nvSpPr>
        <p:spPr>
          <a:xfrm>
            <a:off x="4474986" y="3338733"/>
            <a:ext cx="416883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1" dirty="0" smtClean="0"/>
              <a:t>During steady-state operation: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 smtClean="0"/>
              <a:t>Compressor</a:t>
            </a:r>
            <a:r>
              <a:rPr lang="en-US" dirty="0"/>
              <a:t> </a:t>
            </a:r>
            <a:r>
              <a:rPr lang="en-US" sz="1800" dirty="0" smtClean="0"/>
              <a:t>power consumption ≤ 3kW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 smtClean="0"/>
              <a:t>Cold-head speed ≤ 40Hz</a:t>
            </a:r>
            <a:endParaRPr lang="en-US" dirty="0" smtClean="0"/>
          </a:p>
        </p:txBody>
      </p:sp>
      <p:sp>
        <p:nvSpPr>
          <p:cNvPr id="3" name="TextBox 2"/>
          <p:cNvSpPr txBox="1"/>
          <p:nvPr/>
        </p:nvSpPr>
        <p:spPr>
          <a:xfrm>
            <a:off x="721453" y="3776007"/>
            <a:ext cx="2396682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*from manufacturer date sheet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535374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111371" y="4524859"/>
            <a:ext cx="509414" cy="332519"/>
          </a:xfrm>
        </p:spPr>
        <p:txBody>
          <a:bodyPr/>
          <a:lstStyle/>
          <a:p>
            <a:fld id="{C007A3FA-37C8-B64A-9EE6-D07431EEED58}" type="slidenum">
              <a:rPr lang="en-US" sz="1900" smtClean="0"/>
              <a:t>26</a:t>
            </a:fld>
            <a:endParaRPr lang="en-US" sz="19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701" y="159391"/>
            <a:ext cx="6285567" cy="4261856"/>
          </a:xfrm>
          <a:prstGeom prst="rect">
            <a:avLst/>
          </a:prstGeom>
        </p:spPr>
      </p:pic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53984508"/>
              </p:ext>
            </p:extLst>
          </p:nvPr>
        </p:nvGraphicFramePr>
        <p:xfrm>
          <a:off x="6946084" y="1281430"/>
          <a:ext cx="2021748" cy="1879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73916">
                  <a:extLst>
                    <a:ext uri="{9D8B030D-6E8A-4147-A177-3AD203B41FA5}">
                      <a16:colId xmlns:a16="http://schemas.microsoft.com/office/drawing/2014/main" val="74278280"/>
                    </a:ext>
                  </a:extLst>
                </a:gridCol>
                <a:gridCol w="673916">
                  <a:extLst>
                    <a:ext uri="{9D8B030D-6E8A-4147-A177-3AD203B41FA5}">
                      <a16:colId xmlns:a16="http://schemas.microsoft.com/office/drawing/2014/main" val="4264311933"/>
                    </a:ext>
                  </a:extLst>
                </a:gridCol>
                <a:gridCol w="673916">
                  <a:extLst>
                    <a:ext uri="{9D8B030D-6E8A-4147-A177-3AD203B41FA5}">
                      <a16:colId xmlns:a16="http://schemas.microsoft.com/office/drawing/2014/main" val="179159776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DeltaP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/>
                        <a:t>300/100</a:t>
                      </a:r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/>
                        <a:t>290/70</a:t>
                      </a:r>
                      <a:endParaRPr lang="en-US" sz="11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0884746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Flow [</a:t>
                      </a:r>
                      <a:r>
                        <a:rPr lang="en-US" dirty="0" err="1" smtClean="0"/>
                        <a:t>scfm</a:t>
                      </a:r>
                      <a:r>
                        <a:rPr lang="en-US" dirty="0" smtClean="0"/>
                        <a:t>]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25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25</a:t>
                      </a:r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9229849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Power[kW]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3.3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4.1</a:t>
                      </a:r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8670849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Freq. [Hz]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33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44</a:t>
                      </a:r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1161565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8621762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111370" y="4524859"/>
            <a:ext cx="517803" cy="332519"/>
          </a:xfrm>
        </p:spPr>
        <p:txBody>
          <a:bodyPr/>
          <a:lstStyle/>
          <a:p>
            <a:fld id="{C007A3FA-37C8-B64A-9EE6-D07431EEED58}" type="slidenum">
              <a:rPr lang="en-US" sz="1900" smtClean="0"/>
              <a:t>27</a:t>
            </a:fld>
            <a:endParaRPr lang="en-US" sz="19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036" y="92278"/>
            <a:ext cx="6583035" cy="4251134"/>
          </a:xfrm>
          <a:prstGeom prst="rect">
            <a:avLst/>
          </a:prstGeom>
        </p:spPr>
      </p:pic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95721716"/>
              </p:ext>
            </p:extLst>
          </p:nvPr>
        </p:nvGraphicFramePr>
        <p:xfrm>
          <a:off x="6800676" y="1054334"/>
          <a:ext cx="2251047" cy="1879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50349">
                  <a:extLst>
                    <a:ext uri="{9D8B030D-6E8A-4147-A177-3AD203B41FA5}">
                      <a16:colId xmlns:a16="http://schemas.microsoft.com/office/drawing/2014/main" val="2031161531"/>
                    </a:ext>
                  </a:extLst>
                </a:gridCol>
                <a:gridCol w="750349">
                  <a:extLst>
                    <a:ext uri="{9D8B030D-6E8A-4147-A177-3AD203B41FA5}">
                      <a16:colId xmlns:a16="http://schemas.microsoft.com/office/drawing/2014/main" val="3097645774"/>
                    </a:ext>
                  </a:extLst>
                </a:gridCol>
                <a:gridCol w="750349">
                  <a:extLst>
                    <a:ext uri="{9D8B030D-6E8A-4147-A177-3AD203B41FA5}">
                      <a16:colId xmlns:a16="http://schemas.microsoft.com/office/drawing/2014/main" val="36597534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FA-70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FA-40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4570357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Flow [</a:t>
                      </a:r>
                      <a:r>
                        <a:rPr lang="en-US" dirty="0" err="1" smtClean="0"/>
                        <a:t>scfm</a:t>
                      </a:r>
                      <a:r>
                        <a:rPr lang="en-US" dirty="0" smtClean="0"/>
                        <a:t>]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42.6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42.6</a:t>
                      </a:r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5459537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Power [</a:t>
                      </a:r>
                      <a:r>
                        <a:rPr lang="en-US" dirty="0" err="1" smtClean="0"/>
                        <a:t>kwatts</a:t>
                      </a:r>
                      <a:r>
                        <a:rPr lang="en-US" dirty="0" smtClean="0"/>
                        <a:t>]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6.3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5.3</a:t>
                      </a:r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62478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Freq.</a:t>
                      </a:r>
                      <a:r>
                        <a:rPr lang="en-US" baseline="0" dirty="0" smtClean="0"/>
                        <a:t> [Hz]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35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54</a:t>
                      </a:r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02263711"/>
                  </a:ext>
                </a:extLst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6899071" y="3028426"/>
            <a:ext cx="185409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The FA-40 save 1kW</a:t>
            </a:r>
          </a:p>
          <a:p>
            <a:r>
              <a:rPr lang="en-US" sz="1600" dirty="0" smtClean="0"/>
              <a:t>over the FA-70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79624937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>
                <a:solidFill>
                  <a:srgbClr val="0000FF"/>
                </a:solidFill>
              </a:rPr>
              <a:t>Cryogenics Summary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904672"/>
            <a:ext cx="7886700" cy="3517837"/>
          </a:xfrm>
        </p:spPr>
        <p:txBody>
          <a:bodyPr>
            <a:normAutofit fontScale="92500"/>
          </a:bodyPr>
          <a:lstStyle/>
          <a:p>
            <a:r>
              <a:rPr lang="en-US" dirty="0" smtClean="0"/>
              <a:t>The thermal analysis done on the initial receiver concept gave a heat load compatible with a refrigerator of similar size as the Trillium 350CS (20W at 80°C and 5W at 20°C). Our goal is to optimize the receiver design to reduce the estimated load by 30%.</a:t>
            </a:r>
          </a:p>
          <a:p>
            <a:r>
              <a:rPr lang="en-US" dirty="0" smtClean="0"/>
              <a:t>The flow and power consumption of the compressor are highly dependent on the delta pressure Supply/Return</a:t>
            </a:r>
          </a:p>
          <a:p>
            <a:r>
              <a:rPr lang="en-US" dirty="0" smtClean="0"/>
              <a:t>The FA-40 reduces the power consumption by 1kW over the FA-70 for the same pressure settings and Helium flow</a:t>
            </a:r>
          </a:p>
          <a:p>
            <a:r>
              <a:rPr lang="en-US" dirty="0" smtClean="0"/>
              <a:t>The estimated flow required by two 350Cold-head at 40Hz is about 20scfm</a:t>
            </a:r>
          </a:p>
          <a:p>
            <a:r>
              <a:rPr lang="en-US" dirty="0" smtClean="0"/>
              <a:t>The compressor to provide the 20scfm steady flow will have to run at approximately 30Hz and it will consume close to 3kW</a:t>
            </a:r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4294967295"/>
          </p:nvPr>
        </p:nvSpPr>
        <p:spPr>
          <a:xfrm>
            <a:off x="95250" y="4600575"/>
            <a:ext cx="447675" cy="385763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fld id="{1658F499-44EB-4306-91C1-05844EF6B773}" type="slidenum">
              <a:rPr lang="en-US" smtClean="0"/>
              <a:t>28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00821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176647"/>
            <a:ext cx="9144000" cy="1107996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en-US" sz="3300" dirty="0" smtClean="0">
                <a:solidFill>
                  <a:srgbClr val="0000FF"/>
                </a:solidFill>
                <a:latin typeface="+mj-lt"/>
              </a:rPr>
              <a:t>VLA and </a:t>
            </a:r>
            <a:r>
              <a:rPr lang="en-US" sz="3300" dirty="0" err="1" smtClean="0">
                <a:solidFill>
                  <a:srgbClr val="0000FF"/>
                </a:solidFill>
                <a:latin typeface="+mj-lt"/>
              </a:rPr>
              <a:t>ngVLA</a:t>
            </a:r>
            <a:r>
              <a:rPr lang="en-US" sz="3300" dirty="0" smtClean="0">
                <a:solidFill>
                  <a:srgbClr val="0000FF"/>
                </a:solidFill>
                <a:latin typeface="+mj-lt"/>
              </a:rPr>
              <a:t> (optimized) Cryogenics</a:t>
            </a:r>
          </a:p>
          <a:p>
            <a:pPr algn="ctr"/>
            <a:r>
              <a:rPr lang="en-US" sz="3300" dirty="0" smtClean="0">
                <a:solidFill>
                  <a:srgbClr val="0000FF"/>
                </a:solidFill>
                <a:latin typeface="+mj-lt"/>
              </a:rPr>
              <a:t> Comparison </a:t>
            </a:r>
            <a:r>
              <a:rPr lang="en-US" sz="3300" dirty="0">
                <a:solidFill>
                  <a:srgbClr val="0000FF"/>
                </a:solidFill>
                <a:latin typeface="+mj-lt"/>
              </a:rPr>
              <a:t>T</a:t>
            </a:r>
            <a:r>
              <a:rPr lang="en-US" sz="3300" dirty="0" smtClean="0">
                <a:solidFill>
                  <a:srgbClr val="0000FF"/>
                </a:solidFill>
                <a:latin typeface="+mj-lt"/>
              </a:rPr>
              <a:t>able</a:t>
            </a:r>
            <a:endParaRPr lang="en-US" sz="3300" dirty="0">
              <a:solidFill>
                <a:srgbClr val="0000FF"/>
              </a:solidFill>
              <a:latin typeface="+mj-lt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80198" y="4566427"/>
            <a:ext cx="491302" cy="332519"/>
          </a:xfrm>
        </p:spPr>
        <p:txBody>
          <a:bodyPr/>
          <a:lstStyle/>
          <a:p>
            <a:fld id="{C007A3FA-37C8-B64A-9EE6-D07431EEED58}" type="slidenum">
              <a:rPr lang="en-US" sz="1900" smtClean="0"/>
              <a:t>29</a:t>
            </a:fld>
            <a:endParaRPr lang="en-US" sz="1900" dirty="0"/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64212414"/>
              </p:ext>
            </p:extLst>
          </p:nvPr>
        </p:nvGraphicFramePr>
        <p:xfrm>
          <a:off x="998290" y="1291351"/>
          <a:ext cx="7038363" cy="3032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24128">
                  <a:extLst>
                    <a:ext uri="{9D8B030D-6E8A-4147-A177-3AD203B41FA5}">
                      <a16:colId xmlns:a16="http://schemas.microsoft.com/office/drawing/2014/main" val="2448785615"/>
                    </a:ext>
                  </a:extLst>
                </a:gridCol>
                <a:gridCol w="2171700">
                  <a:extLst>
                    <a:ext uri="{9D8B030D-6E8A-4147-A177-3AD203B41FA5}">
                      <a16:colId xmlns:a16="http://schemas.microsoft.com/office/drawing/2014/main" val="2979730347"/>
                    </a:ext>
                  </a:extLst>
                </a:gridCol>
                <a:gridCol w="2057400">
                  <a:extLst>
                    <a:ext uri="{9D8B030D-6E8A-4147-A177-3AD203B41FA5}">
                      <a16:colId xmlns:a16="http://schemas.microsoft.com/office/drawing/2014/main" val="13889089"/>
                    </a:ext>
                  </a:extLst>
                </a:gridCol>
                <a:gridCol w="1085135">
                  <a:extLst>
                    <a:ext uri="{9D8B030D-6E8A-4147-A177-3AD203B41FA5}">
                      <a16:colId xmlns:a16="http://schemas.microsoft.com/office/drawing/2014/main" val="419580758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VLA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err="1" smtClean="0"/>
                        <a:t>ngVLA</a:t>
                      </a:r>
                      <a:r>
                        <a:rPr lang="en-US" sz="1800" dirty="0" smtClean="0"/>
                        <a:t> opt.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Rel.</a:t>
                      </a:r>
                      <a:r>
                        <a:rPr lang="en-US" sz="1800" baseline="0" dirty="0" smtClean="0"/>
                        <a:t> Cost</a:t>
                      </a:r>
                      <a:endParaRPr lang="en-US" sz="1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2406517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baseline="0" dirty="0" smtClean="0"/>
                        <a:t>Antennas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27 x</a:t>
                      </a:r>
                      <a:r>
                        <a:rPr lang="en-US" sz="1800" baseline="0" dirty="0" smtClean="0"/>
                        <a:t> </a:t>
                      </a:r>
                      <a:r>
                        <a:rPr lang="en-US" sz="1800" dirty="0" smtClean="0"/>
                        <a:t>25m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 dirty="0" smtClean="0"/>
                        <a:t>214 x</a:t>
                      </a:r>
                      <a:r>
                        <a:rPr lang="en-US" sz="1800" baseline="0" dirty="0" smtClean="0"/>
                        <a:t> </a:t>
                      </a:r>
                      <a:r>
                        <a:rPr lang="en-US" sz="1800" dirty="0" smtClean="0"/>
                        <a:t>18m,</a:t>
                      </a:r>
                      <a:r>
                        <a:rPr lang="en-US" sz="1800" baseline="0" dirty="0" smtClean="0"/>
                        <a:t> </a:t>
                      </a:r>
                      <a:r>
                        <a:rPr lang="en-US" sz="1800" dirty="0" smtClean="0"/>
                        <a:t>19 x</a:t>
                      </a:r>
                      <a:r>
                        <a:rPr lang="en-US" sz="1800" baseline="0" dirty="0" smtClean="0"/>
                        <a:t> </a:t>
                      </a:r>
                      <a:r>
                        <a:rPr lang="en-US" sz="1800" dirty="0" smtClean="0"/>
                        <a:t>6m 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n/a</a:t>
                      </a:r>
                      <a:endParaRPr lang="en-US" sz="1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0762552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baseline="0" dirty="0" smtClean="0"/>
                        <a:t>He Compressors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3 x 27 = 81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214 +19 = 233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rgbClr val="0000FF"/>
                          </a:solidFill>
                        </a:rPr>
                        <a:t>2.88</a:t>
                      </a:r>
                      <a:endParaRPr lang="en-US" sz="1800" b="1" dirty="0">
                        <a:solidFill>
                          <a:srgbClr val="0000FF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5748609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AC Power consumption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81 x 6 </a:t>
                      </a:r>
                      <a:r>
                        <a:rPr lang="en-US" sz="1800" baseline="0" dirty="0" smtClean="0"/>
                        <a:t>= 486kW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solidFill>
                            <a:srgbClr val="FF0000"/>
                          </a:solidFill>
                        </a:rPr>
                        <a:t>233 x 3</a:t>
                      </a:r>
                      <a:r>
                        <a:rPr lang="en-US" sz="1800" baseline="0" dirty="0" smtClean="0">
                          <a:solidFill>
                            <a:srgbClr val="FF0000"/>
                          </a:solidFill>
                        </a:rPr>
                        <a:t> = 699kW</a:t>
                      </a:r>
                      <a:endParaRPr lang="en-US" sz="18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rgbClr val="FF0000"/>
                          </a:solidFill>
                        </a:rPr>
                        <a:t>1.44</a:t>
                      </a:r>
                      <a:endParaRPr lang="en-US" sz="18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7349163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dirty="0" err="1" smtClean="0"/>
                        <a:t>Cryocooler</a:t>
                      </a:r>
                      <a:endParaRPr lang="en-US" sz="1800" dirty="0" smtClean="0"/>
                    </a:p>
                    <a:p>
                      <a:r>
                        <a:rPr lang="en-US" sz="1800" dirty="0" smtClean="0"/>
                        <a:t>Model(s)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1</a:t>
                      </a:r>
                      <a:r>
                        <a:rPr lang="en-US" sz="1800" baseline="0" dirty="0" smtClean="0"/>
                        <a:t> x </a:t>
                      </a:r>
                      <a:r>
                        <a:rPr lang="en-US" sz="1800" dirty="0" smtClean="0"/>
                        <a:t>CTI22,</a:t>
                      </a:r>
                      <a:r>
                        <a:rPr lang="en-US" sz="1800" baseline="0" dirty="0" smtClean="0"/>
                        <a:t> 6 x CTI350, 1 x CTI1050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2 x CTI 350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 n/a</a:t>
                      </a:r>
                      <a:endParaRPr lang="en-US" sz="1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5496529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dirty="0" err="1" smtClean="0"/>
                        <a:t>Cryocoolers</a:t>
                      </a:r>
                      <a:r>
                        <a:rPr lang="en-US" sz="1800" dirty="0" smtClean="0"/>
                        <a:t> maintenance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8 x 27 = 216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solidFill>
                            <a:srgbClr val="FF0000"/>
                          </a:solidFill>
                        </a:rPr>
                        <a:t>233 x 2 x 2/3= 311</a:t>
                      </a:r>
                      <a:endParaRPr lang="en-US" sz="18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rgbClr val="FF0000"/>
                          </a:solidFill>
                        </a:rPr>
                        <a:t>1.44</a:t>
                      </a:r>
                      <a:endParaRPr lang="en-US" sz="18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3874872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02680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2925" y="1867976"/>
            <a:ext cx="7886700" cy="994172"/>
          </a:xfrm>
        </p:spPr>
        <p:txBody>
          <a:bodyPr/>
          <a:lstStyle/>
          <a:p>
            <a:pPr algn="ctr"/>
            <a:r>
              <a:rPr lang="en-US" dirty="0" smtClean="0">
                <a:solidFill>
                  <a:srgbClr val="0000FF"/>
                </a:solidFill>
              </a:rPr>
              <a:t>Reference Front End Subsystem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4294967295"/>
          </p:nvPr>
        </p:nvSpPr>
        <p:spPr>
          <a:xfrm>
            <a:off x="95250" y="4600575"/>
            <a:ext cx="447675" cy="385763"/>
          </a:xfrm>
        </p:spPr>
        <p:txBody>
          <a:bodyPr>
            <a:normAutofit/>
          </a:bodyPr>
          <a:lstStyle/>
          <a:p>
            <a:pPr marL="0" indent="0">
              <a:buNone/>
            </a:pPr>
            <a:fld id="{6403C760-4A53-4AE0-AF23-D73DC912CE34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85031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>
                <a:solidFill>
                  <a:srgbClr val="0000FF"/>
                </a:solidFill>
              </a:rPr>
              <a:t>References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1800" dirty="0" smtClean="0"/>
              <a:t>[1] </a:t>
            </a:r>
            <a:r>
              <a:rPr lang="en-US" sz="1800" dirty="0" err="1" smtClean="0"/>
              <a:t>Weinreb</a:t>
            </a:r>
            <a:r>
              <a:rPr lang="en-US" sz="1800" dirty="0" smtClean="0"/>
              <a:t>, S. </a:t>
            </a:r>
            <a:r>
              <a:rPr lang="en-US" sz="1800" dirty="0"/>
              <a:t>and </a:t>
            </a:r>
            <a:r>
              <a:rPr lang="en-US" sz="1800" dirty="0" smtClean="0"/>
              <a:t>Mani, H., “Low </a:t>
            </a:r>
            <a:r>
              <a:rPr lang="en-US" sz="1800" dirty="0"/>
              <a:t>Cost 1.2 to 116 GHz Receiver System – a Benchmark for </a:t>
            </a:r>
            <a:r>
              <a:rPr lang="en-US" sz="1800" dirty="0" err="1" smtClean="0"/>
              <a:t>ngVLA</a:t>
            </a:r>
            <a:r>
              <a:rPr lang="en-US" sz="1800" dirty="0" smtClean="0"/>
              <a:t>”, </a:t>
            </a:r>
            <a:r>
              <a:rPr lang="en-US" sz="1800" dirty="0" err="1" smtClean="0"/>
              <a:t>ngVLA</a:t>
            </a:r>
            <a:r>
              <a:rPr lang="en-US" sz="1800" dirty="0" smtClean="0"/>
              <a:t> Science Workshop presentation, June 2017. Excerpted </a:t>
            </a:r>
            <a:r>
              <a:rPr lang="en-US" sz="1800" dirty="0"/>
              <a:t>content used with permission from the authors.</a:t>
            </a:r>
          </a:p>
          <a:p>
            <a:pPr marL="0" indent="0">
              <a:buNone/>
            </a:pPr>
            <a:r>
              <a:rPr lang="en-US" sz="1800" dirty="0" smtClean="0"/>
              <a:t>[</a:t>
            </a:r>
            <a:r>
              <a:rPr lang="en-US" sz="1800" dirty="0"/>
              <a:t>2]  Baker, L. and </a:t>
            </a:r>
            <a:r>
              <a:rPr lang="en-US" sz="1800" dirty="0" err="1"/>
              <a:t>Veidt</a:t>
            </a:r>
            <a:r>
              <a:rPr lang="en-US" sz="1800" dirty="0"/>
              <a:t>, B., “DVA-1 Performance With An Octave Horn From CST &amp; GRASP Simulations”, Internal Report, March 2014. Excerpted content used with permission from the authors.</a:t>
            </a:r>
          </a:p>
          <a:p>
            <a:pPr marL="0" indent="0">
              <a:buNone/>
            </a:pPr>
            <a:r>
              <a:rPr lang="en-US" sz="1800" dirty="0" smtClean="0"/>
              <a:t>[3]  </a:t>
            </a:r>
            <a:r>
              <a:rPr lang="en-US" sz="1800" dirty="0" err="1" smtClean="0"/>
              <a:t>Hessler</a:t>
            </a:r>
            <a:r>
              <a:rPr lang="en-US" sz="1800" dirty="0" smtClean="0"/>
              <a:t>, J., Kerr, A. </a:t>
            </a:r>
            <a:r>
              <a:rPr lang="en-US" sz="1800" dirty="0"/>
              <a:t>and </a:t>
            </a:r>
            <a:r>
              <a:rPr lang="en-US" sz="1800" dirty="0" smtClean="0"/>
              <a:t>Horner, N., “A Broadband Waveguide Thermal Isolator”, ALMA Memo 469, May 2003.</a:t>
            </a:r>
          </a:p>
          <a:p>
            <a:pPr marL="0" indent="0">
              <a:buNone/>
            </a:pPr>
            <a:r>
              <a:rPr lang="en-US" sz="1800" dirty="0" smtClean="0"/>
              <a:t>[4] Remi </a:t>
            </a:r>
            <a:r>
              <a:rPr lang="en-US" sz="1800" dirty="0" err="1" smtClean="0"/>
              <a:t>Rayet</a:t>
            </a:r>
            <a:r>
              <a:rPr lang="en-US" sz="1800" dirty="0" smtClean="0"/>
              <a:t>, Band2-6 receiver “Initial Analysis Report” </a:t>
            </a:r>
            <a:r>
              <a:rPr lang="en-US" sz="1800" dirty="0" err="1" smtClean="0"/>
              <a:t>Callisto</a:t>
            </a:r>
            <a:r>
              <a:rPr lang="en-US" sz="1800" dirty="0" smtClean="0"/>
              <a:t> May 2018</a:t>
            </a:r>
            <a:endParaRPr lang="en-US" sz="1800" dirty="0"/>
          </a:p>
          <a:p>
            <a:pPr marL="0" indent="0">
              <a:buNone/>
            </a:pPr>
            <a:endParaRPr lang="en-US" sz="1800" dirty="0" smtClean="0"/>
          </a:p>
          <a:p>
            <a:pPr lvl="1"/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4294967295"/>
          </p:nvPr>
        </p:nvSpPr>
        <p:spPr>
          <a:xfrm>
            <a:off x="95250" y="4600575"/>
            <a:ext cx="447675" cy="385763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fld id="{19774612-8C67-4311-8516-90C5FDA1545A}" type="slidenum">
              <a:rPr lang="en-US" smtClean="0"/>
              <a:t>30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07273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077912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2925" y="1867976"/>
            <a:ext cx="7886700" cy="994172"/>
          </a:xfrm>
        </p:spPr>
        <p:txBody>
          <a:bodyPr/>
          <a:lstStyle/>
          <a:p>
            <a:pPr algn="ctr"/>
            <a:r>
              <a:rPr lang="en-US" dirty="0" smtClean="0">
                <a:solidFill>
                  <a:srgbClr val="0000FF"/>
                </a:solidFill>
              </a:rPr>
              <a:t>Additional Slides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4294967295"/>
          </p:nvPr>
        </p:nvSpPr>
        <p:spPr>
          <a:xfrm>
            <a:off x="95250" y="4600575"/>
            <a:ext cx="447675" cy="385763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fld id="{6403C760-4A53-4AE0-AF23-D73DC912CE34}" type="slidenum">
              <a:rPr lang="en-US" smtClean="0"/>
              <a:t>32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78793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dirty="0" smtClean="0">
                <a:solidFill>
                  <a:srgbClr val="0000FF"/>
                </a:solidFill>
              </a:rPr>
              <a:t>Reference Front End Band Frequencies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4294967295"/>
          </p:nvPr>
        </p:nvSpPr>
        <p:spPr>
          <a:xfrm>
            <a:off x="95250" y="4600575"/>
            <a:ext cx="447675" cy="385763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fld id="{6A24F26D-C660-4AB9-9284-66F855159240}" type="slidenum">
              <a:rPr lang="en-US" smtClean="0"/>
              <a:t>33</a:t>
            </a:fld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38459" y="1106544"/>
            <a:ext cx="4893012" cy="2529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53246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07A3FA-37C8-B64A-9EE6-D07431EEED58}" type="slidenum">
              <a:rPr lang="en-US" smtClean="0"/>
              <a:t>34</a:t>
            </a:fld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97726" y="95065"/>
            <a:ext cx="4834547" cy="426757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11371" y="1356360"/>
            <a:ext cx="3066096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Previous version of </a:t>
            </a:r>
            <a:r>
              <a:rPr lang="en-US" sz="2000" dirty="0" err="1" smtClean="0"/>
              <a:t>ngVLA</a:t>
            </a:r>
            <a:r>
              <a:rPr lang="en-US" sz="2000" dirty="0" smtClean="0"/>
              <a:t> </a:t>
            </a:r>
          </a:p>
          <a:p>
            <a:r>
              <a:rPr lang="en-US" sz="2000" dirty="0" smtClean="0"/>
              <a:t>with corrugated feed 15deg</a:t>
            </a:r>
          </a:p>
          <a:p>
            <a:r>
              <a:rPr lang="en-US" sz="2000" dirty="0"/>
              <a:t>h</a:t>
            </a:r>
            <a:r>
              <a:rPr lang="en-US" sz="2000" dirty="0" smtClean="0"/>
              <a:t>alf aperture angle.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407667430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>
                <a:solidFill>
                  <a:srgbClr val="0000FF"/>
                </a:solidFill>
              </a:rPr>
              <a:t>Specific Design Assumptions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Near-continuous </a:t>
            </a:r>
            <a:r>
              <a:rPr lang="en-US" dirty="0"/>
              <a:t>frequency coverage from 1.2 – 116 GHz</a:t>
            </a:r>
          </a:p>
          <a:p>
            <a:pPr lvl="1"/>
            <a:r>
              <a:rPr lang="en-US" dirty="0" smtClean="0"/>
              <a:t>Coverage </a:t>
            </a:r>
            <a:r>
              <a:rPr lang="en-US" dirty="0"/>
              <a:t>gap from </a:t>
            </a:r>
            <a:r>
              <a:rPr lang="en-US" dirty="0" smtClean="0"/>
              <a:t>50.5 - 70 GHz (O</a:t>
            </a:r>
            <a:r>
              <a:rPr lang="en-US" baseline="-25000" dirty="0" smtClean="0"/>
              <a:t>2</a:t>
            </a:r>
            <a:r>
              <a:rPr lang="en-US" dirty="0" smtClean="0"/>
              <a:t> absorption band)</a:t>
            </a:r>
          </a:p>
          <a:p>
            <a:r>
              <a:rPr lang="en-US" dirty="0" smtClean="0"/>
              <a:t>Feed horn has a beam half-angle of ~55 degrees.</a:t>
            </a:r>
            <a:endParaRPr lang="en-US" dirty="0"/>
          </a:p>
          <a:p>
            <a:r>
              <a:rPr lang="en-US" dirty="0"/>
              <a:t>Receivers are single-pixel, with linearly-polarized outputs</a:t>
            </a:r>
          </a:p>
          <a:p>
            <a:r>
              <a:rPr lang="en-US" dirty="0" smtClean="0"/>
              <a:t>Feeds and LNAs </a:t>
            </a:r>
            <a:r>
              <a:rPr lang="en-US" dirty="0"/>
              <a:t>in all bands </a:t>
            </a:r>
            <a:r>
              <a:rPr lang="en-US" dirty="0" smtClean="0"/>
              <a:t>are </a:t>
            </a:r>
            <a:r>
              <a:rPr lang="en-US" dirty="0"/>
              <a:t>cryogenically </a:t>
            </a:r>
            <a:r>
              <a:rPr lang="en-US" dirty="0" smtClean="0"/>
              <a:t>cooled.</a:t>
            </a:r>
          </a:p>
          <a:p>
            <a:r>
              <a:rPr lang="en-US" dirty="0"/>
              <a:t>Antenna is an unblocked, offset Gregorian geometry, with shaped optics, low spillover by design, ~160um RMS surface accuracy</a:t>
            </a:r>
          </a:p>
          <a:p>
            <a:r>
              <a:rPr lang="en-US" dirty="0" smtClean="0"/>
              <a:t>Nominal VLA </a:t>
            </a:r>
            <a:r>
              <a:rPr lang="en-US" dirty="0"/>
              <a:t>site </a:t>
            </a:r>
            <a:r>
              <a:rPr lang="en-US" dirty="0" smtClean="0"/>
              <a:t>conditions:  6mm PWV, 45° elevation angle (1 mm PWV assumed for W-band)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4294967295"/>
          </p:nvPr>
        </p:nvSpPr>
        <p:spPr>
          <a:xfrm>
            <a:off x="95250" y="4600575"/>
            <a:ext cx="447675" cy="385763"/>
          </a:xfrm>
        </p:spPr>
        <p:txBody>
          <a:bodyPr/>
          <a:lstStyle/>
          <a:p>
            <a:pPr marL="0" indent="0">
              <a:buNone/>
            </a:pPr>
            <a:fld id="{58BF8F7C-AB76-4366-8136-6BF824EA05C3}" type="slidenum">
              <a:rPr lang="en-US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88355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err="1" smtClean="0">
                <a:solidFill>
                  <a:srgbClr val="0000FF"/>
                </a:solidFill>
              </a:rPr>
              <a:t>ngVLA</a:t>
            </a:r>
            <a:r>
              <a:rPr lang="en-US" dirty="0" smtClean="0">
                <a:solidFill>
                  <a:srgbClr val="0000FF"/>
                </a:solidFill>
              </a:rPr>
              <a:t> Reference Front End Configuration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945644"/>
            <a:ext cx="7886700" cy="3599234"/>
          </a:xfrm>
        </p:spPr>
        <p:txBody>
          <a:bodyPr>
            <a:normAutofit/>
          </a:bodyPr>
          <a:lstStyle/>
          <a:p>
            <a:r>
              <a:rPr lang="en-US" dirty="0" smtClean="0"/>
              <a:t>Six receivers (Bands 1-6), in a pair of compact cryogenic </a:t>
            </a:r>
            <a:r>
              <a:rPr lang="en-US" dirty="0" err="1" smtClean="0"/>
              <a:t>dewars</a:t>
            </a:r>
            <a:endParaRPr lang="en-US" dirty="0" smtClean="0"/>
          </a:p>
          <a:p>
            <a:r>
              <a:rPr lang="en-US" dirty="0" smtClean="0"/>
              <a:t>Band 1 (1.2 </a:t>
            </a:r>
            <a:r>
              <a:rPr lang="en-US" dirty="0"/>
              <a:t>– </a:t>
            </a:r>
            <a:r>
              <a:rPr lang="en-US" dirty="0" smtClean="0"/>
              <a:t>3.5 GHz) in </a:t>
            </a:r>
            <a:r>
              <a:rPr lang="en-US" dirty="0"/>
              <a:t>D</a:t>
            </a:r>
            <a:r>
              <a:rPr lang="en-US" dirty="0" smtClean="0"/>
              <a:t>ewar ‘A’:</a:t>
            </a:r>
          </a:p>
          <a:p>
            <a:pPr lvl="1"/>
            <a:r>
              <a:rPr lang="en-US" dirty="0" smtClean="0"/>
              <a:t>Almost identical to the Caltech </a:t>
            </a:r>
            <a:r>
              <a:rPr lang="en-US" dirty="0" err="1" smtClean="0"/>
              <a:t>ngVLA</a:t>
            </a:r>
            <a:r>
              <a:rPr lang="en-US" dirty="0" smtClean="0"/>
              <a:t> receiver concept [1], but without the high-frequency bands and </a:t>
            </a:r>
            <a:r>
              <a:rPr lang="en-US" dirty="0"/>
              <a:t>D</a:t>
            </a:r>
            <a:r>
              <a:rPr lang="en-US" dirty="0" smtClean="0"/>
              <a:t>ewar extension. Feed cooled to 80K, LNAs to 20K</a:t>
            </a:r>
            <a:endParaRPr lang="en-US" dirty="0"/>
          </a:p>
          <a:p>
            <a:pPr lvl="1"/>
            <a:r>
              <a:rPr lang="en-US" dirty="0" smtClean="0"/>
              <a:t>~3:1 bandwidth quad-ridged </a:t>
            </a:r>
            <a:r>
              <a:rPr lang="en-US" dirty="0"/>
              <a:t>feed horn (QRFH</a:t>
            </a:r>
            <a:r>
              <a:rPr lang="en-US" dirty="0" smtClean="0"/>
              <a:t>) &amp; LNAs, to cover L+S bands</a:t>
            </a:r>
          </a:p>
          <a:p>
            <a:r>
              <a:rPr lang="en-US" dirty="0" smtClean="0"/>
              <a:t>Bands 2-6 (3.5 </a:t>
            </a:r>
            <a:r>
              <a:rPr lang="en-US" dirty="0"/>
              <a:t>– 116 </a:t>
            </a:r>
            <a:r>
              <a:rPr lang="en-US" dirty="0" smtClean="0"/>
              <a:t>GHz) in </a:t>
            </a:r>
            <a:r>
              <a:rPr lang="en-US" dirty="0"/>
              <a:t>D</a:t>
            </a:r>
            <a:r>
              <a:rPr lang="en-US" dirty="0" smtClean="0"/>
              <a:t>ewar ‘B’:</a:t>
            </a:r>
          </a:p>
          <a:p>
            <a:pPr lvl="1"/>
            <a:r>
              <a:rPr lang="en-US" dirty="0" smtClean="0"/>
              <a:t>Band 2 uses 3.5:1 QRFH &amp; LNAs, to cover C+X bands</a:t>
            </a:r>
          </a:p>
          <a:p>
            <a:pPr lvl="1"/>
            <a:r>
              <a:rPr lang="en-US" dirty="0" smtClean="0"/>
              <a:t>Bands 3-6 use ~1.67:1 axially-corrugated feeds &amp; LNAs, for more optimum aperture efficiency, spillover and noise performance.</a:t>
            </a:r>
          </a:p>
          <a:p>
            <a:pPr lvl="1"/>
            <a:r>
              <a:rPr lang="en-US" dirty="0" smtClean="0"/>
              <a:t>Corrugated feed design derived from NRC DVA-1 octave-band feed (0.75 – 1.5 GHz, designed by Cortes and Baker [2]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4294967295"/>
          </p:nvPr>
        </p:nvSpPr>
        <p:spPr>
          <a:xfrm>
            <a:off x="95250" y="4600575"/>
            <a:ext cx="447675" cy="385763"/>
          </a:xfrm>
        </p:spPr>
        <p:txBody>
          <a:bodyPr/>
          <a:lstStyle/>
          <a:p>
            <a:pPr marL="0" indent="0">
              <a:buNone/>
            </a:pPr>
            <a:fld id="{9B2824A1-287E-47F7-8283-5900D62AE32B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20843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solidFill>
                  <a:srgbClr val="0000FF"/>
                </a:solidFill>
              </a:rPr>
              <a:t>Band 1 Receiver </a:t>
            </a:r>
            <a:r>
              <a:rPr lang="en-US" dirty="0" smtClean="0">
                <a:solidFill>
                  <a:srgbClr val="0000FF"/>
                </a:solidFill>
              </a:rPr>
              <a:t>(Dewar ‘A’) Concept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894945"/>
            <a:ext cx="3886200" cy="3555526"/>
          </a:xfrm>
        </p:spPr>
        <p:txBody>
          <a:bodyPr>
            <a:normAutofit/>
          </a:bodyPr>
          <a:lstStyle/>
          <a:p>
            <a:r>
              <a:rPr lang="en-US" dirty="0" smtClean="0"/>
              <a:t>Based on design </a:t>
            </a:r>
            <a:r>
              <a:rPr lang="en-US" dirty="0"/>
              <a:t>by S. </a:t>
            </a:r>
            <a:r>
              <a:rPr lang="en-US" dirty="0" err="1"/>
              <a:t>Weinreb</a:t>
            </a:r>
            <a:r>
              <a:rPr lang="en-US" dirty="0"/>
              <a:t>, H. Mani (Caltech/ASU)</a:t>
            </a:r>
          </a:p>
          <a:p>
            <a:r>
              <a:rPr lang="en-US" dirty="0"/>
              <a:t>Cylindrical D</a:t>
            </a:r>
            <a:r>
              <a:rPr lang="en-US" dirty="0" smtClean="0"/>
              <a:t>ewar </a:t>
            </a:r>
            <a:r>
              <a:rPr lang="en-US" dirty="0"/>
              <a:t>houses cooled QRFH (80 K), coaxial LNAs (20 K)</a:t>
            </a:r>
          </a:p>
          <a:p>
            <a:r>
              <a:rPr lang="en-US" dirty="0"/>
              <a:t>Single </a:t>
            </a:r>
            <a:r>
              <a:rPr lang="en-US" dirty="0" smtClean="0"/>
              <a:t>Trillium 350CS </a:t>
            </a:r>
            <a:r>
              <a:rPr lang="en-US" dirty="0" err="1" smtClean="0"/>
              <a:t>cryocooler</a:t>
            </a:r>
            <a:r>
              <a:rPr lang="en-US" dirty="0"/>
              <a:t>, variable speed</a:t>
            </a:r>
          </a:p>
          <a:p>
            <a:r>
              <a:rPr lang="en-US" dirty="0" smtClean="0"/>
              <a:t>Approximate </a:t>
            </a:r>
            <a:r>
              <a:rPr lang="en-US" dirty="0"/>
              <a:t>D</a:t>
            </a:r>
            <a:r>
              <a:rPr lang="en-US" dirty="0" smtClean="0"/>
              <a:t>ewar </a:t>
            </a:r>
            <a:r>
              <a:rPr lang="en-US" dirty="0"/>
              <a:t>dimensions:  </a:t>
            </a:r>
            <a:r>
              <a:rPr lang="en-US" dirty="0" smtClean="0"/>
              <a:t>458 x 406 </a:t>
            </a:r>
            <a:r>
              <a:rPr lang="en-US" dirty="0"/>
              <a:t>mm (</a:t>
            </a:r>
            <a:r>
              <a:rPr lang="en-US" dirty="0" smtClean="0"/>
              <a:t>Dia. </a:t>
            </a:r>
            <a:r>
              <a:rPr lang="en-US" dirty="0"/>
              <a:t>x H</a:t>
            </a:r>
            <a:r>
              <a:rPr lang="en-US" dirty="0" smtClean="0"/>
              <a:t>). </a:t>
            </a:r>
            <a:r>
              <a:rPr lang="en-US" dirty="0" err="1" smtClean="0"/>
              <a:t>Cryocooler</a:t>
            </a:r>
            <a:r>
              <a:rPr lang="en-US" dirty="0" smtClean="0"/>
              <a:t> extension ~115 mm.</a:t>
            </a:r>
            <a:endParaRPr lang="en-US" dirty="0"/>
          </a:p>
          <a:p>
            <a:r>
              <a:rPr lang="en-US" dirty="0"/>
              <a:t>Approximate </a:t>
            </a:r>
            <a:r>
              <a:rPr lang="en-US" dirty="0" smtClean="0"/>
              <a:t>total mass</a:t>
            </a:r>
            <a:r>
              <a:rPr lang="en-US" dirty="0"/>
              <a:t>:  </a:t>
            </a:r>
            <a:r>
              <a:rPr lang="en-US" dirty="0" smtClean="0"/>
              <a:t>60 kg</a:t>
            </a:r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half" idx="2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147" t="6540" r="21958" b="3288"/>
          <a:stretch/>
        </p:blipFill>
        <p:spPr>
          <a:xfrm>
            <a:off x="4787151" y="1004773"/>
            <a:ext cx="3388661" cy="3205199"/>
          </a:xfrm>
        </p:spPr>
      </p:pic>
    </p:spTree>
    <p:extLst>
      <p:ext uri="{BB962C8B-B14F-4D97-AF65-F5344CB8AC3E}">
        <p14:creationId xmlns:p14="http://schemas.microsoft.com/office/powerpoint/2010/main" val="17438027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5029698" y="3937441"/>
            <a:ext cx="33611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 smtClean="0">
                <a:solidFill>
                  <a:srgbClr val="C00000"/>
                </a:solidFill>
              </a:rPr>
              <a:t>Spillover </a:t>
            </a:r>
            <a:r>
              <a:rPr lang="en-US" sz="1200" b="1" dirty="0">
                <a:solidFill>
                  <a:srgbClr val="C00000"/>
                </a:solidFill>
              </a:rPr>
              <a:t>Noise is with conservative assumption  that ½  the total spillover is at 250K</a:t>
            </a:r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4294967295"/>
          </p:nvPr>
        </p:nvSpPr>
        <p:spPr>
          <a:xfrm>
            <a:off x="95250" y="4600575"/>
            <a:ext cx="447675" cy="385763"/>
          </a:xfrm>
        </p:spPr>
        <p:txBody>
          <a:bodyPr/>
          <a:lstStyle/>
          <a:p>
            <a:pPr marL="0" indent="0">
              <a:buNone/>
            </a:pPr>
            <a:fld id="{605CB491-8AE5-4C0F-9C24-ECF7B4E64680}" type="slidenum">
              <a:rPr lang="en-US" smtClean="0"/>
              <a:t>7</a:t>
            </a:fld>
            <a:endParaRPr lang="en-US" dirty="0"/>
          </a:p>
        </p:txBody>
      </p:sp>
      <p:grpSp>
        <p:nvGrpSpPr>
          <p:cNvPr id="21" name="Group 20"/>
          <p:cNvGrpSpPr>
            <a:grpSpLocks noChangeAspect="1"/>
          </p:cNvGrpSpPr>
          <p:nvPr/>
        </p:nvGrpSpPr>
        <p:grpSpPr>
          <a:xfrm>
            <a:off x="368491" y="306775"/>
            <a:ext cx="8434316" cy="3459348"/>
            <a:chOff x="1584157" y="11014275"/>
            <a:chExt cx="10266829" cy="4168586"/>
          </a:xfrm>
        </p:grpSpPr>
        <p:graphicFrame>
          <p:nvGraphicFramePr>
            <p:cNvPr id="22" name="Object 21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887740153"/>
                </p:ext>
              </p:extLst>
            </p:nvPr>
          </p:nvGraphicFramePr>
          <p:xfrm>
            <a:off x="6545964" y="11014275"/>
            <a:ext cx="5305022" cy="416858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82" name="Graph" r:id="rId4" imgW="3416040" imgH="2684520" progId="Origin50.Graph">
                    <p:embed/>
                  </p:oleObj>
                </mc:Choice>
                <mc:Fallback>
                  <p:oleObj name="Graph" r:id="rId4" imgW="3416040" imgH="2684520" progId="Origin50.Graph">
                    <p:embed/>
                    <p:pic>
                      <p:nvPicPr>
                        <p:cNvPr id="43" name="Object 42"/>
                        <p:cNvPicPr/>
                        <p:nvPr/>
                      </p:nvPicPr>
                      <p:blipFill>
                        <a:blip r:embed="rId5"/>
                        <a:stretch>
                          <a:fillRect/>
                        </a:stretch>
                      </p:blipFill>
                      <p:spPr>
                        <a:xfrm>
                          <a:off x="6545964" y="11014275"/>
                          <a:ext cx="5305022" cy="4168586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pic>
          <p:nvPicPr>
            <p:cNvPr id="23" name="Picture 22"/>
            <p:cNvPicPr>
              <a:picLocks noChangeAspect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7460" t="18606" r="18254" b="10141"/>
            <a:stretch/>
          </p:blipFill>
          <p:spPr>
            <a:xfrm>
              <a:off x="1584157" y="11102243"/>
              <a:ext cx="4832200" cy="4016890"/>
            </a:xfrm>
            <a:prstGeom prst="rect">
              <a:avLst/>
            </a:prstGeom>
          </p:spPr>
        </p:pic>
      </p:grpSp>
      <p:sp>
        <p:nvSpPr>
          <p:cNvPr id="24" name="TextBox 23"/>
          <p:cNvSpPr txBox="1"/>
          <p:nvPr/>
        </p:nvSpPr>
        <p:spPr>
          <a:xfrm>
            <a:off x="774553" y="3804117"/>
            <a:ext cx="329184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 smtClean="0">
                <a:solidFill>
                  <a:schemeClr val="bg1">
                    <a:lumMod val="50000"/>
                  </a:schemeClr>
                </a:solidFill>
              </a:rPr>
              <a:t>(photo courtesy S. </a:t>
            </a:r>
            <a:r>
              <a:rPr lang="en-US" sz="1200" b="1" dirty="0" err="1" smtClean="0">
                <a:solidFill>
                  <a:schemeClr val="bg1">
                    <a:lumMod val="50000"/>
                  </a:schemeClr>
                </a:solidFill>
              </a:rPr>
              <a:t>Weinreb</a:t>
            </a:r>
            <a:r>
              <a:rPr lang="en-US" sz="1200" b="1" dirty="0" smtClean="0">
                <a:solidFill>
                  <a:schemeClr val="bg1">
                    <a:lumMod val="50000"/>
                  </a:schemeClr>
                </a:solidFill>
              </a:rPr>
              <a:t>, Caltech,  2018)</a:t>
            </a:r>
            <a:endParaRPr lang="en-US" sz="1200" b="1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34205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solidFill>
                  <a:srgbClr val="0000FF"/>
                </a:solidFill>
              </a:rPr>
              <a:t>Band 2-6 Receiver </a:t>
            </a:r>
            <a:r>
              <a:rPr lang="en-US" dirty="0" smtClean="0">
                <a:solidFill>
                  <a:srgbClr val="0000FF"/>
                </a:solidFill>
              </a:rPr>
              <a:t>(Dewar ‘B’) Concept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49" y="914400"/>
            <a:ext cx="4040627" cy="3536071"/>
          </a:xfrm>
        </p:spPr>
        <p:txBody>
          <a:bodyPr>
            <a:noAutofit/>
          </a:bodyPr>
          <a:lstStyle/>
          <a:p>
            <a:r>
              <a:rPr lang="en-US" dirty="0"/>
              <a:t>Rectangular D</a:t>
            </a:r>
            <a:r>
              <a:rPr lang="en-US" dirty="0" smtClean="0"/>
              <a:t>ewar</a:t>
            </a:r>
            <a:r>
              <a:rPr lang="en-US" dirty="0"/>
              <a:t>, </a:t>
            </a:r>
            <a:r>
              <a:rPr lang="en-US" dirty="0" smtClean="0"/>
              <a:t>inline bands</a:t>
            </a:r>
          </a:p>
          <a:p>
            <a:r>
              <a:rPr lang="en-US" dirty="0" smtClean="0"/>
              <a:t>Feed </a:t>
            </a:r>
            <a:r>
              <a:rPr lang="en-US" dirty="0"/>
              <a:t>phase </a:t>
            </a:r>
            <a:r>
              <a:rPr lang="en-US" dirty="0" smtClean="0"/>
              <a:t>centers aligned on a lateral </a:t>
            </a:r>
            <a:r>
              <a:rPr lang="en-US" dirty="0"/>
              <a:t>axis</a:t>
            </a:r>
          </a:p>
          <a:p>
            <a:r>
              <a:rPr lang="en-US" dirty="0"/>
              <a:t>Modular </a:t>
            </a:r>
            <a:r>
              <a:rPr lang="en-US" dirty="0" smtClean="0"/>
              <a:t>receiver subassemblies</a:t>
            </a:r>
            <a:endParaRPr lang="en-US" dirty="0"/>
          </a:p>
          <a:p>
            <a:r>
              <a:rPr lang="en-US" dirty="0" smtClean="0"/>
              <a:t>Single Trillium 350CS </a:t>
            </a:r>
            <a:r>
              <a:rPr lang="en-US" dirty="0" err="1" smtClean="0"/>
              <a:t>cryocooler</a:t>
            </a:r>
            <a:r>
              <a:rPr lang="en-US" dirty="0"/>
              <a:t>, variable speed</a:t>
            </a:r>
          </a:p>
          <a:p>
            <a:r>
              <a:rPr lang="en-US" dirty="0" smtClean="0"/>
              <a:t>Dewar size w/o </a:t>
            </a:r>
            <a:r>
              <a:rPr lang="en-US" dirty="0" err="1" smtClean="0"/>
              <a:t>cryocooler</a:t>
            </a:r>
            <a:r>
              <a:rPr lang="en-US" dirty="0" smtClean="0"/>
              <a:t>: 725 </a:t>
            </a:r>
            <a:r>
              <a:rPr lang="en-US" dirty="0"/>
              <a:t>x 260 x 300 mm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smtClean="0"/>
              <a:t>(L </a:t>
            </a:r>
            <a:r>
              <a:rPr lang="en-US" dirty="0"/>
              <a:t>x W x </a:t>
            </a:r>
            <a:r>
              <a:rPr lang="en-US" dirty="0" smtClean="0"/>
              <a:t>H)</a:t>
            </a:r>
            <a:endParaRPr lang="en-US" dirty="0">
              <a:solidFill>
                <a:srgbClr val="FF0000"/>
              </a:solidFill>
            </a:endParaRPr>
          </a:p>
          <a:p>
            <a:r>
              <a:rPr lang="en-US" dirty="0"/>
              <a:t>Approximate total mass:  </a:t>
            </a:r>
            <a:r>
              <a:rPr lang="en-US" dirty="0" smtClean="0"/>
              <a:t>60 kg</a:t>
            </a:r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half" idx="2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421" t="3674" r="15708" b="4708"/>
          <a:stretch/>
        </p:blipFill>
        <p:spPr>
          <a:xfrm>
            <a:off x="4873214" y="996591"/>
            <a:ext cx="3642136" cy="3069799"/>
          </a:xfrm>
        </p:spPr>
      </p:pic>
    </p:spTree>
    <p:extLst>
      <p:ext uri="{BB962C8B-B14F-4D97-AF65-F5344CB8AC3E}">
        <p14:creationId xmlns:p14="http://schemas.microsoft.com/office/powerpoint/2010/main" val="25537409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4294967295"/>
          </p:nvPr>
        </p:nvSpPr>
        <p:spPr>
          <a:xfrm>
            <a:off x="95250" y="4600575"/>
            <a:ext cx="447675" cy="385763"/>
          </a:xfrm>
        </p:spPr>
        <p:txBody>
          <a:bodyPr/>
          <a:lstStyle/>
          <a:p>
            <a:pPr marL="0" indent="0">
              <a:buNone/>
            </a:pPr>
            <a:fld id="{CFE5FBF2-FB49-49E9-B5D1-8113EA1D3678}" type="slidenum">
              <a:rPr lang="en-US" smtClean="0"/>
              <a:t>9</a:t>
            </a:fld>
            <a:endParaRPr lang="en-US" dirty="0"/>
          </a:p>
        </p:txBody>
      </p:sp>
      <p:grpSp>
        <p:nvGrpSpPr>
          <p:cNvPr id="5" name="Group 4"/>
          <p:cNvGrpSpPr>
            <a:grpSpLocks noChangeAspect="1"/>
          </p:cNvGrpSpPr>
          <p:nvPr/>
        </p:nvGrpSpPr>
        <p:grpSpPr>
          <a:xfrm>
            <a:off x="356400" y="236667"/>
            <a:ext cx="8486798" cy="3937298"/>
            <a:chOff x="1562848" y="20189399"/>
            <a:chExt cx="10434104" cy="4840716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562849" y="20189399"/>
              <a:ext cx="10434103" cy="4840716"/>
            </a:xfrm>
            <a:prstGeom prst="rect">
              <a:avLst/>
            </a:prstGeom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877" t="6181" b="2622"/>
            <a:stretch/>
          </p:blipFill>
          <p:spPr>
            <a:xfrm>
              <a:off x="1562848" y="20353202"/>
              <a:ext cx="4588467" cy="4308886"/>
            </a:xfrm>
            <a:prstGeom prst="rect">
              <a:avLst/>
            </a:prstGeom>
          </p:spPr>
        </p:pic>
      </p:grpSp>
      <p:sp>
        <p:nvSpPr>
          <p:cNvPr id="8" name="TextBox 7"/>
          <p:cNvSpPr txBox="1"/>
          <p:nvPr/>
        </p:nvSpPr>
        <p:spPr>
          <a:xfrm>
            <a:off x="936905" y="3971771"/>
            <a:ext cx="257111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 smtClean="0">
                <a:solidFill>
                  <a:schemeClr val="bg1">
                    <a:lumMod val="50000"/>
                  </a:schemeClr>
                </a:solidFill>
              </a:rPr>
              <a:t>(photo courtesy L. Locke, NRC, 2017)</a:t>
            </a:r>
            <a:endParaRPr lang="en-US" sz="1200" b="1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48666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16766</TotalTime>
  <Words>2702</Words>
  <Application>Microsoft Office PowerPoint</Application>
  <PresentationFormat>On-screen Show (16:9)</PresentationFormat>
  <Paragraphs>383</Paragraphs>
  <Slides>34</Slides>
  <Notes>26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41" baseType="lpstr">
      <vt:lpstr>Arial</vt:lpstr>
      <vt:lpstr>Calibri</vt:lpstr>
      <vt:lpstr>Calibri Light</vt:lpstr>
      <vt:lpstr>Gill Sans</vt:lpstr>
      <vt:lpstr>Gill Sans MT</vt:lpstr>
      <vt:lpstr>Office Theme</vt:lpstr>
      <vt:lpstr>Graph</vt:lpstr>
      <vt:lpstr>ngVLA Reference Front End and Cryogenics</vt:lpstr>
      <vt:lpstr>Introduction and General Requirements</vt:lpstr>
      <vt:lpstr>Reference Front End Subsystem</vt:lpstr>
      <vt:lpstr>Specific Design Assumptions</vt:lpstr>
      <vt:lpstr>ngVLA Reference Front End Configuration</vt:lpstr>
      <vt:lpstr>Band 1 Receiver (Dewar ‘A’) Concept</vt:lpstr>
      <vt:lpstr>PowerPoint Presentation</vt:lpstr>
      <vt:lpstr>Band 2-6 Receiver (Dewar ‘B’) Concept</vt:lpstr>
      <vt:lpstr>PowerPoint Presentation</vt:lpstr>
      <vt:lpstr>Front End + Optics Performance Estimates</vt:lpstr>
      <vt:lpstr>PowerPoint Presentation</vt:lpstr>
      <vt:lpstr>PowerPoint Presentation</vt:lpstr>
      <vt:lpstr>PowerPoint Presentation</vt:lpstr>
      <vt:lpstr>Front End Summary</vt:lpstr>
      <vt:lpstr>Future Work</vt:lpstr>
      <vt:lpstr>Reference Cryogenic Subsystem</vt:lpstr>
      <vt:lpstr>Introduction</vt:lpstr>
      <vt:lpstr>PowerPoint Presentation</vt:lpstr>
      <vt:lpstr>Funded Studies &amp; Activities - Cryogenics</vt:lpstr>
      <vt:lpstr>Thermal Analysis, Dewar ‘A’</vt:lpstr>
      <vt:lpstr>Thermal Analysis, Dewar ‘B’</vt:lpstr>
      <vt:lpstr>Further Reductions in Thermal Loading</vt:lpstr>
      <vt:lpstr>PowerPoint Presentation</vt:lpstr>
      <vt:lpstr>Compressor Development by Sumitomo SHI</vt:lpstr>
      <vt:lpstr>Feasible Component Choices for Reference Design</vt:lpstr>
      <vt:lpstr>PowerPoint Presentation</vt:lpstr>
      <vt:lpstr>PowerPoint Presentation</vt:lpstr>
      <vt:lpstr>Cryogenics Summary</vt:lpstr>
      <vt:lpstr>PowerPoint Presentation</vt:lpstr>
      <vt:lpstr>References</vt:lpstr>
      <vt:lpstr>PowerPoint Presentation</vt:lpstr>
      <vt:lpstr>Additional Slides</vt:lpstr>
      <vt:lpstr>Reference Front End Band Frequencies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Denis Urbain</cp:lastModifiedBy>
  <cp:revision>184</cp:revision>
  <dcterms:created xsi:type="dcterms:W3CDTF">2016-12-02T21:40:55Z</dcterms:created>
  <dcterms:modified xsi:type="dcterms:W3CDTF">2018-06-18T17:02:17Z</dcterms:modified>
</cp:coreProperties>
</file>