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62" r:id="rId3"/>
    <p:sldId id="290" r:id="rId4"/>
    <p:sldId id="269" r:id="rId5"/>
    <p:sldId id="264" r:id="rId6"/>
    <p:sldId id="291" r:id="rId7"/>
    <p:sldId id="265" r:id="rId8"/>
    <p:sldId id="263" r:id="rId9"/>
    <p:sldId id="267" r:id="rId10"/>
    <p:sldId id="292" r:id="rId11"/>
    <p:sldId id="293" r:id="rId12"/>
    <p:sldId id="273" r:id="rId13"/>
    <p:sldId id="274" r:id="rId14"/>
    <p:sldId id="271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97" d="100"/>
          <a:sy n="97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CC599-ADB0-448A-885C-1F485CD8CD83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D411A-7199-4482-BA90-0D06FB2E8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63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56E31-88E8-4C47-9122-682F9FA1D033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4191293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610" indent="-29446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862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9006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20151" indent="-23557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129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440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3585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729" indent="-23557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CA6745-0C1B-490C-857E-46A5C50C4796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8275" y="1173163"/>
            <a:ext cx="4225925" cy="31686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15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EG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56E31-88E8-4C47-9122-682F9FA1D033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EG" smtClean="0"/>
          </a:p>
        </p:txBody>
      </p:sp>
    </p:spTree>
    <p:extLst>
      <p:ext uri="{BB962C8B-B14F-4D97-AF65-F5344CB8AC3E}">
        <p14:creationId xmlns:p14="http://schemas.microsoft.com/office/powerpoint/2010/main" val="3917273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38275" y="1173163"/>
            <a:ext cx="4225925" cy="3168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Trcvr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values include LNA and cold losses due to feed, window, and IR filter</a:t>
            </a:r>
          </a:p>
          <a:p>
            <a:pPr rtl="0" eaLnBrk="1" fontAlgn="b" latinLnBrk="0" hangingPunct="1"/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Tsky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 are from B. Butler, NRAO, 2016 and are for VLA site at zenith, with 13mm water vapor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ar-EG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F56E31-88E8-4C47-9122-682F9FA1D033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ar-EG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B9E2-A9C8-438B-9F1A-1DC5C130FAB4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8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3F3-876D-4AFB-AAAB-767954DCAD52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2D74-9D38-4791-9BCF-D66F0F8484F7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F6E48-F5DB-4B4C-9573-ED872BA2EEFA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70A94-7D16-4699-9222-9A7D814C106A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12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D32-378B-4CDB-8232-1945A4BC189A}" type="datetime1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13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C2E82-DB93-4771-8332-B095F0A71597}" type="datetime1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C7625-DC1D-43A3-8AFE-B557F6F71369}" type="datetime1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2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C119-5BC6-4CD4-8A48-289538ADFF0D}" type="datetime1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48272-863C-4DD7-9CA6-A2843B8E86DE}" type="datetime1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9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E98CD-B1CC-4265-B8CB-D10D2F117B67}" type="datetime1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62386-5F7A-4C85-9B82-803159CCE176}" type="datetime1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CD745-0046-4588-88EC-ED4C6A62C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2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weinreb@Caltech.edu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50695" y="497956"/>
            <a:ext cx="7662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1.2 – 116 GHz Demonstration System</a:t>
            </a:r>
            <a:endParaRPr lang="en-US" sz="2400" dirty="0" smtClean="0"/>
          </a:p>
          <a:p>
            <a:pPr algn="ctr"/>
            <a:r>
              <a:rPr lang="en-US" dirty="0" smtClean="0"/>
              <a:t>Sander Weinreb, June  2018. </a:t>
            </a:r>
            <a:r>
              <a:rPr lang="en-US" dirty="0" smtClean="0">
                <a:hlinkClick r:id="rId2"/>
              </a:rPr>
              <a:t>sweinreb@Caltech.edu</a:t>
            </a:r>
            <a:endParaRPr lang="en-US" dirty="0" smtClean="0"/>
          </a:p>
          <a:p>
            <a:pPr algn="ctr"/>
            <a:r>
              <a:rPr lang="en-US" dirty="0" smtClean="0"/>
              <a:t>Hamdi Mani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0377" y="1290323"/>
            <a:ext cx="7625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+mj-lt"/>
              <a:buAutoNum type="arabicPeriod"/>
            </a:pPr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08496" y="1847626"/>
            <a:ext cx="72394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Status of current hardware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Modeled system performance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Revisions under consideration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Thermal test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17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0435" y="188766"/>
            <a:ext cx="7525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Revisions Under  Consideration for </a:t>
            </a:r>
            <a:r>
              <a:rPr lang="en-US" sz="2000" b="1" dirty="0" err="1" smtClean="0"/>
              <a:t>ngVLA</a:t>
            </a:r>
            <a:r>
              <a:rPr lang="en-US" sz="2000" b="1" dirty="0" smtClean="0"/>
              <a:t> Demonstration Receiver</a:t>
            </a:r>
            <a:endParaRPr lang="en-US" sz="2000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726918"/>
              </p:ext>
            </p:extLst>
          </p:nvPr>
        </p:nvGraphicFramePr>
        <p:xfrm>
          <a:off x="572322" y="1017696"/>
          <a:ext cx="7883823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3750">
                  <a:extLst>
                    <a:ext uri="{9D8B030D-6E8A-4147-A177-3AD203B41FA5}">
                      <a16:colId xmlns:a16="http://schemas.microsoft.com/office/drawing/2014/main" val="4221859519"/>
                    </a:ext>
                  </a:extLst>
                </a:gridCol>
                <a:gridCol w="2802132">
                  <a:extLst>
                    <a:ext uri="{9D8B030D-6E8A-4147-A177-3AD203B41FA5}">
                      <a16:colId xmlns:a16="http://schemas.microsoft.com/office/drawing/2014/main" val="1047780917"/>
                    </a:ext>
                  </a:extLst>
                </a:gridCol>
                <a:gridCol w="2627941">
                  <a:extLst>
                    <a:ext uri="{9D8B030D-6E8A-4147-A177-3AD203B41FA5}">
                      <a16:colId xmlns:a16="http://schemas.microsoft.com/office/drawing/2014/main" val="1206650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Change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722473"/>
                  </a:ext>
                </a:extLst>
              </a:tr>
              <a:tr h="4556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Increase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receivers from 4 to 5; see frequency lineup below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Increased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sensitivity in the 15 – 50 GHz range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Estimate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cost increase of ~$100K per receiver, $20M total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3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Separate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into two dewars with two coolers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Simplifies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thermal design. Lower temperature for LNA’s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Forces two coolers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with increased capital and operating cost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018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Provide demo system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closer to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ngVLA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baseline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Provides a hardware demo to strengthen proposal and reduce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risk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Requires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additional development funds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138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4736"/>
              </p:ext>
            </p:extLst>
          </p:nvPr>
        </p:nvGraphicFramePr>
        <p:xfrm>
          <a:off x="1077287" y="4180798"/>
          <a:ext cx="1693786" cy="2175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58">
                  <a:extLst>
                    <a:ext uri="{9D8B030D-6E8A-4147-A177-3AD203B41FA5}">
                      <a16:colId xmlns:a16="http://schemas.microsoft.com/office/drawing/2014/main" val="2047475978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3240843448"/>
                    </a:ext>
                  </a:extLst>
                </a:gridCol>
              </a:tblGrid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796538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1.2 – 3.5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499121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3.5-12.3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59326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20.5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011808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20.5 – 34.0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722463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30.5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50.5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30647"/>
                  </a:ext>
                </a:extLst>
              </a:tr>
              <a:tr h="31079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  - 116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716328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97142"/>
              </p:ext>
            </p:extLst>
          </p:nvPr>
        </p:nvGraphicFramePr>
        <p:xfrm>
          <a:off x="3745821" y="4148794"/>
          <a:ext cx="1693786" cy="2207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158">
                  <a:extLst>
                    <a:ext uri="{9D8B030D-6E8A-4147-A177-3AD203B41FA5}">
                      <a16:colId xmlns:a16="http://schemas.microsoft.com/office/drawing/2014/main" val="2047475978"/>
                    </a:ext>
                  </a:extLst>
                </a:gridCol>
                <a:gridCol w="1006628">
                  <a:extLst>
                    <a:ext uri="{9D8B030D-6E8A-4147-A177-3AD203B41FA5}">
                      <a16:colId xmlns:a16="http://schemas.microsoft.com/office/drawing/2014/main" val="3240843448"/>
                    </a:ext>
                  </a:extLst>
                </a:gridCol>
              </a:tblGrid>
              <a:tr h="307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796538"/>
                  </a:ext>
                </a:extLst>
              </a:tr>
              <a:tr h="307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1.2 – 4.2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499121"/>
                  </a:ext>
                </a:extLst>
              </a:tr>
              <a:tr h="3076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59326"/>
                  </a:ext>
                </a:extLst>
              </a:tr>
              <a:tr h="944397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50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011808"/>
                  </a:ext>
                </a:extLst>
              </a:tr>
              <a:tr h="3403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- 116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72246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587756"/>
              </p:ext>
            </p:extLst>
          </p:nvPr>
        </p:nvGraphicFramePr>
        <p:xfrm>
          <a:off x="6414355" y="4139481"/>
          <a:ext cx="1693786" cy="2299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737">
                  <a:extLst>
                    <a:ext uri="{9D8B030D-6E8A-4147-A177-3AD203B41FA5}">
                      <a16:colId xmlns:a16="http://schemas.microsoft.com/office/drawing/2014/main" val="2047475978"/>
                    </a:ext>
                  </a:extLst>
                </a:gridCol>
                <a:gridCol w="1078049">
                  <a:extLst>
                    <a:ext uri="{9D8B030D-6E8A-4147-A177-3AD203B41FA5}">
                      <a16:colId xmlns:a16="http://schemas.microsoft.com/office/drawing/2014/main" val="3240843448"/>
                    </a:ext>
                  </a:extLst>
                </a:gridCol>
              </a:tblGrid>
              <a:tr h="368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Band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GHz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0796538"/>
                  </a:ext>
                </a:extLst>
              </a:tr>
              <a:tr h="2601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1.2 – 3.5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1499121"/>
                  </a:ext>
                </a:extLst>
              </a:tr>
              <a:tr h="252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3.5-12.3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0859326"/>
                  </a:ext>
                </a:extLst>
              </a:tr>
              <a:tr h="599416"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12.3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30.5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011808"/>
                  </a:ext>
                </a:extLst>
              </a:tr>
              <a:tr h="368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30.5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– 50.5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722463"/>
                  </a:ext>
                </a:extLst>
              </a:tr>
              <a:tr h="3684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- 116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323064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75478" y="3493151"/>
            <a:ext cx="159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Current </a:t>
            </a:r>
            <a:r>
              <a:rPr lang="en-US" sz="1400" dirty="0" err="1" smtClean="0"/>
              <a:t>ngVLA</a:t>
            </a:r>
            <a:endParaRPr lang="en-US" sz="1400" dirty="0" smtClean="0"/>
          </a:p>
          <a:p>
            <a:pPr algn="ctr"/>
            <a:r>
              <a:rPr lang="en-US" sz="1400" dirty="0" smtClean="0"/>
              <a:t>Baseline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769940" y="3363926"/>
            <a:ext cx="1693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Current Demonstration</a:t>
            </a:r>
          </a:p>
          <a:p>
            <a:pPr algn="ctr"/>
            <a:r>
              <a:rPr lang="en-US" sz="1400" dirty="0" smtClean="0"/>
              <a:t>Receiver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478578" y="3348790"/>
            <a:ext cx="1693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Revised ?</a:t>
            </a:r>
          </a:p>
          <a:p>
            <a:pPr algn="ctr"/>
            <a:r>
              <a:rPr lang="en-US" sz="1400" dirty="0" smtClean="0"/>
              <a:t>Demonstration</a:t>
            </a:r>
          </a:p>
          <a:p>
            <a:pPr algn="ctr"/>
            <a:r>
              <a:rPr lang="en-US" sz="1400" dirty="0" smtClean="0"/>
              <a:t>Receiver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111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9309" y="2769514"/>
            <a:ext cx="557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Backup Slides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854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572" y="98191"/>
            <a:ext cx="848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Measured S Parameters of Feed</a:t>
            </a:r>
          </a:p>
          <a:p>
            <a:pPr algn="ctr"/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0024" y="400117"/>
            <a:ext cx="853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polarization on Port 1; other on Port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Return loss of both ports averages to 15 dB form 1.2 to 4.2 GHz. This is excellent and is what </a:t>
            </a:r>
            <a:r>
              <a:rPr lang="en-US" dirty="0" err="1" smtClean="0"/>
              <a:t>what</a:t>
            </a:r>
            <a:r>
              <a:rPr lang="en-US" dirty="0" smtClean="0"/>
              <a:t> is expected.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Cross coupling is less than 34 dB which shows excellent symmetry of fins and low capacitance between coaxial probe.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63" y="1944414"/>
            <a:ext cx="6236136" cy="467710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8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" t="-1" r="31565" b="29161"/>
          <a:stretch/>
        </p:blipFill>
        <p:spPr>
          <a:xfrm>
            <a:off x="190199" y="1768578"/>
            <a:ext cx="5724616" cy="4423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243" y="2425226"/>
            <a:ext cx="5879251" cy="4388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0534" y="734033"/>
            <a:ext cx="755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 1 in red; port 2 in blue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close agreement of measured and  modeled results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0139" y="356135"/>
            <a:ext cx="819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Modeled Return Loss of Feed Output Linear Polarization 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6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10" y="1648104"/>
            <a:ext cx="9327235" cy="4955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010" y="163629"/>
            <a:ext cx="8835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Effect of Feed Mismatch on LNA Gain and Noise Temperature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010" y="563739"/>
            <a:ext cx="8323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Gain (S21) in red, noise temperature in brown, and input reflection in blue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Solid lines are with no feed reflections and dashed lines are for modeled feed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Results are for port 1  including  133.9 mm of 50 ohm line between center of feed and LNA input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Data is in LNA model file, MWO IHP12BFUFeb17.emp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865" y="934253"/>
            <a:ext cx="4669201" cy="2603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76" y="3609405"/>
            <a:ext cx="3338948" cy="2786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0744" y="3768999"/>
            <a:ext cx="3585057" cy="26266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463" y="143890"/>
            <a:ext cx="8405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Self-Heating Limitation to Noise of Cryogenic Transistors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2199" y="449227"/>
            <a:ext cx="7793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We will attempt to mitigate this heating by flowing LHe4 on the surface of the  transistor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37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" t="-4" r="55396" b="56698"/>
          <a:stretch/>
        </p:blipFill>
        <p:spPr>
          <a:xfrm>
            <a:off x="313640" y="2850022"/>
            <a:ext cx="4432040" cy="3056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57" y="2937609"/>
            <a:ext cx="4474520" cy="2984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9215" y="556846"/>
            <a:ext cx="7590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Very Low Noise LNA at 300K for FRB Detection </a:t>
            </a:r>
          </a:p>
          <a:p>
            <a:pPr algn="ctr"/>
            <a:r>
              <a:rPr lang="en-US" sz="2000" dirty="0" smtClean="0"/>
              <a:t>J. Shi and S. Weinreb,  Jan 25,  2018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82161" y="1460281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Designs for 1.2 to 1.6 GHz and 1.2 to  4 GHz are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are two-stage </a:t>
            </a:r>
            <a:r>
              <a:rPr lang="en-US" smtClean="0"/>
              <a:t>designs with </a:t>
            </a:r>
            <a:r>
              <a:rPr lang="en-US" dirty="0" smtClean="0"/>
              <a:t>an OMMIC HEMT first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Wider band design needs a 3</a:t>
            </a:r>
            <a:r>
              <a:rPr lang="en-US" baseline="30000" dirty="0" smtClean="0"/>
              <a:t>rd</a:t>
            </a:r>
            <a:r>
              <a:rPr lang="en-US" dirty="0" smtClean="0"/>
              <a:t> stage to increase and flatten  gain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Calibration noise will be built into amplifier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Weatherproof case with type N connectors is planned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4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902" y="3316709"/>
            <a:ext cx="5408196" cy="30396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062" y="436970"/>
            <a:ext cx="830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Next Generation Very Large Array  - </a:t>
            </a:r>
            <a:r>
              <a:rPr lang="en-US" sz="3200" dirty="0" err="1" smtClean="0"/>
              <a:t>ngVLA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3087" y="1100517"/>
            <a:ext cx="81244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 radio astronomy instrument  under development by National Radio Astronomy Observatory to be located in New Mexico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Science drivers  are </a:t>
            </a:r>
            <a:r>
              <a:rPr lang="en-US" dirty="0" err="1" smtClean="0"/>
              <a:t>orgins</a:t>
            </a:r>
            <a:r>
              <a:rPr lang="en-US" dirty="0" smtClean="0"/>
              <a:t> of planets, life, stars, galaxies, and the universe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Complements other radio telescopes (SKA, ALMA , and JVLA) in terms of its frequency range of 1.2 to 116 GHz  and array baselines to 300km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Conceptual design in process for  proposed detailed design by 2024 and completion by 2030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62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092" y="721695"/>
            <a:ext cx="3958500" cy="262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6" y="3346195"/>
            <a:ext cx="7923978" cy="33560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398" y="77978"/>
            <a:ext cx="7838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Comparison of ngVLA </a:t>
            </a:r>
            <a:r>
              <a:rPr lang="en-US" sz="2400" b="1" dirty="0"/>
              <a:t>W</a:t>
            </a:r>
            <a:r>
              <a:rPr lang="en-US" sz="2400" b="1" dirty="0" smtClean="0"/>
              <a:t>ith Existing or Planned Radio Arrays                                                                                                                                   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6044" y="721695"/>
            <a:ext cx="3556107" cy="2327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ngVLA</a:t>
            </a:r>
            <a:r>
              <a:rPr lang="en-US" dirty="0" smtClean="0"/>
              <a:t> fills the gap in frequency (13 to 116 GHz)  between the SKA and  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ngVLA will have an order of magnitude greater sensitivity and resolution compared with the current JVLA; survey speed is two orders greater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16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4695909" cy="1431306"/>
          </a:xfrm>
        </p:spPr>
        <p:txBody>
          <a:bodyPr/>
          <a:lstStyle/>
          <a:p>
            <a:r>
              <a:rPr lang="en-US" dirty="0" smtClean="0"/>
              <a:t>Reflector Optics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497" y="1424063"/>
            <a:ext cx="3240213" cy="3102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557" y="935485"/>
            <a:ext cx="2790476" cy="37047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58" y="4741933"/>
            <a:ext cx="4037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JVLA 25m Shaped </a:t>
            </a:r>
            <a:r>
              <a:rPr lang="en-US" b="1" dirty="0" err="1" smtClean="0"/>
              <a:t>Cassegrain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8 large feeds,&lt; octave BW to cover 1 to 50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receiver has cryocooler which increases maintenance and power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6711" y="4741933"/>
            <a:ext cx="4442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ngVLA</a:t>
            </a:r>
            <a:r>
              <a:rPr lang="en-US" b="1" dirty="0" smtClean="0"/>
              <a:t> 18m Shaped Offset Gregorian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Clear </a:t>
            </a:r>
            <a:r>
              <a:rPr lang="en-US" dirty="0" err="1" smtClean="0"/>
              <a:t>aperature</a:t>
            </a:r>
            <a:r>
              <a:rPr lang="en-US" dirty="0" smtClean="0"/>
              <a:t> (no blockage) to decrease system noise and reduce </a:t>
            </a:r>
            <a:r>
              <a:rPr lang="en-US" dirty="0" err="1" smtClean="0"/>
              <a:t>sidelobes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1.2 to 116 GHz with 4 to 6 feeds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Easy access to receivers  for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2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883" b="48368"/>
          <a:stretch/>
        </p:blipFill>
        <p:spPr>
          <a:xfrm>
            <a:off x="191918" y="3054569"/>
            <a:ext cx="8752758" cy="3257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577" y="203611"/>
            <a:ext cx="775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Concept for  1.2 to 116 GHz Receiver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53271" y="677471"/>
            <a:ext cx="72300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Four  </a:t>
            </a:r>
            <a:r>
              <a:rPr lang="en-US" sz="2000" dirty="0" smtClean="0"/>
              <a:t>dual-polarized receivers in one  vacuum chamber and </a:t>
            </a:r>
            <a:r>
              <a:rPr lang="en-US" sz="2000" dirty="0" smtClean="0"/>
              <a:t>one low </a:t>
            </a:r>
            <a:r>
              <a:rPr lang="en-US" sz="2000" dirty="0" err="1" smtClean="0"/>
              <a:t>powere</a:t>
            </a:r>
            <a:r>
              <a:rPr lang="en-US" sz="2000" dirty="0" smtClean="0"/>
              <a:t> cryocooler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Proposed bands are 1.2-4.2, 4-15, 15-50, and 70-116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1.2-4.2 GHz feed cooled to 80K, all other feeds and all LNA’s cooled to 15K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Receiver mounted on X-Y stage for band selection and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Weight &lt; 200 </a:t>
            </a:r>
            <a:r>
              <a:rPr lang="en-US" sz="2000" dirty="0" err="1" smtClean="0"/>
              <a:t>lbs</a:t>
            </a:r>
            <a:r>
              <a:rPr lang="en-US" sz="2000" dirty="0" smtClean="0"/>
              <a:t> and power consumption &lt; 1500W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Weinreb, Stanford, June 7, 2018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0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22302" y="546009"/>
            <a:ext cx="7834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Current Status of Demonstration System</a:t>
            </a:r>
          </a:p>
          <a:p>
            <a:pPr algn="ctr"/>
            <a:r>
              <a:rPr lang="en-US" dirty="0" smtClean="0"/>
              <a:t>System with two connected dewars, one cryocooler, and feed for 1.2 to 4.2 GHz has been constructed and is under test.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6518" y="1973525"/>
            <a:ext cx="78612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Current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models of QRFH feeds with 3.5:1 frequency range and corrugated feeds with 1.67:1 range show average efficiencies of 76% and 86%  respectively. These values are both high compared to currently measured systems and need verification.  Is the cost advantage  and high frequency range of the wide bandwidth systems worth the lower efficiency?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Thermally-shielded copper  straps from cooler to the feed are being evaluated. The use of one low power (1.5 KW AC) cooler to call all 4 feeds has yet to be demonstrated in terms of realized temperatures.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Feed highly optimized for SKA optics.  Performance with other optics needs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Spillover noise  of feed in </a:t>
            </a:r>
            <a:r>
              <a:rPr lang="en-US" dirty="0" err="1" smtClean="0"/>
              <a:t>dewar</a:t>
            </a:r>
            <a:r>
              <a:rPr lang="en-US" dirty="0" smtClean="0"/>
              <a:t>  is dependent upon configuration outside of </a:t>
            </a:r>
            <a:r>
              <a:rPr lang="en-US" dirty="0" err="1" smtClean="0"/>
              <a:t>dewar</a:t>
            </a:r>
            <a:r>
              <a:rPr lang="en-US" dirty="0" smtClean="0"/>
              <a:t> due to </a:t>
            </a:r>
            <a:r>
              <a:rPr lang="en-US" dirty="0" err="1" smtClean="0"/>
              <a:t>backlobe</a:t>
            </a:r>
            <a:r>
              <a:rPr lang="en-US" dirty="0" smtClean="0"/>
              <a:t> and  </a:t>
            </a:r>
            <a:r>
              <a:rPr lang="en-US" dirty="0" err="1" smtClean="0"/>
              <a:t>dewar</a:t>
            </a:r>
            <a:r>
              <a:rPr lang="en-US" dirty="0" smtClean="0"/>
              <a:t> edge diffraction.  Model results with a small cone around the </a:t>
            </a:r>
            <a:r>
              <a:rPr lang="en-US" dirty="0" err="1" smtClean="0"/>
              <a:t>dewar</a:t>
            </a:r>
            <a:r>
              <a:rPr lang="en-US" dirty="0" smtClean="0"/>
              <a:t> show much improvement.</a:t>
            </a:r>
          </a:p>
        </p:txBody>
      </p:sp>
    </p:spTree>
    <p:extLst>
      <p:ext uri="{BB962C8B-B14F-4D97-AF65-F5344CB8AC3E}">
        <p14:creationId xmlns:p14="http://schemas.microsoft.com/office/powerpoint/2010/main" val="165596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r="11146"/>
          <a:stretch/>
        </p:blipFill>
        <p:spPr>
          <a:xfrm>
            <a:off x="342512" y="1754917"/>
            <a:ext cx="4012511" cy="3862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417" y="331393"/>
            <a:ext cx="8057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ngVLA</a:t>
            </a:r>
            <a:r>
              <a:rPr lang="en-US" sz="2000" b="1" dirty="0" smtClean="0"/>
              <a:t> 1.2 to 4.2 GHz QRPH Antenna Feed Received Feb 22, 2018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05" y="1553784"/>
            <a:ext cx="3368076" cy="449505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3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18" y="4409158"/>
            <a:ext cx="2667000" cy="2328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8062" y="4419600"/>
            <a:ext cx="3202455" cy="2328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3751" y="128446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Feed Aperture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fficiency and 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pillover Temperature</a:t>
            </a:r>
          </a:p>
          <a:p>
            <a:pPr algn="ctr"/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Current  </a:t>
            </a:r>
            <a:r>
              <a:rPr lang="en-US" altLang="zh-CN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ngVLA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demonstration design for 1.2 to 4.2 GHz with 58</a:t>
            </a:r>
            <a:r>
              <a:rPr lang="en-US" altLang="zh-CN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Half Angle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11804"/>
              </p:ext>
            </p:extLst>
          </p:nvPr>
        </p:nvGraphicFramePr>
        <p:xfrm>
          <a:off x="155677" y="954159"/>
          <a:ext cx="4459796" cy="3504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Graph" r:id="rId6" imgW="3416040" imgH="2684520" progId="Origin50.Graph">
                  <p:embed/>
                </p:oleObj>
              </mc:Choice>
              <mc:Fallback>
                <p:oleObj name="Graph" r:id="rId6" imgW="3416040" imgH="2684520" progId="Origin50.Graph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5677" y="954159"/>
                        <a:ext cx="4459796" cy="35044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4624861" y="941907"/>
          <a:ext cx="4475388" cy="3516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Graph" r:id="rId8" imgW="3416040" imgH="2684520" progId="Origin50.Graph">
                  <p:embed/>
                </p:oleObj>
              </mc:Choice>
              <mc:Fallback>
                <p:oleObj name="Graph" r:id="rId8" imgW="3416040" imgH="2684520" progId="Origin50.Graph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4861" y="941907"/>
                        <a:ext cx="4475388" cy="35166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38160" y="1255659"/>
            <a:ext cx="241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Efficiency =76%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80060" y="1255659"/>
            <a:ext cx="241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Efficiency =76%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38160" y="2943301"/>
            <a:ext cx="28875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Spillover Noise = 11K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4795" y="3223156"/>
            <a:ext cx="25955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Spillover Noise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6K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28950" y="4303455"/>
            <a:ext cx="27397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Feed cone is external to Dewar. Its main effect is on the back lobe</a:t>
            </a:r>
          </a:p>
          <a:p>
            <a:pPr algn="ctr"/>
            <a:endParaRPr lang="en-US" sz="1600" b="1" dirty="0">
              <a:solidFill>
                <a:srgbClr val="C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Spillover Noise is at zenith with conservative assumption  that ½  the total spillover is at 250K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Weinreb, Stanford, June 7, 2018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13598" y="732107"/>
            <a:ext cx="3029650" cy="3661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External Feed Cone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187" y="762356"/>
            <a:ext cx="35946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Feed Without External Feed Cone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6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Weinreb, Stanford, June 7, 2018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975563"/>
              </p:ext>
            </p:extLst>
          </p:nvPr>
        </p:nvGraphicFramePr>
        <p:xfrm>
          <a:off x="953872" y="2699527"/>
          <a:ext cx="7275728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979">
                  <a:extLst>
                    <a:ext uri="{9D8B030D-6E8A-4147-A177-3AD203B41FA5}">
                      <a16:colId xmlns:a16="http://schemas.microsoft.com/office/drawing/2014/main" val="4214024582"/>
                    </a:ext>
                  </a:extLst>
                </a:gridCol>
                <a:gridCol w="2394708">
                  <a:extLst>
                    <a:ext uri="{9D8B030D-6E8A-4147-A177-3AD203B41FA5}">
                      <a16:colId xmlns:a16="http://schemas.microsoft.com/office/drawing/2014/main" val="2486722394"/>
                    </a:ext>
                  </a:extLst>
                </a:gridCol>
                <a:gridCol w="2994041">
                  <a:extLst>
                    <a:ext uri="{9D8B030D-6E8A-4147-A177-3AD203B41FA5}">
                      <a16:colId xmlns:a16="http://schemas.microsoft.com/office/drawing/2014/main" val="2218260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Frequency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Range, GHz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Currently Available LNA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LNA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Noise, 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60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1.2 – 4.2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Caltech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</a:rPr>
                        <a:t>SiGe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, IHP or ST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 to 4.5K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7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4.2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 12.3 or 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LNF-LNC0.3_14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 to 5K to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12,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8K to 15 GHz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577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15 - 28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LNF-LNC15_29B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6 to 10K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to 28 GHz, 14K at 30 GHz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30 - 50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LNF-LNC28-52B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8 to 14K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947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- 116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Caltech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InP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, NGC,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or LNF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25 to 30K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25168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9125" y="736783"/>
            <a:ext cx="7170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Currently Available LNA’s for </a:t>
            </a:r>
            <a:r>
              <a:rPr lang="en-US" sz="2800" b="1" dirty="0" err="1" smtClean="0"/>
              <a:t>ngVLA</a:t>
            </a:r>
            <a:endParaRPr lang="en-US" sz="2800" b="1" dirty="0" smtClean="0"/>
          </a:p>
          <a:p>
            <a:pPr algn="ctr"/>
            <a:r>
              <a:rPr lang="en-US" sz="2800" dirty="0" smtClean="0"/>
              <a:t>June,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054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Line 2"/>
          <p:cNvSpPr>
            <a:spLocks noChangeShapeType="1"/>
          </p:cNvSpPr>
          <p:nvPr/>
        </p:nvSpPr>
        <p:spPr bwMode="auto">
          <a:xfrm>
            <a:off x="6702425" y="2743200"/>
            <a:ext cx="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577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00693"/>
              </p:ext>
            </p:extLst>
          </p:nvPr>
        </p:nvGraphicFramePr>
        <p:xfrm>
          <a:off x="900117" y="1058619"/>
          <a:ext cx="7615237" cy="5272506"/>
        </p:xfrm>
        <a:graphic>
          <a:graphicData uri="http://schemas.openxmlformats.org/drawingml/2006/table">
            <a:tbl>
              <a:tblPr/>
              <a:tblGrid>
                <a:gridCol w="1660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8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925">
                  <a:extLst>
                    <a:ext uri="{9D8B030D-6E8A-4147-A177-3AD203B41FA5}">
                      <a16:colId xmlns:a16="http://schemas.microsoft.com/office/drawing/2014/main" val="4089304284"/>
                    </a:ext>
                  </a:extLst>
                </a:gridCol>
                <a:gridCol w="747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7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Noise, K, due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 component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Remarks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Tsys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1.4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GHz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Tsys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GHz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Tsys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GHz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Tsys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GHz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Tsys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GHz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Sky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Background + atmosphere, 45deg, 13mm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43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Spillover &amp; Blockage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Reduce with offset antenna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And  ground shield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 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Feed loss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Computed 0.1 dB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@60K for 1.4 GHz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@20K for 8-116 GHz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Window and IR Filter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Mylar window; multilayer polymer blanket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Feed to LNA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 Coupler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0.1 dB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LNA 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Robust  LNA measured at connector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15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</a:t>
                      </a:r>
                    </a:p>
                  </a:txBody>
                  <a:tcPr marL="91448" marR="91448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Estimate, +/- 5K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37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80</a:t>
                      </a:r>
                    </a:p>
                  </a:txBody>
                  <a:tcPr marL="91448" marR="91448" marT="45717" marB="4571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lg" len="lg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lg" len="lg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8502" name="Text Box 84"/>
          <p:cNvSpPr txBox="1">
            <a:spLocks noChangeArrowheads="1"/>
          </p:cNvSpPr>
          <p:nvPr/>
        </p:nvSpPr>
        <p:spPr bwMode="auto">
          <a:xfrm>
            <a:off x="182567" y="80969"/>
            <a:ext cx="87788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dirty="0" smtClean="0"/>
              <a:t>Total </a:t>
            </a:r>
            <a:r>
              <a:rPr lang="en-US" altLang="en-US" sz="2400" dirty="0"/>
              <a:t>System Noise </a:t>
            </a:r>
            <a:r>
              <a:rPr lang="en-US" altLang="en-US" sz="2400" dirty="0" smtClean="0"/>
              <a:t>Estimate at  Center Frequencies    of Primary Interest</a:t>
            </a:r>
            <a:endParaRPr lang="en-US" alt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Weinreb, Stanford, June 7,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77" y="3080282"/>
            <a:ext cx="3733800" cy="21668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54876" y="5410364"/>
            <a:ext cx="266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El. 60°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01153" y="5498355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El. 90°</a:t>
            </a:r>
            <a:endParaRPr lang="zh-CN" alt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4589" y="3065219"/>
            <a:ext cx="1936583" cy="2166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307" y="3065219"/>
            <a:ext cx="2286291" cy="21668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81762" y="5313689"/>
            <a:ext cx="266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El. 15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7492" y="44579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Offset Gregorian Ray Paths at  El. 90º, 60º, and  15º</a:t>
            </a:r>
          </a:p>
          <a:p>
            <a:pPr algn="ctr"/>
            <a:endParaRPr lang="en-US" altLang="zh-CN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receiver system requires offset Gregorian  optics such as that used on the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Meerkat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antennas and selected for the SKA dish array.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 primary beam blockage with large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subreflector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receiver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Spillover is in cold sky for upper half  of both </a:t>
            </a:r>
            <a:r>
              <a:rPr lang="en-US" altLang="zh-CN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subreflector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main reflector for all elevation angles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Weinreb, Stanford, June 7,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730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146" y="159682"/>
            <a:ext cx="6735254" cy="54812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ub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eflector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xtension to Reduce Spillover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3676" y="707805"/>
            <a:ext cx="8017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Isak Theron “The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design 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 the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MeerKAT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 dish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optics”, 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IEEE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, 2012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Georgia" pitchFamily="18" charset="0"/>
                <a:cs typeface="Arial" charset="0"/>
              </a:rPr>
              <a:t>Similar though larger shield used on Allen Telescope Array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Arial" charset="0"/>
              </a:rPr>
              <a:t> (ATA)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itchFamily="18" charset="0"/>
              <a:ea typeface="+mn-ea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026" y="2239780"/>
            <a:ext cx="5915939" cy="41296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0800000" flipV="1">
            <a:off x="490035" y="132954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A small shield on lower edge of the subreflector lowers the spillover noise by ~4K over a wide range of zenith angle –  A significant improvement to Tsys and allows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t> the feed to be positioned near the ground for maintenance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Weinreb, Stanford, June 7, 2018</a:t>
            </a:r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CD745-0046-4588-88EC-ED4C6A62C2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277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1540</Words>
  <Application>Microsoft Office PowerPoint</Application>
  <PresentationFormat>On-screen Show (4:3)</PresentationFormat>
  <Paragraphs>283</Paragraphs>
  <Slides>19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等线</vt:lpstr>
      <vt:lpstr>Georgia</vt:lpstr>
      <vt:lpstr>Times New Roman</vt:lpstr>
      <vt:lpstr>Office Theme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 Reflector Extension to Reduce Spillover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Reflector Optics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Cryogenic 1.2 to 116 GHz Receiver for Large Arrays</dc:title>
  <dc:creator>Sander Weinreb</dc:creator>
  <cp:lastModifiedBy>Sander Weinreb</cp:lastModifiedBy>
  <cp:revision>57</cp:revision>
  <dcterms:created xsi:type="dcterms:W3CDTF">2018-03-28T03:49:48Z</dcterms:created>
  <dcterms:modified xsi:type="dcterms:W3CDTF">2018-06-17T16:29:17Z</dcterms:modified>
</cp:coreProperties>
</file>