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6"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97" d="100"/>
          <a:sy n="97" d="100"/>
        </p:scale>
        <p:origin x="2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996316-4677-4ED2-8B13-9E8193E59653}"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643E5-5072-430E-8FA6-B54680DD66C1}" type="slidenum">
              <a:rPr lang="en-US" smtClean="0"/>
              <a:t>‹#›</a:t>
            </a:fld>
            <a:endParaRPr lang="en-US"/>
          </a:p>
        </p:txBody>
      </p:sp>
    </p:spTree>
    <p:extLst>
      <p:ext uri="{BB962C8B-B14F-4D97-AF65-F5344CB8AC3E}">
        <p14:creationId xmlns:p14="http://schemas.microsoft.com/office/powerpoint/2010/main" val="421527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96316-4677-4ED2-8B13-9E8193E59653}"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643E5-5072-430E-8FA6-B54680DD66C1}" type="slidenum">
              <a:rPr lang="en-US" smtClean="0"/>
              <a:t>‹#›</a:t>
            </a:fld>
            <a:endParaRPr lang="en-US"/>
          </a:p>
        </p:txBody>
      </p:sp>
    </p:spTree>
    <p:extLst>
      <p:ext uri="{BB962C8B-B14F-4D97-AF65-F5344CB8AC3E}">
        <p14:creationId xmlns:p14="http://schemas.microsoft.com/office/powerpoint/2010/main" val="1942587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96316-4677-4ED2-8B13-9E8193E59653}"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643E5-5072-430E-8FA6-B54680DD66C1}" type="slidenum">
              <a:rPr lang="en-US" smtClean="0"/>
              <a:t>‹#›</a:t>
            </a:fld>
            <a:endParaRPr lang="en-US"/>
          </a:p>
        </p:txBody>
      </p:sp>
    </p:spTree>
    <p:extLst>
      <p:ext uri="{BB962C8B-B14F-4D97-AF65-F5344CB8AC3E}">
        <p14:creationId xmlns:p14="http://schemas.microsoft.com/office/powerpoint/2010/main" val="34323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996316-4677-4ED2-8B13-9E8193E59653}"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643E5-5072-430E-8FA6-B54680DD66C1}" type="slidenum">
              <a:rPr lang="en-US" smtClean="0"/>
              <a:t>‹#›</a:t>
            </a:fld>
            <a:endParaRPr lang="en-US"/>
          </a:p>
        </p:txBody>
      </p:sp>
    </p:spTree>
    <p:extLst>
      <p:ext uri="{BB962C8B-B14F-4D97-AF65-F5344CB8AC3E}">
        <p14:creationId xmlns:p14="http://schemas.microsoft.com/office/powerpoint/2010/main" val="199557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996316-4677-4ED2-8B13-9E8193E59653}" type="datetimeFigureOut">
              <a:rPr lang="en-US" smtClean="0"/>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643E5-5072-430E-8FA6-B54680DD66C1}" type="slidenum">
              <a:rPr lang="en-US" smtClean="0"/>
              <a:t>‹#›</a:t>
            </a:fld>
            <a:endParaRPr lang="en-US"/>
          </a:p>
        </p:txBody>
      </p:sp>
    </p:spTree>
    <p:extLst>
      <p:ext uri="{BB962C8B-B14F-4D97-AF65-F5344CB8AC3E}">
        <p14:creationId xmlns:p14="http://schemas.microsoft.com/office/powerpoint/2010/main" val="75713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996316-4677-4ED2-8B13-9E8193E59653}"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643E5-5072-430E-8FA6-B54680DD66C1}" type="slidenum">
              <a:rPr lang="en-US" smtClean="0"/>
              <a:t>‹#›</a:t>
            </a:fld>
            <a:endParaRPr lang="en-US"/>
          </a:p>
        </p:txBody>
      </p:sp>
    </p:spTree>
    <p:extLst>
      <p:ext uri="{BB962C8B-B14F-4D97-AF65-F5344CB8AC3E}">
        <p14:creationId xmlns:p14="http://schemas.microsoft.com/office/powerpoint/2010/main" val="3212224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996316-4677-4ED2-8B13-9E8193E59653}" type="datetimeFigureOut">
              <a:rPr lang="en-US" smtClean="0"/>
              <a:t>6/16/2018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C643E5-5072-430E-8FA6-B54680DD66C1}" type="slidenum">
              <a:rPr lang="en-US" smtClean="0"/>
              <a:t>‹#›</a:t>
            </a:fld>
            <a:endParaRPr lang="en-US"/>
          </a:p>
        </p:txBody>
      </p:sp>
    </p:spTree>
    <p:extLst>
      <p:ext uri="{BB962C8B-B14F-4D97-AF65-F5344CB8AC3E}">
        <p14:creationId xmlns:p14="http://schemas.microsoft.com/office/powerpoint/2010/main" val="3784079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996316-4677-4ED2-8B13-9E8193E59653}" type="datetimeFigureOut">
              <a:rPr lang="en-US" smtClean="0"/>
              <a:t>6/16/2018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C643E5-5072-430E-8FA6-B54680DD66C1}" type="slidenum">
              <a:rPr lang="en-US" smtClean="0"/>
              <a:t>‹#›</a:t>
            </a:fld>
            <a:endParaRPr lang="en-US"/>
          </a:p>
        </p:txBody>
      </p:sp>
    </p:spTree>
    <p:extLst>
      <p:ext uri="{BB962C8B-B14F-4D97-AF65-F5344CB8AC3E}">
        <p14:creationId xmlns:p14="http://schemas.microsoft.com/office/powerpoint/2010/main" val="2920173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996316-4677-4ED2-8B13-9E8193E59653}" type="datetimeFigureOut">
              <a:rPr lang="en-US" smtClean="0"/>
              <a:t>6/16/2018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C643E5-5072-430E-8FA6-B54680DD66C1}" type="slidenum">
              <a:rPr lang="en-US" smtClean="0"/>
              <a:t>‹#›</a:t>
            </a:fld>
            <a:endParaRPr lang="en-US"/>
          </a:p>
        </p:txBody>
      </p:sp>
    </p:spTree>
    <p:extLst>
      <p:ext uri="{BB962C8B-B14F-4D97-AF65-F5344CB8AC3E}">
        <p14:creationId xmlns:p14="http://schemas.microsoft.com/office/powerpoint/2010/main" val="255585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E996316-4677-4ED2-8B13-9E8193E59653}"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643E5-5072-430E-8FA6-B54680DD66C1}" type="slidenum">
              <a:rPr lang="en-US" smtClean="0"/>
              <a:t>‹#›</a:t>
            </a:fld>
            <a:endParaRPr lang="en-US"/>
          </a:p>
        </p:txBody>
      </p:sp>
    </p:spTree>
    <p:extLst>
      <p:ext uri="{BB962C8B-B14F-4D97-AF65-F5344CB8AC3E}">
        <p14:creationId xmlns:p14="http://schemas.microsoft.com/office/powerpoint/2010/main" val="2332035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E996316-4677-4ED2-8B13-9E8193E59653}" type="datetimeFigureOut">
              <a:rPr lang="en-US" smtClean="0"/>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643E5-5072-430E-8FA6-B54680DD66C1}" type="slidenum">
              <a:rPr lang="en-US" smtClean="0"/>
              <a:t>‹#›</a:t>
            </a:fld>
            <a:endParaRPr lang="en-US"/>
          </a:p>
        </p:txBody>
      </p:sp>
    </p:spTree>
    <p:extLst>
      <p:ext uri="{BB962C8B-B14F-4D97-AF65-F5344CB8AC3E}">
        <p14:creationId xmlns:p14="http://schemas.microsoft.com/office/powerpoint/2010/main" val="4035454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E996316-4677-4ED2-8B13-9E8193E59653}" type="datetimeFigureOut">
              <a:rPr lang="en-US" smtClean="0"/>
              <a:t>6/16/2018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C643E5-5072-430E-8FA6-B54680DD66C1}" type="slidenum">
              <a:rPr lang="en-US" smtClean="0"/>
              <a:t>‹#›</a:t>
            </a:fld>
            <a:endParaRPr lang="en-US"/>
          </a:p>
        </p:txBody>
      </p:sp>
    </p:spTree>
    <p:extLst>
      <p:ext uri="{BB962C8B-B14F-4D97-AF65-F5344CB8AC3E}">
        <p14:creationId xmlns:p14="http://schemas.microsoft.com/office/powerpoint/2010/main" val="1364930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7312" y="192446"/>
            <a:ext cx="7689551" cy="1077218"/>
          </a:xfrm>
          <a:prstGeom prst="rect">
            <a:avLst/>
          </a:prstGeom>
          <a:noFill/>
        </p:spPr>
        <p:txBody>
          <a:bodyPr wrap="square" rtlCol="0">
            <a:spAutoFit/>
          </a:bodyPr>
          <a:lstStyle/>
          <a:p>
            <a:pPr algn="ctr"/>
            <a:r>
              <a:rPr lang="en-US" sz="2400" b="1" dirty="0" err="1" smtClean="0"/>
              <a:t>ngVLA</a:t>
            </a:r>
            <a:r>
              <a:rPr lang="en-US" sz="2400" b="1" dirty="0" smtClean="0"/>
              <a:t>  Optics Workshop</a:t>
            </a:r>
          </a:p>
          <a:p>
            <a:pPr algn="ctr"/>
            <a:r>
              <a:rPr lang="en-US" sz="2000" dirty="0" smtClean="0"/>
              <a:t>Keck Center, </a:t>
            </a:r>
            <a:r>
              <a:rPr lang="en-US" sz="2000" dirty="0" err="1" smtClean="0"/>
              <a:t>Caltech,Pasadena</a:t>
            </a:r>
            <a:r>
              <a:rPr lang="en-US" sz="2000" dirty="0" smtClean="0"/>
              <a:t>, CA, June 19-20, 2018</a:t>
            </a:r>
          </a:p>
          <a:p>
            <a:pPr algn="ctr"/>
            <a:r>
              <a:rPr lang="en-US" sz="2000" b="1" dirty="0" smtClean="0"/>
              <a:t>Agenda,  Day 1, Tuesday, June 19</a:t>
            </a:r>
            <a:endParaRPr lang="en-US" sz="2000" b="1" dirty="0"/>
          </a:p>
        </p:txBody>
      </p:sp>
      <p:sp>
        <p:nvSpPr>
          <p:cNvPr id="3" name="TextBox 2"/>
          <p:cNvSpPr txBox="1"/>
          <p:nvPr/>
        </p:nvSpPr>
        <p:spPr>
          <a:xfrm>
            <a:off x="765313" y="1361661"/>
            <a:ext cx="8141147" cy="5016758"/>
          </a:xfrm>
          <a:prstGeom prst="rect">
            <a:avLst/>
          </a:prstGeom>
          <a:noFill/>
        </p:spPr>
        <p:txBody>
          <a:bodyPr wrap="square" rtlCol="0">
            <a:spAutoFit/>
          </a:bodyPr>
          <a:lstStyle/>
          <a:p>
            <a:r>
              <a:rPr lang="en-US" sz="1600" b="1" dirty="0"/>
              <a:t>Time (PDT)</a:t>
            </a:r>
            <a:r>
              <a:rPr lang="en-US" sz="1600" dirty="0"/>
              <a:t>		</a:t>
            </a:r>
            <a:r>
              <a:rPr lang="en-US" sz="1600" b="1" dirty="0" smtClean="0"/>
              <a:t>Topic</a:t>
            </a:r>
            <a:r>
              <a:rPr lang="en-US" sz="1600" b="1" dirty="0"/>
              <a:t>	</a:t>
            </a:r>
            <a:r>
              <a:rPr lang="en-US" sz="1600" dirty="0"/>
              <a:t>		</a:t>
            </a:r>
            <a:r>
              <a:rPr lang="en-US" sz="1600" dirty="0" smtClean="0"/>
              <a:t>P</a:t>
            </a:r>
            <a:r>
              <a:rPr lang="en-US" sz="1600" b="1" dirty="0" smtClean="0"/>
              <a:t>ersons</a:t>
            </a:r>
            <a:endParaRPr lang="en-US" sz="1600" dirty="0"/>
          </a:p>
          <a:p>
            <a:r>
              <a:rPr lang="en-US" sz="1600" dirty="0"/>
              <a:t>0900-0930	</a:t>
            </a:r>
            <a:r>
              <a:rPr lang="en-US" sz="1600" dirty="0" smtClean="0"/>
              <a:t>	Workshop  </a:t>
            </a:r>
            <a:r>
              <a:rPr lang="en-US" sz="1600" dirty="0"/>
              <a:t>Objectives 		</a:t>
            </a:r>
            <a:r>
              <a:rPr lang="en-US" sz="1600" dirty="0" smtClean="0"/>
              <a:t>Sandy </a:t>
            </a:r>
            <a:r>
              <a:rPr lang="en-US" sz="1600" dirty="0"/>
              <a:t>Weinreb</a:t>
            </a:r>
          </a:p>
          <a:p>
            <a:r>
              <a:rPr lang="en-US" sz="1600" dirty="0"/>
              <a:t>0930-1010	</a:t>
            </a:r>
            <a:r>
              <a:rPr lang="en-US" sz="1600" dirty="0" smtClean="0"/>
              <a:t>	</a:t>
            </a:r>
            <a:r>
              <a:rPr lang="en-US" sz="1600" dirty="0" err="1" smtClean="0"/>
              <a:t>ngVLA</a:t>
            </a:r>
            <a:r>
              <a:rPr lang="en-US" sz="1600" dirty="0" smtClean="0"/>
              <a:t> </a:t>
            </a:r>
            <a:r>
              <a:rPr lang="en-US" sz="1600" dirty="0"/>
              <a:t>Project Overview &amp; </a:t>
            </a:r>
            <a:r>
              <a:rPr lang="en-US" sz="1600" dirty="0" smtClean="0"/>
              <a:t>Status           	 </a:t>
            </a:r>
            <a:r>
              <a:rPr lang="en-US" sz="1600" dirty="0"/>
              <a:t>Rob Selina* or Eric Murphy*</a:t>
            </a:r>
          </a:p>
          <a:p>
            <a:r>
              <a:rPr lang="en-US" sz="1600" dirty="0"/>
              <a:t>	(Science, schedule, heterogeneous array, on-going tasks)</a:t>
            </a:r>
          </a:p>
          <a:p>
            <a:r>
              <a:rPr lang="en-US" sz="1600" dirty="0" smtClean="0"/>
              <a:t>1010-1040		 </a:t>
            </a:r>
            <a:r>
              <a:rPr lang="en-US" sz="1600" dirty="0"/>
              <a:t>Optics Requirements &amp; Reference Design	</a:t>
            </a:r>
            <a:r>
              <a:rPr lang="en-US" sz="1600" dirty="0" smtClean="0"/>
              <a:t>Rob </a:t>
            </a:r>
            <a:r>
              <a:rPr lang="en-US" sz="1600" dirty="0"/>
              <a:t>Selina *</a:t>
            </a:r>
          </a:p>
          <a:p>
            <a:r>
              <a:rPr lang="en-US" sz="1600" dirty="0"/>
              <a:t>	(Sensitivity, critical bands, polarization, </a:t>
            </a:r>
            <a:r>
              <a:rPr lang="en-US" sz="1600" dirty="0" err="1"/>
              <a:t>sidelobes</a:t>
            </a:r>
            <a:r>
              <a:rPr lang="en-US" sz="1600" dirty="0"/>
              <a:t>, etc.)</a:t>
            </a:r>
          </a:p>
          <a:p>
            <a:r>
              <a:rPr lang="en-US" sz="1600" dirty="0"/>
              <a:t>1040-1100	</a:t>
            </a:r>
            <a:r>
              <a:rPr lang="en-US" sz="1600" dirty="0" smtClean="0"/>
              <a:t>	Break</a:t>
            </a:r>
            <a:endParaRPr lang="en-US" sz="1600" dirty="0"/>
          </a:p>
          <a:p>
            <a:r>
              <a:rPr lang="en-US" sz="1600" dirty="0" smtClean="0"/>
              <a:t>1100-1140	</a:t>
            </a:r>
            <a:r>
              <a:rPr lang="en-US" sz="1600" dirty="0"/>
              <a:t>	DVA1/DVA2/</a:t>
            </a:r>
            <a:r>
              <a:rPr lang="en-US" sz="1600" dirty="0" err="1"/>
              <a:t>ngDVA</a:t>
            </a:r>
            <a:r>
              <a:rPr lang="en-US" sz="1600" dirty="0"/>
              <a:t> Optics and Feed </a:t>
            </a:r>
            <a:r>
              <a:rPr lang="en-US" sz="1600" dirty="0" smtClean="0"/>
              <a:t>Design</a:t>
            </a:r>
            <a:r>
              <a:rPr lang="en-US" sz="1600" dirty="0"/>
              <a:t>	Lynn Baker</a:t>
            </a:r>
          </a:p>
          <a:p>
            <a:r>
              <a:rPr lang="en-US" sz="1600" dirty="0" smtClean="0"/>
              <a:t>1140 </a:t>
            </a:r>
            <a:r>
              <a:rPr lang="en-US" sz="1600" dirty="0"/>
              <a:t>-1220	</a:t>
            </a:r>
            <a:r>
              <a:rPr lang="en-US" sz="1600" dirty="0" err="1"/>
              <a:t>ngVLA</a:t>
            </a:r>
            <a:r>
              <a:rPr lang="en-US" sz="1600" dirty="0"/>
              <a:t> Baseline Receiver and </a:t>
            </a:r>
            <a:r>
              <a:rPr lang="en-US" sz="1600" dirty="0" smtClean="0"/>
              <a:t>Cryogenics</a:t>
            </a:r>
            <a:r>
              <a:rPr lang="en-US" sz="1600" dirty="0"/>
              <a:t>	Denis </a:t>
            </a:r>
            <a:r>
              <a:rPr lang="en-US" sz="1600" dirty="0" err="1"/>
              <a:t>Urbain</a:t>
            </a:r>
            <a:endParaRPr lang="en-US" sz="1600" dirty="0"/>
          </a:p>
          <a:p>
            <a:r>
              <a:rPr lang="en-US" sz="1600" dirty="0"/>
              <a:t>1220-1330 </a:t>
            </a:r>
            <a:r>
              <a:rPr lang="en-US" sz="1600" dirty="0" smtClean="0"/>
              <a:t>	 </a:t>
            </a:r>
            <a:r>
              <a:rPr lang="en-US" sz="1600" dirty="0"/>
              <a:t>Lunch</a:t>
            </a:r>
          </a:p>
          <a:p>
            <a:r>
              <a:rPr lang="en-US" sz="1600" dirty="0" smtClean="0"/>
              <a:t>1330 </a:t>
            </a:r>
            <a:r>
              <a:rPr lang="en-US" sz="1600" dirty="0"/>
              <a:t>-1410	SKA Reflector and Feed  </a:t>
            </a:r>
            <a:r>
              <a:rPr lang="en-US" sz="1600" dirty="0" smtClean="0"/>
              <a:t>Design</a:t>
            </a:r>
            <a:r>
              <a:rPr lang="en-US" sz="1600" dirty="0"/>
              <a:t>	 </a:t>
            </a:r>
            <a:r>
              <a:rPr lang="en-US" sz="1600" dirty="0" smtClean="0"/>
              <a:t>          Dirk </a:t>
            </a:r>
            <a:r>
              <a:rPr lang="en-US" sz="1600" dirty="0"/>
              <a:t>de Villiers, </a:t>
            </a:r>
            <a:r>
              <a:rPr lang="en-US" sz="1600" dirty="0" smtClean="0"/>
              <a:t>Robert </a:t>
            </a:r>
            <a:r>
              <a:rPr lang="en-US" sz="1600" dirty="0"/>
              <a:t>Lehmensiek	(SKA dish shape requirements,  modeled efficiency and spillover noise,  expected tests, </a:t>
            </a:r>
            <a:r>
              <a:rPr lang="en-US" sz="1600" dirty="0" smtClean="0"/>
              <a:t>	octave </a:t>
            </a:r>
            <a:r>
              <a:rPr lang="en-US" sz="1600" dirty="0"/>
              <a:t>vs wideband feed  comparison)</a:t>
            </a:r>
          </a:p>
          <a:p>
            <a:r>
              <a:rPr lang="en-US" sz="1600" dirty="0" smtClean="0"/>
              <a:t>1410-1440	</a:t>
            </a:r>
            <a:r>
              <a:rPr lang="en-US" sz="1600" dirty="0"/>
              <a:t>	Antenna and Feed Design at NRC		Bruce Veidt</a:t>
            </a:r>
          </a:p>
          <a:p>
            <a:r>
              <a:rPr lang="en-US" sz="1600" dirty="0" smtClean="0"/>
              <a:t>1440-1500	</a:t>
            </a:r>
            <a:r>
              <a:rPr lang="en-US" sz="1600" dirty="0"/>
              <a:t>	Break</a:t>
            </a:r>
          </a:p>
          <a:p>
            <a:r>
              <a:rPr lang="en-US" sz="1600" dirty="0"/>
              <a:t>1500 -1540 </a:t>
            </a:r>
            <a:r>
              <a:rPr lang="en-US" sz="1600" dirty="0" smtClean="0"/>
              <a:t>	Octave </a:t>
            </a:r>
            <a:r>
              <a:rPr lang="en-US" sz="1600" dirty="0"/>
              <a:t>Band Feed Design Performance 	Sri </a:t>
            </a:r>
            <a:r>
              <a:rPr lang="en-US" sz="1600" dirty="0" err="1"/>
              <a:t>Srikanth</a:t>
            </a:r>
            <a:endParaRPr lang="en-US" sz="1600" dirty="0"/>
          </a:p>
          <a:p>
            <a:r>
              <a:rPr lang="en-US" sz="1600" dirty="0"/>
              <a:t>1540-1620  </a:t>
            </a:r>
            <a:r>
              <a:rPr lang="en-US" sz="1600" dirty="0" smtClean="0"/>
              <a:t>	Performance </a:t>
            </a:r>
            <a:r>
              <a:rPr lang="en-US" sz="1600" dirty="0"/>
              <a:t>of 1.2 to 4.2 GHz </a:t>
            </a:r>
            <a:r>
              <a:rPr lang="en-US" sz="1600" dirty="0" smtClean="0"/>
              <a:t>Feed</a:t>
            </a:r>
            <a:r>
              <a:rPr lang="en-US" sz="1600" dirty="0"/>
              <a:t>	Jonas Flygare</a:t>
            </a:r>
          </a:p>
          <a:p>
            <a:r>
              <a:rPr lang="en-US" sz="1600" dirty="0"/>
              <a:t>		and SKA Wideband Study</a:t>
            </a:r>
          </a:p>
          <a:p>
            <a:r>
              <a:rPr lang="en-US" sz="1600" dirty="0" smtClean="0"/>
              <a:t>1620-1700	</a:t>
            </a:r>
            <a:r>
              <a:rPr lang="en-US" sz="1600" dirty="0"/>
              <a:t>	Further Development of QRFH Feeds	</a:t>
            </a:r>
            <a:r>
              <a:rPr lang="en-US" sz="1600" dirty="0" smtClean="0"/>
              <a:t>Ahmed </a:t>
            </a:r>
            <a:r>
              <a:rPr lang="en-US" sz="1600" dirty="0"/>
              <a:t>Akgiray, Jun </a:t>
            </a:r>
            <a:r>
              <a:rPr lang="en-US" sz="1600" dirty="0" smtClean="0"/>
              <a:t>Shi</a:t>
            </a:r>
          </a:p>
          <a:p>
            <a:r>
              <a:rPr lang="en-US" sz="1600" dirty="0" smtClean="0"/>
              <a:t>1900-2100		Dinner at Athenaeum Outdoor Facility</a:t>
            </a:r>
            <a:endParaRPr lang="en-US" sz="1600" dirty="0"/>
          </a:p>
        </p:txBody>
      </p:sp>
    </p:spTree>
    <p:extLst>
      <p:ext uri="{BB962C8B-B14F-4D97-AF65-F5344CB8AC3E}">
        <p14:creationId xmlns:p14="http://schemas.microsoft.com/office/powerpoint/2010/main" val="4188931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272" y="396298"/>
            <a:ext cx="8242757" cy="2280881"/>
          </a:xfrm>
          <a:prstGeom prst="rect">
            <a:avLst/>
          </a:prstGeom>
        </p:spPr>
        <p:txBody>
          <a:bodyPr wrap="square">
            <a:spAutoFit/>
          </a:bodyPr>
          <a:lstStyle/>
          <a:p>
            <a:pPr algn="ctr">
              <a:lnSpc>
                <a:spcPct val="107000"/>
              </a:lnSpc>
              <a:spcAft>
                <a:spcPts val="800"/>
              </a:spcAft>
            </a:pPr>
            <a:r>
              <a:rPr lang="en-US" b="1" dirty="0" smtClean="0">
                <a:latin typeface="Calibri" panose="020F0502020204030204" pitchFamily="34" charset="0"/>
                <a:ea typeface="Calibri" panose="020F0502020204030204" pitchFamily="34" charset="0"/>
                <a:cs typeface="Times New Roman" panose="02020603050405020304" pitchFamily="18" charset="0"/>
              </a:rPr>
              <a:t>Agenda, Day </a:t>
            </a:r>
            <a:r>
              <a:rPr lang="en-US" b="1" dirty="0">
                <a:latin typeface="Calibri" panose="020F0502020204030204" pitchFamily="34" charset="0"/>
                <a:ea typeface="Calibri" panose="020F0502020204030204" pitchFamily="34" charset="0"/>
                <a:cs typeface="Times New Roman" panose="02020603050405020304" pitchFamily="18" charset="0"/>
              </a:rPr>
              <a:t>2, Wednesday, June 20, </a:t>
            </a:r>
            <a:r>
              <a:rPr lang="en-US" b="1" dirty="0" smtClean="0">
                <a:latin typeface="Calibri" panose="020F0502020204030204" pitchFamily="34" charset="0"/>
                <a:ea typeface="Calibri" panose="020F0502020204030204" pitchFamily="34" charset="0"/>
                <a:cs typeface="Times New Roman" panose="02020603050405020304" pitchFamily="18" charset="0"/>
              </a:rPr>
              <a:t>2018</a:t>
            </a:r>
            <a:r>
              <a:rPr lang="en-US" dirty="0">
                <a:latin typeface="Calibri" panose="020F0502020204030204" pitchFamily="34" charset="0"/>
                <a:ea typeface="Calibri" panose="020F0502020204030204" pitchFamily="34" charset="0"/>
                <a:cs typeface="Times New Roman" panose="02020603050405020304" pitchFamily="18" charset="0"/>
              </a:rPr>
              <a:t> </a:t>
            </a:r>
            <a:endParaRPr lang="en-US"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0900-0940	SKA  Feed and Cryogenic Integration	</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Mike Jones</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0940-1020 </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1.2 – 116  GHz Demonstration System		Weinreb, </a:t>
            </a:r>
            <a:r>
              <a:rPr lang="en-US" dirty="0" smtClean="0">
                <a:latin typeface="Calibri" panose="020F0502020204030204" pitchFamily="34" charset="0"/>
                <a:ea typeface="Calibri" panose="020F0502020204030204" pitchFamily="34" charset="0"/>
                <a:cs typeface="Times New Roman" panose="02020603050405020304" pitchFamily="18" charset="0"/>
              </a:rPr>
              <a:t>Mani</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status and alternatives)</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1020-1100  	Alternative Cryogenic Systems for </a:t>
            </a:r>
            <a:r>
              <a:rPr lang="en-US" dirty="0" err="1" smtClean="0">
                <a:latin typeface="Calibri" panose="020F0502020204030204" pitchFamily="34" charset="0"/>
                <a:ea typeface="Calibri" panose="020F0502020204030204" pitchFamily="34" charset="0"/>
                <a:cs typeface="Times New Roman" panose="02020603050405020304" pitchFamily="18" charset="0"/>
              </a:rPr>
              <a:t>ngVLA</a:t>
            </a:r>
            <a:r>
              <a:rPr lang="en-US" dirty="0">
                <a:latin typeface="Calibri" panose="020F0502020204030204" pitchFamily="34" charset="0"/>
                <a:ea typeface="Calibri" panose="020F0502020204030204" pitchFamily="34" charset="0"/>
                <a:cs typeface="Times New Roman" panose="02020603050405020304" pitchFamily="18" charset="0"/>
              </a:rPr>
              <a:t>	Larry D’Addario</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1100-1200 </a:t>
            </a:r>
            <a:r>
              <a:rPr lang="en-US" dirty="0" smtClean="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Open discussion and Way </a:t>
            </a:r>
            <a:r>
              <a:rPr lang="en-US" dirty="0" smtClean="0">
                <a:latin typeface="Calibri" panose="020F0502020204030204" pitchFamily="34" charset="0"/>
                <a:ea typeface="Calibri" panose="020F0502020204030204" pitchFamily="34" charset="0"/>
                <a:cs typeface="Times New Roman" panose="02020603050405020304" pitchFamily="18" charset="0"/>
              </a:rPr>
              <a:t>Forward</a:t>
            </a:r>
            <a:r>
              <a:rPr lang="en-US" dirty="0">
                <a:latin typeface="Calibri" panose="020F0502020204030204" pitchFamily="34" charset="0"/>
                <a:ea typeface="Calibri" panose="020F0502020204030204" pitchFamily="34" charset="0"/>
                <a:cs typeface="Times New Roman" panose="02020603050405020304" pitchFamily="18" charset="0"/>
              </a:rPr>
              <a:t>		Sandy Weinreb</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572242" y="2887688"/>
            <a:ext cx="5404170" cy="3693319"/>
          </a:xfrm>
          <a:prstGeom prst="rect">
            <a:avLst/>
          </a:prstGeom>
        </p:spPr>
        <p:txBody>
          <a:bodyPr wrap="square">
            <a:spAutoFit/>
          </a:bodyPr>
          <a:lstStyle/>
          <a:p>
            <a:pPr algn="ctr"/>
            <a:r>
              <a:rPr lang="en-US" b="1" dirty="0" smtClean="0"/>
              <a:t>Objectives and Key Issues</a:t>
            </a:r>
          </a:p>
          <a:p>
            <a:endParaRPr lang="en-US" dirty="0" smtClean="0"/>
          </a:p>
          <a:p>
            <a:pPr marL="342900" indent="-342900">
              <a:buAutoNum type="arabicPeriod"/>
            </a:pPr>
            <a:r>
              <a:rPr lang="en-US" dirty="0" smtClean="0"/>
              <a:t>Reflector Shape and Sub Reflector Size </a:t>
            </a:r>
          </a:p>
          <a:p>
            <a:pPr marL="800100" lvl="1" indent="-342900">
              <a:buFont typeface="+mj-lt"/>
              <a:buAutoNum type="alphaUcPeriod"/>
            </a:pPr>
            <a:r>
              <a:rPr lang="en-US" dirty="0" smtClean="0"/>
              <a:t>How were DVA1/2 and  SKA geometries chosen? </a:t>
            </a:r>
          </a:p>
          <a:p>
            <a:pPr marL="800100" lvl="1" indent="-342900">
              <a:buFont typeface="+mj-lt"/>
              <a:buAutoNum type="alphaUcPeriod"/>
            </a:pPr>
            <a:r>
              <a:rPr lang="en-US" dirty="0" smtClean="0"/>
              <a:t>Importance of spillover noise and shields.</a:t>
            </a:r>
          </a:p>
          <a:p>
            <a:pPr marL="800100" lvl="1" indent="-342900">
              <a:buAutoNum type="alphaUcPeriod"/>
            </a:pPr>
            <a:endParaRPr lang="en-US" dirty="0" smtClean="0"/>
          </a:p>
          <a:p>
            <a:pPr marL="342900" indent="-342900">
              <a:buAutoNum type="arabicPeriod"/>
            </a:pPr>
            <a:r>
              <a:rPr lang="en-US" dirty="0" smtClean="0"/>
              <a:t>Receiver Frequency Ranges</a:t>
            </a:r>
          </a:p>
          <a:p>
            <a:pPr marL="800100" lvl="1" indent="-342900">
              <a:buFont typeface="+mj-lt"/>
              <a:buAutoNum type="alphaUcPeriod"/>
            </a:pPr>
            <a:r>
              <a:rPr lang="en-US" dirty="0" smtClean="0"/>
              <a:t>Numbers of receivers, dewars, and coolers</a:t>
            </a:r>
          </a:p>
          <a:p>
            <a:pPr marL="800100" lvl="1" indent="-342900">
              <a:buAutoNum type="alphaUcPeriod"/>
            </a:pPr>
            <a:r>
              <a:rPr lang="en-US" dirty="0" smtClean="0"/>
              <a:t>Sensitivity vs feed frequency range</a:t>
            </a:r>
          </a:p>
          <a:p>
            <a:pPr marL="342900" indent="-342900">
              <a:buAutoNum type="arabicPeriod"/>
            </a:pPr>
            <a:endParaRPr lang="en-US" dirty="0" smtClean="0"/>
          </a:p>
          <a:p>
            <a:pPr marL="342900" indent="-342900">
              <a:buAutoNum type="arabicPeriod"/>
            </a:pPr>
            <a:r>
              <a:rPr lang="en-US" dirty="0" smtClean="0"/>
              <a:t>Receiver Calibration Method</a:t>
            </a:r>
          </a:p>
          <a:p>
            <a:pPr marL="800100" lvl="1" indent="-342900">
              <a:buFont typeface="+mj-lt"/>
              <a:buAutoNum type="alphaUcPeriod"/>
            </a:pPr>
            <a:r>
              <a:rPr lang="en-US" dirty="0" smtClean="0"/>
              <a:t>Directional  couplers vs noise injection</a:t>
            </a:r>
            <a:endParaRPr lang="en-US" dirty="0"/>
          </a:p>
        </p:txBody>
      </p:sp>
    </p:spTree>
    <p:extLst>
      <p:ext uri="{BB962C8B-B14F-4D97-AF65-F5344CB8AC3E}">
        <p14:creationId xmlns:p14="http://schemas.microsoft.com/office/powerpoint/2010/main" val="72549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554675" y="3407375"/>
            <a:ext cx="34650" cy="43250"/>
          </a:xfrm>
          <a:prstGeom prst="rect">
            <a:avLst/>
          </a:prstGeom>
        </p:spPr>
      </p:pic>
      <p:pic>
        <p:nvPicPr>
          <p:cNvPr id="6" name="Picture 5"/>
          <p:cNvPicPr>
            <a:picLocks noChangeAspect="1"/>
          </p:cNvPicPr>
          <p:nvPr/>
        </p:nvPicPr>
        <p:blipFill>
          <a:blip r:embed="rId3"/>
          <a:stretch>
            <a:fillRect/>
          </a:stretch>
        </p:blipFill>
        <p:spPr>
          <a:xfrm>
            <a:off x="589143" y="4046791"/>
            <a:ext cx="3911917" cy="2281489"/>
          </a:xfrm>
          <a:prstGeom prst="rect">
            <a:avLst/>
          </a:prstGeom>
        </p:spPr>
      </p:pic>
      <p:pic>
        <p:nvPicPr>
          <p:cNvPr id="7" name="Picture 6"/>
          <p:cNvPicPr>
            <a:picLocks noChangeAspect="1"/>
          </p:cNvPicPr>
          <p:nvPr/>
        </p:nvPicPr>
        <p:blipFill>
          <a:blip r:embed="rId4"/>
          <a:stretch>
            <a:fillRect/>
          </a:stretch>
        </p:blipFill>
        <p:spPr>
          <a:xfrm>
            <a:off x="4883500" y="4255446"/>
            <a:ext cx="3737172" cy="2164268"/>
          </a:xfrm>
          <a:prstGeom prst="rect">
            <a:avLst/>
          </a:prstGeom>
        </p:spPr>
      </p:pic>
      <p:sp>
        <p:nvSpPr>
          <p:cNvPr id="9" name="TextBox 8"/>
          <p:cNvSpPr txBox="1"/>
          <p:nvPr/>
        </p:nvSpPr>
        <p:spPr>
          <a:xfrm>
            <a:off x="589143" y="233202"/>
            <a:ext cx="8223463" cy="461665"/>
          </a:xfrm>
          <a:prstGeom prst="rect">
            <a:avLst/>
          </a:prstGeom>
          <a:noFill/>
        </p:spPr>
        <p:txBody>
          <a:bodyPr wrap="square" rtlCol="0">
            <a:spAutoFit/>
          </a:bodyPr>
          <a:lstStyle/>
          <a:p>
            <a:pPr algn="ctr"/>
            <a:r>
              <a:rPr lang="en-US" sz="2400" dirty="0" smtClean="0"/>
              <a:t>Reflector Shape and Sub Reflector Size</a:t>
            </a:r>
          </a:p>
        </p:txBody>
      </p:sp>
      <p:sp>
        <p:nvSpPr>
          <p:cNvPr id="10" name="TextBox 9"/>
          <p:cNvSpPr txBox="1"/>
          <p:nvPr/>
        </p:nvSpPr>
        <p:spPr>
          <a:xfrm>
            <a:off x="785524" y="3757179"/>
            <a:ext cx="3915350" cy="369332"/>
          </a:xfrm>
          <a:prstGeom prst="rect">
            <a:avLst/>
          </a:prstGeom>
          <a:noFill/>
        </p:spPr>
        <p:txBody>
          <a:bodyPr wrap="square" rtlCol="0">
            <a:spAutoFit/>
          </a:bodyPr>
          <a:lstStyle/>
          <a:p>
            <a:r>
              <a:rPr lang="en-US" dirty="0" smtClean="0"/>
              <a:t>18m/3.5m Shape for DVA1/2</a:t>
            </a:r>
            <a:endParaRPr lang="en-US" dirty="0"/>
          </a:p>
        </p:txBody>
      </p:sp>
      <p:sp>
        <p:nvSpPr>
          <p:cNvPr id="11" name="TextBox 10"/>
          <p:cNvSpPr txBox="1"/>
          <p:nvPr/>
        </p:nvSpPr>
        <p:spPr>
          <a:xfrm>
            <a:off x="5017029" y="3749133"/>
            <a:ext cx="3795577" cy="369332"/>
          </a:xfrm>
          <a:prstGeom prst="rect">
            <a:avLst/>
          </a:prstGeom>
          <a:noFill/>
        </p:spPr>
        <p:txBody>
          <a:bodyPr wrap="square" rtlCol="0">
            <a:spAutoFit/>
          </a:bodyPr>
          <a:lstStyle/>
          <a:p>
            <a:r>
              <a:rPr lang="en-US" dirty="0" smtClean="0"/>
              <a:t>15m/5m Shape Used by SKA</a:t>
            </a:r>
            <a:endParaRPr lang="en-US" dirty="0"/>
          </a:p>
        </p:txBody>
      </p:sp>
      <p:sp>
        <p:nvSpPr>
          <p:cNvPr id="12" name="TextBox 11"/>
          <p:cNvSpPr txBox="1"/>
          <p:nvPr/>
        </p:nvSpPr>
        <p:spPr>
          <a:xfrm>
            <a:off x="705746" y="648317"/>
            <a:ext cx="7493170"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18m/3.5m is being used for mechanical design and is based on early studies of the Canadian DVA1 reflector  while the 15m/5m design (scalable to 18m/6m) is being used for all SKA feed designs and construction of prototype antennas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Rationale and modeled performance of both designs will be presented at the workshop.  A highly important factor is the spillover noise which may dominate the system temperature below 10 GHz.</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Note that the wind loading which effects the pointing error  may be  dominated by the large area of the main reflector.</a:t>
            </a:r>
            <a:endParaRPr lang="en-US" dirty="0"/>
          </a:p>
        </p:txBody>
      </p:sp>
    </p:spTree>
    <p:extLst>
      <p:ext uri="{BB962C8B-B14F-4D97-AF65-F5344CB8AC3E}">
        <p14:creationId xmlns:p14="http://schemas.microsoft.com/office/powerpoint/2010/main" val="907352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14008" y="435721"/>
            <a:ext cx="7572951" cy="369332"/>
          </a:xfrm>
          <a:prstGeom prst="rect">
            <a:avLst/>
          </a:prstGeom>
          <a:noFill/>
        </p:spPr>
        <p:txBody>
          <a:bodyPr wrap="square" rtlCol="0">
            <a:spAutoFit/>
          </a:bodyPr>
          <a:lstStyle/>
          <a:p>
            <a:r>
              <a:rPr lang="en-US" dirty="0" smtClean="0"/>
              <a:t>Number of Receivers, Dewars, and Coolers for 1.2 to 116 GHz Range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68168364"/>
              </p:ext>
            </p:extLst>
          </p:nvPr>
        </p:nvGraphicFramePr>
        <p:xfrm>
          <a:off x="1184424" y="2295204"/>
          <a:ext cx="1693786" cy="2540678"/>
        </p:xfrm>
        <a:graphic>
          <a:graphicData uri="http://schemas.openxmlformats.org/drawingml/2006/table">
            <a:tbl>
              <a:tblPr firstRow="1" bandRow="1">
                <a:tableStyleId>{5C22544A-7EE6-4342-B048-85BDC9FD1C3A}</a:tableStyleId>
              </a:tblPr>
              <a:tblGrid>
                <a:gridCol w="687158">
                  <a:extLst>
                    <a:ext uri="{9D8B030D-6E8A-4147-A177-3AD203B41FA5}">
                      <a16:colId xmlns:a16="http://schemas.microsoft.com/office/drawing/2014/main" val="2047475978"/>
                    </a:ext>
                  </a:extLst>
                </a:gridCol>
                <a:gridCol w="1006628">
                  <a:extLst>
                    <a:ext uri="{9D8B030D-6E8A-4147-A177-3AD203B41FA5}">
                      <a16:colId xmlns:a16="http://schemas.microsoft.com/office/drawing/2014/main" val="3240843448"/>
                    </a:ext>
                  </a:extLst>
                </a:gridCol>
              </a:tblGrid>
              <a:tr h="362954">
                <a:tc>
                  <a:txBody>
                    <a:bodyPr/>
                    <a:lstStyle/>
                    <a:p>
                      <a:pPr algn="ctr"/>
                      <a:r>
                        <a:rPr lang="en-US" dirty="0" smtClean="0">
                          <a:solidFill>
                            <a:schemeClr val="tx1"/>
                          </a:solidFill>
                        </a:rPr>
                        <a:t>Band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GHz</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0796538"/>
                  </a:ext>
                </a:extLst>
              </a:tr>
              <a:tr h="362954">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1.2 – 3.5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11499121"/>
                  </a:ext>
                </a:extLst>
              </a:tr>
              <a:tr h="362954">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3.5-12.3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0859326"/>
                  </a:ext>
                </a:extLst>
              </a:tr>
              <a:tr h="362954">
                <a:tc>
                  <a:txBody>
                    <a:bodyPr/>
                    <a:lstStyle/>
                    <a:p>
                      <a:pPr algn="ctr"/>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12.3</a:t>
                      </a:r>
                      <a:r>
                        <a:rPr lang="en-US" baseline="0" dirty="0" smtClean="0">
                          <a:solidFill>
                            <a:schemeClr val="tx1"/>
                          </a:solidFill>
                        </a:rPr>
                        <a:t> – 20.5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1011808"/>
                  </a:ext>
                </a:extLst>
              </a:tr>
              <a:tr h="362954">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20.5 – 34.0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8722463"/>
                  </a:ext>
                </a:extLst>
              </a:tr>
              <a:tr h="362954">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30.5</a:t>
                      </a:r>
                      <a:r>
                        <a:rPr lang="en-US" baseline="0" dirty="0" smtClean="0">
                          <a:solidFill>
                            <a:schemeClr val="tx1"/>
                          </a:solidFill>
                        </a:rPr>
                        <a:t> – 50.5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3230647"/>
                  </a:ext>
                </a:extLst>
              </a:tr>
              <a:tr h="362954">
                <a:tc>
                  <a:txBody>
                    <a:bodyPr/>
                    <a:lstStyle/>
                    <a:p>
                      <a:pPr algn="ctr"/>
                      <a:r>
                        <a:rPr lang="en-US" dirty="0" smtClean="0">
                          <a:solidFill>
                            <a:schemeClr val="tx1"/>
                          </a:solidFill>
                        </a:rPr>
                        <a:t>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70  - 116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7163287"/>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364522142"/>
              </p:ext>
            </p:extLst>
          </p:nvPr>
        </p:nvGraphicFramePr>
        <p:xfrm>
          <a:off x="3852958" y="2263200"/>
          <a:ext cx="1693786" cy="2604686"/>
        </p:xfrm>
        <a:graphic>
          <a:graphicData uri="http://schemas.openxmlformats.org/drawingml/2006/table">
            <a:tbl>
              <a:tblPr firstRow="1" bandRow="1">
                <a:tableStyleId>{5C22544A-7EE6-4342-B048-85BDC9FD1C3A}</a:tableStyleId>
              </a:tblPr>
              <a:tblGrid>
                <a:gridCol w="687158">
                  <a:extLst>
                    <a:ext uri="{9D8B030D-6E8A-4147-A177-3AD203B41FA5}">
                      <a16:colId xmlns:a16="http://schemas.microsoft.com/office/drawing/2014/main" val="2047475978"/>
                    </a:ext>
                  </a:extLst>
                </a:gridCol>
                <a:gridCol w="1006628">
                  <a:extLst>
                    <a:ext uri="{9D8B030D-6E8A-4147-A177-3AD203B41FA5}">
                      <a16:colId xmlns:a16="http://schemas.microsoft.com/office/drawing/2014/main" val="3240843448"/>
                    </a:ext>
                  </a:extLst>
                </a:gridCol>
              </a:tblGrid>
              <a:tr h="362954">
                <a:tc>
                  <a:txBody>
                    <a:bodyPr/>
                    <a:lstStyle/>
                    <a:p>
                      <a:pPr algn="ctr"/>
                      <a:r>
                        <a:rPr lang="en-US" dirty="0" smtClean="0">
                          <a:solidFill>
                            <a:schemeClr val="tx1"/>
                          </a:solidFill>
                        </a:rPr>
                        <a:t>Band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GHz</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0796538"/>
                  </a:ext>
                </a:extLst>
              </a:tr>
              <a:tr h="362954">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1.2 – 4.2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11499121"/>
                  </a:ext>
                </a:extLst>
              </a:tr>
              <a:tr h="362954">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4.2</a:t>
                      </a:r>
                      <a:r>
                        <a:rPr lang="en-US" baseline="0" dirty="0" smtClean="0">
                          <a:solidFill>
                            <a:schemeClr val="tx1"/>
                          </a:solidFill>
                        </a:rPr>
                        <a:t> - 15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0859326"/>
                  </a:ext>
                </a:extLst>
              </a:tr>
              <a:tr h="1114291">
                <a:tc>
                  <a:txBody>
                    <a:bodyPr/>
                    <a:lstStyle/>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smtClean="0">
                        <a:solidFill>
                          <a:schemeClr val="tx1"/>
                        </a:solidFill>
                      </a:endParaRPr>
                    </a:p>
                    <a:p>
                      <a:pPr algn="ctr"/>
                      <a:endParaRPr lang="en-US" dirty="0" smtClean="0">
                        <a:solidFill>
                          <a:schemeClr val="tx1"/>
                        </a:solidFill>
                      </a:endParaRPr>
                    </a:p>
                    <a:p>
                      <a:pPr algn="ctr"/>
                      <a:r>
                        <a:rPr lang="en-US" dirty="0" smtClean="0">
                          <a:solidFill>
                            <a:schemeClr val="tx1"/>
                          </a:solidFill>
                        </a:rPr>
                        <a:t>15</a:t>
                      </a:r>
                      <a:r>
                        <a:rPr lang="en-US" baseline="0" dirty="0" smtClean="0">
                          <a:solidFill>
                            <a:schemeClr val="tx1"/>
                          </a:solidFill>
                        </a:rPr>
                        <a:t> – 50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1011808"/>
                  </a:ext>
                </a:extLst>
              </a:tr>
              <a:tr h="401533">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70</a:t>
                      </a:r>
                      <a:r>
                        <a:rPr lang="en-US" baseline="0" dirty="0" smtClean="0">
                          <a:solidFill>
                            <a:schemeClr val="tx1"/>
                          </a:solidFill>
                        </a:rPr>
                        <a:t> - 116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872246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13776295"/>
              </p:ext>
            </p:extLst>
          </p:nvPr>
        </p:nvGraphicFramePr>
        <p:xfrm>
          <a:off x="6521492" y="2253887"/>
          <a:ext cx="1693786" cy="2613999"/>
        </p:xfrm>
        <a:graphic>
          <a:graphicData uri="http://schemas.openxmlformats.org/drawingml/2006/table">
            <a:tbl>
              <a:tblPr firstRow="1" bandRow="1">
                <a:tableStyleId>{5C22544A-7EE6-4342-B048-85BDC9FD1C3A}</a:tableStyleId>
              </a:tblPr>
              <a:tblGrid>
                <a:gridCol w="615737">
                  <a:extLst>
                    <a:ext uri="{9D8B030D-6E8A-4147-A177-3AD203B41FA5}">
                      <a16:colId xmlns:a16="http://schemas.microsoft.com/office/drawing/2014/main" val="2047475978"/>
                    </a:ext>
                  </a:extLst>
                </a:gridCol>
                <a:gridCol w="1078049">
                  <a:extLst>
                    <a:ext uri="{9D8B030D-6E8A-4147-A177-3AD203B41FA5}">
                      <a16:colId xmlns:a16="http://schemas.microsoft.com/office/drawing/2014/main" val="3240843448"/>
                    </a:ext>
                  </a:extLst>
                </a:gridCol>
              </a:tblGrid>
              <a:tr h="434434">
                <a:tc>
                  <a:txBody>
                    <a:bodyPr/>
                    <a:lstStyle/>
                    <a:p>
                      <a:pPr algn="ctr"/>
                      <a:r>
                        <a:rPr lang="en-US" dirty="0" smtClean="0">
                          <a:solidFill>
                            <a:schemeClr val="tx1"/>
                          </a:solidFill>
                        </a:rPr>
                        <a:t>Band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GHz</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60796538"/>
                  </a:ext>
                </a:extLst>
              </a:tr>
              <a:tr h="306721">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1.2 – 3.5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11499121"/>
                  </a:ext>
                </a:extLst>
              </a:tr>
              <a:tr h="287866">
                <a:tc>
                  <a:txBody>
                    <a:bodyPr/>
                    <a:lstStyle/>
                    <a:p>
                      <a:pPr algn="ctr"/>
                      <a:r>
                        <a:rPr lang="en-US" dirty="0" smtClean="0">
                          <a:solidFill>
                            <a:schemeClr val="tx1"/>
                          </a:solidFill>
                        </a:rPr>
                        <a:t>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3.5-12.3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40859326"/>
                  </a:ext>
                </a:extLst>
              </a:tr>
              <a:tr h="706796">
                <a:tc>
                  <a:txBody>
                    <a:bodyPr/>
                    <a:lstStyle/>
                    <a:p>
                      <a:pPr algn="ctr"/>
                      <a:endParaRPr lang="en-US" dirty="0" smtClean="0">
                        <a:solidFill>
                          <a:schemeClr val="tx1"/>
                        </a:solidFill>
                      </a:endParaRPr>
                    </a:p>
                    <a:p>
                      <a:pPr algn="ctr"/>
                      <a:r>
                        <a:rPr lang="en-US" dirty="0" smtClean="0">
                          <a:solidFill>
                            <a:schemeClr val="tx1"/>
                          </a:solidFill>
                        </a:rPr>
                        <a:t>3</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smtClean="0">
                        <a:solidFill>
                          <a:schemeClr val="tx1"/>
                        </a:solidFill>
                      </a:endParaRPr>
                    </a:p>
                    <a:p>
                      <a:pPr algn="ctr"/>
                      <a:r>
                        <a:rPr lang="en-US" dirty="0" smtClean="0">
                          <a:solidFill>
                            <a:schemeClr val="tx1"/>
                          </a:solidFill>
                        </a:rPr>
                        <a:t>12.3</a:t>
                      </a:r>
                      <a:r>
                        <a:rPr lang="en-US" baseline="0" dirty="0" smtClean="0">
                          <a:solidFill>
                            <a:schemeClr val="tx1"/>
                          </a:solidFill>
                        </a:rPr>
                        <a:t> – 30.5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1011808"/>
                  </a:ext>
                </a:extLst>
              </a:tr>
              <a:tr h="434434">
                <a:tc>
                  <a:txBody>
                    <a:bodyPr/>
                    <a:lstStyle/>
                    <a:p>
                      <a:pPr algn="ctr"/>
                      <a:r>
                        <a:rPr lang="en-US" dirty="0" smtClean="0">
                          <a:solidFill>
                            <a:schemeClr val="tx1"/>
                          </a:solidFill>
                        </a:rPr>
                        <a:t>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30.5</a:t>
                      </a:r>
                      <a:r>
                        <a:rPr lang="en-US" baseline="0" dirty="0" smtClean="0">
                          <a:solidFill>
                            <a:schemeClr val="tx1"/>
                          </a:solidFill>
                        </a:rPr>
                        <a:t> – 50.5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08722463"/>
                  </a:ext>
                </a:extLst>
              </a:tr>
              <a:tr h="434434">
                <a:tc>
                  <a:txBody>
                    <a:bodyPr/>
                    <a:lstStyle/>
                    <a:p>
                      <a:pPr algn="ctr"/>
                      <a:r>
                        <a:rPr lang="en-US"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smtClean="0">
                          <a:solidFill>
                            <a:schemeClr val="tx1"/>
                          </a:solidFill>
                        </a:rPr>
                        <a:t>70</a:t>
                      </a:r>
                      <a:r>
                        <a:rPr lang="en-US" baseline="0" dirty="0" smtClean="0">
                          <a:solidFill>
                            <a:schemeClr val="tx1"/>
                          </a:solidFill>
                        </a:rPr>
                        <a:t> - 116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3230647"/>
                  </a:ext>
                </a:extLst>
              </a:tr>
            </a:tbl>
          </a:graphicData>
        </a:graphic>
      </p:graphicFrame>
      <p:sp>
        <p:nvSpPr>
          <p:cNvPr id="7" name="TextBox 6"/>
          <p:cNvSpPr txBox="1"/>
          <p:nvPr/>
        </p:nvSpPr>
        <p:spPr>
          <a:xfrm>
            <a:off x="1282615" y="1607557"/>
            <a:ext cx="1595595" cy="646331"/>
          </a:xfrm>
          <a:prstGeom prst="rect">
            <a:avLst/>
          </a:prstGeom>
          <a:noFill/>
        </p:spPr>
        <p:txBody>
          <a:bodyPr wrap="square" rtlCol="0">
            <a:spAutoFit/>
          </a:bodyPr>
          <a:lstStyle/>
          <a:p>
            <a:pPr algn="ctr"/>
            <a:r>
              <a:rPr lang="en-US" dirty="0" smtClean="0"/>
              <a:t>Current </a:t>
            </a:r>
            <a:r>
              <a:rPr lang="en-US" dirty="0" err="1" smtClean="0"/>
              <a:t>ngVLA</a:t>
            </a:r>
            <a:endParaRPr lang="en-US" dirty="0" smtClean="0"/>
          </a:p>
          <a:p>
            <a:pPr algn="ctr"/>
            <a:r>
              <a:rPr lang="en-US" dirty="0" smtClean="0"/>
              <a:t>Baseline</a:t>
            </a:r>
            <a:endParaRPr lang="en-US" dirty="0"/>
          </a:p>
        </p:txBody>
      </p:sp>
      <p:sp>
        <p:nvSpPr>
          <p:cNvPr id="8" name="TextBox 7"/>
          <p:cNvSpPr txBox="1"/>
          <p:nvPr/>
        </p:nvSpPr>
        <p:spPr>
          <a:xfrm>
            <a:off x="3901027" y="1330557"/>
            <a:ext cx="1693788" cy="923330"/>
          </a:xfrm>
          <a:prstGeom prst="rect">
            <a:avLst/>
          </a:prstGeom>
          <a:noFill/>
        </p:spPr>
        <p:txBody>
          <a:bodyPr wrap="square" rtlCol="0">
            <a:spAutoFit/>
          </a:bodyPr>
          <a:lstStyle/>
          <a:p>
            <a:pPr algn="ctr"/>
            <a:r>
              <a:rPr lang="en-US" dirty="0" smtClean="0"/>
              <a:t>Current Demonstration</a:t>
            </a:r>
          </a:p>
          <a:p>
            <a:pPr algn="ctr"/>
            <a:r>
              <a:rPr lang="en-US" dirty="0" smtClean="0"/>
              <a:t>Receiver</a:t>
            </a:r>
            <a:endParaRPr lang="en-US" dirty="0"/>
          </a:p>
        </p:txBody>
      </p:sp>
      <p:sp>
        <p:nvSpPr>
          <p:cNvPr id="9" name="TextBox 8"/>
          <p:cNvSpPr txBox="1"/>
          <p:nvPr/>
        </p:nvSpPr>
        <p:spPr>
          <a:xfrm>
            <a:off x="6428413" y="1324106"/>
            <a:ext cx="1693788" cy="923330"/>
          </a:xfrm>
          <a:prstGeom prst="rect">
            <a:avLst/>
          </a:prstGeom>
          <a:noFill/>
        </p:spPr>
        <p:txBody>
          <a:bodyPr wrap="square" rtlCol="0">
            <a:spAutoFit/>
          </a:bodyPr>
          <a:lstStyle/>
          <a:p>
            <a:pPr algn="ctr"/>
            <a:r>
              <a:rPr lang="en-US" dirty="0" smtClean="0"/>
              <a:t>Revised ?</a:t>
            </a:r>
          </a:p>
          <a:p>
            <a:pPr algn="ctr"/>
            <a:r>
              <a:rPr lang="en-US" dirty="0" smtClean="0"/>
              <a:t>Demonstration</a:t>
            </a:r>
          </a:p>
          <a:p>
            <a:pPr algn="ctr"/>
            <a:r>
              <a:rPr lang="en-US" dirty="0" smtClean="0"/>
              <a:t>Receiver</a:t>
            </a:r>
            <a:endParaRPr lang="en-US" dirty="0"/>
          </a:p>
        </p:txBody>
      </p:sp>
      <p:sp>
        <p:nvSpPr>
          <p:cNvPr id="10" name="TextBox 9"/>
          <p:cNvSpPr txBox="1"/>
          <p:nvPr/>
        </p:nvSpPr>
        <p:spPr>
          <a:xfrm>
            <a:off x="1080097" y="5142733"/>
            <a:ext cx="7241557"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Are current estimates of feed efficiency and spillover of 3.5:1 and 1.67:1 frequency range designs correct?  What further design is needed?</a:t>
            </a:r>
          </a:p>
          <a:p>
            <a:pPr marL="285750" indent="-285750">
              <a:buFont typeface="Arial" panose="020B0604020202020204" pitchFamily="34" charset="0"/>
              <a:buChar char="•"/>
            </a:pPr>
            <a:r>
              <a:rPr lang="en-US" dirty="0" smtClean="0"/>
              <a:t>How do these bands map into existing LNA’s,  dewars, and </a:t>
            </a:r>
            <a:r>
              <a:rPr lang="en-US" dirty="0" err="1" smtClean="0"/>
              <a:t>cryocoolers</a:t>
            </a:r>
            <a:r>
              <a:rPr lang="en-US" dirty="0" smtClean="0"/>
              <a:t>?</a:t>
            </a:r>
            <a:endParaRPr lang="en-US" dirty="0"/>
          </a:p>
        </p:txBody>
      </p:sp>
    </p:spTree>
    <p:extLst>
      <p:ext uri="{BB962C8B-B14F-4D97-AF65-F5344CB8AC3E}">
        <p14:creationId xmlns:p14="http://schemas.microsoft.com/office/powerpoint/2010/main" val="1200287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05745" y="1623376"/>
            <a:ext cx="7836838" cy="4914062"/>
          </a:xfrm>
          <a:prstGeom prst="rect">
            <a:avLst/>
          </a:prstGeom>
        </p:spPr>
      </p:pic>
      <p:sp>
        <p:nvSpPr>
          <p:cNvPr id="3" name="TextBox 2"/>
          <p:cNvSpPr txBox="1"/>
          <p:nvPr/>
        </p:nvSpPr>
        <p:spPr>
          <a:xfrm>
            <a:off x="478679" y="276161"/>
            <a:ext cx="8186642" cy="646331"/>
          </a:xfrm>
          <a:prstGeom prst="rect">
            <a:avLst/>
          </a:prstGeom>
          <a:noFill/>
        </p:spPr>
        <p:txBody>
          <a:bodyPr wrap="square" rtlCol="0">
            <a:spAutoFit/>
          </a:bodyPr>
          <a:lstStyle/>
          <a:p>
            <a:pPr algn="ctr"/>
            <a:r>
              <a:rPr lang="en-US" b="1" dirty="0" smtClean="0"/>
              <a:t>Comparison of Sensitivity (</a:t>
            </a:r>
            <a:r>
              <a:rPr lang="en-US" b="1" dirty="0" err="1" smtClean="0"/>
              <a:t>Tsys</a:t>
            </a:r>
            <a:r>
              <a:rPr lang="en-US" b="1" dirty="0" smtClean="0"/>
              <a:t>/</a:t>
            </a:r>
            <a:r>
              <a:rPr lang="el-GR" b="1" dirty="0" smtClean="0">
                <a:latin typeface="GreekC_IV50" panose="00000400000000000000" pitchFamily="2" charset="0"/>
                <a:cs typeface="GreekC_IV50" panose="00000400000000000000" pitchFamily="2" charset="0"/>
              </a:rPr>
              <a:t>η</a:t>
            </a:r>
            <a:r>
              <a:rPr lang="en-US" b="1" dirty="0" smtClean="0">
                <a:latin typeface="Calibri" panose="020F0502020204030204" pitchFamily="34" charset="0"/>
                <a:cs typeface="Calibri" panose="020F0502020204030204" pitchFamily="34" charset="0"/>
              </a:rPr>
              <a:t>) of 6 Receiver  </a:t>
            </a:r>
            <a:r>
              <a:rPr lang="en-US" b="1" dirty="0" err="1" smtClean="0">
                <a:latin typeface="Calibri" panose="020F0502020204030204" pitchFamily="34" charset="0"/>
                <a:cs typeface="Calibri" panose="020F0502020204030204" pitchFamily="34" charset="0"/>
              </a:rPr>
              <a:t>ngVLA</a:t>
            </a:r>
            <a:r>
              <a:rPr lang="en-US" b="1" dirty="0" smtClean="0">
                <a:latin typeface="Calibri" panose="020F0502020204030204" pitchFamily="34" charset="0"/>
                <a:cs typeface="Calibri" panose="020F0502020204030204" pitchFamily="34" charset="0"/>
              </a:rPr>
              <a:t> Baseline Plan (</a:t>
            </a:r>
            <a:r>
              <a:rPr lang="en-US" b="1" dirty="0" smtClean="0"/>
              <a:t>black) and 4 Receiver Current Demonstration  Plan (blue) – From Wes </a:t>
            </a:r>
            <a:r>
              <a:rPr lang="en-US" b="1" dirty="0" err="1" smtClean="0"/>
              <a:t>Grammer</a:t>
            </a:r>
            <a:r>
              <a:rPr lang="en-US" b="1" dirty="0" smtClean="0"/>
              <a:t>, May, 2018</a:t>
            </a:r>
            <a:endParaRPr lang="en-US" b="1"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0390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2126" y="546185"/>
            <a:ext cx="7180188" cy="461665"/>
          </a:xfrm>
          <a:prstGeom prst="rect">
            <a:avLst/>
          </a:prstGeom>
          <a:noFill/>
        </p:spPr>
        <p:txBody>
          <a:bodyPr wrap="square" rtlCol="0">
            <a:spAutoFit/>
          </a:bodyPr>
          <a:lstStyle/>
          <a:p>
            <a:pPr algn="ctr"/>
            <a:r>
              <a:rPr lang="en-US" sz="2400" b="1" dirty="0" smtClean="0"/>
              <a:t>Receiver Noise Calibration Signal</a:t>
            </a:r>
            <a:endParaRPr lang="en-US" sz="2400" b="1" dirty="0"/>
          </a:p>
        </p:txBody>
      </p:sp>
      <p:sp>
        <p:nvSpPr>
          <p:cNvPr id="3" name="TextBox 2"/>
          <p:cNvSpPr txBox="1"/>
          <p:nvPr/>
        </p:nvSpPr>
        <p:spPr>
          <a:xfrm>
            <a:off x="362078" y="1313299"/>
            <a:ext cx="8235737" cy="5078313"/>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Almost all radio astronomy receivers built in the last 50 years have a noise source generator coupled into a directional coupler </a:t>
            </a:r>
            <a:r>
              <a:rPr lang="en-US" dirty="0" err="1" smtClean="0"/>
              <a:t>beteen</a:t>
            </a:r>
            <a:r>
              <a:rPr lang="en-US" dirty="0" smtClean="0"/>
              <a:t> the antenna and low noise amplifier.  The calibration signal has traditionally been used to determine the flux of a radio astronomy emitter.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primary need  for this calibration signal  is no longer required because so many known radio sources now have known flux (i.e. calibrator sources). These are superior to the noise source calibration because they include the effects of antenna efficiency and atmosphere which are even  more variable than the  receiver gain.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directional coupler introduces loss which increases </a:t>
            </a:r>
            <a:r>
              <a:rPr lang="en-US" dirty="0" err="1" smtClean="0"/>
              <a:t>Tsys</a:t>
            </a:r>
            <a:r>
              <a:rPr lang="en-US" dirty="0" smtClean="0"/>
              <a:t> and have size which increases cooling requirements.  This is especially true for wideband coaxial couplers used in the low microwave range, say &lt; 18 GHz.</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 secondary purpose of the noise calibration signal is to check that the receiver has not changed.  This can be performed without the directional coupler by either weak coupling of noise into the feed or through a high value resistor, say 5000 ohms attached in parallel with the 50 ohm receiver input.</a:t>
            </a:r>
            <a:endParaRPr lang="en-US" dirty="0"/>
          </a:p>
        </p:txBody>
      </p:sp>
    </p:spTree>
    <p:extLst>
      <p:ext uri="{BB962C8B-B14F-4D97-AF65-F5344CB8AC3E}">
        <p14:creationId xmlns:p14="http://schemas.microsoft.com/office/powerpoint/2010/main" val="502546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40928" y="2921670"/>
            <a:ext cx="2130975" cy="1764600"/>
          </a:xfrm>
          <a:prstGeom prst="rect">
            <a:avLst/>
          </a:prstGeom>
        </p:spPr>
      </p:pic>
      <p:pic>
        <p:nvPicPr>
          <p:cNvPr id="3" name="Picture 2"/>
          <p:cNvPicPr>
            <a:picLocks noChangeAspect="1"/>
          </p:cNvPicPr>
          <p:nvPr/>
        </p:nvPicPr>
        <p:blipFill>
          <a:blip r:embed="rId3"/>
          <a:stretch>
            <a:fillRect/>
          </a:stretch>
        </p:blipFill>
        <p:spPr>
          <a:xfrm>
            <a:off x="533791" y="4686270"/>
            <a:ext cx="2945250" cy="1807850"/>
          </a:xfrm>
          <a:prstGeom prst="rect">
            <a:avLst/>
          </a:prstGeom>
        </p:spPr>
      </p:pic>
      <p:pic>
        <p:nvPicPr>
          <p:cNvPr id="4" name="Picture 3"/>
          <p:cNvPicPr>
            <a:picLocks noChangeAspect="1"/>
          </p:cNvPicPr>
          <p:nvPr/>
        </p:nvPicPr>
        <p:blipFill>
          <a:blip r:embed="rId4"/>
          <a:stretch>
            <a:fillRect/>
          </a:stretch>
        </p:blipFill>
        <p:spPr>
          <a:xfrm>
            <a:off x="3837512" y="3350322"/>
            <a:ext cx="4852654" cy="3198426"/>
          </a:xfrm>
          <a:prstGeom prst="rect">
            <a:avLst/>
          </a:prstGeom>
        </p:spPr>
      </p:pic>
      <p:sp>
        <p:nvSpPr>
          <p:cNvPr id="5" name="TextBox 4"/>
          <p:cNvSpPr txBox="1"/>
          <p:nvPr/>
        </p:nvSpPr>
        <p:spPr>
          <a:xfrm>
            <a:off x="940928" y="1363838"/>
            <a:ext cx="2604397" cy="2031325"/>
          </a:xfrm>
          <a:prstGeom prst="rect">
            <a:avLst/>
          </a:prstGeom>
          <a:solidFill>
            <a:schemeClr val="bg1"/>
          </a:solidFill>
        </p:spPr>
        <p:txBody>
          <a:bodyPr wrap="square" rtlCol="0">
            <a:spAutoFit/>
          </a:bodyPr>
          <a:lstStyle/>
          <a:p>
            <a:r>
              <a:rPr lang="en-US" dirty="0" smtClean="0"/>
              <a:t>Exceptionally low loss directional coupler, .05 dB at 4 GHz.  Needs to be tes</a:t>
            </a:r>
            <a:r>
              <a:rPr lang="en-US" dirty="0" smtClean="0"/>
              <a:t>t</a:t>
            </a:r>
            <a:r>
              <a:rPr lang="en-US" dirty="0" smtClean="0"/>
              <a:t>ed at cryogenic temperatures.  </a:t>
            </a:r>
            <a:r>
              <a:rPr lang="en-US" dirty="0" err="1" smtClean="0"/>
              <a:t>Minicircuits</a:t>
            </a:r>
            <a:r>
              <a:rPr lang="en-US" dirty="0" smtClean="0"/>
              <a:t> ZGDC35-93,</a:t>
            </a:r>
          </a:p>
          <a:p>
            <a:r>
              <a:rPr lang="en-US" dirty="0" smtClean="0"/>
              <a:t>Length 6” with adaptors</a:t>
            </a:r>
            <a:endParaRPr lang="en-US" dirty="0"/>
          </a:p>
        </p:txBody>
      </p:sp>
      <p:sp>
        <p:nvSpPr>
          <p:cNvPr id="6" name="TextBox 5"/>
          <p:cNvSpPr txBox="1"/>
          <p:nvPr/>
        </p:nvSpPr>
        <p:spPr>
          <a:xfrm>
            <a:off x="4961641" y="1958087"/>
            <a:ext cx="2604397" cy="1200329"/>
          </a:xfrm>
          <a:prstGeom prst="rect">
            <a:avLst/>
          </a:prstGeom>
          <a:solidFill>
            <a:schemeClr val="bg1"/>
          </a:solidFill>
        </p:spPr>
        <p:txBody>
          <a:bodyPr wrap="square" rtlCol="0">
            <a:spAutoFit/>
          </a:bodyPr>
          <a:lstStyle/>
          <a:p>
            <a:r>
              <a:rPr lang="en-US" dirty="0" smtClean="0"/>
              <a:t>Typical  directional coupler,  &lt;.5 dB  loss from 4 to 12 GHz. </a:t>
            </a:r>
            <a:r>
              <a:rPr lang="en-US" dirty="0" err="1" smtClean="0"/>
              <a:t>Krytar</a:t>
            </a:r>
            <a:r>
              <a:rPr lang="en-US" dirty="0" smtClean="0"/>
              <a:t> 120430.  Length ~2”</a:t>
            </a:r>
            <a:endParaRPr lang="en-US" dirty="0"/>
          </a:p>
        </p:txBody>
      </p:sp>
      <p:sp>
        <p:nvSpPr>
          <p:cNvPr id="7" name="TextBox 6"/>
          <p:cNvSpPr txBox="1"/>
          <p:nvPr/>
        </p:nvSpPr>
        <p:spPr>
          <a:xfrm>
            <a:off x="940928" y="480829"/>
            <a:ext cx="7615670" cy="400110"/>
          </a:xfrm>
          <a:prstGeom prst="rect">
            <a:avLst/>
          </a:prstGeom>
          <a:noFill/>
        </p:spPr>
        <p:txBody>
          <a:bodyPr wrap="square" rtlCol="0">
            <a:spAutoFit/>
          </a:bodyPr>
          <a:lstStyle/>
          <a:p>
            <a:pPr algn="ctr"/>
            <a:r>
              <a:rPr lang="en-US" sz="2000" b="1" dirty="0" smtClean="0"/>
              <a:t>Best Candidate Coaxial Directional Couplers for Calibration injection</a:t>
            </a:r>
            <a:endParaRPr lang="en-US" sz="2000" b="1" dirty="0"/>
          </a:p>
        </p:txBody>
      </p:sp>
    </p:spTree>
    <p:extLst>
      <p:ext uri="{BB962C8B-B14F-4D97-AF65-F5344CB8AC3E}">
        <p14:creationId xmlns:p14="http://schemas.microsoft.com/office/powerpoint/2010/main" val="271676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TotalTime>
  <Words>607</Words>
  <Application>Microsoft Office PowerPoint</Application>
  <PresentationFormat>On-screen Show (4:3)</PresentationFormat>
  <Paragraphs>111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GreekC_IV50</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Sander Weinreb</dc:creator>
  <cp:lastModifiedBy>Sander Weinreb</cp:lastModifiedBy>
  <cp:revision>23</cp:revision>
  <dcterms:created xsi:type="dcterms:W3CDTF">2018-06-16T21:52:23Z</dcterms:created>
  <dcterms:modified xsi:type="dcterms:W3CDTF">2018-06-17T04:13:39Z</dcterms:modified>
</cp:coreProperties>
</file>