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4.gif"/><Relationship Id="rId5" Type="http://schemas.openxmlformats.org/officeDocument/2006/relationships/image" Target="../media/image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7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13.png"/><Relationship Id="rId8" Type="http://schemas.openxmlformats.org/officeDocument/2006/relationships/image" Target="../media/image11.png"/><Relationship Id="rId9" Type="http://schemas.openxmlformats.org/officeDocument/2006/relationships/image" Target="../media/image1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13.png"/><Relationship Id="rId8" Type="http://schemas.openxmlformats.org/officeDocument/2006/relationships/image" Target="../media/image11.png"/><Relationship Id="rId9" Type="http://schemas.openxmlformats.org/officeDocument/2006/relationships/image" Target="../media/image15.png"/><Relationship Id="rId10" Type="http://schemas.openxmlformats.org/officeDocument/2006/relationships/image" Target="../media/image1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3.png"/><Relationship Id="rId6" Type="http://schemas.openxmlformats.org/officeDocument/2006/relationships/image" Target="../media/image17.png"/><Relationship Id="rId7" Type="http://schemas.openxmlformats.org/officeDocument/2006/relationships/image" Target="../media/image8.png"/><Relationship Id="rId8" Type="http://schemas.openxmlformats.org/officeDocument/2006/relationships/image" Target="../media/image2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8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8.png"/><Relationship Id="rId4" Type="http://schemas.openxmlformats.org/officeDocument/2006/relationships/image" Target="../media/image2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8.png"/><Relationship Id="rId4" Type="http://schemas.openxmlformats.org/officeDocument/2006/relationships/image" Target="../media/image27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9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30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Relationship Id="rId3" Type="http://schemas.openxmlformats.org/officeDocument/2006/relationships/image" Target="../media/image2.gif"/><Relationship Id="rId4" Type="http://schemas.openxmlformats.org/officeDocument/2006/relationships/image" Target="../media/image3.gif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3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3.jpeg"/><Relationship Id="rId4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7.png"/><Relationship Id="rId4" Type="http://schemas.openxmlformats.org/officeDocument/2006/relationships/image" Target="../media/image10.jpeg"/><Relationship Id="rId5" Type="http://schemas.openxmlformats.org/officeDocument/2006/relationships/image" Target="../media/image4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ircle"/>
          <p:cNvSpPr/>
          <p:nvPr/>
        </p:nvSpPr>
        <p:spPr>
          <a:xfrm>
            <a:off x="-3692770" y="3458113"/>
            <a:ext cx="6350001" cy="6350001"/>
          </a:xfrm>
          <a:prstGeom prst="ellipse">
            <a:avLst/>
          </a:prstGeom>
          <a:ln w="38100">
            <a:solidFill>
              <a:srgbClr val="DEDED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0" name="Circle"/>
          <p:cNvSpPr/>
          <p:nvPr/>
        </p:nvSpPr>
        <p:spPr>
          <a:xfrm>
            <a:off x="-2422771" y="4728113"/>
            <a:ext cx="3810001" cy="3810001"/>
          </a:xfrm>
          <a:prstGeom prst="ellipse">
            <a:avLst/>
          </a:prstGeom>
          <a:ln w="38100">
            <a:solidFill>
              <a:srgbClr val="DEDED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1" name="Circle"/>
          <p:cNvSpPr/>
          <p:nvPr/>
        </p:nvSpPr>
        <p:spPr>
          <a:xfrm>
            <a:off x="-1152771" y="5998113"/>
            <a:ext cx="1270001" cy="1270001"/>
          </a:xfrm>
          <a:prstGeom prst="ellipse">
            <a:avLst/>
          </a:prstGeom>
          <a:ln w="38100">
            <a:solidFill>
              <a:srgbClr val="DEDED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2" name="Circle"/>
          <p:cNvSpPr/>
          <p:nvPr/>
        </p:nvSpPr>
        <p:spPr>
          <a:xfrm>
            <a:off x="-4962770" y="2188113"/>
            <a:ext cx="8890001" cy="8890001"/>
          </a:xfrm>
          <a:prstGeom prst="ellipse">
            <a:avLst/>
          </a:prstGeom>
          <a:ln w="38100">
            <a:solidFill>
              <a:srgbClr val="DEDED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3" name="Galactic Gravitational Waves and Pulsar Timing Array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b="1" sz="584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Galactic Gravitational Waves and Pulsar Timing Arrays</a:t>
            </a:r>
          </a:p>
        </p:txBody>
      </p:sp>
      <p:sp>
        <p:nvSpPr>
          <p:cNvPr id="124" name="Dusty Madison…"/>
          <p:cNvSpPr/>
          <p:nvPr/>
        </p:nvSpPr>
        <p:spPr>
          <a:xfrm>
            <a:off x="3183921" y="4427094"/>
            <a:ext cx="6228324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5200">
                <a:latin typeface="Helvetica"/>
                <a:ea typeface="Helvetica"/>
                <a:cs typeface="Helvetica"/>
                <a:sym typeface="Helvetica"/>
              </a:defRPr>
            </a:pPr>
            <a:r>
              <a:t>Dusty Madison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2018 Jansky Symposium Socorro, NM</a:t>
            </a:r>
          </a:p>
        </p:txBody>
      </p:sp>
      <p:pic>
        <p:nvPicPr>
          <p:cNvPr id="125" name="mza_7962935334581401447.170x170-75.jpg" descr="mza_7962935334581401447.170x170-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97293" y="3111243"/>
            <a:ext cx="4131164" cy="252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NRAO_logo.png" descr="NRAO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19885" y="5745848"/>
            <a:ext cx="2184379" cy="2846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imilar Idea Again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Similar Idea Again</a:t>
            </a:r>
          </a:p>
        </p:txBody>
      </p:sp>
      <p:sp>
        <p:nvSpPr>
          <p:cNvPr id="196" name="Circle"/>
          <p:cNvSpPr/>
          <p:nvPr/>
        </p:nvSpPr>
        <p:spPr>
          <a:xfrm>
            <a:off x="552297" y="6386872"/>
            <a:ext cx="659935" cy="65669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97" name="Circle"/>
          <p:cNvSpPr/>
          <p:nvPr/>
        </p:nvSpPr>
        <p:spPr>
          <a:xfrm>
            <a:off x="1253139" y="4762010"/>
            <a:ext cx="1090694" cy="1094845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12" name="Connection Line"/>
          <p:cNvSpPr/>
          <p:nvPr/>
        </p:nvSpPr>
        <p:spPr>
          <a:xfrm>
            <a:off x="253392" y="4962496"/>
            <a:ext cx="898024" cy="144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26" h="21600" fill="norm" stroke="1" extrusionOk="0">
                <a:moveTo>
                  <a:pt x="3843" y="21600"/>
                </a:moveTo>
                <a:cubicBezTo>
                  <a:pt x="-4174" y="9713"/>
                  <a:pt x="354" y="2513"/>
                  <a:pt x="17426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  <p:sp>
        <p:nvSpPr>
          <p:cNvPr id="213" name="Connection Line"/>
          <p:cNvSpPr/>
          <p:nvPr/>
        </p:nvSpPr>
        <p:spPr>
          <a:xfrm>
            <a:off x="1362543" y="5624850"/>
            <a:ext cx="1191939" cy="1395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93" h="19528" fill="norm" stroke="1" extrusionOk="0">
                <a:moveTo>
                  <a:pt x="0" y="18934"/>
                </a:moveTo>
                <a:cubicBezTo>
                  <a:pt x="16625" y="21600"/>
                  <a:pt x="21600" y="15289"/>
                  <a:pt x="14924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200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12565" t="6171" r="7417" b="17423"/>
          <a:stretch>
            <a:fillRect/>
          </a:stretch>
        </p:blipFill>
        <p:spPr>
          <a:xfrm>
            <a:off x="2575410" y="4821071"/>
            <a:ext cx="3361528" cy="2163388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Line"/>
          <p:cNvSpPr/>
          <p:nvPr/>
        </p:nvSpPr>
        <p:spPr>
          <a:xfrm>
            <a:off x="1282060" y="8652728"/>
            <a:ext cx="1044068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2" name="Line"/>
          <p:cNvSpPr/>
          <p:nvPr/>
        </p:nvSpPr>
        <p:spPr>
          <a:xfrm>
            <a:off x="8945943" y="7790769"/>
            <a:ext cx="3361618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3" name="few kpc"/>
          <p:cNvSpPr/>
          <p:nvPr/>
        </p:nvSpPr>
        <p:spPr>
          <a:xfrm>
            <a:off x="9794604" y="7196409"/>
            <a:ext cx="17912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few kpc</a:t>
            </a:r>
          </a:p>
        </p:txBody>
      </p:sp>
      <p:sp>
        <p:nvSpPr>
          <p:cNvPr id="204" name="few x kpc — few x 100 Mpc"/>
          <p:cNvSpPr/>
          <p:nvPr/>
        </p:nvSpPr>
        <p:spPr>
          <a:xfrm>
            <a:off x="3803833" y="8652728"/>
            <a:ext cx="595855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few x kpc — few x 100 Mpc</a:t>
            </a:r>
          </a:p>
        </p:txBody>
      </p:sp>
      <p:sp>
        <p:nvSpPr>
          <p:cNvPr id="205" name="…"/>
          <p:cNvSpPr/>
          <p:nvPr/>
        </p:nvSpPr>
        <p:spPr>
          <a:xfrm>
            <a:off x="5875611" y="5088364"/>
            <a:ext cx="9271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206" name="Line"/>
          <p:cNvSpPr/>
          <p:nvPr/>
        </p:nvSpPr>
        <p:spPr>
          <a:xfrm flipV="1">
            <a:off x="7046224" y="3418632"/>
            <a:ext cx="1" cy="4519353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7" name="Line"/>
          <p:cNvSpPr/>
          <p:nvPr/>
        </p:nvSpPr>
        <p:spPr>
          <a:xfrm flipV="1">
            <a:off x="7466504" y="3418632"/>
            <a:ext cx="1" cy="4519353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8" name="Line"/>
          <p:cNvSpPr/>
          <p:nvPr/>
        </p:nvSpPr>
        <p:spPr>
          <a:xfrm flipV="1">
            <a:off x="7856956" y="3418632"/>
            <a:ext cx="1" cy="4519353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09" name="Line"/>
          <p:cNvSpPr/>
          <p:nvPr/>
        </p:nvSpPr>
        <p:spPr>
          <a:xfrm flipV="1">
            <a:off x="8277236" y="3418632"/>
            <a:ext cx="1" cy="4519353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10" name="pasted-image.gif" descr="pasted-image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02266" y="4021622"/>
            <a:ext cx="4048971" cy="303672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ctangle"/>
          <p:cNvSpPr/>
          <p:nvPr/>
        </p:nvSpPr>
        <p:spPr>
          <a:xfrm>
            <a:off x="3148965" y="8762774"/>
            <a:ext cx="3457153" cy="6477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NANOGrav’s Nois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NANOGrav’s Noise</a:t>
            </a:r>
          </a:p>
        </p:txBody>
      </p:sp>
      <p:pic>
        <p:nvPicPr>
          <p:cNvPr id="216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0560" y="2590537"/>
            <a:ext cx="10495945" cy="6673477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Arzoumanian et al. (2014)"/>
          <p:cNvSpPr/>
          <p:nvPr/>
        </p:nvSpPr>
        <p:spPr>
          <a:xfrm>
            <a:off x="3688543" y="9006416"/>
            <a:ext cx="562771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Arzoumanian et al. (2014)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he Full Spectrum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The Full Spectrum</a:t>
            </a:r>
          </a:p>
        </p:txBody>
      </p:sp>
      <p:pic>
        <p:nvPicPr>
          <p:cNvPr id="220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173" y="2327915"/>
            <a:ext cx="11006454" cy="6850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asted-image.png" descr="pasted-image.png"/>
          <p:cNvPicPr>
            <a:picLocks noChangeAspect="0"/>
          </p:cNvPicPr>
          <p:nvPr/>
        </p:nvPicPr>
        <p:blipFill>
          <a:blip r:embed="rId2">
            <a:extLst/>
          </a:blip>
          <a:srcRect l="0" t="0" r="48637" b="0"/>
          <a:stretch>
            <a:fillRect/>
          </a:stretch>
        </p:blipFill>
        <p:spPr>
          <a:xfrm>
            <a:off x="771836" y="5502076"/>
            <a:ext cx="3504347" cy="50200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What do we Measure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b="1" sz="77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do we Measure?</a:t>
            </a:r>
          </a:p>
        </p:txBody>
      </p:sp>
      <p:pic>
        <p:nvPicPr>
          <p:cNvPr id="22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23963" y="5355606"/>
            <a:ext cx="6858001" cy="12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Circle"/>
          <p:cNvSpPr/>
          <p:nvPr/>
        </p:nvSpPr>
        <p:spPr>
          <a:xfrm>
            <a:off x="4186867" y="5330206"/>
            <a:ext cx="1270001" cy="1270001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26" name="Circle"/>
          <p:cNvSpPr/>
          <p:nvPr/>
        </p:nvSpPr>
        <p:spPr>
          <a:xfrm>
            <a:off x="349116" y="5658626"/>
            <a:ext cx="608189" cy="613160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27" name="Line"/>
          <p:cNvSpPr/>
          <p:nvPr/>
        </p:nvSpPr>
        <p:spPr>
          <a:xfrm flipH="1" flipV="1">
            <a:off x="584383" y="2572550"/>
            <a:ext cx="4519353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8" name="Line"/>
          <p:cNvSpPr/>
          <p:nvPr/>
        </p:nvSpPr>
        <p:spPr>
          <a:xfrm flipH="1" flipV="1">
            <a:off x="584383" y="3058499"/>
            <a:ext cx="4519353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29" name="Line"/>
          <p:cNvSpPr/>
          <p:nvPr/>
        </p:nvSpPr>
        <p:spPr>
          <a:xfrm flipH="1" flipV="1">
            <a:off x="584383" y="3544447"/>
            <a:ext cx="4519353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30" name="Line"/>
          <p:cNvSpPr/>
          <p:nvPr/>
        </p:nvSpPr>
        <p:spPr>
          <a:xfrm flipH="1" flipV="1">
            <a:off x="584383" y="4030396"/>
            <a:ext cx="4519353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31" name="Line"/>
          <p:cNvSpPr/>
          <p:nvPr/>
        </p:nvSpPr>
        <p:spPr>
          <a:xfrm flipH="1">
            <a:off x="2844059" y="4021892"/>
            <a:ext cx="1" cy="103449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32" name="pasted-image.png" descr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98057" y="3026749"/>
            <a:ext cx="467360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Line"/>
          <p:cNvSpPr/>
          <p:nvPr/>
        </p:nvSpPr>
        <p:spPr>
          <a:xfrm>
            <a:off x="843231" y="7007608"/>
            <a:ext cx="3361618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34" name="pasted-image.png" descr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77880" y="6573277"/>
            <a:ext cx="228601" cy="33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asted-image.png" descr="pasted-image.png"/>
          <p:cNvPicPr>
            <a:picLocks noChangeAspect="0"/>
          </p:cNvPicPr>
          <p:nvPr/>
        </p:nvPicPr>
        <p:blipFill>
          <a:blip r:embed="rId2">
            <a:extLst/>
          </a:blip>
          <a:srcRect l="0" t="0" r="48637" b="0"/>
          <a:stretch>
            <a:fillRect/>
          </a:stretch>
        </p:blipFill>
        <p:spPr>
          <a:xfrm>
            <a:off x="771836" y="5502076"/>
            <a:ext cx="3504347" cy="502003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What do we Measure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b="1" sz="77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What do we Measure?</a:t>
            </a:r>
          </a:p>
        </p:txBody>
      </p:sp>
      <p:pic>
        <p:nvPicPr>
          <p:cNvPr id="238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23963" y="5355606"/>
            <a:ext cx="6858001" cy="12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Circle"/>
          <p:cNvSpPr/>
          <p:nvPr/>
        </p:nvSpPr>
        <p:spPr>
          <a:xfrm>
            <a:off x="4186867" y="5330206"/>
            <a:ext cx="1270001" cy="1270001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40" name="Circle"/>
          <p:cNvSpPr/>
          <p:nvPr/>
        </p:nvSpPr>
        <p:spPr>
          <a:xfrm>
            <a:off x="349116" y="5658626"/>
            <a:ext cx="608189" cy="613160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41" name="Line"/>
          <p:cNvSpPr/>
          <p:nvPr/>
        </p:nvSpPr>
        <p:spPr>
          <a:xfrm flipH="1" flipV="1">
            <a:off x="584383" y="2572550"/>
            <a:ext cx="4519353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2" name="Line"/>
          <p:cNvSpPr/>
          <p:nvPr/>
        </p:nvSpPr>
        <p:spPr>
          <a:xfrm flipH="1" flipV="1">
            <a:off x="584383" y="3058499"/>
            <a:ext cx="4519353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3" name="Line"/>
          <p:cNvSpPr/>
          <p:nvPr/>
        </p:nvSpPr>
        <p:spPr>
          <a:xfrm flipH="1" flipV="1">
            <a:off x="584383" y="3544447"/>
            <a:ext cx="4519353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4" name="Line"/>
          <p:cNvSpPr/>
          <p:nvPr/>
        </p:nvSpPr>
        <p:spPr>
          <a:xfrm flipH="1" flipV="1">
            <a:off x="584383" y="4030396"/>
            <a:ext cx="4519353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5" name="Line"/>
          <p:cNvSpPr/>
          <p:nvPr/>
        </p:nvSpPr>
        <p:spPr>
          <a:xfrm flipH="1">
            <a:off x="2844059" y="4021892"/>
            <a:ext cx="1" cy="1034490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46" name="pasted-image.png" descr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98057" y="3026749"/>
            <a:ext cx="467360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Arrow"/>
          <p:cNvSpPr/>
          <p:nvPr/>
        </p:nvSpPr>
        <p:spPr>
          <a:xfrm rot="4200000">
            <a:off x="9278149" y="4176672"/>
            <a:ext cx="1483320" cy="766897"/>
          </a:xfrm>
          <a:prstGeom prst="rightArrow">
            <a:avLst>
              <a:gd name="adj1" fmla="val 32000"/>
              <a:gd name="adj2" fmla="val 105986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48" name="Line"/>
          <p:cNvSpPr/>
          <p:nvPr/>
        </p:nvSpPr>
        <p:spPr>
          <a:xfrm>
            <a:off x="843231" y="7007608"/>
            <a:ext cx="3361618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249" name="pasted-image.png" descr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77880" y="6573277"/>
            <a:ext cx="2286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asted-image.png" descr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84192" y="7826683"/>
            <a:ext cx="438150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Earth term"/>
          <p:cNvSpPr/>
          <p:nvPr/>
        </p:nvSpPr>
        <p:spPr>
          <a:xfrm>
            <a:off x="6166759" y="8910163"/>
            <a:ext cx="2302866" cy="71120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Earth term</a:t>
            </a:r>
          </a:p>
        </p:txBody>
      </p:sp>
      <p:sp>
        <p:nvSpPr>
          <p:cNvPr id="252" name="Pulsar term"/>
          <p:cNvSpPr/>
          <p:nvPr/>
        </p:nvSpPr>
        <p:spPr>
          <a:xfrm>
            <a:off x="9198492" y="8910163"/>
            <a:ext cx="2497634" cy="71120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Pulsar term</a:t>
            </a:r>
          </a:p>
        </p:txBody>
      </p:sp>
      <p:sp>
        <p:nvSpPr>
          <p:cNvPr id="253" name="Line"/>
          <p:cNvSpPr/>
          <p:nvPr/>
        </p:nvSpPr>
        <p:spPr>
          <a:xfrm flipV="1">
            <a:off x="8199248" y="8415950"/>
            <a:ext cx="1" cy="48260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4" name="Line"/>
          <p:cNvSpPr/>
          <p:nvPr/>
        </p:nvSpPr>
        <p:spPr>
          <a:xfrm flipV="1">
            <a:off x="9713095" y="8415950"/>
            <a:ext cx="1" cy="48260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A Galactic Supernova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b="1" sz="7919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Galactic Supernova</a:t>
            </a:r>
          </a:p>
        </p:txBody>
      </p:sp>
      <p:pic>
        <p:nvPicPr>
          <p:cNvPr id="257" name="source.mp4" descr="sourc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38193" y="2412530"/>
            <a:ext cx="11328414" cy="6372233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Max Planck Institute, Garching"/>
          <p:cNvSpPr/>
          <p:nvPr/>
        </p:nvSpPr>
        <p:spPr>
          <a:xfrm>
            <a:off x="3117043" y="8837083"/>
            <a:ext cx="67707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Max Planck Institute, Garching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2999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he Full Spectrum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The Full Spectrum</a:t>
            </a:r>
          </a:p>
        </p:txBody>
      </p:sp>
      <p:pic>
        <p:nvPicPr>
          <p:cNvPr id="261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173" y="2327915"/>
            <a:ext cx="11006454" cy="6850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Our Detector is Big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Our Detector is Big</a:t>
            </a:r>
          </a:p>
        </p:txBody>
      </p:sp>
      <p:pic>
        <p:nvPicPr>
          <p:cNvPr id="264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823" y="2654300"/>
            <a:ext cx="6718474" cy="6718473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Oval"/>
          <p:cNvSpPr/>
          <p:nvPr/>
        </p:nvSpPr>
        <p:spPr>
          <a:xfrm>
            <a:off x="3539714" y="7149379"/>
            <a:ext cx="508692" cy="515143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66" name="Circle"/>
          <p:cNvSpPr/>
          <p:nvPr/>
        </p:nvSpPr>
        <p:spPr>
          <a:xfrm>
            <a:off x="5155926" y="6521061"/>
            <a:ext cx="295297" cy="29731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67" name="Circle"/>
          <p:cNvSpPr/>
          <p:nvPr/>
        </p:nvSpPr>
        <p:spPr>
          <a:xfrm>
            <a:off x="4920011" y="5864880"/>
            <a:ext cx="295298" cy="29731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68" name="Circle"/>
          <p:cNvSpPr/>
          <p:nvPr/>
        </p:nvSpPr>
        <p:spPr>
          <a:xfrm>
            <a:off x="2649332" y="8231443"/>
            <a:ext cx="295297" cy="29731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69" name="Circle"/>
          <p:cNvSpPr/>
          <p:nvPr/>
        </p:nvSpPr>
        <p:spPr>
          <a:xfrm>
            <a:off x="2487141" y="5739593"/>
            <a:ext cx="295297" cy="29731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0" name="Circle"/>
          <p:cNvSpPr/>
          <p:nvPr/>
        </p:nvSpPr>
        <p:spPr>
          <a:xfrm>
            <a:off x="4521905" y="7612167"/>
            <a:ext cx="295298" cy="29731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1" name="Circle"/>
          <p:cNvSpPr/>
          <p:nvPr/>
        </p:nvSpPr>
        <p:spPr>
          <a:xfrm>
            <a:off x="2148013" y="7125592"/>
            <a:ext cx="295298" cy="29731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2" name="Line"/>
          <p:cNvSpPr/>
          <p:nvPr/>
        </p:nvSpPr>
        <p:spPr>
          <a:xfrm flipV="1">
            <a:off x="3935847" y="6137930"/>
            <a:ext cx="1063576" cy="106357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3" name="Line"/>
          <p:cNvSpPr/>
          <p:nvPr/>
        </p:nvSpPr>
        <p:spPr>
          <a:xfrm flipV="1">
            <a:off x="4062847" y="6756170"/>
            <a:ext cx="1213413" cy="57233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4" name="Line"/>
          <p:cNvSpPr/>
          <p:nvPr/>
        </p:nvSpPr>
        <p:spPr>
          <a:xfrm>
            <a:off x="3959635" y="7451421"/>
            <a:ext cx="586476" cy="243432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5" name="Line"/>
          <p:cNvSpPr/>
          <p:nvPr/>
        </p:nvSpPr>
        <p:spPr>
          <a:xfrm flipV="1">
            <a:off x="2883274" y="7635815"/>
            <a:ext cx="656795" cy="65679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6" name="Line"/>
          <p:cNvSpPr/>
          <p:nvPr/>
        </p:nvSpPr>
        <p:spPr>
          <a:xfrm>
            <a:off x="2513289" y="7274249"/>
            <a:ext cx="956447" cy="1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7" name="Line"/>
          <p:cNvSpPr/>
          <p:nvPr/>
        </p:nvSpPr>
        <p:spPr>
          <a:xfrm flipH="1" flipV="1">
            <a:off x="2791877" y="6082709"/>
            <a:ext cx="839589" cy="111879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Our Detector is Big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Our Detector is Big</a:t>
            </a:r>
          </a:p>
        </p:txBody>
      </p:sp>
      <p:pic>
        <p:nvPicPr>
          <p:cNvPr id="280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823" y="2654300"/>
            <a:ext cx="6718474" cy="6718473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Oval"/>
          <p:cNvSpPr/>
          <p:nvPr/>
        </p:nvSpPr>
        <p:spPr>
          <a:xfrm>
            <a:off x="3539714" y="7149379"/>
            <a:ext cx="508692" cy="515143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2" name="Circle"/>
          <p:cNvSpPr/>
          <p:nvPr/>
        </p:nvSpPr>
        <p:spPr>
          <a:xfrm>
            <a:off x="5155926" y="6521061"/>
            <a:ext cx="295297" cy="29731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3" name="Circle"/>
          <p:cNvSpPr/>
          <p:nvPr/>
        </p:nvSpPr>
        <p:spPr>
          <a:xfrm>
            <a:off x="4920011" y="5864880"/>
            <a:ext cx="295298" cy="29731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4" name="Circle"/>
          <p:cNvSpPr/>
          <p:nvPr/>
        </p:nvSpPr>
        <p:spPr>
          <a:xfrm>
            <a:off x="2649332" y="8231443"/>
            <a:ext cx="295297" cy="29731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5" name="Circle"/>
          <p:cNvSpPr/>
          <p:nvPr/>
        </p:nvSpPr>
        <p:spPr>
          <a:xfrm>
            <a:off x="2487141" y="5739593"/>
            <a:ext cx="295297" cy="29731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6" name="Circle"/>
          <p:cNvSpPr/>
          <p:nvPr/>
        </p:nvSpPr>
        <p:spPr>
          <a:xfrm>
            <a:off x="4521905" y="7612167"/>
            <a:ext cx="295298" cy="29731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7" name="Circle"/>
          <p:cNvSpPr/>
          <p:nvPr/>
        </p:nvSpPr>
        <p:spPr>
          <a:xfrm>
            <a:off x="2148013" y="7125592"/>
            <a:ext cx="295298" cy="297314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8" name="Line"/>
          <p:cNvSpPr/>
          <p:nvPr/>
        </p:nvSpPr>
        <p:spPr>
          <a:xfrm flipV="1">
            <a:off x="3935847" y="6137930"/>
            <a:ext cx="1063576" cy="106357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89" name="Line"/>
          <p:cNvSpPr/>
          <p:nvPr/>
        </p:nvSpPr>
        <p:spPr>
          <a:xfrm flipV="1">
            <a:off x="4062847" y="6756170"/>
            <a:ext cx="1213413" cy="57233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0" name="Line"/>
          <p:cNvSpPr/>
          <p:nvPr/>
        </p:nvSpPr>
        <p:spPr>
          <a:xfrm>
            <a:off x="3959635" y="7451421"/>
            <a:ext cx="586476" cy="243432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1" name="Line"/>
          <p:cNvSpPr/>
          <p:nvPr/>
        </p:nvSpPr>
        <p:spPr>
          <a:xfrm flipV="1">
            <a:off x="2883274" y="7635815"/>
            <a:ext cx="656795" cy="65679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2" name="Line"/>
          <p:cNvSpPr/>
          <p:nvPr/>
        </p:nvSpPr>
        <p:spPr>
          <a:xfrm>
            <a:off x="2513289" y="7274249"/>
            <a:ext cx="956447" cy="1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3" name="Line"/>
          <p:cNvSpPr/>
          <p:nvPr/>
        </p:nvSpPr>
        <p:spPr>
          <a:xfrm flipH="1" flipV="1">
            <a:off x="2791877" y="6082709"/>
            <a:ext cx="839589" cy="111879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4" name="Star"/>
          <p:cNvSpPr/>
          <p:nvPr/>
        </p:nvSpPr>
        <p:spPr>
          <a:xfrm>
            <a:off x="3997109" y="5493746"/>
            <a:ext cx="511528" cy="518708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95" name="Circle"/>
          <p:cNvSpPr/>
          <p:nvPr/>
        </p:nvSpPr>
        <p:spPr>
          <a:xfrm>
            <a:off x="3617872" y="5118100"/>
            <a:ext cx="1270001" cy="1270000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6" name="Circle"/>
          <p:cNvSpPr/>
          <p:nvPr/>
        </p:nvSpPr>
        <p:spPr>
          <a:xfrm>
            <a:off x="3212451" y="4714666"/>
            <a:ext cx="2080843" cy="2076868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7" name="Circle"/>
          <p:cNvSpPr/>
          <p:nvPr/>
        </p:nvSpPr>
        <p:spPr>
          <a:xfrm>
            <a:off x="2922770" y="4423286"/>
            <a:ext cx="2660205" cy="2659628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823" y="2654300"/>
            <a:ext cx="6718474" cy="6718473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Rectangle"/>
          <p:cNvSpPr/>
          <p:nvPr/>
        </p:nvSpPr>
        <p:spPr>
          <a:xfrm>
            <a:off x="5867400" y="4241800"/>
            <a:ext cx="5080634" cy="154427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1" name="Our Detector is Big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Our Detector is Big</a:t>
            </a:r>
          </a:p>
        </p:txBody>
      </p:sp>
      <p:sp>
        <p:nvSpPr>
          <p:cNvPr id="302" name="Oval"/>
          <p:cNvSpPr/>
          <p:nvPr/>
        </p:nvSpPr>
        <p:spPr>
          <a:xfrm>
            <a:off x="3539714" y="7149379"/>
            <a:ext cx="508692" cy="51514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3" name="Circle"/>
          <p:cNvSpPr/>
          <p:nvPr/>
        </p:nvSpPr>
        <p:spPr>
          <a:xfrm>
            <a:off x="5155926" y="6521061"/>
            <a:ext cx="295297" cy="297313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4" name="Circle"/>
          <p:cNvSpPr/>
          <p:nvPr/>
        </p:nvSpPr>
        <p:spPr>
          <a:xfrm>
            <a:off x="4920011" y="5864880"/>
            <a:ext cx="295298" cy="297313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5" name="Circle"/>
          <p:cNvSpPr/>
          <p:nvPr/>
        </p:nvSpPr>
        <p:spPr>
          <a:xfrm>
            <a:off x="2649332" y="8231443"/>
            <a:ext cx="295297" cy="297313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6" name="Circle"/>
          <p:cNvSpPr/>
          <p:nvPr/>
        </p:nvSpPr>
        <p:spPr>
          <a:xfrm>
            <a:off x="2487141" y="5739593"/>
            <a:ext cx="295297" cy="297314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7" name="Circle"/>
          <p:cNvSpPr/>
          <p:nvPr/>
        </p:nvSpPr>
        <p:spPr>
          <a:xfrm>
            <a:off x="4521905" y="7612167"/>
            <a:ext cx="295298" cy="297313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8" name="Circle"/>
          <p:cNvSpPr/>
          <p:nvPr/>
        </p:nvSpPr>
        <p:spPr>
          <a:xfrm>
            <a:off x="2148013" y="7125592"/>
            <a:ext cx="295298" cy="297314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9" name="Line"/>
          <p:cNvSpPr/>
          <p:nvPr/>
        </p:nvSpPr>
        <p:spPr>
          <a:xfrm flipV="1">
            <a:off x="3935847" y="6137930"/>
            <a:ext cx="1063576" cy="106357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10" name="Line"/>
          <p:cNvSpPr/>
          <p:nvPr/>
        </p:nvSpPr>
        <p:spPr>
          <a:xfrm flipV="1">
            <a:off x="4062847" y="6756170"/>
            <a:ext cx="1213413" cy="57233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11" name="Line"/>
          <p:cNvSpPr/>
          <p:nvPr/>
        </p:nvSpPr>
        <p:spPr>
          <a:xfrm>
            <a:off x="3959635" y="7451421"/>
            <a:ext cx="586476" cy="243432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12" name="Line"/>
          <p:cNvSpPr/>
          <p:nvPr/>
        </p:nvSpPr>
        <p:spPr>
          <a:xfrm flipV="1">
            <a:off x="2883274" y="7635815"/>
            <a:ext cx="656795" cy="65679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13" name="Line"/>
          <p:cNvSpPr/>
          <p:nvPr/>
        </p:nvSpPr>
        <p:spPr>
          <a:xfrm>
            <a:off x="2513289" y="7274249"/>
            <a:ext cx="956447" cy="1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14" name="Line"/>
          <p:cNvSpPr/>
          <p:nvPr/>
        </p:nvSpPr>
        <p:spPr>
          <a:xfrm flipH="1" flipV="1">
            <a:off x="2791877" y="6082709"/>
            <a:ext cx="839589" cy="111879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15" name="Star"/>
          <p:cNvSpPr/>
          <p:nvPr/>
        </p:nvSpPr>
        <p:spPr>
          <a:xfrm>
            <a:off x="3997109" y="5493746"/>
            <a:ext cx="511528" cy="518708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16" name="Circle"/>
          <p:cNvSpPr/>
          <p:nvPr/>
        </p:nvSpPr>
        <p:spPr>
          <a:xfrm>
            <a:off x="3617872" y="5118100"/>
            <a:ext cx="1270001" cy="1270000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17" name="Circle"/>
          <p:cNvSpPr/>
          <p:nvPr/>
        </p:nvSpPr>
        <p:spPr>
          <a:xfrm>
            <a:off x="3212451" y="4714666"/>
            <a:ext cx="2080843" cy="2076868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18" name="Circle"/>
          <p:cNvSpPr/>
          <p:nvPr/>
        </p:nvSpPr>
        <p:spPr>
          <a:xfrm>
            <a:off x="2922770" y="4423286"/>
            <a:ext cx="2660205" cy="2659628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319" name="pasted-image.png" descr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95013" y="3012004"/>
            <a:ext cx="46736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pasted-image.png" descr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59878" y="4504511"/>
            <a:ext cx="6858001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asted-image.png" descr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841063" y="6727535"/>
            <a:ext cx="4381501" cy="48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Overview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Overview</a:t>
            </a:r>
          </a:p>
        </p:txBody>
      </p:sp>
      <p:sp>
        <p:nvSpPr>
          <p:cNvPr id="129" name="GW searches across the spectrum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GW searches across the spectrum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Galactic considerations for pulsar timing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GW Bursts with Memory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Possible Galactic Memory sources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The real, non-revisionist story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823" y="2654300"/>
            <a:ext cx="6718474" cy="6718473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Rectangle"/>
          <p:cNvSpPr/>
          <p:nvPr/>
        </p:nvSpPr>
        <p:spPr>
          <a:xfrm>
            <a:off x="5867400" y="4241800"/>
            <a:ext cx="5080634" cy="154427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5" name="Our Detector is Big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Our Detector is Big</a:t>
            </a:r>
          </a:p>
        </p:txBody>
      </p:sp>
      <p:sp>
        <p:nvSpPr>
          <p:cNvPr id="326" name="Oval"/>
          <p:cNvSpPr/>
          <p:nvPr/>
        </p:nvSpPr>
        <p:spPr>
          <a:xfrm>
            <a:off x="3539714" y="7149379"/>
            <a:ext cx="508692" cy="515143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7" name="Circle"/>
          <p:cNvSpPr/>
          <p:nvPr/>
        </p:nvSpPr>
        <p:spPr>
          <a:xfrm>
            <a:off x="5155926" y="6521061"/>
            <a:ext cx="295297" cy="297313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8" name="Circle"/>
          <p:cNvSpPr/>
          <p:nvPr/>
        </p:nvSpPr>
        <p:spPr>
          <a:xfrm>
            <a:off x="4920011" y="5864880"/>
            <a:ext cx="295298" cy="297313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9" name="Circle"/>
          <p:cNvSpPr/>
          <p:nvPr/>
        </p:nvSpPr>
        <p:spPr>
          <a:xfrm>
            <a:off x="2649332" y="8231443"/>
            <a:ext cx="295297" cy="297313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0" name="Circle"/>
          <p:cNvSpPr/>
          <p:nvPr/>
        </p:nvSpPr>
        <p:spPr>
          <a:xfrm>
            <a:off x="2487141" y="5739593"/>
            <a:ext cx="295297" cy="297314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1" name="Circle"/>
          <p:cNvSpPr/>
          <p:nvPr/>
        </p:nvSpPr>
        <p:spPr>
          <a:xfrm>
            <a:off x="4521905" y="7612167"/>
            <a:ext cx="295298" cy="297313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2" name="Circle"/>
          <p:cNvSpPr/>
          <p:nvPr/>
        </p:nvSpPr>
        <p:spPr>
          <a:xfrm>
            <a:off x="2148013" y="7125592"/>
            <a:ext cx="295298" cy="297314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3" name="Line"/>
          <p:cNvSpPr/>
          <p:nvPr/>
        </p:nvSpPr>
        <p:spPr>
          <a:xfrm flipV="1">
            <a:off x="3935847" y="6137930"/>
            <a:ext cx="1063576" cy="106357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4" name="Line"/>
          <p:cNvSpPr/>
          <p:nvPr/>
        </p:nvSpPr>
        <p:spPr>
          <a:xfrm flipV="1">
            <a:off x="4062847" y="6756170"/>
            <a:ext cx="1213413" cy="57233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5" name="Line"/>
          <p:cNvSpPr/>
          <p:nvPr/>
        </p:nvSpPr>
        <p:spPr>
          <a:xfrm>
            <a:off x="3959635" y="7451421"/>
            <a:ext cx="586476" cy="243432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6" name="Line"/>
          <p:cNvSpPr/>
          <p:nvPr/>
        </p:nvSpPr>
        <p:spPr>
          <a:xfrm flipV="1">
            <a:off x="2883274" y="7635815"/>
            <a:ext cx="656795" cy="65679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7" name="Line"/>
          <p:cNvSpPr/>
          <p:nvPr/>
        </p:nvSpPr>
        <p:spPr>
          <a:xfrm>
            <a:off x="2513289" y="7274249"/>
            <a:ext cx="956447" cy="1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8" name="Line"/>
          <p:cNvSpPr/>
          <p:nvPr/>
        </p:nvSpPr>
        <p:spPr>
          <a:xfrm flipH="1" flipV="1">
            <a:off x="2791877" y="6082709"/>
            <a:ext cx="839589" cy="1118796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9" name="Star"/>
          <p:cNvSpPr/>
          <p:nvPr/>
        </p:nvSpPr>
        <p:spPr>
          <a:xfrm>
            <a:off x="3997109" y="5493746"/>
            <a:ext cx="511528" cy="518708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40" name="Circle"/>
          <p:cNvSpPr/>
          <p:nvPr/>
        </p:nvSpPr>
        <p:spPr>
          <a:xfrm>
            <a:off x="3617872" y="5118100"/>
            <a:ext cx="1270001" cy="1270000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41" name="Circle"/>
          <p:cNvSpPr/>
          <p:nvPr/>
        </p:nvSpPr>
        <p:spPr>
          <a:xfrm>
            <a:off x="3212451" y="4714666"/>
            <a:ext cx="2080843" cy="2076868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42" name="Circle"/>
          <p:cNvSpPr/>
          <p:nvPr/>
        </p:nvSpPr>
        <p:spPr>
          <a:xfrm>
            <a:off x="2922770" y="4423286"/>
            <a:ext cx="2660205" cy="2659628"/>
          </a:xfrm>
          <a:prstGeom prst="ellips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343" name="pasted-image.png" descr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95013" y="3012004"/>
            <a:ext cx="46736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pasted-image.png" descr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59878" y="4504511"/>
            <a:ext cx="6858001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pasted-image.png" descr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841063" y="6727535"/>
            <a:ext cx="43815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Line" descr="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0416307">
            <a:off x="8084092" y="7004237"/>
            <a:ext cx="4425235" cy="76201"/>
          </a:xfrm>
          <a:prstGeom prst="rect">
            <a:avLst/>
          </a:prstGeom>
        </p:spPr>
      </p:pic>
      <p:pic>
        <p:nvPicPr>
          <p:cNvPr id="348" name="Line" descr="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1983692">
            <a:off x="8084093" y="7004237"/>
            <a:ext cx="4425235" cy="76201"/>
          </a:xfrm>
          <a:prstGeom prst="rect">
            <a:avLst/>
          </a:prstGeom>
        </p:spPr>
      </p:pic>
      <p:pic>
        <p:nvPicPr>
          <p:cNvPr id="350" name="Line" descr="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0416307">
            <a:off x="7819196" y="3215204"/>
            <a:ext cx="4425235" cy="76201"/>
          </a:xfrm>
          <a:prstGeom prst="rect">
            <a:avLst/>
          </a:prstGeom>
        </p:spPr>
      </p:pic>
      <p:pic>
        <p:nvPicPr>
          <p:cNvPr id="352" name="Line" descr="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1983692">
            <a:off x="7819196" y="3215204"/>
            <a:ext cx="4425235" cy="762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Aren’t SN High Frequency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b="1" sz="69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Aren’t SN High Frequency</a:t>
            </a:r>
          </a:p>
        </p:txBody>
      </p:sp>
      <p:pic>
        <p:nvPicPr>
          <p:cNvPr id="356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2178" y="2742436"/>
            <a:ext cx="10340444" cy="6435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Enter GW Memory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Enter GW Memory</a:t>
            </a:r>
          </a:p>
        </p:txBody>
      </p:sp>
      <p:sp>
        <p:nvSpPr>
          <p:cNvPr id="359" name="Rectangle"/>
          <p:cNvSpPr/>
          <p:nvPr/>
        </p:nvSpPr>
        <p:spPr>
          <a:xfrm>
            <a:off x="403069" y="4180140"/>
            <a:ext cx="1218610" cy="3145919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60" name="changepoint_linear_T10.0_Tb5.0_Nt256_pid64017_prefit_dnufrac_1e-13.png" descr="changepoint_linear_T10.0_Tb5.0_Nt256_pid64017_prefit_dnufrac_1e-13.png"/>
          <p:cNvPicPr>
            <a:picLocks noChangeAspect="1"/>
          </p:cNvPicPr>
          <p:nvPr/>
        </p:nvPicPr>
        <p:blipFill>
          <a:blip r:embed="rId3">
            <a:extLst/>
          </a:blip>
          <a:srcRect l="0" t="9771" r="0" b="48896"/>
          <a:stretch>
            <a:fillRect/>
          </a:stretch>
        </p:blipFill>
        <p:spPr>
          <a:xfrm>
            <a:off x="4967111" y="6639798"/>
            <a:ext cx="8725407" cy="2704806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Arrow"/>
          <p:cNvSpPr/>
          <p:nvPr/>
        </p:nvSpPr>
        <p:spPr>
          <a:xfrm>
            <a:off x="1819256" y="5118100"/>
            <a:ext cx="1959957" cy="1270000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2" name="Rectangle"/>
          <p:cNvSpPr/>
          <p:nvPr/>
        </p:nvSpPr>
        <p:spPr>
          <a:xfrm>
            <a:off x="3976789" y="6228002"/>
            <a:ext cx="1218610" cy="161183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3" name="Rectangle"/>
          <p:cNvSpPr/>
          <p:nvPr/>
        </p:nvSpPr>
        <p:spPr>
          <a:xfrm>
            <a:off x="3976789" y="3680621"/>
            <a:ext cx="1218610" cy="161183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4" name="Arrow"/>
          <p:cNvSpPr/>
          <p:nvPr/>
        </p:nvSpPr>
        <p:spPr>
          <a:xfrm rot="16200000">
            <a:off x="3951094" y="2750324"/>
            <a:ext cx="1270001" cy="585438"/>
          </a:xfrm>
          <a:prstGeom prst="rightArrow">
            <a:avLst>
              <a:gd name="adj1" fmla="val 32000"/>
              <a:gd name="adj2" fmla="val 138836"/>
            </a:avLst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5" name="Arrow"/>
          <p:cNvSpPr/>
          <p:nvPr/>
        </p:nvSpPr>
        <p:spPr>
          <a:xfrm flipH="1" rot="16200000">
            <a:off x="3951094" y="8170438"/>
            <a:ext cx="1270001" cy="585438"/>
          </a:xfrm>
          <a:prstGeom prst="rightArrow">
            <a:avLst>
              <a:gd name="adj1" fmla="val 32000"/>
              <a:gd name="adj2" fmla="val 138836"/>
            </a:avLst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6" name="Star"/>
          <p:cNvSpPr/>
          <p:nvPr/>
        </p:nvSpPr>
        <p:spPr>
          <a:xfrm>
            <a:off x="4097156" y="5297015"/>
            <a:ext cx="977877" cy="92642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6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7" name="Rectangle"/>
          <p:cNvSpPr/>
          <p:nvPr/>
        </p:nvSpPr>
        <p:spPr>
          <a:xfrm>
            <a:off x="6377959" y="6830823"/>
            <a:ext cx="1741658" cy="1270001"/>
          </a:xfrm>
          <a:prstGeom prst="rect">
            <a:avLst/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68" name="image59.png" descr="image59.png"/>
          <p:cNvPicPr>
            <a:picLocks noChangeAspect="1"/>
          </p:cNvPicPr>
          <p:nvPr/>
        </p:nvPicPr>
        <p:blipFill>
          <a:blip r:embed="rId8">
            <a:extLst/>
          </a:blip>
          <a:srcRect l="30005" t="37485" r="30005" b="36941"/>
          <a:stretch>
            <a:fillRect/>
          </a:stretch>
        </p:blipFill>
        <p:spPr>
          <a:xfrm>
            <a:off x="6107929" y="2256963"/>
            <a:ext cx="6291296" cy="4185809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Rectangle"/>
          <p:cNvSpPr/>
          <p:nvPr/>
        </p:nvSpPr>
        <p:spPr>
          <a:xfrm>
            <a:off x="6852566" y="2597284"/>
            <a:ext cx="3807851" cy="2159001"/>
          </a:xfrm>
          <a:prstGeom prst="rect">
            <a:avLst/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70" name="Rectangle"/>
          <p:cNvSpPr/>
          <p:nvPr/>
        </p:nvSpPr>
        <p:spPr>
          <a:xfrm>
            <a:off x="7791528" y="4748071"/>
            <a:ext cx="1421927" cy="257458"/>
          </a:xfrm>
          <a:prstGeom prst="rect">
            <a:avLst/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A Project is Born"/>
          <p:cNvSpPr/>
          <p:nvPr/>
        </p:nvSpPr>
        <p:spPr>
          <a:xfrm>
            <a:off x="2150318" y="1009650"/>
            <a:ext cx="8958164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Project is Born</a:t>
            </a:r>
          </a:p>
        </p:txBody>
      </p:sp>
      <p:grpSp>
        <p:nvGrpSpPr>
          <p:cNvPr id="375" name="pasted-image.pdf"/>
          <p:cNvGrpSpPr/>
          <p:nvPr/>
        </p:nvGrpSpPr>
        <p:grpSpPr>
          <a:xfrm>
            <a:off x="1155037" y="2600365"/>
            <a:ext cx="10694726" cy="3941875"/>
            <a:chOff x="0" y="0"/>
            <a:chExt cx="10694724" cy="3941874"/>
          </a:xfrm>
        </p:grpSpPr>
        <p:pic>
          <p:nvPicPr>
            <p:cNvPr id="374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440725" cy="36116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3" name="pasted-image.pdf" descr="pasted-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694725" cy="3941875"/>
            </a:xfrm>
            <a:prstGeom prst="rect">
              <a:avLst/>
            </a:prstGeom>
            <a:effectLst/>
          </p:spPr>
        </p:pic>
      </p:grpSp>
      <p:pic>
        <p:nvPicPr>
          <p:cNvPr id="376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2825" y="6584750"/>
            <a:ext cx="2902794" cy="2902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85230" y="6584750"/>
            <a:ext cx="2902794" cy="2902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ome Geometry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Some Geometry</a:t>
            </a:r>
          </a:p>
        </p:txBody>
      </p:sp>
      <p:pic>
        <p:nvPicPr>
          <p:cNvPr id="38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924" y="3151650"/>
            <a:ext cx="11540952" cy="4478027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Rectangle"/>
          <p:cNvSpPr/>
          <p:nvPr/>
        </p:nvSpPr>
        <p:spPr>
          <a:xfrm>
            <a:off x="986165" y="6777883"/>
            <a:ext cx="5384513" cy="1270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82" name="Rectangle"/>
          <p:cNvSpPr/>
          <p:nvPr/>
        </p:nvSpPr>
        <p:spPr>
          <a:xfrm>
            <a:off x="3032621" y="3839949"/>
            <a:ext cx="4310283" cy="88468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83" name="Rectangle"/>
          <p:cNvSpPr/>
          <p:nvPr/>
        </p:nvSpPr>
        <p:spPr>
          <a:xfrm>
            <a:off x="6312332" y="4209805"/>
            <a:ext cx="3361152" cy="32605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84" name="Rectangle"/>
          <p:cNvSpPr/>
          <p:nvPr/>
        </p:nvSpPr>
        <p:spPr>
          <a:xfrm>
            <a:off x="2095356" y="4209805"/>
            <a:ext cx="1474756" cy="32605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ase On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Case One</a:t>
            </a:r>
          </a:p>
        </p:txBody>
      </p:sp>
      <p:pic>
        <p:nvPicPr>
          <p:cNvPr id="38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0211" y="2112808"/>
            <a:ext cx="6771697" cy="2627499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Rectangle"/>
          <p:cNvSpPr/>
          <p:nvPr/>
        </p:nvSpPr>
        <p:spPr>
          <a:xfrm>
            <a:off x="7008531" y="4207383"/>
            <a:ext cx="2731810" cy="66469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89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179" y="3662571"/>
            <a:ext cx="7835417" cy="5965326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Rectangle"/>
          <p:cNvSpPr/>
          <p:nvPr/>
        </p:nvSpPr>
        <p:spPr>
          <a:xfrm>
            <a:off x="7061544" y="2540155"/>
            <a:ext cx="3289459" cy="45949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ase Tw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Case Two</a:t>
            </a:r>
          </a:p>
        </p:txBody>
      </p:sp>
      <p:pic>
        <p:nvPicPr>
          <p:cNvPr id="39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0211" y="2112808"/>
            <a:ext cx="6771697" cy="2627499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Rectangle"/>
          <p:cNvSpPr/>
          <p:nvPr/>
        </p:nvSpPr>
        <p:spPr>
          <a:xfrm>
            <a:off x="7008531" y="4207383"/>
            <a:ext cx="2731810" cy="66469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95" name="Rectangle"/>
          <p:cNvSpPr/>
          <p:nvPr/>
        </p:nvSpPr>
        <p:spPr>
          <a:xfrm>
            <a:off x="7061544" y="2540155"/>
            <a:ext cx="3289459" cy="45949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396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5621" y="3564886"/>
            <a:ext cx="7785406" cy="6140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All the Case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All the Cases</a:t>
            </a:r>
          </a:p>
        </p:txBody>
      </p:sp>
      <p:pic>
        <p:nvPicPr>
          <p:cNvPr id="39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6875" y="2027516"/>
            <a:ext cx="9769155" cy="7451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an we Detect This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Can we Detect This?</a:t>
            </a:r>
          </a:p>
        </p:txBody>
      </p:sp>
      <p:sp>
        <p:nvSpPr>
          <p:cNvPr id="402" name="Supernovae:"/>
          <p:cNvSpPr/>
          <p:nvPr/>
        </p:nvSpPr>
        <p:spPr>
          <a:xfrm>
            <a:off x="1419923" y="2639483"/>
            <a:ext cx="288362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Supernovae:</a:t>
            </a:r>
          </a:p>
        </p:txBody>
      </p:sp>
      <p:pic>
        <p:nvPicPr>
          <p:cNvPr id="40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9888" y="3531019"/>
            <a:ext cx="7785406" cy="6140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5032" y="2410883"/>
            <a:ext cx="65786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an we Detect This?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Can we Detect This?</a:t>
            </a:r>
          </a:p>
        </p:txBody>
      </p:sp>
      <p:sp>
        <p:nvSpPr>
          <p:cNvPr id="407" name="Merger:"/>
          <p:cNvSpPr/>
          <p:nvPr/>
        </p:nvSpPr>
        <p:spPr>
          <a:xfrm>
            <a:off x="3947397" y="2639483"/>
            <a:ext cx="179107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Merger:</a:t>
            </a:r>
          </a:p>
        </p:txBody>
      </p:sp>
      <p:pic>
        <p:nvPicPr>
          <p:cNvPr id="408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9888" y="3531019"/>
            <a:ext cx="7785406" cy="6140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6567" y="2410883"/>
            <a:ext cx="42926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ravitational Wave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Gravitational Waves</a:t>
            </a:r>
          </a:p>
        </p:txBody>
      </p:sp>
      <p:pic>
        <p:nvPicPr>
          <p:cNvPr id="132" name="pasted-image.gif" descr="pasted-imag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127" y="3283058"/>
            <a:ext cx="6845912" cy="5738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gif" descr="pasted-image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7774" y="6490751"/>
            <a:ext cx="5988038" cy="2994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asted-image.gif" descr="pasted-image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16695" y="3271524"/>
            <a:ext cx="5710195" cy="3210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ulsars in Cluster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Pulsars in Clusters</a:t>
            </a:r>
          </a:p>
        </p:txBody>
      </p:sp>
      <p:pic>
        <p:nvPicPr>
          <p:cNvPr id="412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958" y="3450957"/>
            <a:ext cx="4943772" cy="4604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3246" y="3222260"/>
            <a:ext cx="7510826" cy="5061680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Ransom et al. (2005)"/>
          <p:cNvSpPr/>
          <p:nvPr/>
        </p:nvSpPr>
        <p:spPr>
          <a:xfrm>
            <a:off x="6994727" y="8515350"/>
            <a:ext cx="45356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Ransom et al. (2005)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IMBH in Cluster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IMBH in Clusters</a:t>
            </a:r>
          </a:p>
        </p:txBody>
      </p:sp>
      <p:grpSp>
        <p:nvGrpSpPr>
          <p:cNvPr id="419" name="pasted-image.pdf"/>
          <p:cNvGrpSpPr/>
          <p:nvPr/>
        </p:nvGrpSpPr>
        <p:grpSpPr>
          <a:xfrm>
            <a:off x="2572095" y="4271353"/>
            <a:ext cx="10021142" cy="1828764"/>
            <a:chOff x="0" y="0"/>
            <a:chExt cx="10021141" cy="1828762"/>
          </a:xfrm>
        </p:grpSpPr>
        <p:pic>
          <p:nvPicPr>
            <p:cNvPr id="418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767142" cy="14985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7" name="pasted-image.pdf" descr="pasted-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0021142" cy="1828764"/>
            </a:xfrm>
            <a:prstGeom prst="rect">
              <a:avLst/>
            </a:prstGeom>
            <a:effectLst/>
          </p:spPr>
        </p:pic>
      </p:grpSp>
      <p:grpSp>
        <p:nvGrpSpPr>
          <p:cNvPr id="422" name="pasted-image.pdf"/>
          <p:cNvGrpSpPr/>
          <p:nvPr/>
        </p:nvGrpSpPr>
        <p:grpSpPr>
          <a:xfrm>
            <a:off x="566273" y="6458868"/>
            <a:ext cx="10238627" cy="2334993"/>
            <a:chOff x="0" y="0"/>
            <a:chExt cx="10238626" cy="2334992"/>
          </a:xfrm>
        </p:grpSpPr>
        <p:pic>
          <p:nvPicPr>
            <p:cNvPr id="421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9984627" cy="20047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0" name="pasted-image.pdf" descr="pasted-image.pd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238627" cy="2334993"/>
            </a:xfrm>
            <a:prstGeom prst="rect">
              <a:avLst/>
            </a:prstGeom>
            <a:effectLst/>
          </p:spPr>
        </p:pic>
      </p:grpSp>
      <p:grpSp>
        <p:nvGrpSpPr>
          <p:cNvPr id="425" name="pasted-image.pdf"/>
          <p:cNvGrpSpPr/>
          <p:nvPr/>
        </p:nvGrpSpPr>
        <p:grpSpPr>
          <a:xfrm>
            <a:off x="216181" y="2790802"/>
            <a:ext cx="12406148" cy="1121800"/>
            <a:chOff x="0" y="0"/>
            <a:chExt cx="12406147" cy="1121798"/>
          </a:xfrm>
        </p:grpSpPr>
        <p:pic>
          <p:nvPicPr>
            <p:cNvPr id="424" name="pasted-image.pdf" descr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12152148" cy="7915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3" name="pasted-image.pdf" descr="pasted-image.pdf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12406148" cy="11218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EMRIs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EMRIs</a:t>
            </a:r>
          </a:p>
        </p:txBody>
      </p:sp>
      <p:pic>
        <p:nvPicPr>
          <p:cNvPr id="428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7813" y="2205333"/>
            <a:ext cx="9469174" cy="7095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Leveraging Proximity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b="1" sz="7919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Leveraging Proximity</a:t>
            </a:r>
          </a:p>
        </p:txBody>
      </p:sp>
      <p:pic>
        <p:nvPicPr>
          <p:cNvPr id="43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rcRect l="0" t="0" r="0" b="55681"/>
          <a:stretch>
            <a:fillRect/>
          </a:stretch>
        </p:blipFill>
        <p:spPr>
          <a:xfrm>
            <a:off x="-816466" y="3407370"/>
            <a:ext cx="7128372" cy="4691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rcRect l="0" t="43943" r="0" b="0"/>
          <a:stretch>
            <a:fillRect/>
          </a:stretch>
        </p:blipFill>
        <p:spPr>
          <a:xfrm>
            <a:off x="6740534" y="3182540"/>
            <a:ext cx="6175990" cy="5141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Okay, here’s how this actually started…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b="1" sz="69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Okay, here’s how this actually started…</a:t>
            </a:r>
          </a:p>
        </p:txBody>
      </p:sp>
      <p:pic>
        <p:nvPicPr>
          <p:cNvPr id="43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2400" y="2850681"/>
            <a:ext cx="8900000" cy="5804838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Arzoumanian et al. (2018)"/>
          <p:cNvSpPr/>
          <p:nvPr/>
        </p:nvSpPr>
        <p:spPr>
          <a:xfrm>
            <a:off x="3688543" y="8752416"/>
            <a:ext cx="562771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Arzoumanian et al. (2018)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Okay, here’s how this actually started…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b="1" sz="69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Okay, here’s how this actually started…</a:t>
            </a:r>
          </a:p>
        </p:txBody>
      </p:sp>
      <p:pic>
        <p:nvPicPr>
          <p:cNvPr id="439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225" y="2980804"/>
            <a:ext cx="3791993" cy="3791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52350"/>
          <a:stretch>
            <a:fillRect/>
          </a:stretch>
        </p:blipFill>
        <p:spPr>
          <a:xfrm>
            <a:off x="4437490" y="2866273"/>
            <a:ext cx="8549125" cy="175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rcRect l="0" t="49151" r="0" b="45510"/>
          <a:stretch>
            <a:fillRect/>
          </a:stretch>
        </p:blipFill>
        <p:spPr>
          <a:xfrm>
            <a:off x="4437490" y="3932525"/>
            <a:ext cx="6594924" cy="152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rcRect l="0" t="84668" r="0" b="0"/>
          <a:stretch>
            <a:fillRect/>
          </a:stretch>
        </p:blipFill>
        <p:spPr>
          <a:xfrm>
            <a:off x="4564490" y="4202172"/>
            <a:ext cx="8295071" cy="549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97866" y="4869090"/>
            <a:ext cx="7125207" cy="3910054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Bloomfield &amp; Chernoff (2014)"/>
          <p:cNvSpPr/>
          <p:nvPr/>
        </p:nvSpPr>
        <p:spPr>
          <a:xfrm>
            <a:off x="4453483" y="8896787"/>
            <a:ext cx="641397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Bloomfield &amp; Chernoff (2014)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In Summary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In Summary</a:t>
            </a:r>
          </a:p>
        </p:txBody>
      </p:sp>
      <p:sp>
        <p:nvSpPr>
          <p:cNvPr id="447" name="Among GW detectors, PTAs respond uniquely to Galactic sources due to their sheer scale.…"/>
          <p:cNvSpPr/>
          <p:nvPr>
            <p:ph type="body" idx="1"/>
          </p:nvPr>
        </p:nvSpPr>
        <p:spPr>
          <a:xfrm>
            <a:off x="644789" y="2442269"/>
            <a:ext cx="11407511" cy="6621662"/>
          </a:xfrm>
          <a:prstGeom prst="rect">
            <a:avLst/>
          </a:prstGeom>
        </p:spPr>
        <p:txBody>
          <a:bodyPr/>
          <a:lstStyle/>
          <a:p>
            <a:pPr marL="377825" indent="-377825" defTabSz="496570">
              <a:spcBef>
                <a:spcPts val="3500"/>
              </a:spcBef>
              <a:defRPr b="1" sz="3060">
                <a:latin typeface="Helvetica"/>
                <a:ea typeface="Helvetica"/>
                <a:cs typeface="Helvetica"/>
                <a:sym typeface="Helvetica"/>
              </a:defRPr>
            </a:pPr>
            <a:r>
              <a:t>Among GW detectors, PTAs respond uniquely to Galactic sources due to their sheer scale.</a:t>
            </a:r>
          </a:p>
          <a:p>
            <a:pPr marL="377825" indent="-377825" defTabSz="496570">
              <a:spcBef>
                <a:spcPts val="3500"/>
              </a:spcBef>
              <a:defRPr b="1" sz="3060">
                <a:latin typeface="Helvetica"/>
                <a:ea typeface="Helvetica"/>
                <a:cs typeface="Helvetica"/>
                <a:sym typeface="Helvetica"/>
              </a:defRPr>
            </a:pPr>
            <a:r>
              <a:t>Memory is a generic feature of GW events and causes PTA signals that grow over time.</a:t>
            </a:r>
          </a:p>
          <a:p>
            <a:pPr marL="377825" indent="-377825" defTabSz="496570">
              <a:spcBef>
                <a:spcPts val="3500"/>
              </a:spcBef>
              <a:defRPr b="1" sz="3060">
                <a:latin typeface="Helvetica"/>
                <a:ea typeface="Helvetica"/>
                <a:cs typeface="Helvetica"/>
                <a:sym typeface="Helvetica"/>
              </a:defRPr>
            </a:pPr>
            <a:r>
              <a:t>Detection of a conventional Galactic BWM is unlikely because of low event rates and the need for fortuitous alignment.</a:t>
            </a:r>
          </a:p>
          <a:p>
            <a:pPr marL="377825" indent="-377825" defTabSz="496570">
              <a:spcBef>
                <a:spcPts val="3500"/>
              </a:spcBef>
              <a:defRPr b="1" sz="3060">
                <a:latin typeface="Helvetica"/>
                <a:ea typeface="Helvetica"/>
                <a:cs typeface="Helvetica"/>
                <a:sym typeface="Helvetica"/>
              </a:defRPr>
            </a:pPr>
            <a:r>
              <a:t>Globular clusters and the GC are good places to look.</a:t>
            </a:r>
          </a:p>
          <a:p>
            <a:pPr marL="377825" indent="-377825" defTabSz="496570">
              <a:spcBef>
                <a:spcPts val="3500"/>
              </a:spcBef>
              <a:defRPr b="1" sz="3060">
                <a:latin typeface="Helvetica"/>
                <a:ea typeface="Helvetica"/>
                <a:cs typeface="Helvetica"/>
                <a:sym typeface="Helvetica"/>
              </a:defRPr>
            </a:pPr>
            <a:r>
              <a:t>This is a useful first step towards considering more exotic forms of Galactic GW sources such as string loops.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 GW Celebrity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GW Celebrity</a:t>
            </a:r>
          </a:p>
        </p:txBody>
      </p:sp>
      <p:pic>
        <p:nvPicPr>
          <p:cNvPr id="137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rcRect l="0" t="33530" r="0" b="33530"/>
          <a:stretch>
            <a:fillRect/>
          </a:stretch>
        </p:blipFill>
        <p:spPr>
          <a:xfrm>
            <a:off x="5430440" y="2829395"/>
            <a:ext cx="7327202" cy="2413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asted-image.jpeg" descr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740" y="6493714"/>
            <a:ext cx="4911204" cy="2899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6740" y="2821652"/>
            <a:ext cx="4911204" cy="3352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asted-image.jpeg" descr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3507" y="5286714"/>
            <a:ext cx="7361046" cy="4140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A Straightforward Measuremen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b="1" sz="69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Straightforward Measurement</a:t>
            </a:r>
          </a:p>
        </p:txBody>
      </p:sp>
      <p:sp>
        <p:nvSpPr>
          <p:cNvPr id="143" name="Circle"/>
          <p:cNvSpPr/>
          <p:nvPr/>
        </p:nvSpPr>
        <p:spPr>
          <a:xfrm>
            <a:off x="552297" y="6386872"/>
            <a:ext cx="659935" cy="65669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4" name="Circle"/>
          <p:cNvSpPr/>
          <p:nvPr/>
        </p:nvSpPr>
        <p:spPr>
          <a:xfrm>
            <a:off x="1253139" y="4762010"/>
            <a:ext cx="1090694" cy="1094845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45" name="pasted-image.jpeg" descr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59738" y="4682604"/>
            <a:ext cx="4134027" cy="24403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Connection Line"/>
          <p:cNvSpPr/>
          <p:nvPr/>
        </p:nvSpPr>
        <p:spPr>
          <a:xfrm>
            <a:off x="253392" y="4962496"/>
            <a:ext cx="898024" cy="144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26" h="21600" fill="norm" stroke="1" extrusionOk="0">
                <a:moveTo>
                  <a:pt x="3843" y="21600"/>
                </a:moveTo>
                <a:cubicBezTo>
                  <a:pt x="-4174" y="9713"/>
                  <a:pt x="354" y="2513"/>
                  <a:pt x="17426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  <p:sp>
        <p:nvSpPr>
          <p:cNvPr id="159" name="Connection Line"/>
          <p:cNvSpPr/>
          <p:nvPr/>
        </p:nvSpPr>
        <p:spPr>
          <a:xfrm>
            <a:off x="1362543" y="5624850"/>
            <a:ext cx="1191939" cy="1395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93" h="19528" fill="norm" stroke="1" extrusionOk="0">
                <a:moveTo>
                  <a:pt x="0" y="18934"/>
                </a:moveTo>
                <a:cubicBezTo>
                  <a:pt x="16625" y="21600"/>
                  <a:pt x="21600" y="15289"/>
                  <a:pt x="14924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148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rcRect l="12565" t="6171" r="7417" b="17423"/>
          <a:stretch>
            <a:fillRect/>
          </a:stretch>
        </p:blipFill>
        <p:spPr>
          <a:xfrm>
            <a:off x="2575410" y="4821071"/>
            <a:ext cx="3361528" cy="216338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Line"/>
          <p:cNvSpPr/>
          <p:nvPr/>
        </p:nvSpPr>
        <p:spPr>
          <a:xfrm>
            <a:off x="1282060" y="8652728"/>
            <a:ext cx="1044068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0" name="Line"/>
          <p:cNvSpPr/>
          <p:nvPr/>
        </p:nvSpPr>
        <p:spPr>
          <a:xfrm>
            <a:off x="8945943" y="7790769"/>
            <a:ext cx="3361618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1" name="4 km"/>
          <p:cNvSpPr/>
          <p:nvPr/>
        </p:nvSpPr>
        <p:spPr>
          <a:xfrm>
            <a:off x="10112054" y="7196409"/>
            <a:ext cx="11563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4 km</a:t>
            </a:r>
          </a:p>
        </p:txBody>
      </p:sp>
      <p:sp>
        <p:nvSpPr>
          <p:cNvPr id="152" name="few x 100 Mpc"/>
          <p:cNvSpPr/>
          <p:nvPr/>
        </p:nvSpPr>
        <p:spPr>
          <a:xfrm>
            <a:off x="5188604" y="8652728"/>
            <a:ext cx="31890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few x 100 Mpc</a:t>
            </a:r>
          </a:p>
        </p:txBody>
      </p:sp>
      <p:sp>
        <p:nvSpPr>
          <p:cNvPr id="153" name="…"/>
          <p:cNvSpPr/>
          <p:nvPr/>
        </p:nvSpPr>
        <p:spPr>
          <a:xfrm>
            <a:off x="5875611" y="5088364"/>
            <a:ext cx="9271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54" name="Line"/>
          <p:cNvSpPr/>
          <p:nvPr/>
        </p:nvSpPr>
        <p:spPr>
          <a:xfrm flipV="1">
            <a:off x="7046224" y="3418632"/>
            <a:ext cx="1" cy="4519353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5" name="Line"/>
          <p:cNvSpPr/>
          <p:nvPr/>
        </p:nvSpPr>
        <p:spPr>
          <a:xfrm flipV="1">
            <a:off x="7466504" y="3418632"/>
            <a:ext cx="1" cy="4519353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6" name="Line"/>
          <p:cNvSpPr/>
          <p:nvPr/>
        </p:nvSpPr>
        <p:spPr>
          <a:xfrm flipV="1">
            <a:off x="7856956" y="3418632"/>
            <a:ext cx="1" cy="4519353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7" name="Line"/>
          <p:cNvSpPr/>
          <p:nvPr/>
        </p:nvSpPr>
        <p:spPr>
          <a:xfrm flipV="1">
            <a:off x="8277236" y="3418632"/>
            <a:ext cx="1" cy="4519353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LIGO’s Nois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LIGO’s Noise</a:t>
            </a:r>
          </a:p>
        </p:txBody>
      </p:sp>
      <p:pic>
        <p:nvPicPr>
          <p:cNvPr id="16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8483" y="2278977"/>
            <a:ext cx="10327834" cy="6948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asted-image.jpeg" descr="pasted-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877" y="4721355"/>
            <a:ext cx="5651073" cy="478726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A Space Based Detector"/>
          <p:cNvSpPr/>
          <p:nvPr>
            <p:ph type="title"/>
          </p:nvPr>
        </p:nvSpPr>
        <p:spPr>
          <a:xfrm>
            <a:off x="977900" y="444500"/>
            <a:ext cx="11099800" cy="2159000"/>
          </a:xfrm>
          <a:prstGeom prst="rect">
            <a:avLst/>
          </a:prstGeom>
        </p:spPr>
        <p:txBody>
          <a:bodyPr/>
          <a:lstStyle>
            <a:lvl1pPr defTabSz="514095">
              <a:defRPr b="1" sz="704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Space Based Detector</a:t>
            </a:r>
          </a:p>
        </p:txBody>
      </p:sp>
      <p:pic>
        <p:nvPicPr>
          <p:cNvPr id="166" name="pasted-image.jpeg" descr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303" y="2116288"/>
            <a:ext cx="4472052" cy="2472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75866" y="3871435"/>
            <a:ext cx="6858001" cy="3763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imilar Idea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Similar Idea</a:t>
            </a:r>
          </a:p>
        </p:txBody>
      </p:sp>
      <p:sp>
        <p:nvSpPr>
          <p:cNvPr id="170" name="Circle"/>
          <p:cNvSpPr/>
          <p:nvPr/>
        </p:nvSpPr>
        <p:spPr>
          <a:xfrm>
            <a:off x="552297" y="6386872"/>
            <a:ext cx="659935" cy="65669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1" name="Circle"/>
          <p:cNvSpPr/>
          <p:nvPr/>
        </p:nvSpPr>
        <p:spPr>
          <a:xfrm>
            <a:off x="1253139" y="4762010"/>
            <a:ext cx="1090694" cy="1094845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5" name="Connection Line"/>
          <p:cNvSpPr/>
          <p:nvPr/>
        </p:nvSpPr>
        <p:spPr>
          <a:xfrm>
            <a:off x="253392" y="4962496"/>
            <a:ext cx="898024" cy="144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426" h="21600" fill="norm" stroke="1" extrusionOk="0">
                <a:moveTo>
                  <a:pt x="3843" y="21600"/>
                </a:moveTo>
                <a:cubicBezTo>
                  <a:pt x="-4174" y="9713"/>
                  <a:pt x="354" y="2513"/>
                  <a:pt x="17426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  <p:sp>
        <p:nvSpPr>
          <p:cNvPr id="186" name="Connection Line"/>
          <p:cNvSpPr/>
          <p:nvPr/>
        </p:nvSpPr>
        <p:spPr>
          <a:xfrm>
            <a:off x="1362543" y="5624850"/>
            <a:ext cx="1191939" cy="1395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93" h="19528" fill="norm" stroke="1" extrusionOk="0">
                <a:moveTo>
                  <a:pt x="0" y="18934"/>
                </a:moveTo>
                <a:cubicBezTo>
                  <a:pt x="16625" y="21600"/>
                  <a:pt x="21600" y="15289"/>
                  <a:pt x="14924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17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12565" t="6171" r="7417" b="17423"/>
          <a:stretch>
            <a:fillRect/>
          </a:stretch>
        </p:blipFill>
        <p:spPr>
          <a:xfrm>
            <a:off x="2575410" y="4821071"/>
            <a:ext cx="3361528" cy="216338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Line"/>
          <p:cNvSpPr/>
          <p:nvPr/>
        </p:nvSpPr>
        <p:spPr>
          <a:xfrm>
            <a:off x="1282060" y="8652728"/>
            <a:ext cx="10440680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6" name="Line"/>
          <p:cNvSpPr/>
          <p:nvPr/>
        </p:nvSpPr>
        <p:spPr>
          <a:xfrm>
            <a:off x="8945943" y="7790769"/>
            <a:ext cx="3361618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7" name="5e6 km"/>
          <p:cNvSpPr/>
          <p:nvPr/>
        </p:nvSpPr>
        <p:spPr>
          <a:xfrm>
            <a:off x="9857782" y="7196409"/>
            <a:ext cx="16649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5e6 km</a:t>
            </a:r>
          </a:p>
        </p:txBody>
      </p:sp>
      <p:sp>
        <p:nvSpPr>
          <p:cNvPr id="178" name="few x 100 pc — few x 100 Mpc"/>
          <p:cNvSpPr/>
          <p:nvPr/>
        </p:nvSpPr>
        <p:spPr>
          <a:xfrm>
            <a:off x="3486048" y="8652728"/>
            <a:ext cx="659412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few x 100 pc — few x 100 Mpc</a:t>
            </a:r>
          </a:p>
        </p:txBody>
      </p:sp>
      <p:sp>
        <p:nvSpPr>
          <p:cNvPr id="179" name="…"/>
          <p:cNvSpPr/>
          <p:nvPr/>
        </p:nvSpPr>
        <p:spPr>
          <a:xfrm>
            <a:off x="5875611" y="5088364"/>
            <a:ext cx="9271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80" name="Line"/>
          <p:cNvSpPr/>
          <p:nvPr/>
        </p:nvSpPr>
        <p:spPr>
          <a:xfrm flipV="1">
            <a:off x="7046224" y="3418632"/>
            <a:ext cx="1" cy="4519353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1" name="Line"/>
          <p:cNvSpPr/>
          <p:nvPr/>
        </p:nvSpPr>
        <p:spPr>
          <a:xfrm flipV="1">
            <a:off x="7466504" y="3418632"/>
            <a:ext cx="1" cy="4519353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2" name="Line"/>
          <p:cNvSpPr/>
          <p:nvPr/>
        </p:nvSpPr>
        <p:spPr>
          <a:xfrm flipV="1">
            <a:off x="7856956" y="3418632"/>
            <a:ext cx="1" cy="4519353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3" name="Line"/>
          <p:cNvSpPr/>
          <p:nvPr/>
        </p:nvSpPr>
        <p:spPr>
          <a:xfrm flipV="1">
            <a:off x="8277236" y="3418632"/>
            <a:ext cx="1" cy="4519353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84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11201" y="3701318"/>
            <a:ext cx="3962187" cy="3357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A Pulsar Timing Array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b="1" sz="7519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 Pulsar Timing Array</a:t>
            </a:r>
          </a:p>
        </p:txBody>
      </p:sp>
      <p:pic>
        <p:nvPicPr>
          <p:cNvPr id="189" name="pasted-image.jpg" descr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05142" y="4627502"/>
            <a:ext cx="3395248" cy="2251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23415" y="2574444"/>
            <a:ext cx="3758702" cy="1549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asted-image.jpg" descr="pasted-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46345" y="6971202"/>
            <a:ext cx="4313005" cy="262988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he Standard Graphic"/>
          <p:cNvSpPr/>
          <p:nvPr/>
        </p:nvSpPr>
        <p:spPr>
          <a:xfrm>
            <a:off x="2008144" y="5128288"/>
            <a:ext cx="465429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Standard Graphic</a:t>
            </a:r>
          </a:p>
        </p:txBody>
      </p:sp>
      <p:pic>
        <p:nvPicPr>
          <p:cNvPr id="193" name="pasted-image.gif" descr="pasted-image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0659" y="2750379"/>
            <a:ext cx="8670255" cy="6502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