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notesMasterIdLst>
    <p:notesMasterId r:id="rId35"/>
  </p:notesMasterIdLst>
  <p:sldIdLst>
    <p:sldId id="269" r:id="rId2"/>
    <p:sldId id="273" r:id="rId3"/>
    <p:sldId id="272" r:id="rId4"/>
    <p:sldId id="274" r:id="rId5"/>
    <p:sldId id="275" r:id="rId6"/>
    <p:sldId id="298" r:id="rId7"/>
    <p:sldId id="277" r:id="rId8"/>
    <p:sldId id="340" r:id="rId9"/>
    <p:sldId id="283" r:id="rId10"/>
    <p:sldId id="289" r:id="rId11"/>
    <p:sldId id="336" r:id="rId12"/>
    <p:sldId id="335" r:id="rId13"/>
    <p:sldId id="343" r:id="rId14"/>
    <p:sldId id="279" r:id="rId15"/>
    <p:sldId id="281" r:id="rId16"/>
    <p:sldId id="330" r:id="rId17"/>
    <p:sldId id="329" r:id="rId18"/>
    <p:sldId id="341" r:id="rId19"/>
    <p:sldId id="344" r:id="rId20"/>
    <p:sldId id="291" r:id="rId21"/>
    <p:sldId id="345" r:id="rId22"/>
    <p:sldId id="334" r:id="rId23"/>
    <p:sldId id="338" r:id="rId24"/>
    <p:sldId id="339" r:id="rId25"/>
    <p:sldId id="337" r:id="rId26"/>
    <p:sldId id="309" r:id="rId27"/>
    <p:sldId id="310" r:id="rId28"/>
    <p:sldId id="346" r:id="rId29"/>
    <p:sldId id="286" r:id="rId30"/>
    <p:sldId id="288" r:id="rId31"/>
    <p:sldId id="307" r:id="rId32"/>
    <p:sldId id="267" r:id="rId33"/>
    <p:sldId id="33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8298"/>
  </p:normalViewPr>
  <p:slideViewPr>
    <p:cSldViewPr snapToGrid="0" snapToObjects="1">
      <p:cViewPr varScale="1">
        <p:scale>
          <a:sx n="100" d="100"/>
          <a:sy n="100" d="100"/>
        </p:scale>
        <p:origin x="8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37786-DE25-7843-A1EC-0105E9CBDBB8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ECBBB-18F3-614B-BBA5-DB2FDC24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26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36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2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1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34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1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64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9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6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49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2C2E6-EE74-5444-AE3C-AF5944A31B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2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582AD-A721-854C-9BC0-37262AA1A7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89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89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26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30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38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7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7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4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59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07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582AD-A721-854C-9BC0-37262AA1A7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66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25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2D7-83CE-904A-8974-794124C499E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86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CBBB-18F3-614B-BBA5-DB2FDC24C4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582AD-A721-854C-9BC0-37262AA1A7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4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582AD-A721-854C-9BC0-37262AA1A7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582AD-A721-854C-9BC0-37262AA1A7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53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B0D5-3118-8E43-9FB1-2D4D109701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9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B0D5-3118-8E43-9FB1-2D4D109701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7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2C2E6-EE74-5444-AE3C-AF5944A31B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6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1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7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9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573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3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2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1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70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0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4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3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0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1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6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7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450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520" y="1914620"/>
            <a:ext cx="7772400" cy="147002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Star Formation and gas distribution in Local U/LIRGs at GMC scales</a:t>
            </a:r>
            <a:endParaRPr lang="en-US" dirty="0">
              <a:ln>
                <a:solidFill>
                  <a:srgbClr val="000000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4120" y="3706747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Loreto </a:t>
            </a:r>
            <a:r>
              <a:rPr lang="en-US" dirty="0" err="1"/>
              <a:t>Barcos</a:t>
            </a:r>
            <a:r>
              <a:rPr lang="en-US" dirty="0"/>
              <a:t> Muñoz</a:t>
            </a:r>
          </a:p>
          <a:p>
            <a:r>
              <a:rPr lang="en-US" dirty="0"/>
              <a:t>Joint ALMA observatory</a:t>
            </a:r>
          </a:p>
          <a:p>
            <a:r>
              <a:rPr lang="en-US" dirty="0"/>
              <a:t>National radio astronomy observatory</a:t>
            </a:r>
          </a:p>
        </p:txBody>
      </p:sp>
      <p:pic>
        <p:nvPicPr>
          <p:cNvPr id="9" name="Picture 3" descr="nrao_logo_tbg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336" y="164762"/>
            <a:ext cx="967470" cy="127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" y="175440"/>
            <a:ext cx="927100" cy="12636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2C4D5E-338B-F141-B3EF-A7079A0FD236}"/>
              </a:ext>
            </a:extLst>
          </p:cNvPr>
          <p:cNvSpPr txBox="1">
            <a:spLocks/>
          </p:cNvSpPr>
          <p:nvPr/>
        </p:nvSpPr>
        <p:spPr>
          <a:xfrm>
            <a:off x="284719" y="5227320"/>
            <a:ext cx="8705087" cy="149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cap="small" dirty="0"/>
              <a:t>Adam Leroy (OSU), Aaron Evans (</a:t>
            </a:r>
            <a:r>
              <a:rPr lang="en-US" i="1" cap="small" dirty="0" err="1"/>
              <a:t>UVa</a:t>
            </a:r>
            <a:r>
              <a:rPr lang="en-US" i="1" cap="small" dirty="0"/>
              <a:t>/NRAO), Susanne Aalto (Chalmers), Lee </a:t>
            </a:r>
            <a:r>
              <a:rPr lang="en-US" i="1" cap="small" dirty="0" err="1"/>
              <a:t>Armus</a:t>
            </a:r>
            <a:r>
              <a:rPr lang="en-US" i="1" cap="small" dirty="0"/>
              <a:t> (IPAC), Jim Condon (NRAO), Amanda </a:t>
            </a:r>
            <a:r>
              <a:rPr lang="en-US" i="1" cap="small" dirty="0" err="1"/>
              <a:t>Kepley</a:t>
            </a:r>
            <a:r>
              <a:rPr lang="en-US" i="1" cap="small" dirty="0"/>
              <a:t> (NRAO), Sergio Martin (ESO/JAO), Joseph </a:t>
            </a:r>
            <a:r>
              <a:rPr lang="en-US" i="1" cap="small" dirty="0" err="1"/>
              <a:t>Mazzarella</a:t>
            </a:r>
            <a:r>
              <a:rPr lang="en-US" i="1" cap="small" dirty="0"/>
              <a:t> (IPAC), David Meier (NMT/NRAO), Emmanuel </a:t>
            </a:r>
            <a:r>
              <a:rPr lang="en-US" i="1" cap="small" dirty="0" err="1"/>
              <a:t>Momjian</a:t>
            </a:r>
            <a:r>
              <a:rPr lang="en-US" i="1" cap="small" dirty="0"/>
              <a:t> (NRAO), Eric Murphy (NRAO), </a:t>
            </a:r>
            <a:r>
              <a:rPr lang="en-US" i="1" cap="small" dirty="0" err="1"/>
              <a:t>Juergen</a:t>
            </a:r>
            <a:r>
              <a:rPr lang="en-US" i="1" cap="small" dirty="0"/>
              <a:t> </a:t>
            </a:r>
            <a:r>
              <a:rPr lang="en-US" i="1" cap="small" dirty="0" err="1"/>
              <a:t>Ott</a:t>
            </a:r>
            <a:r>
              <a:rPr lang="en-US" i="1" cap="small" dirty="0"/>
              <a:t> (NRAO), George </a:t>
            </a:r>
            <a:r>
              <a:rPr lang="en-US" i="1" cap="small" dirty="0" err="1"/>
              <a:t>Privon</a:t>
            </a:r>
            <a:r>
              <a:rPr lang="en-US" i="1" cap="small" dirty="0"/>
              <a:t> (UFL), David Sanders (</a:t>
            </a:r>
            <a:r>
              <a:rPr lang="en-US" i="1" cap="small" dirty="0" err="1"/>
              <a:t>IfA</a:t>
            </a:r>
            <a:r>
              <a:rPr lang="en-US" i="1" cap="small" dirty="0"/>
              <a:t>), Kazushi Sakamoto (ASIAA), Eva </a:t>
            </a:r>
            <a:r>
              <a:rPr lang="en-US" i="1" cap="small" dirty="0" err="1"/>
              <a:t>Schinnerer</a:t>
            </a:r>
            <a:r>
              <a:rPr lang="en-US" i="1" cap="small" dirty="0"/>
              <a:t> (MPIA), Sabrina </a:t>
            </a:r>
            <a:r>
              <a:rPr lang="en-US" i="1" cap="small" dirty="0" err="1"/>
              <a:t>Stierwalt</a:t>
            </a:r>
            <a:r>
              <a:rPr lang="en-US" i="1" cap="small" dirty="0"/>
              <a:t> (</a:t>
            </a:r>
            <a:r>
              <a:rPr lang="en-US" i="1" cap="small" dirty="0" err="1"/>
              <a:t>UVa</a:t>
            </a:r>
            <a:r>
              <a:rPr lang="en-US" i="1" cap="small" dirty="0"/>
              <a:t>), Jason </a:t>
            </a:r>
            <a:r>
              <a:rPr lang="en-US" i="1" cap="small" dirty="0" err="1"/>
              <a:t>Surace</a:t>
            </a:r>
            <a:r>
              <a:rPr lang="en-US" i="1" cap="small" dirty="0"/>
              <a:t> (IPAC), Todd Thompson (OSU)</a:t>
            </a:r>
          </a:p>
        </p:txBody>
      </p:sp>
    </p:spTree>
    <p:extLst>
      <p:ext uri="{BB962C8B-B14F-4D97-AF65-F5344CB8AC3E}">
        <p14:creationId xmlns:p14="http://schemas.microsoft.com/office/powerpoint/2010/main" val="3774194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14690" y="6481786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577" y="5610302"/>
            <a:ext cx="30526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FF00"/>
                </a:solidFill>
              </a:rPr>
              <a:t>Highest values measured for any star-forming system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9169" y="5743388"/>
            <a:ext cx="2913555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>
                <a:solidFill>
                  <a:schemeClr val="bg1"/>
                </a:solidFill>
              </a:rPr>
              <a:t>SFR</a:t>
            </a:r>
            <a:r>
              <a:rPr lang="en-US" b="1" dirty="0">
                <a:solidFill>
                  <a:schemeClr val="bg1"/>
                </a:solidFill>
              </a:rPr>
              <a:t>(W) ~ 10</a:t>
            </a:r>
            <a:r>
              <a:rPr lang="en-US" b="1" baseline="30000" dirty="0">
                <a:solidFill>
                  <a:schemeClr val="bg1"/>
                </a:solidFill>
              </a:rPr>
              <a:t>4.1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chemeClr val="bg1"/>
                </a:solidFill>
              </a:rPr>
              <a:t> yr</a:t>
            </a:r>
            <a:r>
              <a:rPr lang="en-US" b="1" baseline="30000" dirty="0">
                <a:solidFill>
                  <a:schemeClr val="bg1"/>
                </a:solidFill>
              </a:rPr>
              <a:t>-1 </a:t>
            </a:r>
            <a:r>
              <a:rPr lang="en-US" b="1" dirty="0">
                <a:solidFill>
                  <a:schemeClr val="bg1"/>
                </a:solidFill>
              </a:rPr>
              <a:t>kpc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12673" y="6263301"/>
            <a:ext cx="2621980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 err="1">
                <a:solidFill>
                  <a:schemeClr val="bg1"/>
                </a:solidFill>
              </a:rPr>
              <a:t>gas</a:t>
            </a:r>
            <a:r>
              <a:rPr lang="en-US" b="1" dirty="0">
                <a:solidFill>
                  <a:schemeClr val="bg1"/>
                </a:solidFill>
              </a:rPr>
              <a:t>(W) ~ 4.5x10</a:t>
            </a:r>
            <a:r>
              <a:rPr lang="en-US" b="1" baseline="30000" dirty="0">
                <a:solidFill>
                  <a:schemeClr val="bg1"/>
                </a:solidFill>
              </a:rPr>
              <a:t>5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chemeClr val="bg1"/>
                </a:solidFill>
              </a:rPr>
              <a:t>pc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6" name="Picture 5" descr="Fig1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6617" r="50747" b="2766"/>
          <a:stretch/>
        </p:blipFill>
        <p:spPr>
          <a:xfrm>
            <a:off x="191883" y="1175455"/>
            <a:ext cx="4664963" cy="4239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0852" y="2015144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50 </a:t>
            </a:r>
            <a:r>
              <a:rPr lang="en-US" b="1" dirty="0"/>
              <a:t>(E) ≈ 50pc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7239" y="4113377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50 </a:t>
            </a:r>
            <a:r>
              <a:rPr lang="en-US" b="1" dirty="0"/>
              <a:t>(W) ≈ 35pc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188FE5-9288-8C4C-A5A6-5602162969E0}"/>
              </a:ext>
            </a:extLst>
          </p:cNvPr>
          <p:cNvSpPr txBox="1">
            <a:spLocks/>
          </p:cNvSpPr>
          <p:nvPr/>
        </p:nvSpPr>
        <p:spPr>
          <a:xfrm>
            <a:off x="797009" y="5120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Star Formation Distribution at 30 pc Scales at a distance of 77 </a:t>
            </a:r>
            <a:r>
              <a:rPr lang="en-US" sz="3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Mpc</a:t>
            </a:r>
            <a:endParaRPr lang="en-US" sz="3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6DDD1-8A8B-6C40-9E23-C84245BF65B0}"/>
              </a:ext>
            </a:extLst>
          </p:cNvPr>
          <p:cNvSpPr txBox="1"/>
          <p:nvPr/>
        </p:nvSpPr>
        <p:spPr>
          <a:xfrm>
            <a:off x="2463306" y="1635371"/>
            <a:ext cx="239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JVLA 33GHz continuum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BE85D9-C531-2C4C-AFC4-7B817203CC78}"/>
              </a:ext>
            </a:extLst>
          </p:cNvPr>
          <p:cNvSpPr/>
          <p:nvPr/>
        </p:nvSpPr>
        <p:spPr>
          <a:xfrm rot="18290949">
            <a:off x="1626895" y="4412999"/>
            <a:ext cx="74119" cy="1025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62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14690" y="6481786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577" y="5610302"/>
            <a:ext cx="30526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FF00"/>
                </a:solidFill>
              </a:rPr>
              <a:t>Highest values measured for any star-forming system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9169" y="5743388"/>
            <a:ext cx="2913555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>
                <a:solidFill>
                  <a:schemeClr val="bg1"/>
                </a:solidFill>
              </a:rPr>
              <a:t>SFR</a:t>
            </a:r>
            <a:r>
              <a:rPr lang="en-US" b="1" dirty="0">
                <a:solidFill>
                  <a:schemeClr val="bg1"/>
                </a:solidFill>
              </a:rPr>
              <a:t>(W) ~ 10</a:t>
            </a:r>
            <a:r>
              <a:rPr lang="en-US" b="1" baseline="30000" dirty="0">
                <a:solidFill>
                  <a:schemeClr val="bg1"/>
                </a:solidFill>
              </a:rPr>
              <a:t>4.1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chemeClr val="bg1"/>
                </a:solidFill>
              </a:rPr>
              <a:t> yr</a:t>
            </a:r>
            <a:r>
              <a:rPr lang="en-US" b="1" baseline="30000" dirty="0">
                <a:solidFill>
                  <a:schemeClr val="bg1"/>
                </a:solidFill>
              </a:rPr>
              <a:t>-1 </a:t>
            </a:r>
            <a:r>
              <a:rPr lang="en-US" b="1" dirty="0">
                <a:solidFill>
                  <a:schemeClr val="bg1"/>
                </a:solidFill>
              </a:rPr>
              <a:t>kpc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12673" y="6263301"/>
            <a:ext cx="2621980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 err="1">
                <a:solidFill>
                  <a:schemeClr val="bg1"/>
                </a:solidFill>
              </a:rPr>
              <a:t>gas</a:t>
            </a:r>
            <a:r>
              <a:rPr lang="en-US" b="1" dirty="0">
                <a:solidFill>
                  <a:schemeClr val="bg1"/>
                </a:solidFill>
              </a:rPr>
              <a:t>(W) ~ 4.5x10</a:t>
            </a:r>
            <a:r>
              <a:rPr lang="en-US" b="1" baseline="30000" dirty="0">
                <a:solidFill>
                  <a:schemeClr val="bg1"/>
                </a:solidFill>
              </a:rPr>
              <a:t>5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chemeClr val="bg1"/>
                </a:solidFill>
              </a:rPr>
              <a:t>pc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6" name="Picture 5" descr="Fig1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6617" r="50747" b="2766"/>
          <a:stretch/>
        </p:blipFill>
        <p:spPr>
          <a:xfrm>
            <a:off x="191883" y="1175455"/>
            <a:ext cx="4664963" cy="4239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0852" y="2015144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50 </a:t>
            </a:r>
            <a:r>
              <a:rPr lang="en-US" b="1" dirty="0"/>
              <a:t>(E) ≈ 50pc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7239" y="4113377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50 </a:t>
            </a:r>
            <a:r>
              <a:rPr lang="en-US" b="1" dirty="0"/>
              <a:t>(W) ≈ 35pc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188FE5-9288-8C4C-A5A6-5602162969E0}"/>
              </a:ext>
            </a:extLst>
          </p:cNvPr>
          <p:cNvSpPr txBox="1">
            <a:spLocks/>
          </p:cNvSpPr>
          <p:nvPr/>
        </p:nvSpPr>
        <p:spPr>
          <a:xfrm>
            <a:off x="797009" y="5120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Star Formation Distribution at 30 pc Scales at a distance of 77 </a:t>
            </a:r>
            <a:r>
              <a:rPr lang="en-US" sz="3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Mpc</a:t>
            </a:r>
            <a:endParaRPr lang="en-US" sz="3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6DDD1-8A8B-6C40-9E23-C84245BF65B0}"/>
              </a:ext>
            </a:extLst>
          </p:cNvPr>
          <p:cNvSpPr txBox="1"/>
          <p:nvPr/>
        </p:nvSpPr>
        <p:spPr>
          <a:xfrm>
            <a:off x="2463306" y="1635371"/>
            <a:ext cx="239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JVLA 33GHz continuum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BE85D9-C531-2C4C-AFC4-7B817203CC78}"/>
              </a:ext>
            </a:extLst>
          </p:cNvPr>
          <p:cNvSpPr/>
          <p:nvPr/>
        </p:nvSpPr>
        <p:spPr>
          <a:xfrm rot="18290949">
            <a:off x="1626895" y="4412999"/>
            <a:ext cx="74119" cy="1025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1F4104-1EE4-5048-86B2-BED2E10CC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102" y="2129087"/>
            <a:ext cx="4507544" cy="2119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57C93-2597-FD4C-AE94-3657EB19F0C6}"/>
              </a:ext>
            </a:extLst>
          </p:cNvPr>
          <p:cNvSpPr txBox="1"/>
          <p:nvPr/>
        </p:nvSpPr>
        <p:spPr>
          <a:xfrm>
            <a:off x="5117823" y="4298043"/>
            <a:ext cx="380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49 </a:t>
            </a:r>
            <a:r>
              <a:rPr lang="en-US" dirty="0" err="1"/>
              <a:t>RSNe</a:t>
            </a:r>
            <a:r>
              <a:rPr lang="en-US" dirty="0"/>
              <a:t> in the entire system with VLBI (Lonsdale+06)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2CDC3-B228-7546-92F3-CA88AAB76070}"/>
              </a:ext>
            </a:extLst>
          </p:cNvPr>
          <p:cNvSpPr txBox="1"/>
          <p:nvPr/>
        </p:nvSpPr>
        <p:spPr>
          <a:xfrm>
            <a:off x="5117823" y="4944374"/>
            <a:ext cx="394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Varenius+17 </a:t>
            </a:r>
            <a:r>
              <a:rPr lang="en-US" dirty="0" err="1"/>
              <a:t>arxiv</a:t>
            </a:r>
            <a:r>
              <a:rPr lang="en-US" dirty="0"/>
              <a:t> for updated observations with 97 sources total.</a:t>
            </a:r>
          </a:p>
        </p:txBody>
      </p:sp>
    </p:spTree>
    <p:extLst>
      <p:ext uri="{BB962C8B-B14F-4D97-AF65-F5344CB8AC3E}">
        <p14:creationId xmlns:p14="http://schemas.microsoft.com/office/powerpoint/2010/main" val="16811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14690" y="6481786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577" y="5610302"/>
            <a:ext cx="30526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FF00"/>
                </a:solidFill>
              </a:rPr>
              <a:t>Highest values measured for any star-forming system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4690" y="5654087"/>
            <a:ext cx="23365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FF00"/>
                </a:solidFill>
              </a:rPr>
              <a:t>33 GHz tracing recent SF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9169" y="5743388"/>
            <a:ext cx="2913555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>
                <a:solidFill>
                  <a:schemeClr val="bg1"/>
                </a:solidFill>
              </a:rPr>
              <a:t>SFR</a:t>
            </a:r>
            <a:r>
              <a:rPr lang="en-US" b="1" dirty="0">
                <a:solidFill>
                  <a:schemeClr val="bg1"/>
                </a:solidFill>
              </a:rPr>
              <a:t>(W) ~ 10</a:t>
            </a:r>
            <a:r>
              <a:rPr lang="en-US" b="1" baseline="30000" dirty="0">
                <a:solidFill>
                  <a:schemeClr val="bg1"/>
                </a:solidFill>
              </a:rPr>
              <a:t>4.1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chemeClr val="bg1"/>
                </a:solidFill>
              </a:rPr>
              <a:t> yr</a:t>
            </a:r>
            <a:r>
              <a:rPr lang="en-US" b="1" baseline="30000" dirty="0">
                <a:solidFill>
                  <a:schemeClr val="bg1"/>
                </a:solidFill>
              </a:rPr>
              <a:t>-1 </a:t>
            </a:r>
            <a:r>
              <a:rPr lang="en-US" b="1" dirty="0">
                <a:solidFill>
                  <a:schemeClr val="bg1"/>
                </a:solidFill>
              </a:rPr>
              <a:t>kpc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12673" y="6263301"/>
            <a:ext cx="2621980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 err="1">
                <a:solidFill>
                  <a:schemeClr val="bg1"/>
                </a:solidFill>
              </a:rPr>
              <a:t>gas</a:t>
            </a:r>
            <a:r>
              <a:rPr lang="en-US" b="1" dirty="0">
                <a:solidFill>
                  <a:schemeClr val="bg1"/>
                </a:solidFill>
              </a:rPr>
              <a:t>(W) ~ 4.5x10</a:t>
            </a:r>
            <a:r>
              <a:rPr lang="en-US" b="1" baseline="30000" dirty="0">
                <a:solidFill>
                  <a:schemeClr val="bg1"/>
                </a:solidFill>
              </a:rPr>
              <a:t>5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chemeClr val="bg1"/>
                </a:solidFill>
              </a:rPr>
              <a:t>pc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6" name="Picture 5" descr="Fig1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6617" r="11506" b="2766"/>
          <a:stretch/>
        </p:blipFill>
        <p:spPr>
          <a:xfrm>
            <a:off x="191883" y="1175455"/>
            <a:ext cx="8731534" cy="4239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0852" y="2015144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50 </a:t>
            </a:r>
            <a:r>
              <a:rPr lang="en-US" b="1" dirty="0"/>
              <a:t>(E) ≈ 50pc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7239" y="4113377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50 </a:t>
            </a:r>
            <a:r>
              <a:rPr lang="en-US" b="1" dirty="0"/>
              <a:t>(W) ≈ 35pc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188FE5-9288-8C4C-A5A6-5602162969E0}"/>
              </a:ext>
            </a:extLst>
          </p:cNvPr>
          <p:cNvSpPr txBox="1">
            <a:spLocks/>
          </p:cNvSpPr>
          <p:nvPr/>
        </p:nvSpPr>
        <p:spPr>
          <a:xfrm>
            <a:off x="797009" y="5120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Star Formation Distribution at 30 pc Scales at a distance of 77 </a:t>
            </a:r>
            <a:r>
              <a:rPr lang="en-US" sz="3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Mpc</a:t>
            </a:r>
            <a:endParaRPr lang="en-US" sz="3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6DDD1-8A8B-6C40-9E23-C84245BF65B0}"/>
              </a:ext>
            </a:extLst>
          </p:cNvPr>
          <p:cNvSpPr txBox="1"/>
          <p:nvPr/>
        </p:nvSpPr>
        <p:spPr>
          <a:xfrm>
            <a:off x="2463306" y="1635371"/>
            <a:ext cx="239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JVLA 33GHz continuum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BE85D9-C531-2C4C-AFC4-7B817203CC78}"/>
              </a:ext>
            </a:extLst>
          </p:cNvPr>
          <p:cNvSpPr/>
          <p:nvPr/>
        </p:nvSpPr>
        <p:spPr>
          <a:xfrm rot="18290949">
            <a:off x="1626895" y="4412999"/>
            <a:ext cx="74119" cy="1025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6ABF29-02FE-2643-A2BF-23D58082FF4B}"/>
              </a:ext>
            </a:extLst>
          </p:cNvPr>
          <p:cNvSpPr/>
          <p:nvPr/>
        </p:nvSpPr>
        <p:spPr>
          <a:xfrm rot="18290949">
            <a:off x="5731737" y="4437339"/>
            <a:ext cx="74428" cy="1060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DFF46-8661-BF47-A7CC-8D5356BB9AF2}"/>
              </a:ext>
            </a:extLst>
          </p:cNvPr>
          <p:cNvSpPr txBox="1"/>
          <p:nvPr/>
        </p:nvSpPr>
        <p:spPr>
          <a:xfrm>
            <a:off x="6033127" y="5383141"/>
            <a:ext cx="28902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SNR distribution from Lonsdale+06</a:t>
            </a:r>
          </a:p>
        </p:txBody>
      </p:sp>
    </p:spTree>
    <p:extLst>
      <p:ext uri="{BB962C8B-B14F-4D97-AF65-F5344CB8AC3E}">
        <p14:creationId xmlns:p14="http://schemas.microsoft.com/office/powerpoint/2010/main" val="1448342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r="11506" b="5159"/>
          <a:stretch/>
        </p:blipFill>
        <p:spPr>
          <a:xfrm>
            <a:off x="58336" y="1632058"/>
            <a:ext cx="8928573" cy="415914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33750D-1F29-024F-82B0-FAF6365B9CD3}"/>
              </a:ext>
            </a:extLst>
          </p:cNvPr>
          <p:cNvSpPr/>
          <p:nvPr/>
        </p:nvSpPr>
        <p:spPr>
          <a:xfrm rot="2326025">
            <a:off x="1575513" y="4645542"/>
            <a:ext cx="266144" cy="3400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14682" y="5958566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7616" y="5945866"/>
            <a:ext cx="4301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6 GHz tracing molecular gas (?)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5176" y="1228464"/>
            <a:ext cx="178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"/>
              </a:rPr>
              <a:t>Sakamoto+2008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188FE5-9288-8C4C-A5A6-5602162969E0}"/>
              </a:ext>
            </a:extLst>
          </p:cNvPr>
          <p:cNvSpPr txBox="1">
            <a:spLocks/>
          </p:cNvSpPr>
          <p:nvPr/>
        </p:nvSpPr>
        <p:spPr>
          <a:xfrm>
            <a:off x="797009" y="5120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Star Formation Distribution at 30 pc Scales at a distance of 77 </a:t>
            </a:r>
            <a:r>
              <a:rPr lang="en-US" sz="3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Mpc</a:t>
            </a:r>
            <a:endParaRPr lang="en-US" sz="3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6DDD1-8A8B-6C40-9E23-C84245BF65B0}"/>
              </a:ext>
            </a:extLst>
          </p:cNvPr>
          <p:cNvSpPr txBox="1"/>
          <p:nvPr/>
        </p:nvSpPr>
        <p:spPr>
          <a:xfrm>
            <a:off x="148156" y="1262726"/>
            <a:ext cx="183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VLA observations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B48F23-C94F-6245-92A0-8370AA561F75}"/>
              </a:ext>
            </a:extLst>
          </p:cNvPr>
          <p:cNvSpPr/>
          <p:nvPr/>
        </p:nvSpPr>
        <p:spPr>
          <a:xfrm rot="2326025">
            <a:off x="1016782" y="3666511"/>
            <a:ext cx="194478" cy="2418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EF9DA2-9212-2947-AD90-D7E64A5BCC95}"/>
              </a:ext>
            </a:extLst>
          </p:cNvPr>
          <p:cNvSpPr/>
          <p:nvPr/>
        </p:nvSpPr>
        <p:spPr>
          <a:xfrm rot="2326025">
            <a:off x="5827896" y="4656245"/>
            <a:ext cx="266144" cy="3400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36C568-B65F-D74B-AFBF-77EB335078EF}"/>
              </a:ext>
            </a:extLst>
          </p:cNvPr>
          <p:cNvSpPr/>
          <p:nvPr/>
        </p:nvSpPr>
        <p:spPr>
          <a:xfrm rot="19955484">
            <a:off x="5855464" y="4676427"/>
            <a:ext cx="199808" cy="294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FDB465-2324-0E4A-84C2-6F3DFCA3245E}"/>
              </a:ext>
            </a:extLst>
          </p:cNvPr>
          <p:cNvSpPr/>
          <p:nvPr/>
        </p:nvSpPr>
        <p:spPr>
          <a:xfrm rot="18290949">
            <a:off x="1680535" y="4778683"/>
            <a:ext cx="56100" cy="737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D8F9CD-1FC2-B34E-8F80-3830A814BCB3}"/>
              </a:ext>
            </a:extLst>
          </p:cNvPr>
          <p:cNvSpPr/>
          <p:nvPr/>
        </p:nvSpPr>
        <p:spPr>
          <a:xfrm>
            <a:off x="0" y="-15240"/>
            <a:ext cx="9144000" cy="561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 r="9715" b="12707"/>
          <a:stretch/>
        </p:blipFill>
        <p:spPr>
          <a:xfrm>
            <a:off x="3150971" y="114014"/>
            <a:ext cx="2884761" cy="2673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 r="3241" b="12434"/>
          <a:stretch/>
        </p:blipFill>
        <p:spPr>
          <a:xfrm>
            <a:off x="3105251" y="2940064"/>
            <a:ext cx="3078977" cy="2651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1540" y="5704813"/>
            <a:ext cx="323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33 GHz contour maps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" r="8706" b="12642"/>
          <a:stretch/>
        </p:blipFill>
        <p:spPr>
          <a:xfrm>
            <a:off x="66028" y="2901891"/>
            <a:ext cx="2978811" cy="2697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r="8678" b="11435"/>
          <a:stretch/>
        </p:blipFill>
        <p:spPr>
          <a:xfrm>
            <a:off x="89284" y="74961"/>
            <a:ext cx="2955555" cy="274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r="7866" b="12452"/>
          <a:stretch/>
        </p:blipFill>
        <p:spPr>
          <a:xfrm>
            <a:off x="6187036" y="106679"/>
            <a:ext cx="2891803" cy="2636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7996" y="6446235"/>
            <a:ext cx="26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C0D9B2-EF9E-7146-8D68-43534F5EDC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78" r="8667" b="11883"/>
          <a:stretch/>
        </p:blipFill>
        <p:spPr>
          <a:xfrm>
            <a:off x="6208483" y="2906374"/>
            <a:ext cx="2911261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78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3694" y="-206867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Compact sizes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73B836-A80C-434A-A022-6D9F5D413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8"/>
          <a:stretch/>
        </p:blipFill>
        <p:spPr>
          <a:xfrm>
            <a:off x="1421973" y="777133"/>
            <a:ext cx="6420173" cy="5941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DBCE1A-F4ED-ED43-A85B-177A00BFDD8E}"/>
              </a:ext>
            </a:extLst>
          </p:cNvPr>
          <p:cNvSpPr txBox="1"/>
          <p:nvPr/>
        </p:nvSpPr>
        <p:spPr>
          <a:xfrm rot="16200000">
            <a:off x="-184666" y="5373330"/>
            <a:ext cx="26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2017</a:t>
            </a:r>
          </a:p>
        </p:txBody>
      </p:sp>
    </p:spTree>
    <p:extLst>
      <p:ext uri="{BB962C8B-B14F-4D97-AF65-F5344CB8AC3E}">
        <p14:creationId xmlns:p14="http://schemas.microsoft.com/office/powerpoint/2010/main" val="3572992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3694" y="-98381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Integrated SFR (IR versus radio)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7" y="1044619"/>
            <a:ext cx="5587139" cy="5587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0373" y="4656969"/>
            <a:ext cx="261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Fine agreement, within the scatter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3576" y="2542869"/>
            <a:ext cx="290547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Need to account for AGN contribution at 33 GHz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DBCFE-57F4-9443-AA22-B3B608029A11}"/>
              </a:ext>
            </a:extLst>
          </p:cNvPr>
          <p:cNvSpPr txBox="1"/>
          <p:nvPr/>
        </p:nvSpPr>
        <p:spPr>
          <a:xfrm>
            <a:off x="5846736" y="6355571"/>
            <a:ext cx="26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2017</a:t>
            </a:r>
          </a:p>
        </p:txBody>
      </p:sp>
    </p:spTree>
    <p:extLst>
      <p:ext uri="{BB962C8B-B14F-4D97-AF65-F5344CB8AC3E}">
        <p14:creationId xmlns:p14="http://schemas.microsoft.com/office/powerpoint/2010/main" val="1185266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3694" y="-206867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most extreme starbursts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BCE1A-F4ED-ED43-A85B-177A00BFDD8E}"/>
              </a:ext>
            </a:extLst>
          </p:cNvPr>
          <p:cNvSpPr txBox="1"/>
          <p:nvPr/>
        </p:nvSpPr>
        <p:spPr>
          <a:xfrm rot="16200000">
            <a:off x="190093" y="5373331"/>
            <a:ext cx="26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596D-9A8D-334E-AD3B-A181093A6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94" r="10284"/>
          <a:stretch/>
        </p:blipFill>
        <p:spPr>
          <a:xfrm>
            <a:off x="1674762" y="685868"/>
            <a:ext cx="5823318" cy="60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8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3694" y="-206867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Maximal Starbursts?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0EAA6-1F1D-A54A-BAAF-ED43A43C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84" y="795033"/>
            <a:ext cx="6243055" cy="6062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A54B08-B3C9-7D41-B8E3-C1B6F6E8B707}"/>
              </a:ext>
            </a:extLst>
          </p:cNvPr>
          <p:cNvSpPr txBox="1"/>
          <p:nvPr/>
        </p:nvSpPr>
        <p:spPr>
          <a:xfrm rot="16200000">
            <a:off x="-184666" y="5373330"/>
            <a:ext cx="26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2017</a:t>
            </a:r>
          </a:p>
        </p:txBody>
      </p:sp>
    </p:spTree>
    <p:extLst>
      <p:ext uri="{BB962C8B-B14F-4D97-AF65-F5344CB8AC3E}">
        <p14:creationId xmlns:p14="http://schemas.microsoft.com/office/powerpoint/2010/main" val="428082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7235" y="1179937"/>
            <a:ext cx="4865503" cy="5485906"/>
          </a:xfrm>
        </p:spPr>
        <p:txBody>
          <a:bodyPr>
            <a:noAutofit/>
          </a:bodyPr>
          <a:lstStyle/>
          <a:p>
            <a:r>
              <a:rPr lang="en-US" sz="1900" dirty="0"/>
              <a:t>ALMA has observed Arp 220 several  times in an effort to determine gas and dust continuum properties (e.g., Wilson+14, Aalto+15, Rangwala+15, Scoville+15,16, Martin+16).</a:t>
            </a:r>
          </a:p>
          <a:p>
            <a:r>
              <a:rPr lang="en-US" sz="1900" dirty="0"/>
              <a:t>Previous efforts with similar angular resolution include Sakamoto+99,08,09 with SMA.</a:t>
            </a:r>
          </a:p>
          <a:p>
            <a:r>
              <a:rPr lang="en-US" sz="1900" dirty="0"/>
              <a:t>High angular resolution (0.1” &lt; comparable to VLA at 33 GHz) available for the first time in Cycle 3.</a:t>
            </a:r>
          </a:p>
          <a:p>
            <a:r>
              <a:rPr lang="en-US" sz="1900" dirty="0"/>
              <a:t>High resolution campaign to observe gas distribution and thermal dust continuum include Scoville+16 (CO (1-0)) and </a:t>
            </a:r>
            <a:r>
              <a:rPr lang="en-US" sz="1900" b="1" dirty="0">
                <a:solidFill>
                  <a:srgbClr val="FFFF00"/>
                </a:solidFill>
              </a:rPr>
              <a:t>Barcos-Muñoz+18, in prep. (e.g., HCN (1-0), HCO+(1-0), </a:t>
            </a:r>
            <a:r>
              <a:rPr lang="en-US" sz="1900" b="1" dirty="0" err="1">
                <a:solidFill>
                  <a:srgbClr val="FFFF00"/>
                </a:solidFill>
              </a:rPr>
              <a:t>SiO</a:t>
            </a:r>
            <a:r>
              <a:rPr lang="en-US" sz="1900" b="1" dirty="0">
                <a:solidFill>
                  <a:srgbClr val="FFFF00"/>
                </a:solidFill>
              </a:rPr>
              <a:t>(2-1))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95" y="3428697"/>
            <a:ext cx="1827705" cy="1734170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7941471" y="5088665"/>
            <a:ext cx="835202" cy="35101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1200" b="1" i="1" dirty="0">
                <a:cs typeface="Times New Roman"/>
              </a:rPr>
              <a:t>Scoville+17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116109" y="2011036"/>
            <a:ext cx="977271" cy="35101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1200" b="1" i="1" dirty="0">
                <a:cs typeface="Times New Roman"/>
              </a:rPr>
              <a:t>Sakamoto+08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5" y="1068175"/>
            <a:ext cx="3125014" cy="11091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1" y="2287321"/>
            <a:ext cx="1549316" cy="1414409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8070133" y="1456752"/>
            <a:ext cx="977271" cy="35101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1200" b="1" i="1" dirty="0">
                <a:cs typeface="Times New Roman"/>
              </a:rPr>
              <a:t>Rangwala+15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705757" y="3653325"/>
            <a:ext cx="835202" cy="35101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1200" b="1" i="1" dirty="0">
                <a:cs typeface="Times New Roman"/>
              </a:rPr>
              <a:t>Scoville+15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65" y="2269767"/>
            <a:ext cx="2100932" cy="11010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11" y="3922890"/>
            <a:ext cx="2202826" cy="880152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5576331" y="4840760"/>
            <a:ext cx="977271" cy="35101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1200" b="1" i="1" dirty="0">
                <a:cs typeface="Times New Roman"/>
              </a:rPr>
              <a:t>Sakamoto+99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71" y="5405670"/>
            <a:ext cx="3636084" cy="99539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708559" y="6373130"/>
            <a:ext cx="977271" cy="3510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1200" b="1" i="1" dirty="0">
                <a:cs typeface="Times New Roman"/>
              </a:rPr>
              <a:t>Martín+16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91DD7E7-4256-9E4C-AD23-11FA9CD1FBFE}"/>
              </a:ext>
            </a:extLst>
          </p:cNvPr>
          <p:cNvSpPr txBox="1">
            <a:spLocks/>
          </p:cNvSpPr>
          <p:nvPr/>
        </p:nvSpPr>
        <p:spPr>
          <a:xfrm>
            <a:off x="510781" y="-55444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Submillimeter Observations of Arp 220</a:t>
            </a:r>
          </a:p>
        </p:txBody>
      </p:sp>
    </p:spTree>
    <p:extLst>
      <p:ext uri="{BB962C8B-B14F-4D97-AF65-F5344CB8AC3E}">
        <p14:creationId xmlns:p14="http://schemas.microsoft.com/office/powerpoint/2010/main" val="26766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08"/>
    </mc:Choice>
    <mc:Fallback xmlns="">
      <p:transition spd="slow" advTm="10130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258" y="5376735"/>
            <a:ext cx="4640742" cy="114300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The most extreme local starburst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28" y="1343420"/>
            <a:ext cx="4530935" cy="1441866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>
                <a:ea typeface="ヒラギノ角ゴ ProN W3" charset="0"/>
                <a:cs typeface="ヒラギノ角ゴ ProN W3" charset="0"/>
              </a:rPr>
              <a:t>LIRGs: </a:t>
            </a:r>
            <a:r>
              <a:rPr lang="en-US" sz="2000" b="1" dirty="0">
                <a:ea typeface="ヒラギノ角ゴ ProN W3" charset="0"/>
                <a:cs typeface="ヒラギノ角ゴ ProN W3" charset="0"/>
                <a:sym typeface="Arial Italic" charset="0"/>
              </a:rPr>
              <a:t>L</a:t>
            </a:r>
            <a:r>
              <a:rPr lang="en-US" sz="2000" b="1" baseline="-20000" dirty="0">
                <a:ea typeface="ヒラギノ角ゴ ProN W3" charset="0"/>
                <a:cs typeface="ヒラギノ角ゴ ProN W3" charset="0"/>
              </a:rPr>
              <a:t>IR</a:t>
            </a:r>
            <a:r>
              <a:rPr lang="en-US" sz="2000" b="1" dirty="0">
                <a:ea typeface="ヒラギノ角ゴ ProN W3" charset="0"/>
                <a:cs typeface="ヒラギノ角ゴ ProN W3" charset="0"/>
              </a:rPr>
              <a:t>[8-1000</a:t>
            </a:r>
            <a:r>
              <a:rPr lang="en-US" sz="2000" b="1" dirty="0">
                <a:ea typeface="ヒラギノ角ゴ ProN W3" charset="0"/>
                <a:cs typeface="ヒラギノ角ゴ ProN W3" charset="0"/>
                <a:sym typeface="Arial Italic" charset="0"/>
              </a:rPr>
              <a:t> </a:t>
            </a:r>
            <a:r>
              <a:rPr lang="en-US" sz="2000" b="1" dirty="0" err="1">
                <a:ea typeface="ヒラギノ角ゴ ProN W3" charset="0"/>
                <a:cs typeface="ヒラギノ角ゴ ProN W3" charset="0"/>
                <a:sym typeface="Symbol" charset="0"/>
              </a:rPr>
              <a:t>μ</a:t>
            </a:r>
            <a:r>
              <a:rPr lang="en-US" sz="2000" b="1" dirty="0" err="1">
                <a:ea typeface="ヒラギノ角ゴ ProN W3" charset="0"/>
                <a:cs typeface="ヒラギノ角ゴ ProN W3" charset="0"/>
              </a:rPr>
              <a:t>m</a:t>
            </a:r>
            <a:r>
              <a:rPr lang="en-US" sz="2000" b="1" dirty="0">
                <a:ea typeface="ヒラギノ角ゴ ProN W3" charset="0"/>
                <a:cs typeface="ヒラギノ角ゴ ProN W3" charset="0"/>
              </a:rPr>
              <a:t>] ≥ 10</a:t>
            </a:r>
            <a:r>
              <a:rPr lang="en-US" sz="2000" b="1" baseline="30000" dirty="0">
                <a:ea typeface="ヒラギノ角ゴ ProN W3" charset="0"/>
                <a:cs typeface="ヒラギノ角ゴ ProN W3" charset="0"/>
              </a:rPr>
              <a:t>11</a:t>
            </a:r>
            <a:r>
              <a:rPr lang="en-US" sz="2000" b="1" dirty="0">
                <a:ea typeface="ヒラギノ角ゴ ProN W3" charset="0"/>
                <a:cs typeface="ヒラギノ角ゴ ProN W3" charset="0"/>
              </a:rPr>
              <a:t> L</a:t>
            </a:r>
            <a:r>
              <a:rPr lang="en-US" sz="2000" b="1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="1" baseline="-25000" dirty="0"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140000"/>
              </a:lnSpc>
            </a:pPr>
            <a:r>
              <a:rPr lang="en-US" sz="2000" b="1" dirty="0">
                <a:ea typeface="ヒラギノ角ゴ ProN W3" charset="0"/>
                <a:cs typeface="ヒラギノ角ゴ ProN W3" charset="0"/>
              </a:rPr>
              <a:t>ULIRGs: </a:t>
            </a:r>
            <a:r>
              <a:rPr lang="en-US" sz="2000" b="1" dirty="0">
                <a:ea typeface="ヒラギノ角ゴ ProN W3" charset="0"/>
                <a:cs typeface="ヒラギノ角ゴ ProN W3" charset="0"/>
                <a:sym typeface="Arial Italic" charset="0"/>
              </a:rPr>
              <a:t>L</a:t>
            </a:r>
            <a:r>
              <a:rPr lang="en-US" sz="2000" b="1" baseline="-20000" dirty="0">
                <a:ea typeface="ヒラギノ角ゴ ProN W3" charset="0"/>
                <a:cs typeface="ヒラギノ角ゴ ProN W3" charset="0"/>
              </a:rPr>
              <a:t>IR</a:t>
            </a:r>
            <a:r>
              <a:rPr lang="en-US" sz="2000" b="1" dirty="0">
                <a:ea typeface="ヒラギノ角ゴ ProN W3" charset="0"/>
                <a:cs typeface="ヒラギノ角ゴ ProN W3" charset="0"/>
              </a:rPr>
              <a:t>[8-1000</a:t>
            </a:r>
            <a:r>
              <a:rPr lang="en-US" sz="2000" b="1" dirty="0">
                <a:ea typeface="ヒラギノ角ゴ ProN W3" charset="0"/>
                <a:cs typeface="ヒラギノ角ゴ ProN W3" charset="0"/>
                <a:sym typeface="Arial Italic" charset="0"/>
              </a:rPr>
              <a:t> </a:t>
            </a:r>
            <a:r>
              <a:rPr lang="en-US" sz="2000" b="1" dirty="0" err="1">
                <a:ea typeface="ヒラギノ角ゴ ProN W3" charset="0"/>
                <a:cs typeface="ヒラギノ角ゴ ProN W3" charset="0"/>
                <a:sym typeface="Symbol" charset="0"/>
              </a:rPr>
              <a:t>μ</a:t>
            </a:r>
            <a:r>
              <a:rPr lang="en-US" sz="2000" b="1" dirty="0" err="1">
                <a:ea typeface="ヒラギノ角ゴ ProN W3" charset="0"/>
                <a:cs typeface="ヒラギノ角ゴ ProN W3" charset="0"/>
              </a:rPr>
              <a:t>m</a:t>
            </a:r>
            <a:r>
              <a:rPr lang="en-US" sz="2000" b="1" dirty="0">
                <a:ea typeface="ヒラギノ角ゴ ProN W3" charset="0"/>
                <a:cs typeface="ヒラギノ角ゴ ProN W3" charset="0"/>
              </a:rPr>
              <a:t>] ≥ 10</a:t>
            </a:r>
            <a:r>
              <a:rPr lang="en-US" sz="2000" b="1" baseline="30000" dirty="0">
                <a:ea typeface="ヒラギノ角ゴ ProN W3" charset="0"/>
                <a:cs typeface="ヒラギノ角ゴ ProN W3" charset="0"/>
              </a:rPr>
              <a:t>12</a:t>
            </a:r>
            <a:r>
              <a:rPr lang="en-US" sz="2000" b="1" dirty="0">
                <a:ea typeface="ヒラギノ角ゴ ProN W3" charset="0"/>
                <a:cs typeface="ヒラギノ角ゴ ProN W3" charset="0"/>
              </a:rPr>
              <a:t> L</a:t>
            </a:r>
            <a:r>
              <a:rPr lang="en-US" sz="2000" b="1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="1" baseline="-25000" dirty="0"/>
          </a:p>
        </p:txBody>
      </p:sp>
      <p:pic>
        <p:nvPicPr>
          <p:cNvPr id="4" name="Picture 3" descr="SED_Sanders&amp;Mira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72" y="2901374"/>
            <a:ext cx="3941469" cy="37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56324" y="3135537"/>
            <a:ext cx="73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Dust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6324" y="4000343"/>
            <a:ext cx="85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378980" y="4394808"/>
            <a:ext cx="1233673" cy="0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308406" y="3530001"/>
            <a:ext cx="2413684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913956" y="4895745"/>
            <a:ext cx="1939139" cy="12193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Sanders &amp; Mirabel (1996)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8077" y="2205274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dirty="0">
                <a:solidFill>
                  <a:schemeClr val="bg1"/>
                </a:solidFill>
              </a:rPr>
              <a:t>Dust rich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8077" y="1537946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dirty="0">
                <a:solidFill>
                  <a:schemeClr val="bg1"/>
                </a:solidFill>
              </a:rPr>
              <a:t>Gas rich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8077" y="2866283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dirty="0">
                <a:solidFill>
                  <a:schemeClr val="bg1"/>
                </a:solidFill>
              </a:rPr>
              <a:t>Compact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8077" y="3523083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dirty="0">
                <a:solidFill>
                  <a:schemeClr val="bg1"/>
                </a:solidFill>
              </a:rPr>
              <a:t>High SFR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8077" y="4194168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dirty="0">
                <a:solidFill>
                  <a:schemeClr val="bg1"/>
                </a:solidFill>
              </a:rPr>
              <a:t>AGN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83281" y="2986105"/>
            <a:ext cx="0" cy="1408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3281" y="2883670"/>
            <a:ext cx="655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SFR</a:t>
            </a:r>
          </a:p>
          <a:p>
            <a:r>
              <a:rPr lang="en-US" dirty="0"/>
              <a:t>DCF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1752" y="308740"/>
            <a:ext cx="85344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U/LIRGs: An extreme starburst population in the local universe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A82BF-2ACC-544B-ACEF-9801F935B4FE}"/>
              </a:ext>
            </a:extLst>
          </p:cNvPr>
          <p:cNvSpPr txBox="1"/>
          <p:nvPr/>
        </p:nvSpPr>
        <p:spPr>
          <a:xfrm>
            <a:off x="6098077" y="4856147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dirty="0">
                <a:solidFill>
                  <a:schemeClr val="bg1"/>
                </a:solidFill>
              </a:rPr>
              <a:t>Mergers</a:t>
            </a:r>
          </a:p>
        </p:txBody>
      </p:sp>
    </p:spTree>
    <p:extLst>
      <p:ext uri="{BB962C8B-B14F-4D97-AF65-F5344CB8AC3E}">
        <p14:creationId xmlns:p14="http://schemas.microsoft.com/office/powerpoint/2010/main" val="417604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68FC6E-CD22-094F-BDF8-D31B4A4E7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48" b="6630"/>
          <a:stretch/>
        </p:blipFill>
        <p:spPr>
          <a:xfrm>
            <a:off x="-492" y="1284788"/>
            <a:ext cx="4778478" cy="4708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30E287-E065-2F45-994E-C688F5D1ECBF}"/>
              </a:ext>
            </a:extLst>
          </p:cNvPr>
          <p:cNvSpPr txBox="1"/>
          <p:nvPr/>
        </p:nvSpPr>
        <p:spPr>
          <a:xfrm>
            <a:off x="187197" y="5963083"/>
            <a:ext cx="487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cs typeface="Times New Roman"/>
              </a:rPr>
              <a:t>ALMA: 92 GHz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cs typeface="Times New Roman"/>
              </a:rPr>
              <a:t>0.09” x 0.07” (33 x 26 pc)</a:t>
            </a:r>
          </a:p>
          <a:p>
            <a:pPr algn="ctr"/>
            <a:r>
              <a:rPr lang="en-US" dirty="0"/>
              <a:t>92 GHz is optically thin. Traces star formation.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73A15-C375-C241-BD5E-21E2307BD0E4}"/>
              </a:ext>
            </a:extLst>
          </p:cNvPr>
          <p:cNvSpPr txBox="1">
            <a:spLocks/>
          </p:cNvSpPr>
          <p:nvPr/>
        </p:nvSpPr>
        <p:spPr>
          <a:xfrm>
            <a:off x="797009" y="5120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Star Formation Distribution at 30 pc Scales at a distance of 77 </a:t>
            </a:r>
            <a:r>
              <a:rPr lang="en-US" sz="3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Mpc</a:t>
            </a:r>
            <a:endParaRPr lang="en-US" sz="3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44E6AE-E8CD-B34F-98C6-0F9EBEA116C6}"/>
              </a:ext>
            </a:extLst>
          </p:cNvPr>
          <p:cNvSpPr txBox="1"/>
          <p:nvPr/>
        </p:nvSpPr>
        <p:spPr>
          <a:xfrm>
            <a:off x="1460286" y="1938600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Barcos-Muñoz et al.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382E11-F7AF-E24E-B0EC-77AB8EEB4A23}"/>
              </a:ext>
            </a:extLst>
          </p:cNvPr>
          <p:cNvSpPr/>
          <p:nvPr/>
        </p:nvSpPr>
        <p:spPr>
          <a:xfrm rot="1330520" flipH="1">
            <a:off x="1379785" y="5014788"/>
            <a:ext cx="122706" cy="1484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7AB7B-EA88-5848-B90F-47E6CFD2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0" b="9801"/>
          <a:stretch/>
        </p:blipFill>
        <p:spPr>
          <a:xfrm>
            <a:off x="4311809" y="2107768"/>
            <a:ext cx="4827653" cy="3885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2208" y="1321265"/>
            <a:ext cx="322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33 and 92 GHz continuum emission similar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68FC6E-CD22-094F-BDF8-D31B4A4E7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48" b="6630"/>
          <a:stretch/>
        </p:blipFill>
        <p:spPr>
          <a:xfrm>
            <a:off x="-492" y="1284788"/>
            <a:ext cx="4778478" cy="47083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B8DA16-CA81-4247-A0A3-818D0C50F3BB}"/>
              </a:ext>
            </a:extLst>
          </p:cNvPr>
          <p:cNvSpPr txBox="1"/>
          <p:nvPr/>
        </p:nvSpPr>
        <p:spPr>
          <a:xfrm>
            <a:off x="5340811" y="5934670"/>
            <a:ext cx="3552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cs typeface="Times New Roman"/>
              </a:rPr>
              <a:t>VLA: 33 GHz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cs typeface="Times New Roman"/>
              </a:rPr>
              <a:t>0.08” x 0.06” (30 x 23 pc)</a:t>
            </a:r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/>
              <a:t>33 GHz: recent SF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0E287-E065-2F45-994E-C688F5D1ECBF}"/>
              </a:ext>
            </a:extLst>
          </p:cNvPr>
          <p:cNvSpPr txBox="1"/>
          <p:nvPr/>
        </p:nvSpPr>
        <p:spPr>
          <a:xfrm>
            <a:off x="187197" y="5963083"/>
            <a:ext cx="487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cs typeface="Times New Roman"/>
              </a:rPr>
              <a:t>ALMA: 92 GHz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cs typeface="Times New Roman"/>
              </a:rPr>
              <a:t>0.09” x 0.07” (33 x 26 pc)</a:t>
            </a:r>
          </a:p>
          <a:p>
            <a:pPr algn="ctr"/>
            <a:r>
              <a:rPr lang="en-US" dirty="0"/>
              <a:t>92 GHz is optically thin. Traces star formation.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73A15-C375-C241-BD5E-21E2307BD0E4}"/>
              </a:ext>
            </a:extLst>
          </p:cNvPr>
          <p:cNvSpPr txBox="1">
            <a:spLocks/>
          </p:cNvSpPr>
          <p:nvPr/>
        </p:nvSpPr>
        <p:spPr>
          <a:xfrm>
            <a:off x="797009" y="5120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Star Formation Distribution at 30 pc Scales at a distance of 77 </a:t>
            </a:r>
            <a:r>
              <a:rPr lang="en-US" sz="3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Mpc</a:t>
            </a:r>
            <a:endParaRPr lang="en-US" sz="3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44E6AE-E8CD-B34F-98C6-0F9EBEA116C6}"/>
              </a:ext>
            </a:extLst>
          </p:cNvPr>
          <p:cNvSpPr txBox="1"/>
          <p:nvPr/>
        </p:nvSpPr>
        <p:spPr>
          <a:xfrm>
            <a:off x="1460286" y="1938600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Barcos-Muñoz et al.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382E11-F7AF-E24E-B0EC-77AB8EEB4A23}"/>
              </a:ext>
            </a:extLst>
          </p:cNvPr>
          <p:cNvSpPr/>
          <p:nvPr/>
        </p:nvSpPr>
        <p:spPr>
          <a:xfrm rot="1330520" flipH="1">
            <a:off x="1379785" y="5014788"/>
            <a:ext cx="122706" cy="1484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C946-357D-BB45-ADC6-29BFE0729A78}"/>
              </a:ext>
            </a:extLst>
          </p:cNvPr>
          <p:cNvSpPr/>
          <p:nvPr/>
        </p:nvSpPr>
        <p:spPr>
          <a:xfrm rot="17944677" flipH="1">
            <a:off x="5645824" y="4972552"/>
            <a:ext cx="122706" cy="1463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0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F373A15-C375-C241-BD5E-21E2307BD0E4}"/>
              </a:ext>
            </a:extLst>
          </p:cNvPr>
          <p:cNvSpPr txBox="1">
            <a:spLocks/>
          </p:cNvSpPr>
          <p:nvPr/>
        </p:nvSpPr>
        <p:spPr>
          <a:xfrm>
            <a:off x="476969" y="121920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HCN map at GMC scales for Arp 220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0DD3A6-6416-BA4F-85F9-F9EED77F4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1264920"/>
            <a:ext cx="4523717" cy="4038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BAB80C-7379-1543-9166-29F903C8DB29}"/>
              </a:ext>
            </a:extLst>
          </p:cNvPr>
          <p:cNvSpPr txBox="1"/>
          <p:nvPr/>
        </p:nvSpPr>
        <p:spPr>
          <a:xfrm>
            <a:off x="1762530" y="5428560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Imanishi+07</a:t>
            </a:r>
          </a:p>
        </p:txBody>
      </p:sp>
    </p:spTree>
    <p:extLst>
      <p:ext uri="{BB962C8B-B14F-4D97-AF65-F5344CB8AC3E}">
        <p14:creationId xmlns:p14="http://schemas.microsoft.com/office/powerpoint/2010/main" val="23353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AB305B-4DB8-1F46-AC3B-45680EB5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1264920"/>
            <a:ext cx="4523717" cy="40386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F373A15-C375-C241-BD5E-21E2307BD0E4}"/>
              </a:ext>
            </a:extLst>
          </p:cNvPr>
          <p:cNvSpPr txBox="1">
            <a:spLocks/>
          </p:cNvSpPr>
          <p:nvPr/>
        </p:nvSpPr>
        <p:spPr>
          <a:xfrm>
            <a:off x="476969" y="121920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HCN map at GMC scales for Arp 220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C028F-A08B-784E-A335-BD294B165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915" y="1264920"/>
            <a:ext cx="4469845" cy="49228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1F6488-E3EC-A244-ADC3-FB7E3CD4F398}"/>
              </a:ext>
            </a:extLst>
          </p:cNvPr>
          <p:cNvSpPr txBox="1"/>
          <p:nvPr/>
        </p:nvSpPr>
        <p:spPr>
          <a:xfrm>
            <a:off x="5587770" y="6358200"/>
            <a:ext cx="344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Barcos</a:t>
            </a:r>
            <a:r>
              <a:rPr lang="en-US" b="1" i="1" dirty="0"/>
              <a:t>-Muñoz PhD thesis, in prep.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EE056-22ED-434F-8CEB-CA22AD093435}"/>
              </a:ext>
            </a:extLst>
          </p:cNvPr>
          <p:cNvSpPr txBox="1"/>
          <p:nvPr/>
        </p:nvSpPr>
        <p:spPr>
          <a:xfrm>
            <a:off x="1762530" y="5428560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Imanishi+07</a:t>
            </a:r>
          </a:p>
        </p:txBody>
      </p:sp>
    </p:spTree>
    <p:extLst>
      <p:ext uri="{BB962C8B-B14F-4D97-AF65-F5344CB8AC3E}">
        <p14:creationId xmlns:p14="http://schemas.microsoft.com/office/powerpoint/2010/main" val="133517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F373A15-C375-C241-BD5E-21E2307BD0E4}"/>
              </a:ext>
            </a:extLst>
          </p:cNvPr>
          <p:cNvSpPr txBox="1">
            <a:spLocks/>
          </p:cNvSpPr>
          <p:nvPr/>
        </p:nvSpPr>
        <p:spPr>
          <a:xfrm>
            <a:off x="476969" y="121920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HCN map at GMC scales for Arp 220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16796-5659-C74A-AD88-C09D9EACA382}"/>
              </a:ext>
            </a:extLst>
          </p:cNvPr>
          <p:cNvSpPr txBox="1"/>
          <p:nvPr/>
        </p:nvSpPr>
        <p:spPr>
          <a:xfrm>
            <a:off x="5587770" y="6358200"/>
            <a:ext cx="344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Barcos</a:t>
            </a:r>
            <a:r>
              <a:rPr lang="en-US" b="1" i="1" dirty="0"/>
              <a:t>-Muñoz PhD thesis, in prep.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9F530-B5DE-3E48-AEE9-B4E2816C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" y="1188471"/>
            <a:ext cx="45720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2B855-B29F-F045-BFC9-C08D5CE77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93634"/>
            <a:ext cx="4572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0646ED-5ACA-3141-85A8-4E573C838006}"/>
              </a:ext>
            </a:extLst>
          </p:cNvPr>
          <p:cNvSpPr txBox="1"/>
          <p:nvPr/>
        </p:nvSpPr>
        <p:spPr>
          <a:xfrm>
            <a:off x="476969" y="5770797"/>
            <a:ext cx="8364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Recover 100% of total HCN emission: 37% in W, 23% in E, and 40% extended. </a:t>
            </a:r>
          </a:p>
        </p:txBody>
      </p:sp>
    </p:spTree>
    <p:extLst>
      <p:ext uri="{BB962C8B-B14F-4D97-AF65-F5344CB8AC3E}">
        <p14:creationId xmlns:p14="http://schemas.microsoft.com/office/powerpoint/2010/main" val="305164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F373A15-C375-C241-BD5E-21E2307BD0E4}"/>
              </a:ext>
            </a:extLst>
          </p:cNvPr>
          <p:cNvSpPr txBox="1">
            <a:spLocks/>
          </p:cNvSpPr>
          <p:nvPr/>
        </p:nvSpPr>
        <p:spPr>
          <a:xfrm>
            <a:off x="476969" y="121920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HCN map at GMC scales for Arp 220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C1C41-4B36-EC43-9B48-DD8CBF26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512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4C5B3-8616-3941-9E59-B8C66355E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968" y="1158512"/>
            <a:ext cx="4572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6B5E4-AE8C-354A-8496-625923FBFA2B}"/>
              </a:ext>
            </a:extLst>
          </p:cNvPr>
          <p:cNvSpPr txBox="1"/>
          <p:nvPr/>
        </p:nvSpPr>
        <p:spPr>
          <a:xfrm>
            <a:off x="1114749" y="5963156"/>
            <a:ext cx="23965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/>
              <a:t>Outflow signature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F16B27-5131-9E48-A831-D57020C386CB}"/>
              </a:ext>
            </a:extLst>
          </p:cNvPr>
          <p:cNvSpPr txBox="1"/>
          <p:nvPr/>
        </p:nvSpPr>
        <p:spPr>
          <a:xfrm>
            <a:off x="4442248" y="5963156"/>
            <a:ext cx="479823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/>
              <a:t>Outflow signature + large obscuration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16796-5659-C74A-AD88-C09D9EACA382}"/>
              </a:ext>
            </a:extLst>
          </p:cNvPr>
          <p:cNvSpPr txBox="1"/>
          <p:nvPr/>
        </p:nvSpPr>
        <p:spPr>
          <a:xfrm>
            <a:off x="5587770" y="6358200"/>
            <a:ext cx="344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Barcos</a:t>
            </a:r>
            <a:r>
              <a:rPr lang="en-US" b="1" i="1" dirty="0"/>
              <a:t>-Muñoz PhD thesis, in prep.</a:t>
            </a:r>
          </a:p>
        </p:txBody>
      </p:sp>
    </p:spTree>
    <p:extLst>
      <p:ext uri="{BB962C8B-B14F-4D97-AF65-F5344CB8AC3E}">
        <p14:creationId xmlns:p14="http://schemas.microsoft.com/office/powerpoint/2010/main" val="3973765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2DD0A6-C3F2-2242-B016-2D631E9FB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36"/>
          <a:stretch/>
        </p:blipFill>
        <p:spPr>
          <a:xfrm>
            <a:off x="1621162" y="990767"/>
            <a:ext cx="5955652" cy="579730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F275AD5-9801-7349-B8D1-C0BDD5234532}"/>
              </a:ext>
            </a:extLst>
          </p:cNvPr>
          <p:cNvSpPr txBox="1">
            <a:spLocks/>
          </p:cNvSpPr>
          <p:nvPr/>
        </p:nvSpPr>
        <p:spPr>
          <a:xfrm>
            <a:off x="503694" y="3699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3D image of the molecular outflow in the western nucleus of Arp 220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5725BA-2FFE-D247-AA72-46C9DB5A9895}"/>
              </a:ext>
            </a:extLst>
          </p:cNvPr>
          <p:cNvSpPr txBox="1"/>
          <p:nvPr/>
        </p:nvSpPr>
        <p:spPr>
          <a:xfrm rot="16200000">
            <a:off x="132133" y="2141460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B4BF9-51F0-464F-9161-40E745756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14" t="3003" r="-9" b="-987"/>
          <a:stretch/>
        </p:blipFill>
        <p:spPr>
          <a:xfrm>
            <a:off x="6144085" y="3895614"/>
            <a:ext cx="2953421" cy="2915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0997F0-E67E-074F-93CF-813641ED6460}"/>
              </a:ext>
            </a:extLst>
          </p:cNvPr>
          <p:cNvSpPr txBox="1"/>
          <p:nvPr/>
        </p:nvSpPr>
        <p:spPr>
          <a:xfrm>
            <a:off x="7748569" y="3520086"/>
            <a:ext cx="117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PI: </a:t>
            </a:r>
            <a:r>
              <a:rPr lang="en-US" dirty="0" err="1"/>
              <a:t>Scoville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2DD0A6-C3F2-2242-B016-2D631E9FB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36"/>
          <a:stretch/>
        </p:blipFill>
        <p:spPr>
          <a:xfrm>
            <a:off x="1621162" y="990767"/>
            <a:ext cx="5955652" cy="579730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F275AD5-9801-7349-B8D1-C0BDD5234532}"/>
              </a:ext>
            </a:extLst>
          </p:cNvPr>
          <p:cNvSpPr txBox="1">
            <a:spLocks/>
          </p:cNvSpPr>
          <p:nvPr/>
        </p:nvSpPr>
        <p:spPr>
          <a:xfrm>
            <a:off x="503694" y="3699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3D image of the molecular outflow in the western nucleus of Arp 220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5725BA-2FFE-D247-AA72-46C9DB5A9895}"/>
              </a:ext>
            </a:extLst>
          </p:cNvPr>
          <p:cNvSpPr txBox="1"/>
          <p:nvPr/>
        </p:nvSpPr>
        <p:spPr>
          <a:xfrm rot="16200000">
            <a:off x="132133" y="2141460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E60441-0AB4-1B4D-9A03-AECB3447130B}"/>
              </a:ext>
            </a:extLst>
          </p:cNvPr>
          <p:cNvSpPr/>
          <p:nvPr/>
        </p:nvSpPr>
        <p:spPr>
          <a:xfrm>
            <a:off x="177569" y="5310741"/>
            <a:ext cx="4014060" cy="147732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velocity ~ 850 km/s (fast) </a:t>
            </a:r>
          </a:p>
          <a:p>
            <a:r>
              <a:rPr lang="en-US" b="1" dirty="0">
                <a:solidFill>
                  <a:schemeClr val="bg2"/>
                </a:solidFill>
              </a:rPr>
              <a:t>Mass &gt; 10</a:t>
            </a:r>
            <a:r>
              <a:rPr lang="en-US" b="1" baseline="30000" dirty="0">
                <a:solidFill>
                  <a:schemeClr val="bg2"/>
                </a:solidFill>
              </a:rPr>
              <a:t>6</a:t>
            </a:r>
            <a:r>
              <a:rPr lang="en-US" b="1" dirty="0">
                <a:solidFill>
                  <a:schemeClr val="bg2"/>
                </a:solidFill>
              </a:rPr>
              <a:t> M</a:t>
            </a:r>
            <a:r>
              <a:rPr lang="en-US" b="1" baseline="-25000" dirty="0">
                <a:solidFill>
                  <a:schemeClr val="bg2"/>
                </a:solidFill>
              </a:rPr>
              <a:t>⊙</a:t>
            </a:r>
            <a:r>
              <a:rPr lang="en-US" b="1" dirty="0">
                <a:solidFill>
                  <a:schemeClr val="bg2"/>
                </a:solidFill>
              </a:rPr>
              <a:t> per lobe (massive) </a:t>
            </a:r>
          </a:p>
          <a:p>
            <a:r>
              <a:rPr lang="en-US" b="1" dirty="0">
                <a:solidFill>
                  <a:schemeClr val="bg2"/>
                </a:solidFill>
              </a:rPr>
              <a:t>outflow age ~ 10</a:t>
            </a:r>
            <a:r>
              <a:rPr lang="en-US" b="1" baseline="30000" dirty="0">
                <a:solidFill>
                  <a:schemeClr val="bg2"/>
                </a:solidFill>
              </a:rPr>
              <a:t>5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yr</a:t>
            </a:r>
            <a:r>
              <a:rPr lang="en-US" b="1" dirty="0">
                <a:solidFill>
                  <a:schemeClr val="bg2"/>
                </a:solidFill>
              </a:rPr>
              <a:t> (young) </a:t>
            </a:r>
          </a:p>
          <a:p>
            <a:r>
              <a:rPr lang="en-US" b="1" dirty="0">
                <a:solidFill>
                  <a:schemeClr val="bg2"/>
                </a:solidFill>
              </a:rPr>
              <a:t>size &lt; 120 pc (compact &amp; collimated)</a:t>
            </a:r>
          </a:p>
          <a:p>
            <a:r>
              <a:rPr lang="en-US" b="1" dirty="0">
                <a:solidFill>
                  <a:schemeClr val="bg2"/>
                </a:solidFill>
              </a:rPr>
              <a:t>Mass outflow rate ~ 100 M</a:t>
            </a:r>
            <a:r>
              <a:rPr lang="en-US" b="1" baseline="-25000" dirty="0">
                <a:solidFill>
                  <a:schemeClr val="bg2"/>
                </a:solidFill>
              </a:rPr>
              <a:t>⊙</a:t>
            </a:r>
            <a:r>
              <a:rPr lang="en-US" b="1" dirty="0">
                <a:solidFill>
                  <a:schemeClr val="bg2"/>
                </a:solidFill>
              </a:rPr>
              <a:t>/</a:t>
            </a:r>
            <a:r>
              <a:rPr lang="en-US" b="1" dirty="0" err="1">
                <a:solidFill>
                  <a:schemeClr val="bg2"/>
                </a:solidFill>
              </a:rPr>
              <a:t>yr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C502C-C66C-0F40-A7A3-7EF13E7AE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14" t="3003" r="-9" b="-987"/>
          <a:stretch/>
        </p:blipFill>
        <p:spPr>
          <a:xfrm>
            <a:off x="6144085" y="3895614"/>
            <a:ext cx="2953421" cy="2915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FCFD0-AADF-E940-AD97-78EC3EC045D5}"/>
              </a:ext>
            </a:extLst>
          </p:cNvPr>
          <p:cNvSpPr txBox="1"/>
          <p:nvPr/>
        </p:nvSpPr>
        <p:spPr>
          <a:xfrm>
            <a:off x="7748569" y="3520086"/>
            <a:ext cx="117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PI: </a:t>
            </a:r>
            <a:r>
              <a:rPr lang="en-US" dirty="0" err="1"/>
              <a:t>Scoville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25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6F275AD5-9801-7349-B8D1-C0BDD5234532}"/>
              </a:ext>
            </a:extLst>
          </p:cNvPr>
          <p:cNvSpPr txBox="1">
            <a:spLocks/>
          </p:cNvSpPr>
          <p:nvPr/>
        </p:nvSpPr>
        <p:spPr>
          <a:xfrm>
            <a:off x="503694" y="3699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3D image of the molecular outflow in the western nucleus of Arp 220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BAD6B-AAFA-5E47-B1D0-40AE20B8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39" y="1179992"/>
            <a:ext cx="6616801" cy="53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02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03694" y="176475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Resolved spectral index map</a:t>
            </a:r>
          </a:p>
        </p:txBody>
      </p:sp>
      <p:pic>
        <p:nvPicPr>
          <p:cNvPr id="11" name="Picture 10" descr="alpha_map_ka_B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4" r="7831" b="3354"/>
          <a:stretch/>
        </p:blipFill>
        <p:spPr>
          <a:xfrm>
            <a:off x="-5705" y="1633288"/>
            <a:ext cx="4876739" cy="4423575"/>
          </a:xfrm>
          <a:prstGeom prst="rect">
            <a:avLst/>
          </a:prstGeom>
        </p:spPr>
      </p:pic>
      <p:pic>
        <p:nvPicPr>
          <p:cNvPr id="12" name="Picture 11" descr="Fig1_condon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925" y="2361542"/>
            <a:ext cx="4270458" cy="327702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 flipV="1">
            <a:off x="7420131" y="2720715"/>
            <a:ext cx="14990" cy="25183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692452" y="2713220"/>
            <a:ext cx="14990" cy="25183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6200000">
            <a:off x="6823896" y="3368662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33 GHz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406242" y="3368662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92 GHz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507" y="2559593"/>
            <a:ext cx="189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Evidence of outflow in </a:t>
            </a:r>
            <a:r>
              <a:rPr lang="en-US">
                <a:solidFill>
                  <a:schemeClr val="bg1"/>
                </a:solidFill>
              </a:rPr>
              <a:t>the continuum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6604" y="1209488"/>
            <a:ext cx="2778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Spatial distribution of thermal, non-thermal, and dust emission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3646" y="5905160"/>
            <a:ext cx="351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NEED MULTIWAVELENGTH COVERAGE AT 0.1” RESOLUTION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694" y="6087646"/>
            <a:ext cx="452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Spectral index maps: a powerful tool to unveil distribution of different emission mechanisms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604319-F0EC-6C43-9BC9-0F8F1BC835A2}"/>
              </a:ext>
            </a:extLst>
          </p:cNvPr>
          <p:cNvSpPr/>
          <p:nvPr/>
        </p:nvSpPr>
        <p:spPr>
          <a:xfrm rot="1436622">
            <a:off x="1594424" y="5076537"/>
            <a:ext cx="103442" cy="1334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6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16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8C7CB-A8C3-5145-91DA-C2F9666D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1" y="1323481"/>
            <a:ext cx="3592592" cy="359259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03694" y="3699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3D image of the molecular outflow in the western nucleus of Arp 220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9918E-2709-9248-AE18-5F6F205D6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656" y="1323481"/>
            <a:ext cx="3541269" cy="35925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5BB1DC8-EC16-0E40-BEBF-8C56FA13338F}"/>
              </a:ext>
            </a:extLst>
          </p:cNvPr>
          <p:cNvSpPr txBox="1"/>
          <p:nvPr/>
        </p:nvSpPr>
        <p:spPr>
          <a:xfrm>
            <a:off x="3193509" y="6488668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86FEE-8523-2C4A-BBD8-9276031BA3CD}"/>
              </a:ext>
            </a:extLst>
          </p:cNvPr>
          <p:cNvSpPr txBox="1"/>
          <p:nvPr/>
        </p:nvSpPr>
        <p:spPr>
          <a:xfrm>
            <a:off x="1084881" y="4957001"/>
            <a:ext cx="2881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Spectral index map between 33 and 92 GHz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213091-0FEA-5446-ACAA-371C41847E91}"/>
              </a:ext>
            </a:extLst>
          </p:cNvPr>
          <p:cNvSpPr txBox="1"/>
          <p:nvPr/>
        </p:nvSpPr>
        <p:spPr>
          <a:xfrm>
            <a:off x="5432344" y="4939577"/>
            <a:ext cx="297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Spectral index map between 92 and 104 GHz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B8E261-53A8-0242-8839-737888BF4E5F}"/>
              </a:ext>
            </a:extLst>
          </p:cNvPr>
          <p:cNvSpPr txBox="1"/>
          <p:nvPr/>
        </p:nvSpPr>
        <p:spPr>
          <a:xfrm>
            <a:off x="6062236" y="5664887"/>
            <a:ext cx="2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(Sakamoto et al. 2017)</a:t>
            </a:r>
          </a:p>
        </p:txBody>
      </p:sp>
    </p:spTree>
    <p:extLst>
      <p:ext uri="{BB962C8B-B14F-4D97-AF65-F5344CB8AC3E}">
        <p14:creationId xmlns:p14="http://schemas.microsoft.com/office/powerpoint/2010/main" val="2546705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8C7CB-A8C3-5145-91DA-C2F9666D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1" y="1323481"/>
            <a:ext cx="3592592" cy="359259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03694" y="36992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3D image of the molecular outflow in the western nucleus of Arp 220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9918E-2709-9248-AE18-5F6F205D6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656" y="1323481"/>
            <a:ext cx="3541269" cy="35925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5BB1DC8-EC16-0E40-BEBF-8C56FA13338F}"/>
              </a:ext>
            </a:extLst>
          </p:cNvPr>
          <p:cNvSpPr txBox="1"/>
          <p:nvPr/>
        </p:nvSpPr>
        <p:spPr>
          <a:xfrm>
            <a:off x="3193509" y="6488668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Barcos-Muñoz et al. 2018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86FEE-8523-2C4A-BBD8-9276031BA3CD}"/>
              </a:ext>
            </a:extLst>
          </p:cNvPr>
          <p:cNvSpPr txBox="1"/>
          <p:nvPr/>
        </p:nvSpPr>
        <p:spPr>
          <a:xfrm>
            <a:off x="1084881" y="4957001"/>
            <a:ext cx="2881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Spectral index map between 33 and 92 GHz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213091-0FEA-5446-ACAA-371C41847E91}"/>
              </a:ext>
            </a:extLst>
          </p:cNvPr>
          <p:cNvSpPr txBox="1"/>
          <p:nvPr/>
        </p:nvSpPr>
        <p:spPr>
          <a:xfrm>
            <a:off x="5675155" y="4957001"/>
            <a:ext cx="297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Spectral index map between 92 and 104 GHz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8E755-EC67-4B48-B5CA-0F687FC8E3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204919" y="2119806"/>
            <a:ext cx="956738" cy="1962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C40D2-6B5D-804B-83D2-BEE425F9B9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331027" y="2007268"/>
            <a:ext cx="2008253" cy="1218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83FB2-6FA7-F347-9809-E90EB21A5A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6503392" y="3388285"/>
            <a:ext cx="1323291" cy="103216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E61C8E-AB99-144D-B25A-BD1916AD4468}"/>
              </a:ext>
            </a:extLst>
          </p:cNvPr>
          <p:cNvCxnSpPr>
            <a:cxnSpLocks/>
          </p:cNvCxnSpPr>
          <p:nvPr/>
        </p:nvCxnSpPr>
        <p:spPr>
          <a:xfrm flipH="1">
            <a:off x="4983198" y="2525947"/>
            <a:ext cx="1383914" cy="304628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9A9DB-8D54-3942-9EDD-2C7BE5EC5B10}"/>
              </a:ext>
            </a:extLst>
          </p:cNvPr>
          <p:cNvSpPr/>
          <p:nvPr/>
        </p:nvSpPr>
        <p:spPr>
          <a:xfrm>
            <a:off x="1987449" y="5766205"/>
            <a:ext cx="5363202" cy="4770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</a:rPr>
              <a:t>Dust emission from the outflow!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5BC1BF-361F-294E-A30C-0A260CBEF60F}"/>
              </a:ext>
            </a:extLst>
          </p:cNvPr>
          <p:cNvCxnSpPr>
            <a:cxnSpLocks/>
          </p:cNvCxnSpPr>
          <p:nvPr/>
        </p:nvCxnSpPr>
        <p:spPr>
          <a:xfrm flipH="1">
            <a:off x="5593044" y="3932266"/>
            <a:ext cx="928623" cy="158853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AD361E-5B23-834C-BFE6-73ED37DAEA31}"/>
              </a:ext>
            </a:extLst>
          </p:cNvPr>
          <p:cNvCxnSpPr>
            <a:cxnSpLocks/>
          </p:cNvCxnSpPr>
          <p:nvPr/>
        </p:nvCxnSpPr>
        <p:spPr>
          <a:xfrm>
            <a:off x="3111654" y="3166296"/>
            <a:ext cx="1121877" cy="240593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2C534B-43B1-984A-B3AC-63D73A15C0BC}"/>
              </a:ext>
            </a:extLst>
          </p:cNvPr>
          <p:cNvSpPr txBox="1"/>
          <p:nvPr/>
        </p:nvSpPr>
        <p:spPr>
          <a:xfrm>
            <a:off x="5989406" y="6488668"/>
            <a:ext cx="2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(Sakamoto et al. 2017)</a:t>
            </a:r>
          </a:p>
        </p:txBody>
      </p:sp>
    </p:spTree>
    <p:extLst>
      <p:ext uri="{BB962C8B-B14F-4D97-AF65-F5344CB8AC3E}">
        <p14:creationId xmlns:p14="http://schemas.microsoft.com/office/powerpoint/2010/main" val="83918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88C50-CCA8-094F-88C8-C4CAA1D61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142068"/>
            <a:ext cx="8111613" cy="4420964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ALMA Cycle 5 PI project:</a:t>
            </a:r>
          </a:p>
          <a:p>
            <a:pPr lvl="1"/>
            <a:r>
              <a:rPr lang="en-US" sz="2800" dirty="0"/>
              <a:t>6 local U/LIRGs selected from VLA survey</a:t>
            </a:r>
          </a:p>
          <a:p>
            <a:pPr lvl="1"/>
            <a:r>
              <a:rPr lang="en-US" sz="2800" dirty="0"/>
              <a:t>0.1” resolution with LAS of 2”</a:t>
            </a:r>
          </a:p>
          <a:p>
            <a:pPr lvl="1"/>
            <a:r>
              <a:rPr lang="en-US" sz="2800" dirty="0"/>
              <a:t>Band 3 (continuum at 100 GHz + CO (1-0))</a:t>
            </a:r>
          </a:p>
          <a:p>
            <a:pPr lvl="1"/>
            <a:r>
              <a:rPr lang="en-US" sz="2800" dirty="0"/>
              <a:t>Band 7 (CO (3-2) + continuum at 350 GHz)</a:t>
            </a:r>
          </a:p>
          <a:p>
            <a:pPr lvl="1"/>
            <a:r>
              <a:rPr lang="en-US" sz="2800" dirty="0"/>
              <a:t>Goal is to have gas kinematics and dust continuum emission to be combined with VLA observations.</a:t>
            </a:r>
          </a:p>
          <a:p>
            <a:pPr lvl="1"/>
            <a:r>
              <a:rPr lang="en-US" sz="2800" dirty="0"/>
              <a:t>Data being delivered.</a:t>
            </a:r>
          </a:p>
          <a:p>
            <a:pPr lvl="1"/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E8B92A-6FE1-3F4C-9856-0B1B4A5CA8FB}"/>
              </a:ext>
            </a:extLst>
          </p:cNvPr>
          <p:cNvSpPr txBox="1">
            <a:spLocks/>
          </p:cNvSpPr>
          <p:nvPr/>
        </p:nvSpPr>
        <p:spPr>
          <a:xfrm>
            <a:off x="457200" y="449947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High Resolution Survey of the Gas and Dust Distribution in Nearby Luminous Infrared Galaxies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C99A1-F7A8-FB46-9D4D-26C734172B37}"/>
              </a:ext>
            </a:extLst>
          </p:cNvPr>
          <p:cNvSpPr txBox="1"/>
          <p:nvPr/>
        </p:nvSpPr>
        <p:spPr>
          <a:xfrm>
            <a:off x="5486400" y="5943600"/>
            <a:ext cx="3236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/>
              <a:t>Stay tuned!</a:t>
            </a:r>
          </a:p>
        </p:txBody>
      </p:sp>
    </p:spTree>
    <p:extLst>
      <p:ext uri="{BB962C8B-B14F-4D97-AF65-F5344CB8AC3E}">
        <p14:creationId xmlns:p14="http://schemas.microsoft.com/office/powerpoint/2010/main" val="4233809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97D7-188A-074D-931D-45B9AC89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06" y="446978"/>
            <a:ext cx="5969000" cy="641102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500" dirty="0"/>
              <a:t>Radio interferometry is the ideal tool to study obscured compact objects, such as U/LIRGs.</a:t>
            </a:r>
          </a:p>
          <a:p>
            <a:pPr algn="just"/>
            <a:r>
              <a:rPr lang="en-US" sz="2500" dirty="0"/>
              <a:t>U/LIRGs show compact emission with representative radii of ~150 pc with the most compact having radii of &lt; 100 pc.</a:t>
            </a:r>
          </a:p>
          <a:p>
            <a:pPr algn="just"/>
            <a:r>
              <a:rPr lang="en-US" sz="2500" dirty="0"/>
              <a:t>ULIRGs show one of the most extreme environments showing high </a:t>
            </a:r>
            <a:r>
              <a:rPr lang="en-US" sz="2500" dirty="0">
                <a:latin typeface="Symbol" pitchFamily="2" charset="2"/>
              </a:rPr>
              <a:t>S</a:t>
            </a:r>
            <a:r>
              <a:rPr lang="en-US" sz="2500" baseline="-25000" dirty="0"/>
              <a:t>SFR</a:t>
            </a:r>
            <a:r>
              <a:rPr lang="en-US" sz="2500" dirty="0"/>
              <a:t> and </a:t>
            </a:r>
            <a:r>
              <a:rPr lang="en-US" sz="2500" dirty="0" err="1">
                <a:latin typeface="Symbol" pitchFamily="2" charset="2"/>
              </a:rPr>
              <a:t>S</a:t>
            </a:r>
            <a:r>
              <a:rPr lang="en-US" sz="2500" baseline="-25000" dirty="0" err="1"/>
              <a:t>mol</a:t>
            </a:r>
            <a:endParaRPr lang="en-US" sz="2500" dirty="0"/>
          </a:p>
          <a:p>
            <a:pPr algn="just"/>
            <a:r>
              <a:rPr lang="en-US" sz="2500" dirty="0"/>
              <a:t>Arp 220 has compact nuclei with half-light radii of 30 and 50 pc, implying extreme values of </a:t>
            </a:r>
            <a:r>
              <a:rPr lang="en-US" sz="2500" dirty="0">
                <a:latin typeface="Symbol" pitchFamily="2" charset="2"/>
              </a:rPr>
              <a:t>S</a:t>
            </a:r>
            <a:r>
              <a:rPr lang="en-US" sz="2500" baseline="-25000" dirty="0"/>
              <a:t>SFR</a:t>
            </a:r>
            <a:r>
              <a:rPr lang="en-US" sz="2500" dirty="0"/>
              <a:t> and </a:t>
            </a:r>
            <a:r>
              <a:rPr lang="en-US" sz="2500" dirty="0" err="1">
                <a:latin typeface="Symbol" pitchFamily="2" charset="2"/>
              </a:rPr>
              <a:t>S</a:t>
            </a:r>
            <a:r>
              <a:rPr lang="en-US" sz="2500" baseline="-25000" dirty="0" err="1"/>
              <a:t>mol</a:t>
            </a:r>
            <a:endParaRPr lang="en-US" sz="2500" dirty="0"/>
          </a:p>
          <a:p>
            <a:pPr algn="just"/>
            <a:r>
              <a:rPr lang="en-US" sz="2500" dirty="0"/>
              <a:t>Arp 220 has extended dense gas distribution, from HCN. However, HCN emission is strongly absorbed in the center indicating unresolved measurements of HCN luminosity is probably underestimating total mass.</a:t>
            </a:r>
          </a:p>
          <a:p>
            <a:pPr algn="just"/>
            <a:r>
              <a:rPr lang="en-US" sz="2500" dirty="0"/>
              <a:t>First image of the molecular outflow in the W nucleus of Arp 220. Brighter in HCN than CO (chemistry involved? And/or dust obscuration?) Still unclear what is driving the outflow, but morphology indicates is similar to outflow from compact sources, AGN?</a:t>
            </a:r>
          </a:p>
          <a:p>
            <a:pPr algn="just"/>
            <a:r>
              <a:rPr lang="en-US" sz="2500" dirty="0"/>
              <a:t>Arp 220 is one system with six more to come. Stay tuned!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D56C24-C43E-1440-BF9B-434F19F9EC3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Conclusions</a:t>
            </a:r>
          </a:p>
        </p:txBody>
      </p:sp>
      <p:pic>
        <p:nvPicPr>
          <p:cNvPr id="5" name="Picture 4" descr="IMG_0102.JPG">
            <a:extLst>
              <a:ext uri="{FF2B5EF4-FFF2-40B4-BE49-F238E27FC236}">
                <a16:creationId xmlns:a16="http://schemas.microsoft.com/office/drawing/2014/main" id="{A74D88CC-290A-EE4B-83C4-2A650CCC2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144" y="0"/>
            <a:ext cx="2411142" cy="1808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76FF3-E4DA-8749-BA0D-284BA4046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8"/>
          <a:stretch/>
        </p:blipFill>
        <p:spPr>
          <a:xfrm>
            <a:off x="6193569" y="1875728"/>
            <a:ext cx="1482132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B6CDD-0A5E-E748-8555-13F75F0AF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94" r="10284"/>
          <a:stretch/>
        </p:blipFill>
        <p:spPr>
          <a:xfrm>
            <a:off x="7720422" y="1875728"/>
            <a:ext cx="1324507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3E359-3855-934D-962A-2917CB6E5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517" y="4923730"/>
            <a:ext cx="1245394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47F3D-3B9B-5149-8381-5D3B79AB8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836"/>
          <a:stretch/>
        </p:blipFill>
        <p:spPr>
          <a:xfrm>
            <a:off x="7632558" y="4923730"/>
            <a:ext cx="1409064" cy="1371600"/>
          </a:xfrm>
          <a:prstGeom prst="rect">
            <a:avLst/>
          </a:prstGeom>
        </p:spPr>
      </p:pic>
      <p:pic>
        <p:nvPicPr>
          <p:cNvPr id="10" name="Picture 9" descr="Fig1b.png">
            <a:extLst>
              <a:ext uri="{FF2B5EF4-FFF2-40B4-BE49-F238E27FC236}">
                <a16:creationId xmlns:a16="http://schemas.microsoft.com/office/drawing/2014/main" id="{90AB214E-034F-F648-A1F2-D81F447B79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6617" r="11506" b="2766"/>
          <a:stretch/>
        </p:blipFill>
        <p:spPr>
          <a:xfrm>
            <a:off x="6220187" y="3406381"/>
            <a:ext cx="282474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60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as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71" y="1399864"/>
            <a:ext cx="7295799" cy="5458136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-45697" y="1399495"/>
            <a:ext cx="191911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/>
              <a:t>Casey+14 (Review)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1752" y="308740"/>
            <a:ext cx="85344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U/LIRGs: An extreme starburst population in the local universe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85" y="5227153"/>
            <a:ext cx="2159078" cy="1631216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dirty="0">
                <a:solidFill>
                  <a:schemeClr val="bg1"/>
                </a:solidFill>
              </a:rPr>
              <a:t>Major contribution to IR density at z &gt; 1.5</a:t>
            </a:r>
          </a:p>
        </p:txBody>
      </p:sp>
    </p:spTree>
    <p:extLst>
      <p:ext uri="{BB962C8B-B14F-4D97-AF65-F5344CB8AC3E}">
        <p14:creationId xmlns:p14="http://schemas.microsoft.com/office/powerpoint/2010/main" val="328402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izw096heatpanel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087" r="9577" b="50090"/>
          <a:stretch/>
        </p:blipFill>
        <p:spPr>
          <a:xfrm>
            <a:off x="1283990" y="1128138"/>
            <a:ext cx="7023137" cy="2331720"/>
          </a:xfrm>
          <a:prstGeom prst="rect">
            <a:avLst/>
          </a:prstGeom>
        </p:spPr>
      </p:pic>
      <p:pic>
        <p:nvPicPr>
          <p:cNvPr id="18" name="Picture 17" descr="iizw096heatpanel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49598" r="9577" b="14803"/>
          <a:stretch/>
        </p:blipFill>
        <p:spPr>
          <a:xfrm>
            <a:off x="2286000" y="3462159"/>
            <a:ext cx="6858000" cy="23276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834" y="3847953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b="1" dirty="0">
                <a:solidFill>
                  <a:schemeClr val="tx1"/>
                </a:solidFill>
              </a:rPr>
              <a:t>Dust rich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2911" y="6184514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b="1" dirty="0">
                <a:solidFill>
                  <a:schemeClr val="tx1"/>
                </a:solidFill>
              </a:rPr>
              <a:t>Compact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5603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Issues: compactness and dust obscuration in U/LIRGs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120" y="5879238"/>
            <a:ext cx="4001841" cy="96204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Radio interferometry at cm/mm wavelength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31938" y="4524593"/>
            <a:ext cx="0" cy="1238496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137921" y="6423041"/>
            <a:ext cx="1818905" cy="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0179" y="2861994"/>
            <a:ext cx="105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Optical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28957" y="5310211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mid-IR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44526" y="5302654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Far-IR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1435" y="5323343"/>
            <a:ext cx="957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near-IR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06400" y="2873718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82203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izw096heatpanel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087" r="9577" b="50090"/>
          <a:stretch/>
        </p:blipFill>
        <p:spPr>
          <a:xfrm>
            <a:off x="1283990" y="1128138"/>
            <a:ext cx="7023137" cy="2331720"/>
          </a:xfrm>
          <a:prstGeom prst="rect">
            <a:avLst/>
          </a:prstGeom>
        </p:spPr>
      </p:pic>
      <p:pic>
        <p:nvPicPr>
          <p:cNvPr id="18" name="Picture 17" descr="iizw096heatpanel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49598" r="9577" b="14803"/>
          <a:stretch/>
        </p:blipFill>
        <p:spPr>
          <a:xfrm>
            <a:off x="2286000" y="3462159"/>
            <a:ext cx="6858000" cy="23276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834" y="3847953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b="1" dirty="0">
                <a:solidFill>
                  <a:schemeClr val="tx1"/>
                </a:solidFill>
              </a:rPr>
              <a:t>Dust rich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2911" y="6184514"/>
            <a:ext cx="2068983" cy="47705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500" b="1" dirty="0">
                <a:solidFill>
                  <a:schemeClr val="tx1"/>
                </a:solidFill>
              </a:rPr>
              <a:t>Compact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5603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Issues: compactness and dust obscuration in U/LIRGs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120" y="5879238"/>
            <a:ext cx="4001841" cy="96204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Radio interferometry at cm/mm wavelength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31938" y="4524593"/>
            <a:ext cx="0" cy="1238496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137921" y="6423041"/>
            <a:ext cx="1818905" cy="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0179" y="2861994"/>
            <a:ext cx="105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Optical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28957" y="5310211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mid-IR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44526" y="5302654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Far-IR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1435" y="5323343"/>
            <a:ext cx="957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near-IR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06400" y="2873718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UV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6BFCDA-784D-1846-B127-358701CBFD96}"/>
              </a:ext>
            </a:extLst>
          </p:cNvPr>
          <p:cNvSpPr/>
          <p:nvPr/>
        </p:nvSpPr>
        <p:spPr>
          <a:xfrm>
            <a:off x="1000421" y="2601636"/>
            <a:ext cx="7306706" cy="1344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pple Symbols" charset="0"/>
                <a:ea typeface="Apple Symbols" charset="0"/>
                <a:cs typeface="Apple Symbols" charset="0"/>
              </a:rPr>
              <a:t>Typical SFR tracers heavily obscured. </a:t>
            </a:r>
          </a:p>
          <a:p>
            <a:pPr algn="ctr"/>
            <a:r>
              <a:rPr lang="en-US" sz="2400" b="1" dirty="0">
                <a:latin typeface="Apple Symbols" charset="0"/>
                <a:ea typeface="Apple Symbols" charset="0"/>
                <a:cs typeface="Apple Symbols" charset="0"/>
              </a:rPr>
              <a:t>Best hope is IR [8-1000 microns], but still may be affected by dust obscuration in extreme cases.</a:t>
            </a:r>
          </a:p>
        </p:txBody>
      </p:sp>
    </p:spTree>
    <p:extLst>
      <p:ext uri="{BB962C8B-B14F-4D97-AF65-F5344CB8AC3E}">
        <p14:creationId xmlns:p14="http://schemas.microsoft.com/office/powerpoint/2010/main" val="81942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_condon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674" y="2056556"/>
            <a:ext cx="4270458" cy="32770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22483" y="2422975"/>
            <a:ext cx="948268" cy="2537880"/>
          </a:xfrm>
          <a:prstGeom prst="rect">
            <a:avLst/>
          </a:prstGeom>
          <a:solidFill>
            <a:schemeClr val="accent2">
              <a:lumMod val="60000"/>
              <a:lumOff val="40000"/>
              <a:alpha val="28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rtlCol="0" anchor="t" anchorCtr="0"/>
          <a:lstStyle/>
          <a:p>
            <a:pPr algn="ctr"/>
            <a:endParaRPr lang="en-US" sz="1400" b="1" dirty="0"/>
          </a:p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73357" y="3424541"/>
            <a:ext cx="63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M82</a:t>
            </a:r>
          </a:p>
        </p:txBody>
      </p:sp>
      <p:sp>
        <p:nvSpPr>
          <p:cNvPr id="9" name="TextBox 8"/>
          <p:cNvSpPr txBox="1"/>
          <p:nvPr/>
        </p:nvSpPr>
        <p:spPr>
          <a:xfrm rot="2562319">
            <a:off x="6227966" y="3778766"/>
            <a:ext cx="13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synchrotron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4703" y="4205933"/>
            <a:ext cx="103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free-free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058" y="1548015"/>
            <a:ext cx="3995271" cy="331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latin typeface="+mj-lt"/>
              </a:rPr>
              <a:t>Types of radiation:</a:t>
            </a:r>
          </a:p>
          <a:p>
            <a:pPr marL="342900" indent="-342900">
              <a:lnSpc>
                <a:spcPct val="120000"/>
              </a:lnSpc>
              <a:buFont typeface="Courier New"/>
              <a:buChar char="o"/>
            </a:pPr>
            <a:r>
              <a:rPr lang="en-US" sz="2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Synchrotron emission (acceleration of CR e</a:t>
            </a:r>
            <a:r>
              <a:rPr lang="en-US" sz="2200" b="1" baseline="30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-</a:t>
            </a:r>
            <a:r>
              <a:rPr lang="en-US" sz="2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 by SNR)</a:t>
            </a:r>
          </a:p>
          <a:p>
            <a:pPr marL="342900" indent="-342900">
              <a:lnSpc>
                <a:spcPct val="120000"/>
              </a:lnSpc>
              <a:buFont typeface="Courier New"/>
              <a:buChar char="o"/>
            </a:pPr>
            <a:r>
              <a:rPr lang="en-US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Free-Free (ion-electron interaction in ionized gas, HII regions)</a:t>
            </a:r>
          </a:p>
          <a:p>
            <a:pPr marL="342900" indent="-342900">
              <a:lnSpc>
                <a:spcPct val="120000"/>
              </a:lnSpc>
              <a:buFont typeface="Courier New"/>
              <a:buChar char="o"/>
            </a:pP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Thermal dust (absorption of photons heat up dust)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6440" y="5242822"/>
            <a:ext cx="2532567" cy="800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660066"/>
                </a:solidFill>
                <a:cs typeface="Chalkduster"/>
              </a:rPr>
              <a:t>Trace star 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5793" y="5515338"/>
            <a:ext cx="3730220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/>
              </a:rPr>
              <a:t>Spectra of M82 from Condon (1992) </a:t>
            </a:r>
          </a:p>
        </p:txBody>
      </p:sp>
      <p:sp>
        <p:nvSpPr>
          <p:cNvPr id="15" name="TextBox 14"/>
          <p:cNvSpPr txBox="1"/>
          <p:nvPr/>
        </p:nvSpPr>
        <p:spPr>
          <a:xfrm rot="17491559">
            <a:off x="7364493" y="3545306"/>
            <a:ext cx="60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dust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62401" y="2422975"/>
            <a:ext cx="643468" cy="2537880"/>
          </a:xfrm>
          <a:prstGeom prst="rect">
            <a:avLst/>
          </a:prstGeom>
          <a:solidFill>
            <a:schemeClr val="accent1">
              <a:lumMod val="60000"/>
              <a:lumOff val="40000"/>
              <a:alpha val="2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rtlCol="0" anchor="t" anchorCtr="0"/>
          <a:lstStyle/>
          <a:p>
            <a:pPr algn="ctr"/>
            <a:endParaRPr lang="en-US" sz="1400" dirty="0"/>
          </a:p>
          <a:p>
            <a:pPr algn="ctr"/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ALMA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5603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Radio continuum to the rescue</a:t>
            </a:r>
          </a:p>
        </p:txBody>
      </p:sp>
    </p:spTree>
    <p:extLst>
      <p:ext uri="{BB962C8B-B14F-4D97-AF65-F5344CB8AC3E}">
        <p14:creationId xmlns:p14="http://schemas.microsoft.com/office/powerpoint/2010/main" val="151636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_condon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864" y="3553518"/>
            <a:ext cx="4270458" cy="327702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14164" y="1100816"/>
            <a:ext cx="8503920" cy="5102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22 U/LIRGs (8/14) from GOALs: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Distances span 50 – 300 </a:t>
            </a:r>
            <a:r>
              <a:rPr lang="en-US" sz="1800" dirty="0" err="1">
                <a:solidFill>
                  <a:schemeClr val="tx1"/>
                </a:solidFill>
              </a:rPr>
              <a:t>Mpc</a:t>
            </a:r>
            <a:r>
              <a:rPr lang="en-US" sz="1800" dirty="0">
                <a:solidFill>
                  <a:schemeClr val="tx1"/>
                </a:solidFill>
              </a:rPr>
              <a:t> (z &lt; 0.065)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Log</a:t>
            </a:r>
            <a:r>
              <a:rPr lang="en-US" sz="1800" baseline="-25000" dirty="0">
                <a:solidFill>
                  <a:schemeClr val="tx1"/>
                </a:solidFill>
              </a:rPr>
              <a:t>10</a:t>
            </a:r>
            <a:r>
              <a:rPr lang="en-US" sz="1800" dirty="0">
                <a:solidFill>
                  <a:schemeClr val="tx1"/>
                </a:solidFill>
              </a:rPr>
              <a:t>(L</a:t>
            </a:r>
            <a:r>
              <a:rPr lang="en-US" sz="1800" baseline="-25000" dirty="0">
                <a:solidFill>
                  <a:schemeClr val="tx1"/>
                </a:solidFill>
              </a:rPr>
              <a:t>IR</a:t>
            </a:r>
            <a:r>
              <a:rPr lang="en-US" sz="1800" dirty="0">
                <a:solidFill>
                  <a:schemeClr val="tx1"/>
                </a:solidFill>
              </a:rPr>
              <a:t>[L</a:t>
            </a:r>
            <a:r>
              <a:rPr lang="en-US" sz="1800" baseline="-250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800" dirty="0">
                <a:solidFill>
                  <a:schemeClr val="tx1"/>
                </a:solidFill>
              </a:rPr>
              <a:t>])=11.6 – 12.6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JVLA (A,B,C,D configurations) – High fidelity imaging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Imaging at 4.7, 7.2, 29 and 36 GHz with 1 GHz BW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~40 min total on source.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chemeClr val="tx1"/>
                </a:solidFill>
              </a:rPr>
              <a:t>Ka</a:t>
            </a:r>
            <a:r>
              <a:rPr lang="en-US" dirty="0">
                <a:solidFill>
                  <a:schemeClr val="tx1"/>
                </a:solidFill>
              </a:rPr>
              <a:t> band (26.5 – 40 GHz):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Resolution ~ 0.08” (40 pc @ 100 </a:t>
            </a:r>
            <a:r>
              <a:rPr lang="en-US" sz="1800" dirty="0" err="1">
                <a:solidFill>
                  <a:schemeClr val="tx1"/>
                </a:solidFill>
              </a:rPr>
              <a:t>Mpc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Noise ~30 </a:t>
            </a:r>
            <a:r>
              <a:rPr lang="en-US" sz="18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>
                <a:solidFill>
                  <a:schemeClr val="tx1"/>
                </a:solidFill>
              </a:rPr>
              <a:t>Jy</a:t>
            </a:r>
            <a:r>
              <a:rPr lang="en-US" sz="1800" dirty="0">
                <a:solidFill>
                  <a:schemeClr val="tx1"/>
                </a:solidFill>
              </a:rPr>
              <a:t>/beam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33 GHz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C band (4 – 8 GHz): 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Resolution ~ 0.4”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Noise ~10 </a:t>
            </a:r>
            <a:r>
              <a:rPr lang="en-US" sz="18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>
                <a:solidFill>
                  <a:schemeClr val="tx1"/>
                </a:solidFill>
              </a:rPr>
              <a:t>Jy</a:t>
            </a:r>
            <a:r>
              <a:rPr lang="en-US" sz="1800" dirty="0">
                <a:solidFill>
                  <a:schemeClr val="tx1"/>
                </a:solidFill>
              </a:rPr>
              <a:t>/beam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0625" y="3911600"/>
            <a:ext cx="171449" cy="2527300"/>
          </a:xfrm>
          <a:prstGeom prst="rect">
            <a:avLst/>
          </a:prstGeom>
          <a:solidFill>
            <a:srgbClr val="1F7CFF">
              <a:alpha val="50000"/>
            </a:srgbClr>
          </a:solidFill>
          <a:ln>
            <a:solidFill>
              <a:srgbClr val="1F7CFF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3911600"/>
            <a:ext cx="120649" cy="2527300"/>
          </a:xfrm>
          <a:prstGeom prst="rect">
            <a:avLst/>
          </a:prstGeom>
          <a:solidFill>
            <a:srgbClr val="1F7CFF">
              <a:alpha val="50000"/>
            </a:srgbClr>
          </a:solidFill>
          <a:ln>
            <a:solidFill>
              <a:srgbClr val="1F7CFF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61578" y="4057650"/>
            <a:ext cx="311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59789" y="4057650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</a:rPr>
              <a:t>Ka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9319" y="3259777"/>
            <a:ext cx="2275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Spectra of M 82 (Condon 1992)</a:t>
            </a:r>
          </a:p>
        </p:txBody>
      </p:sp>
      <p:pic>
        <p:nvPicPr>
          <p:cNvPr id="12" name="Picture 11" descr="IMG_01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472" y="684705"/>
            <a:ext cx="2411142" cy="180835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03694" y="72097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high resolution 33 GHz survey of local U/LIRGs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3000" y="144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6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515" y="1263574"/>
            <a:ext cx="6120102" cy="4629037"/>
          </a:xfrm>
        </p:spPr>
        <p:txBody>
          <a:bodyPr>
            <a:noAutofit/>
          </a:bodyPr>
          <a:lstStyle/>
          <a:p>
            <a:r>
              <a:rPr lang="en-US" sz="2200" dirty="0"/>
              <a:t>D</a:t>
            </a:r>
            <a:r>
              <a:rPr lang="en-US" sz="2200" baseline="-25000" dirty="0"/>
              <a:t>L</a:t>
            </a:r>
            <a:r>
              <a:rPr lang="en-US" sz="2200" dirty="0"/>
              <a:t> = 77 </a:t>
            </a:r>
            <a:r>
              <a:rPr lang="en-US" sz="2200" dirty="0" err="1"/>
              <a:t>Mpc</a:t>
            </a:r>
            <a:r>
              <a:rPr lang="en-US" sz="2200" dirty="0"/>
              <a:t> (1 </a:t>
            </a:r>
            <a:r>
              <a:rPr lang="en-US" sz="2200" dirty="0" err="1"/>
              <a:t>arcsecond</a:t>
            </a:r>
            <a:r>
              <a:rPr lang="en-US" sz="2200" dirty="0"/>
              <a:t> ~ 370 pc)</a:t>
            </a:r>
          </a:p>
          <a:p>
            <a:r>
              <a:rPr lang="en-US" sz="2200" dirty="0"/>
              <a:t>L</a:t>
            </a:r>
            <a:r>
              <a:rPr lang="en-US" sz="2200" baseline="-25000" dirty="0"/>
              <a:t>IR</a:t>
            </a:r>
            <a:r>
              <a:rPr lang="en-US" sz="2200" dirty="0"/>
              <a:t>[8-1000 </a:t>
            </a:r>
            <a:r>
              <a:rPr lang="en-US" sz="22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200" dirty="0"/>
              <a:t>m] ~ 10</a:t>
            </a:r>
            <a:r>
              <a:rPr lang="en-US" sz="2200" baseline="30000" dirty="0"/>
              <a:t>12.2</a:t>
            </a:r>
            <a:r>
              <a:rPr lang="en-US" sz="2200" dirty="0"/>
              <a:t> L</a:t>
            </a:r>
            <a:r>
              <a:rPr lang="en-US" sz="2200" baseline="-25000" dirty="0"/>
              <a:t>⦿</a:t>
            </a:r>
            <a:r>
              <a:rPr lang="en-US" sz="2200" dirty="0"/>
              <a:t>, SFR~ few 100 </a:t>
            </a:r>
            <a:r>
              <a:rPr lang="en-US" sz="2200" dirty="0" err="1"/>
              <a:t>M</a:t>
            </a:r>
            <a:r>
              <a:rPr lang="en-US" sz="2200" baseline="-25000" dirty="0" err="1"/>
              <a:t>⦿</a:t>
            </a:r>
            <a:r>
              <a:rPr lang="en-US" sz="2200" dirty="0" err="1"/>
              <a:t>yr</a:t>
            </a:r>
            <a:r>
              <a:rPr lang="en-US" sz="2200" dirty="0"/>
              <a:t> </a:t>
            </a:r>
            <a:r>
              <a:rPr lang="en-US" sz="2200" baseline="30000" dirty="0"/>
              <a:t>-1</a:t>
            </a:r>
            <a:endParaRPr lang="en-US" sz="2200" dirty="0"/>
          </a:p>
          <a:p>
            <a:r>
              <a:rPr lang="en-US" sz="2200" dirty="0"/>
              <a:t>Av ~2000 mag towards the nuclei</a:t>
            </a:r>
          </a:p>
          <a:p>
            <a:r>
              <a:rPr lang="en-US" sz="2200" dirty="0"/>
              <a:t>Late stage merger: Most of the emission concentrated within &lt; 1 </a:t>
            </a:r>
            <a:r>
              <a:rPr lang="en-US" sz="2200" dirty="0" err="1"/>
              <a:t>kpc</a:t>
            </a:r>
            <a:r>
              <a:rPr lang="en-US" sz="2200" dirty="0"/>
              <a:t>. Compact system.</a:t>
            </a:r>
          </a:p>
          <a:p>
            <a:r>
              <a:rPr lang="en-US" sz="2200" dirty="0"/>
              <a:t>Commonly used as a template for high z starbursts galaxies.</a:t>
            </a:r>
          </a:p>
          <a:p>
            <a:r>
              <a:rPr lang="en-US" sz="2200" dirty="0"/>
              <a:t>Ideal combination of proximity and extreme environment.</a:t>
            </a:r>
          </a:p>
          <a:p>
            <a:r>
              <a:rPr lang="en-US" sz="2200" dirty="0"/>
              <a:t>Able to test extreme physics of star formation, and galaxy evolution, in great detail.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69" y="1403351"/>
            <a:ext cx="2696831" cy="2696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5719" y="4100182"/>
            <a:ext cx="24797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Credit: </a:t>
            </a:r>
            <a:r>
              <a:rPr lang="en-US" sz="1100" dirty="0"/>
              <a:t>NASA, ESA, the Hubble Heritage Team (</a:t>
            </a:r>
            <a:r>
              <a:rPr lang="en-US" sz="1100" dirty="0" err="1"/>
              <a:t>STScI</a:t>
            </a:r>
            <a:r>
              <a:rPr lang="en-US" sz="1100" dirty="0"/>
              <a:t>/AURA)-ESA/Hubble Collaboration and A. Evans (University of Virginia, Charlottesville/NRAO/Stony Brook University)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2646" y="6130483"/>
            <a:ext cx="655197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FFFF00"/>
                </a:solidFill>
              </a:rPr>
              <a:t>Well studied, but still mysterious in many ways</a:t>
            </a:r>
            <a:endParaRPr lang="en-US" sz="2300" dirty="0">
              <a:solidFill>
                <a:srgbClr val="FFFF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5204" y="27586"/>
            <a:ext cx="82658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Case of Arp 220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6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2"/>
    </mc:Choice>
    <mc:Fallback xmlns="">
      <p:transition spd="slow" advTm="6630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15144</TotalTime>
  <Words>1802</Words>
  <Application>Microsoft Macintosh PowerPoint</Application>
  <PresentationFormat>On-screen Show (4:3)</PresentationFormat>
  <Paragraphs>248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ヒラギノ角ゴ ProN W3</vt:lpstr>
      <vt:lpstr>Apple Symbols</vt:lpstr>
      <vt:lpstr>Arial</vt:lpstr>
      <vt:lpstr>Arial Italic</vt:lpstr>
      <vt:lpstr>Calibri</vt:lpstr>
      <vt:lpstr>Calibri Light</vt:lpstr>
      <vt:lpstr>Chalkduster</vt:lpstr>
      <vt:lpstr>Courier New</vt:lpstr>
      <vt:lpstr>Symbol</vt:lpstr>
      <vt:lpstr>Times</vt:lpstr>
      <vt:lpstr>Times New Roman</vt:lpstr>
      <vt:lpstr>Wingdings</vt:lpstr>
      <vt:lpstr>Celestial</vt:lpstr>
      <vt:lpstr>Star Formation and gas distribution in Local U/LIRGs at GMC scales</vt:lpstr>
      <vt:lpstr>The most extreme local starburst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282</cp:revision>
  <cp:lastPrinted>2018-02-15T14:18:44Z</cp:lastPrinted>
  <dcterms:created xsi:type="dcterms:W3CDTF">2018-02-02T15:09:33Z</dcterms:created>
  <dcterms:modified xsi:type="dcterms:W3CDTF">2018-03-20T22:11:34Z</dcterms:modified>
</cp:coreProperties>
</file>