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sldIdLst>
    <p:sldId id="259" r:id="rId2"/>
    <p:sldId id="260" r:id="rId3"/>
    <p:sldId id="276" r:id="rId4"/>
    <p:sldId id="262" r:id="rId5"/>
    <p:sldId id="263" r:id="rId6"/>
    <p:sldId id="279" r:id="rId7"/>
    <p:sldId id="264" r:id="rId8"/>
    <p:sldId id="277" r:id="rId9"/>
    <p:sldId id="265" r:id="rId10"/>
    <p:sldId id="278" r:id="rId11"/>
    <p:sldId id="267" r:id="rId12"/>
    <p:sldId id="284" r:id="rId13"/>
    <p:sldId id="272" r:id="rId14"/>
    <p:sldId id="269" r:id="rId15"/>
    <p:sldId id="268" r:id="rId16"/>
    <p:sldId id="270" r:id="rId17"/>
    <p:sldId id="271" r:id="rId18"/>
    <p:sldId id="275" r:id="rId19"/>
    <p:sldId id="273" r:id="rId20"/>
    <p:sldId id="274" r:id="rId21"/>
    <p:sldId id="282" r:id="rId22"/>
    <p:sldId id="283"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70A5"/>
    <a:srgbClr val="163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81132"/>
  </p:normalViewPr>
  <p:slideViewPr>
    <p:cSldViewPr snapToGrid="0" snapToObjects="1" showGuides="1">
      <p:cViewPr varScale="1">
        <p:scale>
          <a:sx n="96" d="100"/>
          <a:sy n="96" d="100"/>
        </p:scale>
        <p:origin x="360" y="168"/>
      </p:cViewPr>
      <p:guideLst>
        <p:guide orient="horz" pos="1620"/>
        <p:guide pos="2880"/>
      </p:guideLst>
    </p:cSldViewPr>
  </p:slideViewPr>
  <p:outlineViewPr>
    <p:cViewPr>
      <p:scale>
        <a:sx n="33" d="100"/>
        <a:sy n="33" d="100"/>
      </p:scale>
      <p:origin x="0" y="-16448"/>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02BE4-89DD-6548-82D3-2826A713AC64}" type="datetimeFigureOut">
              <a:rPr lang="en-US" smtClean="0"/>
              <a:t>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A6C1E-B574-9248-808E-C0199F168871}" type="slidenum">
              <a:rPr lang="en-US" smtClean="0"/>
              <a:t>‹#›</a:t>
            </a:fld>
            <a:endParaRPr lang="en-US"/>
          </a:p>
        </p:txBody>
      </p:sp>
    </p:spTree>
    <p:extLst>
      <p:ext uri="{BB962C8B-B14F-4D97-AF65-F5344CB8AC3E}">
        <p14:creationId xmlns:p14="http://schemas.microsoft.com/office/powerpoint/2010/main" val="164628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a:t>
            </a:fld>
            <a:endParaRPr lang="en-US"/>
          </a:p>
        </p:txBody>
      </p:sp>
    </p:spTree>
    <p:extLst>
      <p:ext uri="{BB962C8B-B14F-4D97-AF65-F5344CB8AC3E}">
        <p14:creationId xmlns:p14="http://schemas.microsoft.com/office/powerpoint/2010/main" val="197017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see any substructure in the surface brightness of the disk in these inner regions which should be very active for rocky planet formation.</a:t>
            </a:r>
          </a:p>
        </p:txBody>
      </p:sp>
      <p:sp>
        <p:nvSpPr>
          <p:cNvPr id="4" name="Slide Number Placeholder 3"/>
          <p:cNvSpPr>
            <a:spLocks noGrp="1"/>
          </p:cNvSpPr>
          <p:nvPr>
            <p:ph type="sldNum" sz="quarter" idx="10"/>
          </p:nvPr>
        </p:nvSpPr>
        <p:spPr/>
        <p:txBody>
          <a:bodyPr/>
          <a:lstStyle/>
          <a:p>
            <a:fld id="{BECA6C1E-B574-9248-808E-C0199F168871}" type="slidenum">
              <a:rPr lang="en-US" smtClean="0"/>
              <a:t>10</a:t>
            </a:fld>
            <a:endParaRPr lang="en-US"/>
          </a:p>
        </p:txBody>
      </p:sp>
    </p:spTree>
    <p:extLst>
      <p:ext uri="{BB962C8B-B14F-4D97-AF65-F5344CB8AC3E}">
        <p14:creationId xmlns:p14="http://schemas.microsoft.com/office/powerpoint/2010/main" val="34515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exactly what the </a:t>
            </a:r>
            <a:r>
              <a:rPr lang="en-US" dirty="0" err="1"/>
              <a:t>ngVLA</a:t>
            </a:r>
            <a:r>
              <a:rPr lang="en-US" dirty="0"/>
              <a:t> would be capable of providing. </a:t>
            </a:r>
          </a:p>
        </p:txBody>
      </p:sp>
      <p:sp>
        <p:nvSpPr>
          <p:cNvPr id="4" name="Slide Number Placeholder 3"/>
          <p:cNvSpPr>
            <a:spLocks noGrp="1"/>
          </p:cNvSpPr>
          <p:nvPr>
            <p:ph type="sldNum" sz="quarter" idx="10"/>
          </p:nvPr>
        </p:nvSpPr>
        <p:spPr/>
        <p:txBody>
          <a:bodyPr/>
          <a:lstStyle/>
          <a:p>
            <a:fld id="{BECA6C1E-B574-9248-808E-C0199F168871}" type="slidenum">
              <a:rPr lang="en-US" smtClean="0"/>
              <a:t>11</a:t>
            </a:fld>
            <a:endParaRPr lang="en-US"/>
          </a:p>
        </p:txBody>
      </p:sp>
    </p:spTree>
    <p:extLst>
      <p:ext uri="{BB962C8B-B14F-4D97-AF65-F5344CB8AC3E}">
        <p14:creationId xmlns:p14="http://schemas.microsoft.com/office/powerpoint/2010/main" val="195852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you a sense of the leap in angular resolution compared with ALMA, this is the size of the ALMA array compared with the </a:t>
            </a:r>
            <a:r>
              <a:rPr lang="en-US" dirty="0" err="1"/>
              <a:t>ngVLA</a:t>
            </a:r>
            <a:r>
              <a:rPr lang="en-US" dirty="0"/>
              <a:t> one.</a:t>
            </a:r>
          </a:p>
        </p:txBody>
      </p:sp>
      <p:sp>
        <p:nvSpPr>
          <p:cNvPr id="4" name="Slide Number Placeholder 3"/>
          <p:cNvSpPr>
            <a:spLocks noGrp="1"/>
          </p:cNvSpPr>
          <p:nvPr>
            <p:ph type="sldNum" sz="quarter" idx="10"/>
          </p:nvPr>
        </p:nvSpPr>
        <p:spPr/>
        <p:txBody>
          <a:bodyPr/>
          <a:lstStyle/>
          <a:p>
            <a:fld id="{BECA6C1E-B574-9248-808E-C0199F168871}" type="slidenum">
              <a:rPr lang="en-US" smtClean="0"/>
              <a:t>12</a:t>
            </a:fld>
            <a:endParaRPr lang="en-US"/>
          </a:p>
        </p:txBody>
      </p:sp>
    </p:spTree>
    <p:extLst>
      <p:ext uri="{BB962C8B-B14F-4D97-AF65-F5344CB8AC3E}">
        <p14:creationId xmlns:p14="http://schemas.microsoft.com/office/powerpoint/2010/main" val="84667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leave you with this diagram shown earlier for the mass and semi-major axes of planets invoked to explain the recent ALMA DSHARP observations. </a:t>
            </a:r>
          </a:p>
        </p:txBody>
      </p:sp>
      <p:sp>
        <p:nvSpPr>
          <p:cNvPr id="4" name="Slide Number Placeholder 3"/>
          <p:cNvSpPr>
            <a:spLocks noGrp="1"/>
          </p:cNvSpPr>
          <p:nvPr>
            <p:ph type="sldNum" sz="quarter" idx="10"/>
          </p:nvPr>
        </p:nvSpPr>
        <p:spPr/>
        <p:txBody>
          <a:bodyPr/>
          <a:lstStyle/>
          <a:p>
            <a:fld id="{BECA6C1E-B574-9248-808E-C0199F168871}" type="slidenum">
              <a:rPr lang="en-US" smtClean="0"/>
              <a:t>21</a:t>
            </a:fld>
            <a:endParaRPr lang="en-US"/>
          </a:p>
        </p:txBody>
      </p:sp>
    </p:spTree>
    <p:extLst>
      <p:ext uri="{BB962C8B-B14F-4D97-AF65-F5344CB8AC3E}">
        <p14:creationId xmlns:p14="http://schemas.microsoft.com/office/powerpoint/2010/main" val="207708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 box shows an estimate of the parameter space region that the </a:t>
            </a:r>
            <a:r>
              <a:rPr lang="en-US" dirty="0" err="1"/>
              <a:t>ngVLA</a:t>
            </a:r>
            <a:r>
              <a:rPr lang="en-US" dirty="0"/>
              <a:t> would be capable of exploring, This would allow us </a:t>
            </a:r>
            <a:r>
              <a:rPr lang="en-US"/>
              <a:t>to extend </a:t>
            </a:r>
            <a:r>
              <a:rPr lang="en-US" dirty="0"/>
              <a:t>our limits of investigation down to young Super-Earth planets at a fraction of 1 au from the star.</a:t>
            </a:r>
          </a:p>
        </p:txBody>
      </p:sp>
      <p:sp>
        <p:nvSpPr>
          <p:cNvPr id="4" name="Slide Number Placeholder 3"/>
          <p:cNvSpPr>
            <a:spLocks noGrp="1"/>
          </p:cNvSpPr>
          <p:nvPr>
            <p:ph type="sldNum" sz="quarter" idx="10"/>
          </p:nvPr>
        </p:nvSpPr>
        <p:spPr/>
        <p:txBody>
          <a:bodyPr/>
          <a:lstStyle/>
          <a:p>
            <a:fld id="{BECA6C1E-B574-9248-808E-C0199F168871}" type="slidenum">
              <a:rPr lang="en-US" smtClean="0"/>
              <a:t>22</a:t>
            </a:fld>
            <a:endParaRPr lang="en-US"/>
          </a:p>
        </p:txBody>
      </p:sp>
    </p:spTree>
    <p:extLst>
      <p:ext uri="{BB962C8B-B14F-4D97-AF65-F5344CB8AC3E}">
        <p14:creationId xmlns:p14="http://schemas.microsoft.com/office/powerpoint/2010/main" val="399227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fascinating and fastest growing fields in Astronomy is the study of exoplanets. Every year since the very first discovery in the early 90s we have been finding and characterizing more and more interesting worlds within our Galaxy. At the same time, several important questions on how these worlds come to be are still wide open. </a:t>
            </a:r>
          </a:p>
        </p:txBody>
      </p:sp>
      <p:sp>
        <p:nvSpPr>
          <p:cNvPr id="4" name="Slide Number Placeholder 3"/>
          <p:cNvSpPr>
            <a:spLocks noGrp="1"/>
          </p:cNvSpPr>
          <p:nvPr>
            <p:ph type="sldNum" sz="quarter" idx="10"/>
          </p:nvPr>
        </p:nvSpPr>
        <p:spPr/>
        <p:txBody>
          <a:bodyPr/>
          <a:lstStyle/>
          <a:p>
            <a:fld id="{BECA6C1E-B574-9248-808E-C0199F168871}" type="slidenum">
              <a:rPr lang="en-US" smtClean="0"/>
              <a:t>2</a:t>
            </a:fld>
            <a:endParaRPr lang="en-US"/>
          </a:p>
        </p:txBody>
      </p:sp>
    </p:spTree>
    <p:extLst>
      <p:ext uri="{BB962C8B-B14F-4D97-AF65-F5344CB8AC3E}">
        <p14:creationId xmlns:p14="http://schemas.microsoft.com/office/powerpoint/2010/main" val="2407375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fascinating and fastest growing fields in Astronomy is the study of exoplanets. Every year since the very first discovery in the early 90s we have been characterizing more and more interesting worlds within our Galaxy. At the same time, several important questions on how these worlds come to be are still wide open. </a:t>
            </a:r>
          </a:p>
        </p:txBody>
      </p:sp>
      <p:sp>
        <p:nvSpPr>
          <p:cNvPr id="4" name="Slide Number Placeholder 3"/>
          <p:cNvSpPr>
            <a:spLocks noGrp="1"/>
          </p:cNvSpPr>
          <p:nvPr>
            <p:ph type="sldNum" sz="quarter" idx="10"/>
          </p:nvPr>
        </p:nvSpPr>
        <p:spPr/>
        <p:txBody>
          <a:bodyPr/>
          <a:lstStyle/>
          <a:p>
            <a:fld id="{BECA6C1E-B574-9248-808E-C0199F168871}" type="slidenum">
              <a:rPr lang="en-US" smtClean="0"/>
              <a:t>3</a:t>
            </a:fld>
            <a:endParaRPr lang="en-US"/>
          </a:p>
        </p:txBody>
      </p:sp>
    </p:spTree>
    <p:extLst>
      <p:ext uri="{BB962C8B-B14F-4D97-AF65-F5344CB8AC3E}">
        <p14:creationId xmlns:p14="http://schemas.microsoft.com/office/powerpoint/2010/main" val="38681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planets form out of the gas and the tiny dust grains that are contained in disks surrounding young stars. Once a planet becomes massive enough, it starts to sculpt the disk with its gravity, as shown on this simulation for a forming Super-Earth planet. Once the disk has been significantly sculpted it starts to interact again with the planet making it migrate across the disk. And it really is this planet-disk interaction that determines most of the properties of planetary systems.</a:t>
            </a:r>
          </a:p>
        </p:txBody>
      </p:sp>
      <p:sp>
        <p:nvSpPr>
          <p:cNvPr id="4" name="Slide Number Placeholder 3"/>
          <p:cNvSpPr>
            <a:spLocks noGrp="1"/>
          </p:cNvSpPr>
          <p:nvPr>
            <p:ph type="sldNum" sz="quarter" idx="10"/>
          </p:nvPr>
        </p:nvSpPr>
        <p:spPr/>
        <p:txBody>
          <a:bodyPr/>
          <a:lstStyle/>
          <a:p>
            <a:fld id="{BECA6C1E-B574-9248-808E-C0199F168871}" type="slidenum">
              <a:rPr lang="en-US" smtClean="0"/>
              <a:t>4</a:t>
            </a:fld>
            <a:endParaRPr lang="en-US"/>
          </a:p>
        </p:txBody>
      </p:sp>
    </p:spTree>
    <p:extLst>
      <p:ext uri="{BB962C8B-B14F-4D97-AF65-F5344CB8AC3E}">
        <p14:creationId xmlns:p14="http://schemas.microsoft.com/office/powerpoint/2010/main" val="3514192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all in theory, but finding observational evidence for this physical interaction between disks and young planets is extremely difficult. This diagram shows the mass of known planets on the y-axis as a function of their age. As you can see, the vast majority of discovered exoplanets orbit very mature stars with ages older than 1 </a:t>
            </a:r>
            <a:r>
              <a:rPr lang="en-US" dirty="0" err="1"/>
              <a:t>Gyr</a:t>
            </a:r>
            <a:r>
              <a:rPr lang="en-US" dirty="0"/>
              <a:t>, much fewer exoplanets are known around younger stars, especially those that are still embedded in their parental disk, with the recent observations of the PDS 70 system being one of the very rare examples. The most efficient way that we have to find evidence of newborn planets is by detecting the imprints of planets on the morphology of disks. </a:t>
            </a: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5</a:t>
            </a:fld>
            <a:endParaRPr lang="en-US"/>
          </a:p>
        </p:txBody>
      </p:sp>
    </p:spTree>
    <p:extLst>
      <p:ext uri="{BB962C8B-B14F-4D97-AF65-F5344CB8AC3E}">
        <p14:creationId xmlns:p14="http://schemas.microsoft.com/office/powerpoint/2010/main" val="217131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in theory, but finding observational evidence for this physical interaction between disks and young planets is extremely difficult. This diagram shows the mass of known planets on the y-axis as a function of their age. As you can see, the vast majority of discovered exoplanets orbit very mature stars with ages older than 1 </a:t>
            </a:r>
            <a:r>
              <a:rPr lang="en-US" dirty="0" err="1"/>
              <a:t>Gyr</a:t>
            </a:r>
            <a:r>
              <a:rPr lang="en-US" dirty="0"/>
              <a:t>, much fewer exoplanets are known around younger stars, especially those that are still embedded in their parental disk, with the recent observations of the PDS 70 system being one of the very rare examples. The most efficient way that we have to characterize newborn planets is by detecting the effect of their interaction on the morphology of disks.</a:t>
            </a:r>
          </a:p>
        </p:txBody>
      </p:sp>
      <p:sp>
        <p:nvSpPr>
          <p:cNvPr id="4" name="Slide Number Placeholder 3"/>
          <p:cNvSpPr>
            <a:spLocks noGrp="1"/>
          </p:cNvSpPr>
          <p:nvPr>
            <p:ph type="sldNum" sz="quarter" idx="10"/>
          </p:nvPr>
        </p:nvSpPr>
        <p:spPr/>
        <p:txBody>
          <a:bodyPr/>
          <a:lstStyle/>
          <a:p>
            <a:fld id="{BECA6C1E-B574-9248-808E-C0199F168871}" type="slidenum">
              <a:rPr lang="en-US" smtClean="0"/>
              <a:t>6</a:t>
            </a:fld>
            <a:endParaRPr lang="en-US"/>
          </a:p>
        </p:txBody>
      </p:sp>
    </p:spTree>
    <p:extLst>
      <p:ext uri="{BB962C8B-B14F-4D97-AF65-F5344CB8AC3E}">
        <p14:creationId xmlns:p14="http://schemas.microsoft.com/office/powerpoint/2010/main" val="1727015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disks, even the closest ones to us, are very small sources in the sky, and angular resolutions much below 1 </a:t>
            </a:r>
            <a:r>
              <a:rPr lang="en-US" dirty="0" err="1"/>
              <a:t>arcsecond</a:t>
            </a:r>
            <a:r>
              <a:rPr lang="en-US" dirty="0"/>
              <a:t> are required to find details in their structure. These images come from the recent ALMA DSHARP Large Program lead by Sean Andrews, for which we observed a sample of 20 disk systems at 1mm with an angular resolution of about 30 mas or 6 au at their distance. Among them, we found these 10 disks which show prominent multiple rings in them. </a:t>
            </a:r>
          </a:p>
        </p:txBody>
      </p:sp>
      <p:sp>
        <p:nvSpPr>
          <p:cNvPr id="4" name="Slide Number Placeholder 3"/>
          <p:cNvSpPr>
            <a:spLocks noGrp="1"/>
          </p:cNvSpPr>
          <p:nvPr>
            <p:ph type="sldNum" sz="quarter" idx="10"/>
          </p:nvPr>
        </p:nvSpPr>
        <p:spPr/>
        <p:txBody>
          <a:bodyPr/>
          <a:lstStyle/>
          <a:p>
            <a:fld id="{BECA6C1E-B574-9248-808E-C0199F168871}" type="slidenum">
              <a:rPr lang="en-US" smtClean="0"/>
              <a:t>7</a:t>
            </a:fld>
            <a:endParaRPr lang="en-US"/>
          </a:p>
        </p:txBody>
      </p:sp>
    </p:spTree>
    <p:extLst>
      <p:ext uri="{BB962C8B-B14F-4D97-AF65-F5344CB8AC3E}">
        <p14:creationId xmlns:p14="http://schemas.microsoft.com/office/powerpoint/2010/main" val="205072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assumption that these rings are generated by planets in the disk, we used the results of numerical simulations ran by </a:t>
            </a:r>
            <a:r>
              <a:rPr lang="en-US" dirty="0" err="1"/>
              <a:t>Shanja</a:t>
            </a:r>
            <a:r>
              <a:rPr lang="en-US" dirty="0"/>
              <a:t> Zhang to estimate the mass and orbital radii of the planets in these systems. The results are shown as blue circles in this planetary mass-semi-major axis diagram, so we are talking about planets with masses ranging between the mass of Neptune up to 10 times the mass of Jupiter, at orbital radii beyond 6 au which is the limit set by the ALMA resolution. In order to probe young planets with properties similar to those of the known more mature exoplanets, we need observations at much higher resolution than ALMA.</a:t>
            </a:r>
          </a:p>
        </p:txBody>
      </p:sp>
      <p:sp>
        <p:nvSpPr>
          <p:cNvPr id="4" name="Slide Number Placeholder 3"/>
          <p:cNvSpPr>
            <a:spLocks noGrp="1"/>
          </p:cNvSpPr>
          <p:nvPr>
            <p:ph type="sldNum" sz="quarter" idx="10"/>
          </p:nvPr>
        </p:nvSpPr>
        <p:spPr/>
        <p:txBody>
          <a:bodyPr/>
          <a:lstStyle/>
          <a:p>
            <a:fld id="{BECA6C1E-B574-9248-808E-C0199F168871}" type="slidenum">
              <a:rPr lang="en-US" smtClean="0"/>
              <a:t>8</a:t>
            </a:fld>
            <a:endParaRPr lang="en-US"/>
          </a:p>
        </p:txBody>
      </p:sp>
    </p:spTree>
    <p:extLst>
      <p:ext uri="{BB962C8B-B14F-4D97-AF65-F5344CB8AC3E}">
        <p14:creationId xmlns:p14="http://schemas.microsoft.com/office/powerpoint/2010/main" val="413987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we look at the popular ALMA image of HL Tau at 0.87mm, which was taken with an </a:t>
            </a:r>
            <a:r>
              <a:rPr lang="en-US" dirty="0" err="1"/>
              <a:t>ang</a:t>
            </a:r>
            <a:r>
              <a:rPr lang="en-US" dirty="0"/>
              <a:t> res of 25 mas, and we look at the inner 5-10 au from the central star…</a:t>
            </a:r>
          </a:p>
        </p:txBody>
      </p:sp>
      <p:sp>
        <p:nvSpPr>
          <p:cNvPr id="4" name="Slide Number Placeholder 3"/>
          <p:cNvSpPr>
            <a:spLocks noGrp="1"/>
          </p:cNvSpPr>
          <p:nvPr>
            <p:ph type="sldNum" sz="quarter" idx="10"/>
          </p:nvPr>
        </p:nvSpPr>
        <p:spPr/>
        <p:txBody>
          <a:bodyPr/>
          <a:lstStyle/>
          <a:p>
            <a:fld id="{BECA6C1E-B574-9248-808E-C0199F168871}" type="slidenum">
              <a:rPr lang="en-US" smtClean="0"/>
              <a:t>9</a:t>
            </a:fld>
            <a:endParaRPr lang="en-US"/>
          </a:p>
        </p:txBody>
      </p:sp>
    </p:spTree>
    <p:extLst>
      <p:ext uri="{BB962C8B-B14F-4D97-AF65-F5344CB8AC3E}">
        <p14:creationId xmlns:p14="http://schemas.microsoft.com/office/powerpoint/2010/main" val="3678049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52010D-3405-684F-B2B0-49E8B74F020B}"/>
              </a:ext>
            </a:extLst>
          </p:cNvPr>
          <p:cNvSpPr/>
          <p:nvPr userDrawn="1"/>
        </p:nvSpPr>
        <p:spPr>
          <a:xfrm>
            <a:off x="1" y="2800350"/>
            <a:ext cx="9144000" cy="2343151"/>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7" name="Picture 6"/>
          <p:cNvPicPr>
            <a:picLocks noChangeAspect="1"/>
          </p:cNvPicPr>
          <p:nvPr userDrawn="1"/>
        </p:nvPicPr>
        <p:blipFill rotWithShape="1">
          <a:blip r:embed="rId2"/>
          <a:srcRect t="18392" r="3609" b="29104"/>
          <a:stretch/>
        </p:blipFill>
        <p:spPr>
          <a:xfrm>
            <a:off x="0" y="-1322"/>
            <a:ext cx="9144000" cy="2801672"/>
          </a:xfrm>
          <a:prstGeom prst="rect">
            <a:avLst/>
          </a:prstGeom>
        </p:spPr>
      </p:pic>
      <p:pic>
        <p:nvPicPr>
          <p:cNvPr id="11" name="Picture 10"/>
          <p:cNvPicPr>
            <a:picLocks noChangeAspect="1"/>
          </p:cNvPicPr>
          <p:nvPr userDrawn="1"/>
        </p:nvPicPr>
        <p:blipFill>
          <a:blip r:embed="rId3"/>
          <a:stretch>
            <a:fillRect/>
          </a:stretch>
        </p:blipFill>
        <p:spPr>
          <a:xfrm>
            <a:off x="6990758" y="4179807"/>
            <a:ext cx="999131" cy="592536"/>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156339" y="4119802"/>
            <a:ext cx="712547" cy="712547"/>
          </a:xfrm>
          <a:prstGeom prst="rect">
            <a:avLst/>
          </a:prstGeom>
        </p:spPr>
      </p:pic>
      <p:sp>
        <p:nvSpPr>
          <p:cNvPr id="2" name="Title 1"/>
          <p:cNvSpPr>
            <a:spLocks noGrp="1"/>
          </p:cNvSpPr>
          <p:nvPr>
            <p:ph type="ctrTitle"/>
          </p:nvPr>
        </p:nvSpPr>
        <p:spPr>
          <a:xfrm>
            <a:off x="385962" y="2882504"/>
            <a:ext cx="6482924" cy="649410"/>
          </a:xfrm>
        </p:spPr>
        <p:txBody>
          <a:bodyPr anchor="b">
            <a:normAutofit/>
          </a:bodyPr>
          <a:lstStyle>
            <a:lvl1pPr algn="l">
              <a:lnSpc>
                <a:spcPct val="100000"/>
              </a:lnSpc>
              <a:defRPr sz="2800">
                <a:solidFill>
                  <a:schemeClr val="bg1"/>
                </a:solidFill>
                <a:latin typeface="Orbitron Medium" panose="02000000000000000000" pitchFamily="2" charset="0"/>
              </a:defRPr>
            </a:lvl1pPr>
          </a:lstStyle>
          <a:p>
            <a:r>
              <a:rPr lang="en-US" dirty="0"/>
              <a:t>Click to edit Master title style</a:t>
            </a:r>
          </a:p>
        </p:txBody>
      </p:sp>
      <p:pic>
        <p:nvPicPr>
          <p:cNvPr id="17" name="Picture 16"/>
          <p:cNvPicPr>
            <a:picLocks noChangeAspect="1"/>
          </p:cNvPicPr>
          <p:nvPr userDrawn="1"/>
        </p:nvPicPr>
        <p:blipFill>
          <a:blip r:embed="rId5"/>
          <a:stretch>
            <a:fillRect/>
          </a:stretch>
        </p:blipFill>
        <p:spPr>
          <a:xfrm>
            <a:off x="8235157" y="4173202"/>
            <a:ext cx="466425" cy="605746"/>
          </a:xfrm>
          <a:prstGeom prst="rect">
            <a:avLst/>
          </a:prstGeom>
        </p:spPr>
      </p:pic>
      <p:sp>
        <p:nvSpPr>
          <p:cNvPr id="21" name="Text Placeholder 20"/>
          <p:cNvSpPr>
            <a:spLocks noGrp="1"/>
          </p:cNvSpPr>
          <p:nvPr>
            <p:ph type="body" sz="quarter" idx="13"/>
          </p:nvPr>
        </p:nvSpPr>
        <p:spPr>
          <a:xfrm>
            <a:off x="385962" y="3550577"/>
            <a:ext cx="2357238" cy="392113"/>
          </a:xfrm>
        </p:spPr>
        <p:txBody>
          <a:bodyPr>
            <a:normAutofit/>
          </a:bodyPr>
          <a:lstStyle>
            <a:lvl1pPr marL="0" indent="0">
              <a:buNone/>
              <a:defRPr sz="1800">
                <a:solidFill>
                  <a:schemeClr val="bg1"/>
                </a:solidFill>
                <a:latin typeface="Helvetica" pitchFamily="2" charset="0"/>
              </a:defRPr>
            </a:lvl1pPr>
          </a:lstStyle>
          <a:p>
            <a:pPr lvl="0"/>
            <a:r>
              <a:rPr lang="en-US" dirty="0"/>
              <a:t>Edit Master text</a:t>
            </a:r>
          </a:p>
        </p:txBody>
      </p:sp>
      <p:sp>
        <p:nvSpPr>
          <p:cNvPr id="14" name="Rectangle 13">
            <a:extLst>
              <a:ext uri="{FF2B5EF4-FFF2-40B4-BE49-F238E27FC236}">
                <a16:creationId xmlns:a16="http://schemas.microsoft.com/office/drawing/2014/main" id="{4F2E95FC-F2FF-484C-B164-0B467A10D8E8}"/>
              </a:ext>
            </a:extLst>
          </p:cNvPr>
          <p:cNvSpPr/>
          <p:nvPr userDrawn="1"/>
        </p:nvSpPr>
        <p:spPr>
          <a:xfrm>
            <a:off x="-1" y="0"/>
            <a:ext cx="2286000" cy="1432677"/>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18" name="Text Placeholder 20">
            <a:extLst>
              <a:ext uri="{FF2B5EF4-FFF2-40B4-BE49-F238E27FC236}">
                <a16:creationId xmlns:a16="http://schemas.microsoft.com/office/drawing/2014/main" id="{72849861-2E54-1342-94A6-59F8EF28BFC8}"/>
              </a:ext>
            </a:extLst>
          </p:cNvPr>
          <p:cNvSpPr>
            <a:spLocks noGrp="1"/>
          </p:cNvSpPr>
          <p:nvPr>
            <p:ph type="body" sz="quarter" idx="14" hasCustomPrompt="1"/>
          </p:nvPr>
        </p:nvSpPr>
        <p:spPr>
          <a:xfrm>
            <a:off x="385962" y="4440236"/>
            <a:ext cx="2357238" cy="392113"/>
          </a:xfrm>
        </p:spPr>
        <p:txBody>
          <a:bodyPr>
            <a:normAutofit/>
          </a:bodyPr>
          <a:lstStyle>
            <a:lvl1pPr marL="0" indent="0">
              <a:buNone/>
              <a:defRPr sz="1800" b="1" i="0">
                <a:solidFill>
                  <a:schemeClr val="bg1"/>
                </a:solidFill>
                <a:latin typeface="Helvetica" pitchFamily="2" charset="0"/>
              </a:defRPr>
            </a:lvl1pPr>
          </a:lstStyle>
          <a:p>
            <a:pPr lvl="0"/>
            <a:r>
              <a:rPr lang="en-US" dirty="0" err="1"/>
              <a:t>ngvla.nrao.edu</a:t>
            </a:r>
            <a:endParaRPr lang="en-US" dirty="0"/>
          </a:p>
        </p:txBody>
      </p:sp>
      <p:pic>
        <p:nvPicPr>
          <p:cNvPr id="13" name="Picture 12">
            <a:extLst>
              <a:ext uri="{FF2B5EF4-FFF2-40B4-BE49-F238E27FC236}">
                <a16:creationId xmlns:a16="http://schemas.microsoft.com/office/drawing/2014/main" id="{B562723A-C59C-E745-8CF3-E3DA2543333C}"/>
              </a:ext>
            </a:extLst>
          </p:cNvPr>
          <p:cNvPicPr>
            <a:picLocks noChangeAspect="1"/>
          </p:cNvPicPr>
          <p:nvPr userDrawn="1"/>
        </p:nvPicPr>
        <p:blipFill>
          <a:blip r:embed="rId6"/>
          <a:stretch>
            <a:fillRect/>
          </a:stretch>
        </p:blipFill>
        <p:spPr>
          <a:xfrm>
            <a:off x="513079" y="173794"/>
            <a:ext cx="1259840" cy="1085088"/>
          </a:xfrm>
          <a:prstGeom prst="rect">
            <a:avLst/>
          </a:prstGeom>
        </p:spPr>
      </p:pic>
    </p:spTree>
    <p:extLst>
      <p:ext uri="{BB962C8B-B14F-4D97-AF65-F5344CB8AC3E}">
        <p14:creationId xmlns:p14="http://schemas.microsoft.com/office/powerpoint/2010/main" val="1757064520"/>
      </p:ext>
    </p:extLst>
  </p:cSld>
  <p:clrMapOvr>
    <a:masterClrMapping/>
  </p:clrMapOvr>
  <p:extLst mod="1">
    <p:ext uri="{DCECCB84-F9BA-43D5-87BE-67443E8EF086}">
      <p15:sldGuideLst xmlns:p15="http://schemas.microsoft.com/office/powerpoint/2012/main">
        <p15:guide id="2" orient="horz" pos="1764" userDrawn="1">
          <p15:clr>
            <a:srgbClr val="FBAE40"/>
          </p15:clr>
        </p15:guide>
        <p15:guide id="3" pos="3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4142" t="18481" r="629" b="35119"/>
          <a:stretch/>
        </p:blipFill>
        <p:spPr>
          <a:xfrm>
            <a:off x="1" y="0"/>
            <a:ext cx="9144000" cy="2800350"/>
          </a:xfrm>
          <a:prstGeom prst="rect">
            <a:avLst/>
          </a:prstGeom>
        </p:spPr>
      </p:pic>
      <p:sp>
        <p:nvSpPr>
          <p:cNvPr id="16" name="Rectangle 15">
            <a:extLst>
              <a:ext uri="{FF2B5EF4-FFF2-40B4-BE49-F238E27FC236}">
                <a16:creationId xmlns:a16="http://schemas.microsoft.com/office/drawing/2014/main" id="{5252010D-3405-684F-B2B0-49E8B74F020B}"/>
              </a:ext>
            </a:extLst>
          </p:cNvPr>
          <p:cNvSpPr/>
          <p:nvPr userDrawn="1"/>
        </p:nvSpPr>
        <p:spPr>
          <a:xfrm>
            <a:off x="1" y="2800351"/>
            <a:ext cx="9144000" cy="2343150"/>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p:cNvPicPr>
            <a:picLocks noChangeAspect="1"/>
          </p:cNvPicPr>
          <p:nvPr userDrawn="1"/>
        </p:nvPicPr>
        <p:blipFill>
          <a:blip r:embed="rId3"/>
          <a:stretch>
            <a:fillRect/>
          </a:stretch>
        </p:blipFill>
        <p:spPr>
          <a:xfrm>
            <a:off x="6990758" y="4179807"/>
            <a:ext cx="999131" cy="592536"/>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156339" y="4119802"/>
            <a:ext cx="712547" cy="712547"/>
          </a:xfrm>
          <a:prstGeom prst="rect">
            <a:avLst/>
          </a:prstGeom>
        </p:spPr>
      </p:pic>
      <p:sp>
        <p:nvSpPr>
          <p:cNvPr id="2" name="Title 1"/>
          <p:cNvSpPr>
            <a:spLocks noGrp="1"/>
          </p:cNvSpPr>
          <p:nvPr>
            <p:ph type="ctrTitle"/>
          </p:nvPr>
        </p:nvSpPr>
        <p:spPr>
          <a:xfrm>
            <a:off x="385962" y="2882504"/>
            <a:ext cx="6482924" cy="649410"/>
          </a:xfrm>
        </p:spPr>
        <p:txBody>
          <a:bodyPr anchor="b">
            <a:normAutofit/>
          </a:bodyPr>
          <a:lstStyle>
            <a:lvl1pPr algn="l">
              <a:lnSpc>
                <a:spcPct val="100000"/>
              </a:lnSpc>
              <a:defRPr sz="2800">
                <a:solidFill>
                  <a:schemeClr val="bg1"/>
                </a:solidFill>
                <a:latin typeface="Orbitron Medium" panose="02000000000000000000" pitchFamily="2" charset="0"/>
              </a:defRPr>
            </a:lvl1pPr>
          </a:lstStyle>
          <a:p>
            <a:r>
              <a:rPr lang="en-US" dirty="0"/>
              <a:t>Click to edit Master title style</a:t>
            </a:r>
          </a:p>
        </p:txBody>
      </p:sp>
      <p:pic>
        <p:nvPicPr>
          <p:cNvPr id="17" name="Picture 16"/>
          <p:cNvPicPr>
            <a:picLocks noChangeAspect="1"/>
          </p:cNvPicPr>
          <p:nvPr userDrawn="1"/>
        </p:nvPicPr>
        <p:blipFill>
          <a:blip r:embed="rId5"/>
          <a:stretch>
            <a:fillRect/>
          </a:stretch>
        </p:blipFill>
        <p:spPr>
          <a:xfrm>
            <a:off x="8235157" y="4173202"/>
            <a:ext cx="466425" cy="605746"/>
          </a:xfrm>
          <a:prstGeom prst="rect">
            <a:avLst/>
          </a:prstGeom>
        </p:spPr>
      </p:pic>
      <p:sp>
        <p:nvSpPr>
          <p:cNvPr id="21" name="Text Placeholder 20"/>
          <p:cNvSpPr>
            <a:spLocks noGrp="1"/>
          </p:cNvSpPr>
          <p:nvPr>
            <p:ph type="body" sz="quarter" idx="13"/>
          </p:nvPr>
        </p:nvSpPr>
        <p:spPr>
          <a:xfrm>
            <a:off x="385962" y="3550577"/>
            <a:ext cx="2357238" cy="392113"/>
          </a:xfrm>
        </p:spPr>
        <p:txBody>
          <a:bodyPr>
            <a:normAutofit/>
          </a:bodyPr>
          <a:lstStyle>
            <a:lvl1pPr marL="0" indent="0">
              <a:buNone/>
              <a:defRPr sz="1800">
                <a:solidFill>
                  <a:schemeClr val="bg1"/>
                </a:solidFill>
                <a:latin typeface="Helvetica" pitchFamily="2" charset="0"/>
              </a:defRPr>
            </a:lvl1pPr>
          </a:lstStyle>
          <a:p>
            <a:pPr lvl="0"/>
            <a:r>
              <a:rPr lang="en-US" dirty="0"/>
              <a:t>Edit Master text</a:t>
            </a:r>
          </a:p>
        </p:txBody>
      </p:sp>
      <p:sp>
        <p:nvSpPr>
          <p:cNvPr id="14" name="Rectangle 13">
            <a:extLst>
              <a:ext uri="{FF2B5EF4-FFF2-40B4-BE49-F238E27FC236}">
                <a16:creationId xmlns:a16="http://schemas.microsoft.com/office/drawing/2014/main" id="{4F2E95FC-F2FF-484C-B164-0B467A10D8E8}"/>
              </a:ext>
            </a:extLst>
          </p:cNvPr>
          <p:cNvSpPr/>
          <p:nvPr userDrawn="1"/>
        </p:nvSpPr>
        <p:spPr>
          <a:xfrm>
            <a:off x="-1" y="0"/>
            <a:ext cx="2286000" cy="1432677"/>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18" name="Text Placeholder 20">
            <a:extLst>
              <a:ext uri="{FF2B5EF4-FFF2-40B4-BE49-F238E27FC236}">
                <a16:creationId xmlns:a16="http://schemas.microsoft.com/office/drawing/2014/main" id="{72849861-2E54-1342-94A6-59F8EF28BFC8}"/>
              </a:ext>
            </a:extLst>
          </p:cNvPr>
          <p:cNvSpPr>
            <a:spLocks noGrp="1"/>
          </p:cNvSpPr>
          <p:nvPr>
            <p:ph type="body" sz="quarter" idx="14" hasCustomPrompt="1"/>
          </p:nvPr>
        </p:nvSpPr>
        <p:spPr>
          <a:xfrm>
            <a:off x="385962" y="4440236"/>
            <a:ext cx="2357238" cy="392113"/>
          </a:xfrm>
        </p:spPr>
        <p:txBody>
          <a:bodyPr>
            <a:normAutofit/>
          </a:bodyPr>
          <a:lstStyle>
            <a:lvl1pPr marL="0" indent="0">
              <a:buNone/>
              <a:defRPr sz="1800" b="1" i="0">
                <a:solidFill>
                  <a:schemeClr val="bg1"/>
                </a:solidFill>
                <a:latin typeface="Helvetica" pitchFamily="2" charset="0"/>
              </a:defRPr>
            </a:lvl1pPr>
          </a:lstStyle>
          <a:p>
            <a:pPr lvl="0"/>
            <a:r>
              <a:rPr lang="en-US" dirty="0" err="1"/>
              <a:t>ngvla.nrao.edu</a:t>
            </a:r>
            <a:endParaRPr lang="en-US" dirty="0"/>
          </a:p>
        </p:txBody>
      </p:sp>
      <p:pic>
        <p:nvPicPr>
          <p:cNvPr id="13" name="Picture 12">
            <a:extLst>
              <a:ext uri="{FF2B5EF4-FFF2-40B4-BE49-F238E27FC236}">
                <a16:creationId xmlns:a16="http://schemas.microsoft.com/office/drawing/2014/main" id="{85EE4DE0-9D7E-5E43-90A2-9CB82672CD3A}"/>
              </a:ext>
            </a:extLst>
          </p:cNvPr>
          <p:cNvPicPr>
            <a:picLocks noChangeAspect="1"/>
          </p:cNvPicPr>
          <p:nvPr userDrawn="1"/>
        </p:nvPicPr>
        <p:blipFill>
          <a:blip r:embed="rId6"/>
          <a:stretch>
            <a:fillRect/>
          </a:stretch>
        </p:blipFill>
        <p:spPr>
          <a:xfrm>
            <a:off x="513079" y="173794"/>
            <a:ext cx="1259840" cy="1085088"/>
          </a:xfrm>
          <a:prstGeom prst="rect">
            <a:avLst/>
          </a:prstGeom>
        </p:spPr>
      </p:pic>
    </p:spTree>
    <p:extLst>
      <p:ext uri="{BB962C8B-B14F-4D97-AF65-F5344CB8AC3E}">
        <p14:creationId xmlns:p14="http://schemas.microsoft.com/office/powerpoint/2010/main" val="1264250856"/>
      </p:ext>
    </p:extLst>
  </p:cSld>
  <p:clrMapOvr>
    <a:masterClrMapping/>
  </p:clrMapOvr>
  <p:extLst mod="1">
    <p:ext uri="{DCECCB84-F9BA-43D5-87BE-67443E8EF086}">
      <p15:sldGuideLst xmlns:p15="http://schemas.microsoft.com/office/powerpoint/2012/main">
        <p15:guide id="1" pos="312">
          <p15:clr>
            <a:srgbClr val="FBAE40"/>
          </p15:clr>
        </p15:guide>
        <p15:guide id="2" orient="horz" pos="17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28827" b="16729"/>
          <a:stretch/>
        </p:blipFill>
        <p:spPr>
          <a:xfrm>
            <a:off x="-1" y="0"/>
            <a:ext cx="9144000" cy="2800350"/>
          </a:xfrm>
          <a:prstGeom prst="rect">
            <a:avLst/>
          </a:prstGeom>
        </p:spPr>
      </p:pic>
      <p:sp>
        <p:nvSpPr>
          <p:cNvPr id="16" name="Rectangle 15">
            <a:extLst>
              <a:ext uri="{FF2B5EF4-FFF2-40B4-BE49-F238E27FC236}">
                <a16:creationId xmlns:a16="http://schemas.microsoft.com/office/drawing/2014/main" id="{5252010D-3405-684F-B2B0-49E8B74F020B}"/>
              </a:ext>
            </a:extLst>
          </p:cNvPr>
          <p:cNvSpPr/>
          <p:nvPr userDrawn="1"/>
        </p:nvSpPr>
        <p:spPr>
          <a:xfrm>
            <a:off x="1" y="2800350"/>
            <a:ext cx="9144000" cy="2343150"/>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p:cNvPicPr>
            <a:picLocks noChangeAspect="1"/>
          </p:cNvPicPr>
          <p:nvPr userDrawn="1"/>
        </p:nvPicPr>
        <p:blipFill>
          <a:blip r:embed="rId3"/>
          <a:stretch>
            <a:fillRect/>
          </a:stretch>
        </p:blipFill>
        <p:spPr>
          <a:xfrm>
            <a:off x="6990758" y="4179807"/>
            <a:ext cx="999131" cy="592536"/>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156339" y="4119802"/>
            <a:ext cx="712547" cy="712547"/>
          </a:xfrm>
          <a:prstGeom prst="rect">
            <a:avLst/>
          </a:prstGeom>
        </p:spPr>
      </p:pic>
      <p:sp>
        <p:nvSpPr>
          <p:cNvPr id="2" name="Title 1"/>
          <p:cNvSpPr>
            <a:spLocks noGrp="1"/>
          </p:cNvSpPr>
          <p:nvPr>
            <p:ph type="ctrTitle"/>
          </p:nvPr>
        </p:nvSpPr>
        <p:spPr>
          <a:xfrm>
            <a:off x="385962" y="2882504"/>
            <a:ext cx="6482924" cy="649410"/>
          </a:xfrm>
        </p:spPr>
        <p:txBody>
          <a:bodyPr anchor="b">
            <a:normAutofit/>
          </a:bodyPr>
          <a:lstStyle>
            <a:lvl1pPr algn="l">
              <a:lnSpc>
                <a:spcPct val="100000"/>
              </a:lnSpc>
              <a:defRPr sz="2800">
                <a:solidFill>
                  <a:schemeClr val="bg1"/>
                </a:solidFill>
                <a:latin typeface="Orbitron Medium" panose="02000000000000000000" pitchFamily="2" charset="0"/>
              </a:defRPr>
            </a:lvl1pPr>
          </a:lstStyle>
          <a:p>
            <a:r>
              <a:rPr lang="en-US" dirty="0"/>
              <a:t>Click to edit Master title style</a:t>
            </a:r>
          </a:p>
        </p:txBody>
      </p:sp>
      <p:pic>
        <p:nvPicPr>
          <p:cNvPr id="17" name="Picture 16"/>
          <p:cNvPicPr>
            <a:picLocks noChangeAspect="1"/>
          </p:cNvPicPr>
          <p:nvPr userDrawn="1"/>
        </p:nvPicPr>
        <p:blipFill>
          <a:blip r:embed="rId5"/>
          <a:stretch>
            <a:fillRect/>
          </a:stretch>
        </p:blipFill>
        <p:spPr>
          <a:xfrm>
            <a:off x="8235157" y="4173202"/>
            <a:ext cx="466425" cy="605746"/>
          </a:xfrm>
          <a:prstGeom prst="rect">
            <a:avLst/>
          </a:prstGeom>
        </p:spPr>
      </p:pic>
      <p:sp>
        <p:nvSpPr>
          <p:cNvPr id="21" name="Text Placeholder 20"/>
          <p:cNvSpPr>
            <a:spLocks noGrp="1"/>
          </p:cNvSpPr>
          <p:nvPr>
            <p:ph type="body" sz="quarter" idx="13"/>
          </p:nvPr>
        </p:nvSpPr>
        <p:spPr>
          <a:xfrm>
            <a:off x="385962" y="3550577"/>
            <a:ext cx="2357238" cy="392113"/>
          </a:xfrm>
        </p:spPr>
        <p:txBody>
          <a:bodyPr>
            <a:normAutofit/>
          </a:bodyPr>
          <a:lstStyle>
            <a:lvl1pPr marL="0" indent="0">
              <a:buNone/>
              <a:defRPr sz="1800">
                <a:solidFill>
                  <a:schemeClr val="bg1"/>
                </a:solidFill>
                <a:latin typeface="Helvetica" pitchFamily="2" charset="0"/>
              </a:defRPr>
            </a:lvl1pPr>
          </a:lstStyle>
          <a:p>
            <a:pPr lvl="0"/>
            <a:r>
              <a:rPr lang="en-US" dirty="0"/>
              <a:t>Edit Master text</a:t>
            </a:r>
          </a:p>
        </p:txBody>
      </p:sp>
      <p:sp>
        <p:nvSpPr>
          <p:cNvPr id="14" name="Rectangle 13">
            <a:extLst>
              <a:ext uri="{FF2B5EF4-FFF2-40B4-BE49-F238E27FC236}">
                <a16:creationId xmlns:a16="http://schemas.microsoft.com/office/drawing/2014/main" id="{4F2E95FC-F2FF-484C-B164-0B467A10D8E8}"/>
              </a:ext>
            </a:extLst>
          </p:cNvPr>
          <p:cNvSpPr/>
          <p:nvPr userDrawn="1"/>
        </p:nvSpPr>
        <p:spPr>
          <a:xfrm>
            <a:off x="-1" y="0"/>
            <a:ext cx="2286000" cy="1432677"/>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18" name="Text Placeholder 20">
            <a:extLst>
              <a:ext uri="{FF2B5EF4-FFF2-40B4-BE49-F238E27FC236}">
                <a16:creationId xmlns:a16="http://schemas.microsoft.com/office/drawing/2014/main" id="{72849861-2E54-1342-94A6-59F8EF28BFC8}"/>
              </a:ext>
            </a:extLst>
          </p:cNvPr>
          <p:cNvSpPr>
            <a:spLocks noGrp="1"/>
          </p:cNvSpPr>
          <p:nvPr>
            <p:ph type="body" sz="quarter" idx="14" hasCustomPrompt="1"/>
          </p:nvPr>
        </p:nvSpPr>
        <p:spPr>
          <a:xfrm>
            <a:off x="385962" y="4440236"/>
            <a:ext cx="2357238" cy="392113"/>
          </a:xfrm>
        </p:spPr>
        <p:txBody>
          <a:bodyPr>
            <a:normAutofit/>
          </a:bodyPr>
          <a:lstStyle>
            <a:lvl1pPr marL="0" indent="0">
              <a:buNone/>
              <a:defRPr sz="1800" b="1" i="0">
                <a:solidFill>
                  <a:schemeClr val="bg1"/>
                </a:solidFill>
                <a:latin typeface="Helvetica" pitchFamily="2" charset="0"/>
              </a:defRPr>
            </a:lvl1pPr>
          </a:lstStyle>
          <a:p>
            <a:pPr lvl="0"/>
            <a:r>
              <a:rPr lang="en-US" dirty="0" err="1"/>
              <a:t>ngvla.nrao.edu</a:t>
            </a:r>
            <a:endParaRPr lang="en-US" dirty="0"/>
          </a:p>
        </p:txBody>
      </p:sp>
      <p:pic>
        <p:nvPicPr>
          <p:cNvPr id="13" name="Picture 12">
            <a:extLst>
              <a:ext uri="{FF2B5EF4-FFF2-40B4-BE49-F238E27FC236}">
                <a16:creationId xmlns:a16="http://schemas.microsoft.com/office/drawing/2014/main" id="{75E1C94F-84F9-C04C-BF98-219DD097AA64}"/>
              </a:ext>
            </a:extLst>
          </p:cNvPr>
          <p:cNvPicPr>
            <a:picLocks noChangeAspect="1"/>
          </p:cNvPicPr>
          <p:nvPr userDrawn="1"/>
        </p:nvPicPr>
        <p:blipFill>
          <a:blip r:embed="rId6"/>
          <a:stretch>
            <a:fillRect/>
          </a:stretch>
        </p:blipFill>
        <p:spPr>
          <a:xfrm>
            <a:off x="513079" y="173794"/>
            <a:ext cx="1259840" cy="1085088"/>
          </a:xfrm>
          <a:prstGeom prst="rect">
            <a:avLst/>
          </a:prstGeom>
        </p:spPr>
      </p:pic>
    </p:spTree>
    <p:extLst>
      <p:ext uri="{BB962C8B-B14F-4D97-AF65-F5344CB8AC3E}">
        <p14:creationId xmlns:p14="http://schemas.microsoft.com/office/powerpoint/2010/main" val="3319896611"/>
      </p:ext>
    </p:extLst>
  </p:cSld>
  <p:clrMapOvr>
    <a:masterClrMapping/>
  </p:clrMapOvr>
  <p:extLst mod="1">
    <p:ext uri="{DCECCB84-F9BA-43D5-87BE-67443E8EF086}">
      <p15:sldGuideLst xmlns:p15="http://schemas.microsoft.com/office/powerpoint/2012/main">
        <p15:guide id="1" pos="312">
          <p15:clr>
            <a:srgbClr val="FBAE40"/>
          </p15:clr>
        </p15:guide>
        <p15:guide id="2" orient="horz" pos="17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6E2085-C117-964A-A40E-3F5CA8BBFAD5}"/>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2" name="Title 1"/>
          <p:cNvSpPr>
            <a:spLocks noGrp="1"/>
          </p:cNvSpPr>
          <p:nvPr>
            <p:ph type="title"/>
          </p:nvPr>
        </p:nvSpPr>
        <p:spPr>
          <a:xfrm>
            <a:off x="1515290" y="10601"/>
            <a:ext cx="7000059" cy="994172"/>
          </a:xfrm>
        </p:spPr>
        <p:txBody>
          <a:bodyPr>
            <a:normAutofit/>
          </a:bodyPr>
          <a:lstStyle>
            <a:lvl1pPr>
              <a:defRPr sz="3200">
                <a:latin typeface="Helvetica" pitchFamily="2" charset="0"/>
              </a:defRPr>
            </a:lvl1pPr>
          </a:lstStyle>
          <a:p>
            <a:r>
              <a:rPr lang="en-US" dirty="0"/>
              <a:t>Click to edit Master title style</a:t>
            </a:r>
          </a:p>
        </p:txBody>
      </p:sp>
      <p:sp>
        <p:nvSpPr>
          <p:cNvPr id="3" name="Content Placeholder 2"/>
          <p:cNvSpPr>
            <a:spLocks noGrp="1"/>
          </p:cNvSpPr>
          <p:nvPr>
            <p:ph idx="1"/>
          </p:nvPr>
        </p:nvSpPr>
        <p:spPr>
          <a:xfrm>
            <a:off x="587318" y="1215504"/>
            <a:ext cx="7886700" cy="3224985"/>
          </a:xfrm>
        </p:spPr>
        <p:txBody>
          <a:bodyPr/>
          <a:lstStyle>
            <a:lvl1pPr>
              <a:defRPr sz="2200">
                <a:latin typeface="Helvetica" pitchFamily="2" charset="0"/>
              </a:defRPr>
            </a:lvl1pPr>
            <a:lvl2pPr>
              <a:defRPr>
                <a:latin typeface="Helvetica" pitchFamily="2" charset="0"/>
              </a:defRPr>
            </a:lvl2pPr>
            <a:lvl3pPr>
              <a:defRPr>
                <a:latin typeface="Helvetica" pitchFamily="2" charset="0"/>
              </a:defRPr>
            </a:lvl3pPr>
            <a:lvl4pPr>
              <a:defRPr sz="1500">
                <a:latin typeface="Helvetica" pitchFamily="2" charset="0"/>
              </a:defRPr>
            </a:lvl4pPr>
            <a:lvl5pPr>
              <a:defRPr sz="15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21" name="Slide Number Placeholder 5"/>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1" name="Picture 10">
            <a:extLst>
              <a:ext uri="{FF2B5EF4-FFF2-40B4-BE49-F238E27FC236}">
                <a16:creationId xmlns:a16="http://schemas.microsoft.com/office/drawing/2014/main" id="{E3B898D1-904F-A747-9746-2F6C0ED482C4}"/>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12" name="Picture 11">
            <a:extLst>
              <a:ext uri="{FF2B5EF4-FFF2-40B4-BE49-F238E27FC236}">
                <a16:creationId xmlns:a16="http://schemas.microsoft.com/office/drawing/2014/main" id="{58C98605-B378-6346-BE9F-CF5DAF74B52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13" name="Picture 12">
            <a:extLst>
              <a:ext uri="{FF2B5EF4-FFF2-40B4-BE49-F238E27FC236}">
                <a16:creationId xmlns:a16="http://schemas.microsoft.com/office/drawing/2014/main" id="{129556BB-8C9F-4B4C-9D18-6BA91B221FCB}"/>
              </a:ext>
            </a:extLst>
          </p:cNvPr>
          <p:cNvPicPr>
            <a:picLocks noChangeAspect="1"/>
          </p:cNvPicPr>
          <p:nvPr userDrawn="1"/>
        </p:nvPicPr>
        <p:blipFill>
          <a:blip r:embed="rId4"/>
          <a:stretch>
            <a:fillRect/>
          </a:stretch>
        </p:blipFill>
        <p:spPr>
          <a:xfrm>
            <a:off x="8180985" y="4644259"/>
            <a:ext cx="293033" cy="380563"/>
          </a:xfrm>
          <a:prstGeom prst="rect">
            <a:avLst/>
          </a:prstGeom>
        </p:spPr>
      </p:pic>
      <p:sp>
        <p:nvSpPr>
          <p:cNvPr id="23" name="Rectangle 22">
            <a:extLst>
              <a:ext uri="{FF2B5EF4-FFF2-40B4-BE49-F238E27FC236}">
                <a16:creationId xmlns:a16="http://schemas.microsoft.com/office/drawing/2014/main" id="{36AACEA5-9CA8-3F4B-97F3-EA0E9698AF54}"/>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25" name="Picture 24">
            <a:extLst>
              <a:ext uri="{FF2B5EF4-FFF2-40B4-BE49-F238E27FC236}">
                <a16:creationId xmlns:a16="http://schemas.microsoft.com/office/drawing/2014/main" id="{8E62934A-5B1A-544F-8458-304190AD60E5}"/>
              </a:ext>
            </a:extLst>
          </p:cNvPr>
          <p:cNvPicPr>
            <a:picLocks noChangeAspect="1"/>
          </p:cNvPicPr>
          <p:nvPr userDrawn="1"/>
        </p:nvPicPr>
        <p:blipFill>
          <a:blip r:embed="rId2"/>
          <a:stretch>
            <a:fillRect/>
          </a:stretch>
        </p:blipFill>
        <p:spPr>
          <a:xfrm>
            <a:off x="7654991" y="5493122"/>
            <a:ext cx="627708" cy="372263"/>
          </a:xfrm>
          <a:prstGeom prst="rect">
            <a:avLst/>
          </a:prstGeom>
        </p:spPr>
      </p:pic>
      <p:pic>
        <p:nvPicPr>
          <p:cNvPr id="26" name="Picture 25">
            <a:extLst>
              <a:ext uri="{FF2B5EF4-FFF2-40B4-BE49-F238E27FC236}">
                <a16:creationId xmlns:a16="http://schemas.microsoft.com/office/drawing/2014/main" id="{A85ACE8F-9047-C646-8934-B9B9FCA9035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130765" y="5455424"/>
            <a:ext cx="447661" cy="447661"/>
          </a:xfrm>
          <a:prstGeom prst="rect">
            <a:avLst/>
          </a:prstGeom>
        </p:spPr>
      </p:pic>
      <p:pic>
        <p:nvPicPr>
          <p:cNvPr id="27" name="Picture 26">
            <a:extLst>
              <a:ext uri="{FF2B5EF4-FFF2-40B4-BE49-F238E27FC236}">
                <a16:creationId xmlns:a16="http://schemas.microsoft.com/office/drawing/2014/main" id="{F858F246-8B25-F143-B478-AD444D449F8B}"/>
              </a:ext>
            </a:extLst>
          </p:cNvPr>
          <p:cNvPicPr>
            <a:picLocks noChangeAspect="1"/>
          </p:cNvPicPr>
          <p:nvPr userDrawn="1"/>
        </p:nvPicPr>
        <p:blipFill>
          <a:blip r:embed="rId4"/>
          <a:stretch>
            <a:fillRect/>
          </a:stretch>
        </p:blipFill>
        <p:spPr>
          <a:xfrm>
            <a:off x="8436785" y="5488972"/>
            <a:ext cx="293033" cy="380563"/>
          </a:xfrm>
          <a:prstGeom prst="rect">
            <a:avLst/>
          </a:prstGeom>
        </p:spPr>
      </p:pic>
      <p:pic>
        <p:nvPicPr>
          <p:cNvPr id="28" name="Picture 27">
            <a:extLst>
              <a:ext uri="{FF2B5EF4-FFF2-40B4-BE49-F238E27FC236}">
                <a16:creationId xmlns:a16="http://schemas.microsoft.com/office/drawing/2014/main" id="{A590DC9C-4039-F045-B5B4-8C4EC6117B17}"/>
              </a:ext>
            </a:extLst>
          </p:cNvPr>
          <p:cNvPicPr>
            <a:picLocks noChangeAspect="1"/>
          </p:cNvPicPr>
          <p:nvPr userDrawn="1"/>
        </p:nvPicPr>
        <p:blipFill rotWithShape="1">
          <a:blip r:embed="rId5"/>
          <a:srcRect l="23434" t="31786" r="23925" b="36341"/>
          <a:stretch/>
        </p:blipFill>
        <p:spPr>
          <a:xfrm>
            <a:off x="6439987" y="5454859"/>
            <a:ext cx="572758" cy="448789"/>
          </a:xfrm>
          <a:prstGeom prst="rect">
            <a:avLst/>
          </a:prstGeom>
        </p:spPr>
      </p:pic>
      <p:pic>
        <p:nvPicPr>
          <p:cNvPr id="16" name="Picture 15">
            <a:extLst>
              <a:ext uri="{FF2B5EF4-FFF2-40B4-BE49-F238E27FC236}">
                <a16:creationId xmlns:a16="http://schemas.microsoft.com/office/drawing/2014/main" id="{12098921-102A-6447-8A72-EBE231E68EC5}"/>
              </a:ext>
            </a:extLst>
          </p:cNvPr>
          <p:cNvPicPr>
            <a:picLocks noChangeAspect="1"/>
          </p:cNvPicPr>
          <p:nvPr userDrawn="1"/>
        </p:nvPicPr>
        <p:blipFill>
          <a:blip r:embed="rId6"/>
          <a:stretch>
            <a:fillRect/>
          </a:stretch>
        </p:blipFill>
        <p:spPr>
          <a:xfrm>
            <a:off x="249464" y="129387"/>
            <a:ext cx="866140" cy="745998"/>
          </a:xfrm>
          <a:prstGeom prst="rect">
            <a:avLst/>
          </a:prstGeom>
        </p:spPr>
      </p:pic>
    </p:spTree>
    <p:extLst>
      <p:ext uri="{BB962C8B-B14F-4D97-AF65-F5344CB8AC3E}">
        <p14:creationId xmlns:p14="http://schemas.microsoft.com/office/powerpoint/2010/main" val="9357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9B38D7-DA20-E64B-BBF2-EC6E19F8BE96}"/>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cxnSp>
        <p:nvCxnSpPr>
          <p:cNvPr id="14" name="Straight Connector 13">
            <a:extLst>
              <a:ext uri="{FF2B5EF4-FFF2-40B4-BE49-F238E27FC236}">
                <a16:creationId xmlns:a16="http://schemas.microsoft.com/office/drawing/2014/main" id="{7720F81E-36D1-6A45-94B1-ABF4095BDC39}"/>
              </a:ext>
            </a:extLst>
          </p:cNvPr>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09AB235-3A93-E24F-95E9-3BCA3185CF38}"/>
              </a:ext>
            </a:extLst>
          </p:cNvPr>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6" name="Picture 15">
            <a:extLst>
              <a:ext uri="{FF2B5EF4-FFF2-40B4-BE49-F238E27FC236}">
                <a16:creationId xmlns:a16="http://schemas.microsoft.com/office/drawing/2014/main" id="{5873A4F1-5C43-F449-A25F-197884A49037}"/>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23" name="Picture 22">
            <a:extLst>
              <a:ext uri="{FF2B5EF4-FFF2-40B4-BE49-F238E27FC236}">
                <a16:creationId xmlns:a16="http://schemas.microsoft.com/office/drawing/2014/main" id="{CE3CD250-57AD-6142-8D5F-4D9E0072A4E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4" name="Picture 23">
            <a:extLst>
              <a:ext uri="{FF2B5EF4-FFF2-40B4-BE49-F238E27FC236}">
                <a16:creationId xmlns:a16="http://schemas.microsoft.com/office/drawing/2014/main" id="{45585944-053A-D64F-ADF8-0E98A25F3C47}"/>
              </a:ext>
            </a:extLst>
          </p:cNvPr>
          <p:cNvPicPr>
            <a:picLocks noChangeAspect="1"/>
          </p:cNvPicPr>
          <p:nvPr userDrawn="1"/>
        </p:nvPicPr>
        <p:blipFill>
          <a:blip r:embed="rId4"/>
          <a:stretch>
            <a:fillRect/>
          </a:stretch>
        </p:blipFill>
        <p:spPr>
          <a:xfrm>
            <a:off x="8180985" y="4644259"/>
            <a:ext cx="293033" cy="380563"/>
          </a:xfrm>
          <a:prstGeom prst="rect">
            <a:avLst/>
          </a:prstGeom>
        </p:spPr>
      </p:pic>
      <p:sp>
        <p:nvSpPr>
          <p:cNvPr id="25" name="Rectangle 24">
            <a:extLst>
              <a:ext uri="{FF2B5EF4-FFF2-40B4-BE49-F238E27FC236}">
                <a16:creationId xmlns:a16="http://schemas.microsoft.com/office/drawing/2014/main" id="{7BC017E3-1E76-A64F-96F2-478C874D2FD5}"/>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27" name="Title 1">
            <a:extLst>
              <a:ext uri="{FF2B5EF4-FFF2-40B4-BE49-F238E27FC236}">
                <a16:creationId xmlns:a16="http://schemas.microsoft.com/office/drawing/2014/main" id="{D18111F0-B824-5F4D-9CE5-F5CA16A670D7}"/>
              </a:ext>
            </a:extLst>
          </p:cNvPr>
          <p:cNvSpPr>
            <a:spLocks noGrp="1"/>
          </p:cNvSpPr>
          <p:nvPr>
            <p:ph type="title"/>
          </p:nvPr>
        </p:nvSpPr>
        <p:spPr>
          <a:xfrm>
            <a:off x="1515290" y="10601"/>
            <a:ext cx="7000059" cy="994172"/>
          </a:xfrm>
        </p:spPr>
        <p:txBody>
          <a:bodyPr>
            <a:normAutofit/>
          </a:bodyPr>
          <a:lstStyle>
            <a:lvl1pPr>
              <a:defRPr sz="3200">
                <a:latin typeface="Helvetica" pitchFamily="2"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D431A785-3E35-2748-A942-507807A6C708}"/>
              </a:ext>
            </a:extLst>
          </p:cNvPr>
          <p:cNvSpPr>
            <a:spLocks noGrp="1"/>
          </p:cNvSpPr>
          <p:nvPr>
            <p:ph sz="half" idx="1"/>
          </p:nvPr>
        </p:nvSpPr>
        <p:spPr>
          <a:xfrm>
            <a:off x="587318" y="1156865"/>
            <a:ext cx="3840480" cy="3245961"/>
          </a:xfrm>
          <a:prstGeom prst="rect">
            <a:avLst/>
          </a:prstGeom>
        </p:spPr>
        <p:txBody>
          <a:bodyPr/>
          <a:lstStyle>
            <a:lvl1pPr>
              <a:defRPr sz="2200">
                <a:latin typeface="Helvetica" pitchFamily="2" charset="0"/>
              </a:defRPr>
            </a:lvl1pPr>
            <a:lvl2pPr>
              <a:defRPr sz="2000">
                <a:latin typeface="Helvetica" pitchFamily="2" charset="0"/>
              </a:defRPr>
            </a:lvl2pPr>
            <a:lvl3pPr>
              <a:defRPr sz="1800">
                <a:latin typeface="Helvetica" pitchFamily="2" charset="0"/>
              </a:defRPr>
            </a:lvl3pPr>
            <a:lvl4pPr>
              <a:defRPr sz="13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5B3D088A-969A-F44F-AA0E-84F725C7E95C}"/>
              </a:ext>
            </a:extLst>
          </p:cNvPr>
          <p:cNvSpPr>
            <a:spLocks noGrp="1"/>
          </p:cNvSpPr>
          <p:nvPr>
            <p:ph sz="half" idx="13"/>
          </p:nvPr>
        </p:nvSpPr>
        <p:spPr>
          <a:xfrm>
            <a:off x="4630866" y="1156865"/>
            <a:ext cx="3840480" cy="3245961"/>
          </a:xfrm>
          <a:prstGeom prst="rect">
            <a:avLst/>
          </a:prstGeom>
        </p:spPr>
        <p:txBody>
          <a:bodyPr/>
          <a:lstStyle>
            <a:lvl1pPr>
              <a:defRPr sz="2200">
                <a:latin typeface="Helvetica" pitchFamily="2" charset="0"/>
              </a:defRPr>
            </a:lvl1pPr>
            <a:lvl2pPr>
              <a:defRPr sz="2000">
                <a:latin typeface="Helvetica" pitchFamily="2" charset="0"/>
              </a:defRPr>
            </a:lvl2pPr>
            <a:lvl3pPr>
              <a:defRPr sz="1800">
                <a:latin typeface="Helvetica" pitchFamily="2" charset="0"/>
              </a:defRPr>
            </a:lvl3pPr>
            <a:lvl4pPr>
              <a:defRPr sz="13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CEAA3E7D-B6B2-B441-AA69-FF6F04E2F6AA}"/>
              </a:ext>
            </a:extLst>
          </p:cNvPr>
          <p:cNvPicPr>
            <a:picLocks noChangeAspect="1"/>
          </p:cNvPicPr>
          <p:nvPr userDrawn="1"/>
        </p:nvPicPr>
        <p:blipFill>
          <a:blip r:embed="rId5"/>
          <a:stretch>
            <a:fillRect/>
          </a:stretch>
        </p:blipFill>
        <p:spPr>
          <a:xfrm>
            <a:off x="249464" y="129387"/>
            <a:ext cx="866140" cy="745998"/>
          </a:xfrm>
          <a:prstGeom prst="rect">
            <a:avLst/>
          </a:prstGeom>
        </p:spPr>
      </p:pic>
    </p:spTree>
    <p:extLst>
      <p:ext uri="{BB962C8B-B14F-4D97-AF65-F5344CB8AC3E}">
        <p14:creationId xmlns:p14="http://schemas.microsoft.com/office/powerpoint/2010/main" val="1615039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47D8-D3FB-5546-A7F1-35646556AF7E}"/>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cxnSp>
        <p:nvCxnSpPr>
          <p:cNvPr id="12" name="Straight Connector 11">
            <a:extLst>
              <a:ext uri="{FF2B5EF4-FFF2-40B4-BE49-F238E27FC236}">
                <a16:creationId xmlns:a16="http://schemas.microsoft.com/office/drawing/2014/main" id="{88D2577E-47EF-FE45-9612-9A76C0D30221}"/>
              </a:ext>
            </a:extLst>
          </p:cNvPr>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9DB95A3-403D-D745-B27E-1E2051D25C47}"/>
              </a:ext>
            </a:extLst>
          </p:cNvPr>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4" name="Picture 13">
            <a:extLst>
              <a:ext uri="{FF2B5EF4-FFF2-40B4-BE49-F238E27FC236}">
                <a16:creationId xmlns:a16="http://schemas.microsoft.com/office/drawing/2014/main" id="{4484AB03-D1E6-2B46-BA2B-750CD63262AB}"/>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21" name="Picture 20">
            <a:extLst>
              <a:ext uri="{FF2B5EF4-FFF2-40B4-BE49-F238E27FC236}">
                <a16:creationId xmlns:a16="http://schemas.microsoft.com/office/drawing/2014/main" id="{B5674B16-9DF2-9D48-8E6B-FD3BA0C7879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2" name="Picture 21">
            <a:extLst>
              <a:ext uri="{FF2B5EF4-FFF2-40B4-BE49-F238E27FC236}">
                <a16:creationId xmlns:a16="http://schemas.microsoft.com/office/drawing/2014/main" id="{CFDF98A9-E6FA-944F-B10D-36F7E3EF424F}"/>
              </a:ext>
            </a:extLst>
          </p:cNvPr>
          <p:cNvPicPr>
            <a:picLocks noChangeAspect="1"/>
          </p:cNvPicPr>
          <p:nvPr userDrawn="1"/>
        </p:nvPicPr>
        <p:blipFill>
          <a:blip r:embed="rId4"/>
          <a:stretch>
            <a:fillRect/>
          </a:stretch>
        </p:blipFill>
        <p:spPr>
          <a:xfrm>
            <a:off x="8180985" y="4644259"/>
            <a:ext cx="293033" cy="380563"/>
          </a:xfrm>
          <a:prstGeom prst="rect">
            <a:avLst/>
          </a:prstGeom>
        </p:spPr>
      </p:pic>
      <p:sp>
        <p:nvSpPr>
          <p:cNvPr id="23" name="Rectangle 22">
            <a:extLst>
              <a:ext uri="{FF2B5EF4-FFF2-40B4-BE49-F238E27FC236}">
                <a16:creationId xmlns:a16="http://schemas.microsoft.com/office/drawing/2014/main" id="{B26884F6-EC8D-B849-95C8-ED88B7B5A595}"/>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a:extLst>
              <a:ext uri="{FF2B5EF4-FFF2-40B4-BE49-F238E27FC236}">
                <a16:creationId xmlns:a16="http://schemas.microsoft.com/office/drawing/2014/main" id="{3F433C52-8EC4-E045-90F3-E342309ECF01}"/>
              </a:ext>
            </a:extLst>
          </p:cNvPr>
          <p:cNvPicPr>
            <a:picLocks noChangeAspect="1"/>
          </p:cNvPicPr>
          <p:nvPr userDrawn="1"/>
        </p:nvPicPr>
        <p:blipFill>
          <a:blip r:embed="rId5"/>
          <a:stretch>
            <a:fillRect/>
          </a:stretch>
        </p:blipFill>
        <p:spPr>
          <a:xfrm>
            <a:off x="249464" y="129387"/>
            <a:ext cx="866140" cy="745998"/>
          </a:xfrm>
          <a:prstGeom prst="rect">
            <a:avLst/>
          </a:prstGeom>
        </p:spPr>
      </p:pic>
    </p:spTree>
    <p:extLst>
      <p:ext uri="{BB962C8B-B14F-4D97-AF65-F5344CB8AC3E}">
        <p14:creationId xmlns:p14="http://schemas.microsoft.com/office/powerpoint/2010/main" val="59128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446CB6-96D0-AA45-943F-02AF19C01A6C}"/>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2" name="Picture 11"/>
          <p:cNvPicPr>
            <a:picLocks noChangeAspect="1"/>
          </p:cNvPicPr>
          <p:nvPr userDrawn="1"/>
        </p:nvPicPr>
        <p:blipFill>
          <a:blip r:embed="rId2"/>
          <a:stretch>
            <a:fillRect/>
          </a:stretch>
        </p:blipFill>
        <p:spPr>
          <a:xfrm>
            <a:off x="2462349" y="402192"/>
            <a:ext cx="4219303" cy="3668450"/>
          </a:xfrm>
          <a:prstGeom prst="rect">
            <a:avLst/>
          </a:prstGeom>
        </p:spPr>
      </p:pic>
      <p:sp>
        <p:nvSpPr>
          <p:cNvPr id="15" name="TextBox 14"/>
          <p:cNvSpPr txBox="1"/>
          <p:nvPr userDrawn="1"/>
        </p:nvSpPr>
        <p:spPr>
          <a:xfrm>
            <a:off x="668955" y="4732653"/>
            <a:ext cx="1641475" cy="229935"/>
          </a:xfrm>
          <a:prstGeom prst="rect">
            <a:avLst/>
          </a:prstGeom>
          <a:noFill/>
        </p:spPr>
        <p:txBody>
          <a:bodyPr wrap="none" lIns="0" tIns="0" rIns="0" bIns="0" rtlCol="0">
            <a:spAutoFit/>
          </a:bodyPr>
          <a:lstStyle/>
          <a:p>
            <a:pPr algn="l">
              <a:lnSpc>
                <a:spcPct val="80000"/>
              </a:lnSpc>
              <a:spcBef>
                <a:spcPct val="20000"/>
              </a:spcBef>
            </a:pPr>
            <a:r>
              <a:rPr lang="en-US" sz="1800" b="1" dirty="0" err="1">
                <a:solidFill>
                  <a:schemeClr val="bg1"/>
                </a:solidFill>
                <a:latin typeface="Helvetica" pitchFamily="2" charset="0"/>
                <a:cs typeface="Gill Sans" charset="0"/>
              </a:rPr>
              <a:t>ngvla.nrao.edu</a:t>
            </a:r>
            <a:endParaRPr lang="en-US" sz="1800" b="1" dirty="0">
              <a:solidFill>
                <a:schemeClr val="bg1"/>
              </a:solidFill>
              <a:latin typeface="Helvetica" pitchFamily="2" charset="0"/>
              <a:cs typeface="Gill Sans" charset="0"/>
            </a:endParaRPr>
          </a:p>
        </p:txBody>
      </p:sp>
      <p:pic>
        <p:nvPicPr>
          <p:cNvPr id="26" name="Picture 25">
            <a:extLst>
              <a:ext uri="{FF2B5EF4-FFF2-40B4-BE49-F238E27FC236}">
                <a16:creationId xmlns:a16="http://schemas.microsoft.com/office/drawing/2014/main" id="{2661F793-CC53-E543-BB36-CE6236F0C7E3}"/>
              </a:ext>
            </a:extLst>
          </p:cNvPr>
          <p:cNvPicPr>
            <a:picLocks noChangeAspect="1"/>
          </p:cNvPicPr>
          <p:nvPr userDrawn="1"/>
        </p:nvPicPr>
        <p:blipFill>
          <a:blip r:embed="rId3"/>
          <a:stretch>
            <a:fillRect/>
          </a:stretch>
        </p:blipFill>
        <p:spPr>
          <a:xfrm>
            <a:off x="7399191" y="4648409"/>
            <a:ext cx="627708" cy="372263"/>
          </a:xfrm>
          <a:prstGeom prst="rect">
            <a:avLst/>
          </a:prstGeom>
        </p:spPr>
      </p:pic>
      <p:pic>
        <p:nvPicPr>
          <p:cNvPr id="27" name="Picture 26">
            <a:extLst>
              <a:ext uri="{FF2B5EF4-FFF2-40B4-BE49-F238E27FC236}">
                <a16:creationId xmlns:a16="http://schemas.microsoft.com/office/drawing/2014/main" id="{46FF8B86-738C-DC43-AC4A-2D8E275E294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8" name="Picture 27">
            <a:extLst>
              <a:ext uri="{FF2B5EF4-FFF2-40B4-BE49-F238E27FC236}">
                <a16:creationId xmlns:a16="http://schemas.microsoft.com/office/drawing/2014/main" id="{8E344E05-8C7F-3D42-BC50-9CE635A9EDE4}"/>
              </a:ext>
            </a:extLst>
          </p:cNvPr>
          <p:cNvPicPr>
            <a:picLocks noChangeAspect="1"/>
          </p:cNvPicPr>
          <p:nvPr userDrawn="1"/>
        </p:nvPicPr>
        <p:blipFill>
          <a:blip r:embed="rId5"/>
          <a:stretch>
            <a:fillRect/>
          </a:stretch>
        </p:blipFill>
        <p:spPr>
          <a:xfrm>
            <a:off x="8180985" y="4644259"/>
            <a:ext cx="293033" cy="380563"/>
          </a:xfrm>
          <a:prstGeom prst="rect">
            <a:avLst/>
          </a:prstGeom>
        </p:spPr>
      </p:pic>
    </p:spTree>
    <p:extLst>
      <p:ext uri="{BB962C8B-B14F-4D97-AF65-F5344CB8AC3E}">
        <p14:creationId xmlns:p14="http://schemas.microsoft.com/office/powerpoint/2010/main" val="218263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01"/>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04773"/>
            <a:ext cx="7886700" cy="362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79235"/>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62" r:id="rId4"/>
    <p:sldLayoutId id="2147483664" r:id="rId5"/>
    <p:sldLayoutId id="2147483666" r:id="rId6"/>
    <p:sldLayoutId id="2147483670"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5124" y="3173455"/>
            <a:ext cx="8661056" cy="649410"/>
          </a:xfrm>
        </p:spPr>
        <p:txBody>
          <a:bodyPr>
            <a:noAutofit/>
          </a:bodyPr>
          <a:lstStyle/>
          <a:p>
            <a:r>
              <a:rPr lang="en-US" sz="3000" b="1" dirty="0">
                <a:solidFill>
                  <a:srgbClr val="FFFF00"/>
                </a:solidFill>
                <a:latin typeface="Helvetica" pitchFamily="2" charset="0"/>
              </a:rPr>
              <a:t>Planet Formation: Peering into the Dust &amp; Gas that forms Rocky Worlds</a:t>
            </a:r>
          </a:p>
        </p:txBody>
      </p:sp>
      <p:sp>
        <p:nvSpPr>
          <p:cNvPr id="4" name="Text Placeholder 3"/>
          <p:cNvSpPr>
            <a:spLocks noGrp="1"/>
          </p:cNvSpPr>
          <p:nvPr>
            <p:ph type="body" sz="quarter" idx="13"/>
          </p:nvPr>
        </p:nvSpPr>
        <p:spPr>
          <a:xfrm>
            <a:off x="302833" y="3849584"/>
            <a:ext cx="5737749" cy="392113"/>
          </a:xfrm>
        </p:spPr>
        <p:txBody>
          <a:bodyPr>
            <a:noAutofit/>
          </a:bodyPr>
          <a:lstStyle/>
          <a:p>
            <a:r>
              <a:rPr lang="en-US" b="1" dirty="0"/>
              <a:t>Luca Ricci (California State University Northridge)</a:t>
            </a:r>
          </a:p>
        </p:txBody>
      </p:sp>
      <p:pic>
        <p:nvPicPr>
          <p:cNvPr id="5" name="Picture 4">
            <a:extLst>
              <a:ext uri="{FF2B5EF4-FFF2-40B4-BE49-F238E27FC236}">
                <a16:creationId xmlns:a16="http://schemas.microsoft.com/office/drawing/2014/main" id="{B35DDEBE-56FA-F144-9055-87665D8B1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964" y="4269407"/>
            <a:ext cx="484908" cy="476363"/>
          </a:xfrm>
          <a:prstGeom prst="rect">
            <a:avLst/>
          </a:prstGeom>
        </p:spPr>
      </p:pic>
      <p:sp>
        <p:nvSpPr>
          <p:cNvPr id="6" name="Text Placeholder 3">
            <a:extLst>
              <a:ext uri="{FF2B5EF4-FFF2-40B4-BE49-F238E27FC236}">
                <a16:creationId xmlns:a16="http://schemas.microsoft.com/office/drawing/2014/main" id="{D2D8FA06-D4D6-E541-AE8F-16556AB04A4F}"/>
              </a:ext>
            </a:extLst>
          </p:cNvPr>
          <p:cNvSpPr txBox="1">
            <a:spLocks/>
          </p:cNvSpPr>
          <p:nvPr/>
        </p:nvSpPr>
        <p:spPr>
          <a:xfrm>
            <a:off x="884722" y="4285469"/>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pic>
        <p:nvPicPr>
          <p:cNvPr id="7" name="Picture 6">
            <a:extLst>
              <a:ext uri="{FF2B5EF4-FFF2-40B4-BE49-F238E27FC236}">
                <a16:creationId xmlns:a16="http://schemas.microsoft.com/office/drawing/2014/main" id="{3E0F571C-7821-0C44-88E1-850C5371D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42" y="1366369"/>
            <a:ext cx="2387597" cy="1420162"/>
          </a:xfrm>
          <a:prstGeom prst="rect">
            <a:avLst/>
          </a:prstGeom>
        </p:spPr>
      </p:pic>
    </p:spTree>
    <p:extLst>
      <p:ext uri="{BB962C8B-B14F-4D97-AF65-F5344CB8AC3E}">
        <p14:creationId xmlns:p14="http://schemas.microsoft.com/office/powerpoint/2010/main" val="1379725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10</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CC917F73-58EC-0B4C-A702-FB2C7FF02F3A}"/>
              </a:ext>
            </a:extLst>
          </p:cNvPr>
          <p:cNvSpPr>
            <a:spLocks noGrp="1"/>
          </p:cNvSpPr>
          <p:nvPr>
            <p:ph type="title"/>
          </p:nvPr>
        </p:nvSpPr>
        <p:spPr>
          <a:xfrm>
            <a:off x="1515290" y="10601"/>
            <a:ext cx="7781110" cy="994172"/>
          </a:xfrm>
        </p:spPr>
        <p:txBody>
          <a:bodyPr>
            <a:normAutofit/>
          </a:bodyPr>
          <a:lstStyle/>
          <a:p>
            <a:r>
              <a:rPr lang="en-US" sz="3100" b="1" dirty="0"/>
              <a:t>Regions of rocky planet formation</a:t>
            </a:r>
          </a:p>
        </p:txBody>
      </p:sp>
      <p:pic>
        <p:nvPicPr>
          <p:cNvPr id="7" name="2cff08f753d35af5148ef5213087e2ab.jpg">
            <a:extLst>
              <a:ext uri="{FF2B5EF4-FFF2-40B4-BE49-F238E27FC236}">
                <a16:creationId xmlns:a16="http://schemas.microsoft.com/office/drawing/2014/main" id="{B860606D-7121-0944-AA5E-FA1670E78877}"/>
              </a:ext>
            </a:extLst>
          </p:cNvPr>
          <p:cNvPicPr>
            <a:picLocks noChangeAspect="1"/>
          </p:cNvPicPr>
          <p:nvPr/>
        </p:nvPicPr>
        <p:blipFill>
          <a:blip r:embed="rId3">
            <a:extLst/>
          </a:blip>
          <a:stretch>
            <a:fillRect/>
          </a:stretch>
        </p:blipFill>
        <p:spPr>
          <a:xfrm>
            <a:off x="96991" y="1049122"/>
            <a:ext cx="3441343" cy="3441343"/>
          </a:xfrm>
          <a:prstGeom prst="rect">
            <a:avLst/>
          </a:prstGeom>
          <a:ln w="12700">
            <a:miter lim="400000"/>
          </a:ln>
        </p:spPr>
      </p:pic>
      <p:sp>
        <p:nvSpPr>
          <p:cNvPr id="8" name="Shape 147">
            <a:extLst>
              <a:ext uri="{FF2B5EF4-FFF2-40B4-BE49-F238E27FC236}">
                <a16:creationId xmlns:a16="http://schemas.microsoft.com/office/drawing/2014/main" id="{D819B64D-0570-A94E-BB07-0C22C6ACA767}"/>
              </a:ext>
            </a:extLst>
          </p:cNvPr>
          <p:cNvSpPr/>
          <p:nvPr/>
        </p:nvSpPr>
        <p:spPr>
          <a:xfrm>
            <a:off x="113504" y="1012646"/>
            <a:ext cx="2747013" cy="3539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r>
              <a:rPr dirty="0">
                <a:latin typeface="Helvetica" pitchFamily="2" charset="0"/>
              </a:rPr>
              <a:t>HL Tau</a:t>
            </a:r>
            <a:r>
              <a:rPr lang="en-US" dirty="0">
                <a:latin typeface="Helvetica" pitchFamily="2" charset="0"/>
              </a:rPr>
              <a:t> @ </a:t>
            </a:r>
            <a:r>
              <a:rPr lang="en-US" sz="1700" dirty="0">
                <a:latin typeface="Helvetica" pitchFamily="2" charset="0"/>
              </a:rPr>
              <a:t>0.87</a:t>
            </a:r>
            <a:r>
              <a:rPr lang="en-US" dirty="0">
                <a:latin typeface="Helvetica" pitchFamily="2" charset="0"/>
              </a:rPr>
              <a:t>mm</a:t>
            </a:r>
            <a:endParaRPr dirty="0">
              <a:latin typeface="Helvetica" pitchFamily="2" charset="0"/>
            </a:endParaRPr>
          </a:p>
        </p:txBody>
      </p:sp>
      <p:sp>
        <p:nvSpPr>
          <p:cNvPr id="9" name="Shape 148">
            <a:extLst>
              <a:ext uri="{FF2B5EF4-FFF2-40B4-BE49-F238E27FC236}">
                <a16:creationId xmlns:a16="http://schemas.microsoft.com/office/drawing/2014/main" id="{1F77B704-FFA4-7047-8B18-24F72DE5A063}"/>
              </a:ext>
            </a:extLst>
          </p:cNvPr>
          <p:cNvSpPr/>
          <p:nvPr/>
        </p:nvSpPr>
        <p:spPr>
          <a:xfrm>
            <a:off x="1673727" y="4192927"/>
            <a:ext cx="3225509" cy="3077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r>
              <a:rPr sz="1400" dirty="0">
                <a:latin typeface="Helvetica" pitchFamily="2" charset="0"/>
              </a:rPr>
              <a:t>ALMA Partnership+ 15</a:t>
            </a:r>
          </a:p>
        </p:txBody>
      </p:sp>
      <p:pic>
        <p:nvPicPr>
          <p:cNvPr id="10" name="2cff08f753d35af5148ef5213087e2ab.jpg">
            <a:extLst>
              <a:ext uri="{FF2B5EF4-FFF2-40B4-BE49-F238E27FC236}">
                <a16:creationId xmlns:a16="http://schemas.microsoft.com/office/drawing/2014/main" id="{D37D4173-069A-7C4A-BC90-2601B2D05EA6}"/>
              </a:ext>
            </a:extLst>
          </p:cNvPr>
          <p:cNvPicPr>
            <a:picLocks noChangeAspect="1"/>
          </p:cNvPicPr>
          <p:nvPr/>
        </p:nvPicPr>
        <p:blipFill>
          <a:blip r:embed="rId3">
            <a:extLst/>
          </a:blip>
          <a:srcRect l="47536" t="47371" r="47536" b="47371"/>
          <a:stretch>
            <a:fillRect/>
          </a:stretch>
        </p:blipFill>
        <p:spPr>
          <a:xfrm>
            <a:off x="3916976" y="1043300"/>
            <a:ext cx="3221355" cy="3437541"/>
          </a:xfrm>
          <a:prstGeom prst="rect">
            <a:avLst/>
          </a:prstGeom>
          <a:ln w="12700">
            <a:miter lim="400000"/>
          </a:ln>
        </p:spPr>
      </p:pic>
      <p:sp>
        <p:nvSpPr>
          <p:cNvPr id="11" name="Shape 152">
            <a:extLst>
              <a:ext uri="{FF2B5EF4-FFF2-40B4-BE49-F238E27FC236}">
                <a16:creationId xmlns:a16="http://schemas.microsoft.com/office/drawing/2014/main" id="{C87D4A56-88D8-C74F-8A4C-12FB7C1DBAD8}"/>
              </a:ext>
            </a:extLst>
          </p:cNvPr>
          <p:cNvSpPr/>
          <p:nvPr/>
        </p:nvSpPr>
        <p:spPr>
          <a:xfrm>
            <a:off x="6354405" y="4349806"/>
            <a:ext cx="292608" cy="1"/>
          </a:xfrm>
          <a:prstGeom prst="line">
            <a:avLst/>
          </a:prstGeom>
          <a:ln w="63500">
            <a:solidFill>
              <a:srgbClr val="0433FF"/>
            </a:solidFill>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2" name="Shape 153">
            <a:extLst>
              <a:ext uri="{FF2B5EF4-FFF2-40B4-BE49-F238E27FC236}">
                <a16:creationId xmlns:a16="http://schemas.microsoft.com/office/drawing/2014/main" id="{43367308-4C30-D843-9E24-3FDC32292133}"/>
              </a:ext>
            </a:extLst>
          </p:cNvPr>
          <p:cNvSpPr/>
          <p:nvPr/>
        </p:nvSpPr>
        <p:spPr>
          <a:xfrm>
            <a:off x="6018063" y="3955198"/>
            <a:ext cx="1497698" cy="3539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solidFill>
                  <a:srgbClr val="0433FF"/>
                </a:solidFill>
              </a:defRPr>
            </a:lvl1pPr>
          </a:lstStyle>
          <a:p>
            <a:r>
              <a:rPr sz="1700" dirty="0">
                <a:latin typeface="Helvetica" pitchFamily="2" charset="0"/>
              </a:rPr>
              <a:t>1au, 7mas</a:t>
            </a:r>
          </a:p>
        </p:txBody>
      </p:sp>
      <p:sp>
        <p:nvSpPr>
          <p:cNvPr id="13" name="Shape 154">
            <a:extLst>
              <a:ext uri="{FF2B5EF4-FFF2-40B4-BE49-F238E27FC236}">
                <a16:creationId xmlns:a16="http://schemas.microsoft.com/office/drawing/2014/main" id="{A0632D3A-2821-A14F-BF80-0BC8D85274F3}"/>
              </a:ext>
            </a:extLst>
          </p:cNvPr>
          <p:cNvSpPr/>
          <p:nvPr/>
        </p:nvSpPr>
        <p:spPr>
          <a:xfrm>
            <a:off x="3903373" y="985560"/>
            <a:ext cx="3236976" cy="0"/>
          </a:xfrm>
          <a:prstGeom prst="line">
            <a:avLst/>
          </a:prstGeom>
          <a:ln w="25400">
            <a:solidFill>
              <a:srgbClr val="002060"/>
            </a:solidFill>
            <a:headEnd type="triangle"/>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dirty="0"/>
          </a:p>
        </p:txBody>
      </p:sp>
      <p:sp>
        <p:nvSpPr>
          <p:cNvPr id="14" name="Shape 155">
            <a:extLst>
              <a:ext uri="{FF2B5EF4-FFF2-40B4-BE49-F238E27FC236}">
                <a16:creationId xmlns:a16="http://schemas.microsoft.com/office/drawing/2014/main" id="{589853AD-8B86-2A4C-986D-149AD6429E0A}"/>
              </a:ext>
            </a:extLst>
          </p:cNvPr>
          <p:cNvSpPr/>
          <p:nvPr/>
        </p:nvSpPr>
        <p:spPr>
          <a:xfrm>
            <a:off x="5219366" y="661945"/>
            <a:ext cx="823992" cy="3539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E236"/>
                </a:solidFill>
              </a:defRPr>
            </a:lvl1pPr>
          </a:lstStyle>
          <a:p>
            <a:r>
              <a:rPr sz="1700" b="1" dirty="0">
                <a:solidFill>
                  <a:srgbClr val="002060"/>
                </a:solidFill>
                <a:latin typeface="Helvetica" pitchFamily="2" charset="0"/>
              </a:rPr>
              <a:t>10au</a:t>
            </a:r>
          </a:p>
        </p:txBody>
      </p:sp>
      <p:sp>
        <p:nvSpPr>
          <p:cNvPr id="15" name="Shape 149">
            <a:extLst>
              <a:ext uri="{FF2B5EF4-FFF2-40B4-BE49-F238E27FC236}">
                <a16:creationId xmlns:a16="http://schemas.microsoft.com/office/drawing/2014/main" id="{A2399A7D-593A-CF4E-B2C7-44EBDFBECDD2}"/>
              </a:ext>
            </a:extLst>
          </p:cNvPr>
          <p:cNvSpPr/>
          <p:nvPr/>
        </p:nvSpPr>
        <p:spPr>
          <a:xfrm>
            <a:off x="1713483" y="2682251"/>
            <a:ext cx="200278" cy="218320"/>
          </a:xfrm>
          <a:prstGeom prst="rect">
            <a:avLst/>
          </a:prstGeom>
          <a:ln w="25400">
            <a:solidFill>
              <a:srgbClr val="0433FF"/>
            </a:solidFill>
          </a:ln>
          <a:effectLst>
            <a:outerShdw blurRad="38100" dist="23000" dir="5400000" rotWithShape="0">
              <a:srgbClr val="000000">
                <a:alpha val="35000"/>
              </a:srgbClr>
            </a:outerShdw>
          </a:effectLst>
        </p:spPr>
        <p:txBody>
          <a:bodyPr lIns="45719" rIns="45719" anchor="ctr"/>
          <a:lstStyle/>
          <a:p>
            <a:endParaRPr/>
          </a:p>
        </p:txBody>
      </p:sp>
      <p:sp>
        <p:nvSpPr>
          <p:cNvPr id="16" name="Shape 150">
            <a:extLst>
              <a:ext uri="{FF2B5EF4-FFF2-40B4-BE49-F238E27FC236}">
                <a16:creationId xmlns:a16="http://schemas.microsoft.com/office/drawing/2014/main" id="{CCD659EF-0584-B849-BCA4-C5A2BE2F2E25}"/>
              </a:ext>
            </a:extLst>
          </p:cNvPr>
          <p:cNvSpPr/>
          <p:nvPr/>
        </p:nvSpPr>
        <p:spPr>
          <a:xfrm flipV="1">
            <a:off x="1913761" y="1081097"/>
            <a:ext cx="1989612" cy="1617736"/>
          </a:xfrm>
          <a:prstGeom prst="line">
            <a:avLst/>
          </a:prstGeom>
          <a:ln w="25400">
            <a:solidFill>
              <a:srgbClr val="0433FF"/>
            </a:solidFill>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7" name="Shape 151">
            <a:extLst>
              <a:ext uri="{FF2B5EF4-FFF2-40B4-BE49-F238E27FC236}">
                <a16:creationId xmlns:a16="http://schemas.microsoft.com/office/drawing/2014/main" id="{D7084028-1555-9245-A3AF-254603CF18E5}"/>
              </a:ext>
            </a:extLst>
          </p:cNvPr>
          <p:cNvSpPr/>
          <p:nvPr/>
        </p:nvSpPr>
        <p:spPr>
          <a:xfrm>
            <a:off x="1913762" y="2900572"/>
            <a:ext cx="1989611" cy="1580269"/>
          </a:xfrm>
          <a:prstGeom prst="line">
            <a:avLst/>
          </a:prstGeom>
          <a:ln w="25400">
            <a:solidFill>
              <a:srgbClr val="0433FF"/>
            </a:solidFill>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8" name="Shape 153">
            <a:extLst>
              <a:ext uri="{FF2B5EF4-FFF2-40B4-BE49-F238E27FC236}">
                <a16:creationId xmlns:a16="http://schemas.microsoft.com/office/drawing/2014/main" id="{16A382B9-9A28-B04C-A77F-EB13704EABCF}"/>
              </a:ext>
            </a:extLst>
          </p:cNvPr>
          <p:cNvSpPr/>
          <p:nvPr/>
        </p:nvSpPr>
        <p:spPr>
          <a:xfrm>
            <a:off x="117418" y="4185561"/>
            <a:ext cx="1807783" cy="3231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solidFill>
                  <a:srgbClr val="0433FF"/>
                </a:solidFill>
              </a:defRPr>
            </a:lvl1pPr>
          </a:lstStyle>
          <a:p>
            <a:r>
              <a:rPr lang="en-US" sz="1500" b="0" dirty="0" err="1">
                <a:solidFill>
                  <a:schemeClr val="bg1"/>
                </a:solidFill>
                <a:latin typeface="Helvetica" pitchFamily="2" charset="0"/>
              </a:rPr>
              <a:t>ang</a:t>
            </a:r>
            <a:r>
              <a:rPr lang="en-US" sz="1500" b="0" dirty="0">
                <a:solidFill>
                  <a:schemeClr val="bg1"/>
                </a:solidFill>
                <a:latin typeface="Helvetica" pitchFamily="2" charset="0"/>
              </a:rPr>
              <a:t> res =</a:t>
            </a:r>
            <a:r>
              <a:rPr sz="1500" b="0" dirty="0">
                <a:solidFill>
                  <a:schemeClr val="bg1"/>
                </a:solidFill>
                <a:latin typeface="Helvetica" pitchFamily="2" charset="0"/>
              </a:rPr>
              <a:t> </a:t>
            </a:r>
            <a:r>
              <a:rPr lang="en-US" sz="1500" b="0" dirty="0">
                <a:solidFill>
                  <a:schemeClr val="bg1"/>
                </a:solidFill>
                <a:latin typeface="Helvetica" pitchFamily="2" charset="0"/>
              </a:rPr>
              <a:t>25</a:t>
            </a:r>
            <a:r>
              <a:rPr sz="1500" b="0" dirty="0">
                <a:solidFill>
                  <a:schemeClr val="bg1"/>
                </a:solidFill>
                <a:latin typeface="Helvetica" pitchFamily="2" charset="0"/>
              </a:rPr>
              <a:t>mas</a:t>
            </a:r>
          </a:p>
        </p:txBody>
      </p:sp>
      <p:sp>
        <p:nvSpPr>
          <p:cNvPr id="19" name="Rectangle 18">
            <a:extLst>
              <a:ext uri="{FF2B5EF4-FFF2-40B4-BE49-F238E27FC236}">
                <a16:creationId xmlns:a16="http://schemas.microsoft.com/office/drawing/2014/main" id="{BF5E3D64-393F-894B-83B9-3045052E1998}"/>
              </a:ext>
            </a:extLst>
          </p:cNvPr>
          <p:cNvSpPr/>
          <p:nvPr/>
        </p:nvSpPr>
        <p:spPr>
          <a:xfrm>
            <a:off x="2262137" y="5319898"/>
            <a:ext cx="4841390" cy="461665"/>
          </a:xfrm>
          <a:prstGeom prst="rect">
            <a:avLst/>
          </a:prstGeom>
        </p:spPr>
        <p:txBody>
          <a:bodyPr wrap="none">
            <a:spAutoFit/>
          </a:bodyPr>
          <a:lstStyle/>
          <a:p>
            <a:r>
              <a:rPr lang="en-US" sz="2400" dirty="0">
                <a:solidFill>
                  <a:schemeClr val="bg1"/>
                </a:solidFill>
              </a:rPr>
              <a:t>Limited </a:t>
            </a:r>
            <a:r>
              <a:rPr lang="en-US" sz="2400" dirty="0" err="1">
                <a:solidFill>
                  <a:schemeClr val="bg1"/>
                </a:solidFill>
              </a:rPr>
              <a:t>ang</a:t>
            </a:r>
            <a:r>
              <a:rPr lang="en-US" sz="2400" dirty="0">
                <a:solidFill>
                  <a:schemeClr val="bg1"/>
                </a:solidFill>
              </a:rPr>
              <a:t> res &amp; high optical depth </a:t>
            </a:r>
            <a:endParaRPr lang="en-US" sz="2400" dirty="0"/>
          </a:p>
        </p:txBody>
      </p:sp>
      <p:sp>
        <p:nvSpPr>
          <p:cNvPr id="20" name="Spiral arms induced by an external planet rotate slower than self-gravity">
            <a:extLst>
              <a:ext uri="{FF2B5EF4-FFF2-40B4-BE49-F238E27FC236}">
                <a16:creationId xmlns:a16="http://schemas.microsoft.com/office/drawing/2014/main" id="{8F081186-B904-6249-987A-C63B3FE0D2A1}"/>
              </a:ext>
            </a:extLst>
          </p:cNvPr>
          <p:cNvSpPr txBox="1"/>
          <p:nvPr/>
        </p:nvSpPr>
        <p:spPr>
          <a:xfrm>
            <a:off x="7168883" y="1810221"/>
            <a:ext cx="2081137" cy="217700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900" dirty="0">
                <a:solidFill>
                  <a:schemeClr val="tx1"/>
                </a:solidFill>
                <a:latin typeface="Helvetica" pitchFamily="2" charset="0"/>
              </a:rPr>
              <a:t>Need for</a:t>
            </a:r>
          </a:p>
          <a:p>
            <a:r>
              <a:rPr lang="en-US" sz="1900" b="1" dirty="0">
                <a:solidFill>
                  <a:srgbClr val="002060"/>
                </a:solidFill>
                <a:latin typeface="Helvetica" pitchFamily="2" charset="0"/>
              </a:rPr>
              <a:t>better resolution</a:t>
            </a:r>
          </a:p>
          <a:p>
            <a:r>
              <a:rPr lang="en-US" sz="1900" dirty="0">
                <a:solidFill>
                  <a:schemeClr val="tx1"/>
                </a:solidFill>
                <a:latin typeface="Helvetica" pitchFamily="2" charset="0"/>
              </a:rPr>
              <a:t>(&lt; 10mas) </a:t>
            </a:r>
          </a:p>
          <a:p>
            <a:r>
              <a:rPr lang="en-US" sz="1900" dirty="0">
                <a:solidFill>
                  <a:schemeClr val="tx1"/>
                </a:solidFill>
                <a:latin typeface="Helvetica" pitchFamily="2" charset="0"/>
              </a:rPr>
              <a:t>at </a:t>
            </a:r>
            <a:r>
              <a:rPr lang="en-US" sz="1900" b="1" dirty="0">
                <a:solidFill>
                  <a:srgbClr val="002060"/>
                </a:solidFill>
                <a:latin typeface="Helvetica" pitchFamily="2" charset="0"/>
              </a:rPr>
              <a:t>longer wavelengths</a:t>
            </a:r>
            <a:r>
              <a:rPr lang="en-US" sz="1900" dirty="0">
                <a:solidFill>
                  <a:srgbClr val="00B050"/>
                </a:solidFill>
                <a:latin typeface="Helvetica" pitchFamily="2" charset="0"/>
              </a:rPr>
              <a:t> </a:t>
            </a:r>
            <a:r>
              <a:rPr lang="en-US" sz="1900" dirty="0">
                <a:solidFill>
                  <a:schemeClr val="tx1"/>
                </a:solidFill>
                <a:latin typeface="Helvetica" pitchFamily="2" charset="0"/>
              </a:rPr>
              <a:t>(lower opt depth)</a:t>
            </a:r>
            <a:endParaRPr sz="1900" dirty="0">
              <a:solidFill>
                <a:schemeClr val="tx1"/>
              </a:solidFill>
              <a:latin typeface="Helvetica" pitchFamily="2" charset="0"/>
            </a:endParaRPr>
          </a:p>
        </p:txBody>
      </p:sp>
    </p:spTree>
    <p:extLst>
      <p:ext uri="{BB962C8B-B14F-4D97-AF65-F5344CB8AC3E}">
        <p14:creationId xmlns:p14="http://schemas.microsoft.com/office/powerpoint/2010/main" val="2976117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11</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5F22A8A-48BE-114B-8530-F8D040C9E1FF}"/>
              </a:ext>
            </a:extLst>
          </p:cNvPr>
          <p:cNvSpPr>
            <a:spLocks noGrp="1"/>
          </p:cNvSpPr>
          <p:nvPr>
            <p:ph type="title"/>
          </p:nvPr>
        </p:nvSpPr>
        <p:spPr>
          <a:xfrm>
            <a:off x="1515290" y="10601"/>
            <a:ext cx="7781110" cy="994172"/>
          </a:xfrm>
        </p:spPr>
        <p:txBody>
          <a:bodyPr>
            <a:normAutofit/>
          </a:bodyPr>
          <a:lstStyle/>
          <a:p>
            <a:r>
              <a:rPr lang="en-US" sz="3100" b="1" dirty="0"/>
              <a:t>Next Generation Very Large Array</a:t>
            </a:r>
          </a:p>
        </p:txBody>
      </p:sp>
      <p:pic>
        <p:nvPicPr>
          <p:cNvPr id="7" name="Picture 6">
            <a:extLst>
              <a:ext uri="{FF2B5EF4-FFF2-40B4-BE49-F238E27FC236}">
                <a16:creationId xmlns:a16="http://schemas.microsoft.com/office/drawing/2014/main" id="{8403310E-3C70-7041-B88D-65E082059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80" y="1024793"/>
            <a:ext cx="4918941" cy="3476319"/>
          </a:xfrm>
          <a:prstGeom prst="rect">
            <a:avLst/>
          </a:prstGeom>
        </p:spPr>
      </p:pic>
    </p:spTree>
    <p:extLst>
      <p:ext uri="{BB962C8B-B14F-4D97-AF65-F5344CB8AC3E}">
        <p14:creationId xmlns:p14="http://schemas.microsoft.com/office/powerpoint/2010/main" val="4174474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12</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5F22A8A-48BE-114B-8530-F8D040C9E1FF}"/>
              </a:ext>
            </a:extLst>
          </p:cNvPr>
          <p:cNvSpPr>
            <a:spLocks noGrp="1"/>
          </p:cNvSpPr>
          <p:nvPr>
            <p:ph type="title"/>
          </p:nvPr>
        </p:nvSpPr>
        <p:spPr>
          <a:xfrm>
            <a:off x="1515290" y="10601"/>
            <a:ext cx="7781110" cy="994172"/>
          </a:xfrm>
        </p:spPr>
        <p:txBody>
          <a:bodyPr>
            <a:normAutofit/>
          </a:bodyPr>
          <a:lstStyle/>
          <a:p>
            <a:r>
              <a:rPr lang="en-US" sz="3100" b="1" dirty="0"/>
              <a:t>Next Generation Very Large Array</a:t>
            </a:r>
          </a:p>
        </p:txBody>
      </p:sp>
      <p:pic>
        <p:nvPicPr>
          <p:cNvPr id="7" name="Picture 6">
            <a:extLst>
              <a:ext uri="{FF2B5EF4-FFF2-40B4-BE49-F238E27FC236}">
                <a16:creationId xmlns:a16="http://schemas.microsoft.com/office/drawing/2014/main" id="{8403310E-3C70-7041-B88D-65E082059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80" y="1024793"/>
            <a:ext cx="4918941" cy="3476319"/>
          </a:xfrm>
          <a:prstGeom prst="rect">
            <a:avLst/>
          </a:prstGeom>
        </p:spPr>
      </p:pic>
      <p:pic>
        <p:nvPicPr>
          <p:cNvPr id="19" name="Picture 18">
            <a:extLst>
              <a:ext uri="{FF2B5EF4-FFF2-40B4-BE49-F238E27FC236}">
                <a16:creationId xmlns:a16="http://schemas.microsoft.com/office/drawing/2014/main" id="{2217BA6F-D015-7F48-B319-30082E4E4586}"/>
              </a:ext>
            </a:extLst>
          </p:cNvPr>
          <p:cNvPicPr>
            <a:picLocks noChangeAspect="1"/>
          </p:cNvPicPr>
          <p:nvPr/>
        </p:nvPicPr>
        <p:blipFill>
          <a:blip r:embed="rId4"/>
          <a:stretch>
            <a:fillRect/>
          </a:stretch>
        </p:blipFill>
        <p:spPr>
          <a:xfrm>
            <a:off x="566534" y="982963"/>
            <a:ext cx="3978961" cy="3536854"/>
          </a:xfrm>
          <a:prstGeom prst="rect">
            <a:avLst/>
          </a:prstGeom>
        </p:spPr>
      </p:pic>
    </p:spTree>
    <p:extLst>
      <p:ext uri="{BB962C8B-B14F-4D97-AF65-F5344CB8AC3E}">
        <p14:creationId xmlns:p14="http://schemas.microsoft.com/office/powerpoint/2010/main" val="90547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3000" y="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13</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5F22A8A-48BE-114B-8530-F8D040C9E1FF}"/>
              </a:ext>
            </a:extLst>
          </p:cNvPr>
          <p:cNvSpPr>
            <a:spLocks noGrp="1"/>
          </p:cNvSpPr>
          <p:nvPr>
            <p:ph type="title"/>
          </p:nvPr>
        </p:nvSpPr>
        <p:spPr>
          <a:xfrm>
            <a:off x="1515290" y="10601"/>
            <a:ext cx="7781110" cy="994172"/>
          </a:xfrm>
        </p:spPr>
        <p:txBody>
          <a:bodyPr>
            <a:normAutofit/>
          </a:bodyPr>
          <a:lstStyle/>
          <a:p>
            <a:r>
              <a:rPr lang="en-US" sz="3100" b="1" dirty="0"/>
              <a:t>Next Generation Very Large Array</a:t>
            </a:r>
          </a:p>
        </p:txBody>
      </p:sp>
      <p:pic>
        <p:nvPicPr>
          <p:cNvPr id="7" name="Picture 6">
            <a:extLst>
              <a:ext uri="{FF2B5EF4-FFF2-40B4-BE49-F238E27FC236}">
                <a16:creationId xmlns:a16="http://schemas.microsoft.com/office/drawing/2014/main" id="{8403310E-3C70-7041-B88D-65E082059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80" y="1024793"/>
            <a:ext cx="4918941" cy="3476319"/>
          </a:xfrm>
          <a:prstGeom prst="rect">
            <a:avLst/>
          </a:prstGeom>
        </p:spPr>
      </p:pic>
      <p:pic>
        <p:nvPicPr>
          <p:cNvPr id="3" name="Picture 2">
            <a:extLst>
              <a:ext uri="{FF2B5EF4-FFF2-40B4-BE49-F238E27FC236}">
                <a16:creationId xmlns:a16="http://schemas.microsoft.com/office/drawing/2014/main" id="{7398AC88-061B-C640-86F3-16E1FF7B9204}"/>
              </a:ext>
            </a:extLst>
          </p:cNvPr>
          <p:cNvPicPr>
            <a:picLocks noChangeAspect="1"/>
          </p:cNvPicPr>
          <p:nvPr/>
        </p:nvPicPr>
        <p:blipFill>
          <a:blip r:embed="rId3"/>
          <a:stretch>
            <a:fillRect/>
          </a:stretch>
        </p:blipFill>
        <p:spPr>
          <a:xfrm>
            <a:off x="4533014" y="1171623"/>
            <a:ext cx="4610986" cy="2753784"/>
          </a:xfrm>
          <a:prstGeom prst="rect">
            <a:avLst/>
          </a:prstGeom>
        </p:spPr>
      </p:pic>
      <p:sp>
        <p:nvSpPr>
          <p:cNvPr id="8" name="Rectangle 7">
            <a:extLst>
              <a:ext uri="{FF2B5EF4-FFF2-40B4-BE49-F238E27FC236}">
                <a16:creationId xmlns:a16="http://schemas.microsoft.com/office/drawing/2014/main" id="{C73E7F14-FB1C-C346-B2DA-11BF725133EE}"/>
              </a:ext>
            </a:extLst>
          </p:cNvPr>
          <p:cNvSpPr/>
          <p:nvPr/>
        </p:nvSpPr>
        <p:spPr>
          <a:xfrm>
            <a:off x="5093021" y="3949045"/>
            <a:ext cx="3288080" cy="584775"/>
          </a:xfrm>
          <a:prstGeom prst="rect">
            <a:avLst/>
          </a:prstGeom>
        </p:spPr>
        <p:txBody>
          <a:bodyPr wrap="none">
            <a:spAutoFit/>
          </a:bodyPr>
          <a:lstStyle/>
          <a:p>
            <a:r>
              <a:rPr lang="en-US" sz="1600" b="1" dirty="0">
                <a:solidFill>
                  <a:srgbClr val="FF0000"/>
                </a:solidFill>
                <a:latin typeface="Helvetica" pitchFamily="2" charset="0"/>
              </a:rPr>
              <a:t>1 mas ~ 0.1 au in Taurus, </a:t>
            </a:r>
          </a:p>
          <a:p>
            <a:r>
              <a:rPr lang="en-US" sz="1600" b="1" dirty="0">
                <a:solidFill>
                  <a:srgbClr val="FF0000"/>
                </a:solidFill>
                <a:latin typeface="Helvetica" pitchFamily="2" charset="0"/>
              </a:rPr>
              <a:t>              sub-au res @ d &lt; 1 </a:t>
            </a:r>
            <a:r>
              <a:rPr lang="en-US" sz="1600" b="1" dirty="0" err="1">
                <a:solidFill>
                  <a:srgbClr val="FF0000"/>
                </a:solidFill>
                <a:latin typeface="Helvetica" pitchFamily="2" charset="0"/>
              </a:rPr>
              <a:t>kpc</a:t>
            </a:r>
            <a:r>
              <a:rPr lang="en-US" sz="1600" b="1" dirty="0">
                <a:solidFill>
                  <a:srgbClr val="FF0000"/>
                </a:solidFill>
                <a:latin typeface="Helvetica" pitchFamily="2" charset="0"/>
              </a:rPr>
              <a:t> </a:t>
            </a:r>
            <a:endParaRPr lang="en-US" sz="1600" b="1" dirty="0">
              <a:latin typeface="Helvetica" pitchFamily="2" charset="0"/>
            </a:endParaRPr>
          </a:p>
        </p:txBody>
      </p:sp>
    </p:spTree>
    <p:extLst>
      <p:ext uri="{BB962C8B-B14F-4D97-AF65-F5344CB8AC3E}">
        <p14:creationId xmlns:p14="http://schemas.microsoft.com/office/powerpoint/2010/main" val="389297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14</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pic>
        <p:nvPicPr>
          <p:cNvPr id="6" name="surfacedensity_oneorbit.mp4">
            <a:hlinkClick r:id="" action="ppaction://media"/>
            <a:extLst>
              <a:ext uri="{FF2B5EF4-FFF2-40B4-BE49-F238E27FC236}">
                <a16:creationId xmlns:a16="http://schemas.microsoft.com/office/drawing/2014/main" id="{6505AABE-4BE8-0240-A10C-3B6E63D3DC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40" r="3690"/>
          <a:stretch/>
        </p:blipFill>
        <p:spPr>
          <a:xfrm>
            <a:off x="4723653" y="1307723"/>
            <a:ext cx="4381152" cy="2842774"/>
          </a:xfrm>
          <a:prstGeom prst="rect">
            <a:avLst/>
          </a:prstGeom>
        </p:spPr>
      </p:pic>
      <p:sp>
        <p:nvSpPr>
          <p:cNvPr id="7" name="Rectangle 6">
            <a:extLst>
              <a:ext uri="{FF2B5EF4-FFF2-40B4-BE49-F238E27FC236}">
                <a16:creationId xmlns:a16="http://schemas.microsoft.com/office/drawing/2014/main" id="{2B8075A1-680F-2D41-A0C5-EA7B17BFC68C}"/>
              </a:ext>
            </a:extLst>
          </p:cNvPr>
          <p:cNvSpPr/>
          <p:nvPr/>
        </p:nvSpPr>
        <p:spPr>
          <a:xfrm>
            <a:off x="5920856" y="1424975"/>
            <a:ext cx="677959" cy="300082"/>
          </a:xfrm>
          <a:prstGeom prst="rect">
            <a:avLst/>
          </a:prstGeom>
        </p:spPr>
        <p:txBody>
          <a:bodyPr wrap="square">
            <a:spAutoFit/>
          </a:bodyPr>
          <a:lstStyle/>
          <a:p>
            <a:r>
              <a:rPr lang="en-US" b="1" dirty="0">
                <a:solidFill>
                  <a:srgbClr val="00F900"/>
                </a:solidFill>
                <a:latin typeface="Helvetica" pitchFamily="2" charset="0"/>
              </a:rPr>
              <a:t>DUST</a:t>
            </a:r>
            <a:endParaRPr lang="en-US" b="1" dirty="0">
              <a:latin typeface="Helvetica" pitchFamily="2" charset="0"/>
            </a:endParaRPr>
          </a:p>
        </p:txBody>
      </p:sp>
      <p:sp>
        <p:nvSpPr>
          <p:cNvPr id="8" name="Rectangle 7">
            <a:extLst>
              <a:ext uri="{FF2B5EF4-FFF2-40B4-BE49-F238E27FC236}">
                <a16:creationId xmlns:a16="http://schemas.microsoft.com/office/drawing/2014/main" id="{B370AD23-4D49-D043-A677-FE42C6251F85}"/>
              </a:ext>
            </a:extLst>
          </p:cNvPr>
          <p:cNvSpPr/>
          <p:nvPr/>
        </p:nvSpPr>
        <p:spPr>
          <a:xfrm>
            <a:off x="4770783" y="1424975"/>
            <a:ext cx="682366" cy="300082"/>
          </a:xfrm>
          <a:prstGeom prst="rect">
            <a:avLst/>
          </a:prstGeom>
        </p:spPr>
        <p:txBody>
          <a:bodyPr wrap="square">
            <a:spAutoFit/>
          </a:bodyPr>
          <a:lstStyle/>
          <a:p>
            <a:r>
              <a:rPr lang="en-US" b="1" dirty="0">
                <a:solidFill>
                  <a:srgbClr val="FF2600"/>
                </a:solidFill>
                <a:latin typeface="Helvetica" pitchFamily="2" charset="0"/>
              </a:rPr>
              <a:t>GAS</a:t>
            </a:r>
            <a:endParaRPr lang="en-US" b="1" dirty="0">
              <a:latin typeface="Helvetica" pitchFamily="2" charset="0"/>
            </a:endParaRPr>
          </a:p>
        </p:txBody>
      </p:sp>
      <p:sp>
        <p:nvSpPr>
          <p:cNvPr id="11" name="Title 1">
            <a:extLst>
              <a:ext uri="{FF2B5EF4-FFF2-40B4-BE49-F238E27FC236}">
                <a16:creationId xmlns:a16="http://schemas.microsoft.com/office/drawing/2014/main" id="{4B8FD7E5-970D-A049-8049-59DB7C806FE7}"/>
              </a:ext>
            </a:extLst>
          </p:cNvPr>
          <p:cNvSpPr>
            <a:spLocks noGrp="1"/>
          </p:cNvSpPr>
          <p:nvPr>
            <p:ph type="title"/>
          </p:nvPr>
        </p:nvSpPr>
        <p:spPr>
          <a:xfrm>
            <a:off x="1475534" y="103365"/>
            <a:ext cx="7781110" cy="994172"/>
          </a:xfrm>
        </p:spPr>
        <p:txBody>
          <a:bodyPr>
            <a:normAutofit/>
          </a:bodyPr>
          <a:lstStyle/>
          <a:p>
            <a:r>
              <a:rPr lang="en-US" sz="3100" b="1" dirty="0"/>
              <a:t>Disks substructures due to planets </a:t>
            </a:r>
            <a:br>
              <a:rPr lang="en-US" sz="3100" b="1" dirty="0"/>
            </a:br>
            <a:r>
              <a:rPr lang="en-US" sz="3100" b="1" dirty="0"/>
              <a:t>with the </a:t>
            </a:r>
            <a:r>
              <a:rPr lang="en-US" sz="3100" b="1" dirty="0" err="1"/>
              <a:t>ngVLA</a:t>
            </a:r>
            <a:endParaRPr lang="en-US" sz="3100" b="1" dirty="0"/>
          </a:p>
        </p:txBody>
      </p:sp>
      <p:sp>
        <p:nvSpPr>
          <p:cNvPr id="12" name="Rectangle 11">
            <a:extLst>
              <a:ext uri="{FF2B5EF4-FFF2-40B4-BE49-F238E27FC236}">
                <a16:creationId xmlns:a16="http://schemas.microsoft.com/office/drawing/2014/main" id="{2AE3481D-8EE8-A249-85FE-626D11BF85A8}"/>
              </a:ext>
            </a:extLst>
          </p:cNvPr>
          <p:cNvSpPr/>
          <p:nvPr/>
        </p:nvSpPr>
        <p:spPr>
          <a:xfrm>
            <a:off x="45942" y="1373983"/>
            <a:ext cx="4976632" cy="646331"/>
          </a:xfrm>
          <a:prstGeom prst="rect">
            <a:avLst/>
          </a:prstGeom>
        </p:spPr>
        <p:txBody>
          <a:bodyPr wrap="square">
            <a:spAutoFit/>
          </a:bodyPr>
          <a:lstStyle/>
          <a:p>
            <a:r>
              <a:rPr lang="en-US" sz="1800" b="1" dirty="0">
                <a:latin typeface="Helvetica" pitchFamily="2" charset="0"/>
              </a:rPr>
              <a:t>Hydrodynamic sims of disks with planets </a:t>
            </a:r>
          </a:p>
          <a:p>
            <a:r>
              <a:rPr lang="en-US" sz="1800" b="1" dirty="0">
                <a:latin typeface="Helvetica" pitchFamily="2" charset="0"/>
              </a:rPr>
              <a:t>(LA-COMPASS bi-fluid: </a:t>
            </a:r>
            <a:r>
              <a:rPr lang="en-US" sz="1800" b="1" dirty="0">
                <a:solidFill>
                  <a:srgbClr val="FF0000"/>
                </a:solidFill>
                <a:latin typeface="Helvetica" pitchFamily="2" charset="0"/>
              </a:rPr>
              <a:t>gas </a:t>
            </a:r>
            <a:r>
              <a:rPr lang="en-US" sz="1800" b="1" dirty="0">
                <a:latin typeface="Helvetica" pitchFamily="2" charset="0"/>
              </a:rPr>
              <a:t>+ </a:t>
            </a:r>
            <a:r>
              <a:rPr lang="en-US" sz="1800" b="1" dirty="0">
                <a:solidFill>
                  <a:srgbClr val="00B050"/>
                </a:solidFill>
                <a:latin typeface="Helvetica" pitchFamily="2" charset="0"/>
              </a:rPr>
              <a:t>dust</a:t>
            </a:r>
            <a:r>
              <a:rPr lang="en-US" sz="1800" b="1" dirty="0">
                <a:latin typeface="Helvetica" pitchFamily="2" charset="0"/>
              </a:rPr>
              <a:t>)   </a:t>
            </a:r>
          </a:p>
        </p:txBody>
      </p:sp>
      <p:sp>
        <p:nvSpPr>
          <p:cNvPr id="13" name="Shape 724">
            <a:extLst>
              <a:ext uri="{FF2B5EF4-FFF2-40B4-BE49-F238E27FC236}">
                <a16:creationId xmlns:a16="http://schemas.microsoft.com/office/drawing/2014/main" id="{3C455006-57D3-5E4A-813E-9C4008410644}"/>
              </a:ext>
            </a:extLst>
          </p:cNvPr>
          <p:cNvSpPr/>
          <p:nvPr/>
        </p:nvSpPr>
        <p:spPr>
          <a:xfrm>
            <a:off x="8123582" y="4132972"/>
            <a:ext cx="1060175" cy="331100"/>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800" dirty="0">
                <a:latin typeface="Helvetica" pitchFamily="2" charset="0"/>
              </a:rPr>
              <a:t>Ricci+18</a:t>
            </a:r>
            <a:endParaRPr sz="1800" dirty="0">
              <a:latin typeface="Helvetica" pitchFamily="2" charset="0"/>
            </a:endParaRPr>
          </a:p>
        </p:txBody>
      </p:sp>
      <p:sp>
        <p:nvSpPr>
          <p:cNvPr id="14" name="Rectangle 13">
            <a:extLst>
              <a:ext uri="{FF2B5EF4-FFF2-40B4-BE49-F238E27FC236}">
                <a16:creationId xmlns:a16="http://schemas.microsoft.com/office/drawing/2014/main" id="{C30F4BCA-DF62-BC44-B570-6F4AF3FE3A34}"/>
              </a:ext>
            </a:extLst>
          </p:cNvPr>
          <p:cNvSpPr/>
          <p:nvPr/>
        </p:nvSpPr>
        <p:spPr>
          <a:xfrm>
            <a:off x="1991" y="2788156"/>
            <a:ext cx="4976632" cy="646331"/>
          </a:xfrm>
          <a:prstGeom prst="rect">
            <a:avLst/>
          </a:prstGeom>
        </p:spPr>
        <p:txBody>
          <a:bodyPr wrap="square">
            <a:spAutoFit/>
          </a:bodyPr>
          <a:lstStyle/>
          <a:p>
            <a:r>
              <a:rPr lang="en-US" sz="1800" b="1" dirty="0">
                <a:latin typeface="Helvetica" pitchFamily="2" charset="0"/>
              </a:rPr>
              <a:t>Synthetic images to simulate </a:t>
            </a:r>
            <a:r>
              <a:rPr lang="en-US" sz="1800" b="1" dirty="0" err="1">
                <a:latin typeface="Helvetica" pitchFamily="2" charset="0"/>
              </a:rPr>
              <a:t>obs</a:t>
            </a:r>
            <a:endParaRPr lang="en-US" sz="1800" b="1" dirty="0">
              <a:latin typeface="Helvetica" pitchFamily="2" charset="0"/>
            </a:endParaRPr>
          </a:p>
          <a:p>
            <a:r>
              <a:rPr lang="en-US" sz="1800" b="1" dirty="0">
                <a:latin typeface="Helvetica" pitchFamily="2" charset="0"/>
              </a:rPr>
              <a:t>for the dust emission with </a:t>
            </a:r>
            <a:r>
              <a:rPr lang="en-US" sz="1800" b="1" dirty="0" err="1">
                <a:latin typeface="Helvetica" pitchFamily="2" charset="0"/>
              </a:rPr>
              <a:t>ngVLA</a:t>
            </a:r>
            <a:r>
              <a:rPr lang="en-US" sz="1800" b="1" dirty="0">
                <a:latin typeface="Helvetica" pitchFamily="2" charset="0"/>
              </a:rPr>
              <a:t> &amp; ALMA</a:t>
            </a:r>
          </a:p>
        </p:txBody>
      </p:sp>
    </p:spTree>
    <p:extLst>
      <p:ext uri="{BB962C8B-B14F-4D97-AF65-F5344CB8AC3E}">
        <p14:creationId xmlns:p14="http://schemas.microsoft.com/office/powerpoint/2010/main" val="217707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15</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67F3323C-C4C0-BC44-B074-D65DFD5F8C31}"/>
              </a:ext>
            </a:extLst>
          </p:cNvPr>
          <p:cNvSpPr>
            <a:spLocks noGrp="1"/>
          </p:cNvSpPr>
          <p:nvPr>
            <p:ph type="title"/>
          </p:nvPr>
        </p:nvSpPr>
        <p:spPr>
          <a:xfrm>
            <a:off x="1515290" y="10601"/>
            <a:ext cx="7781110" cy="994172"/>
          </a:xfrm>
        </p:spPr>
        <p:txBody>
          <a:bodyPr>
            <a:normAutofit/>
          </a:bodyPr>
          <a:lstStyle/>
          <a:p>
            <a:r>
              <a:rPr lang="en-US" sz="3100" b="1" dirty="0"/>
              <a:t>Results for planets @ 5au (Ricci+18)  </a:t>
            </a:r>
          </a:p>
        </p:txBody>
      </p:sp>
      <p:pic>
        <p:nvPicPr>
          <p:cNvPr id="7" name="Screen Shot 2017-06-20 at 2.14.03 PM.png">
            <a:extLst>
              <a:ext uri="{FF2B5EF4-FFF2-40B4-BE49-F238E27FC236}">
                <a16:creationId xmlns:a16="http://schemas.microsoft.com/office/drawing/2014/main" id="{E1D0C0F6-A678-4E4F-9712-A66FA4B18A45}"/>
              </a:ext>
            </a:extLst>
          </p:cNvPr>
          <p:cNvPicPr>
            <a:picLocks noChangeAspect="1"/>
          </p:cNvPicPr>
          <p:nvPr/>
        </p:nvPicPr>
        <p:blipFill>
          <a:blip r:embed="rId2">
            <a:extLst/>
          </a:blip>
          <a:stretch>
            <a:fillRect/>
          </a:stretch>
        </p:blipFill>
        <p:spPr>
          <a:xfrm>
            <a:off x="7242899" y="1163043"/>
            <a:ext cx="1838897" cy="1749679"/>
          </a:xfrm>
          <a:prstGeom prst="rect">
            <a:avLst/>
          </a:prstGeom>
          <a:ln w="12700">
            <a:miter lim="400000"/>
          </a:ln>
        </p:spPr>
      </p:pic>
      <p:pic>
        <p:nvPicPr>
          <p:cNvPr id="8" name="Screen Shot 2017-06-20 at 1.29.52 PM.png">
            <a:extLst>
              <a:ext uri="{FF2B5EF4-FFF2-40B4-BE49-F238E27FC236}">
                <a16:creationId xmlns:a16="http://schemas.microsoft.com/office/drawing/2014/main" id="{6C4B2B06-FF09-564E-81F4-E4CB1105EAD7}"/>
              </a:ext>
            </a:extLst>
          </p:cNvPr>
          <p:cNvPicPr>
            <a:picLocks noChangeAspect="1"/>
          </p:cNvPicPr>
          <p:nvPr/>
        </p:nvPicPr>
        <p:blipFill>
          <a:blip r:embed="rId3">
            <a:extLst/>
          </a:blip>
          <a:stretch>
            <a:fillRect/>
          </a:stretch>
        </p:blipFill>
        <p:spPr>
          <a:xfrm>
            <a:off x="7239218" y="2707104"/>
            <a:ext cx="1843080" cy="1790776"/>
          </a:xfrm>
          <a:prstGeom prst="rect">
            <a:avLst/>
          </a:prstGeom>
          <a:ln w="12700">
            <a:miter lim="400000"/>
          </a:ln>
        </p:spPr>
      </p:pic>
      <p:pic>
        <p:nvPicPr>
          <p:cNvPr id="9" name="Screen Shot 2017-06-20 at 2.11.45 PM.png">
            <a:extLst>
              <a:ext uri="{FF2B5EF4-FFF2-40B4-BE49-F238E27FC236}">
                <a16:creationId xmlns:a16="http://schemas.microsoft.com/office/drawing/2014/main" id="{39A47790-70C8-EC45-A22E-12200453A720}"/>
              </a:ext>
            </a:extLst>
          </p:cNvPr>
          <p:cNvPicPr>
            <a:picLocks/>
          </p:cNvPicPr>
          <p:nvPr/>
        </p:nvPicPr>
        <p:blipFill>
          <a:blip r:embed="rId4">
            <a:extLst/>
          </a:blip>
          <a:stretch>
            <a:fillRect/>
          </a:stretch>
        </p:blipFill>
        <p:spPr>
          <a:xfrm>
            <a:off x="5660513" y="1161766"/>
            <a:ext cx="1875948" cy="1752232"/>
          </a:xfrm>
          <a:prstGeom prst="rect">
            <a:avLst/>
          </a:prstGeom>
          <a:ln w="12700">
            <a:miter lim="400000"/>
          </a:ln>
        </p:spPr>
      </p:pic>
      <p:pic>
        <p:nvPicPr>
          <p:cNvPr id="10" name="Screen Shot 2017-06-20 at 1.28.10 PM.png">
            <a:extLst>
              <a:ext uri="{FF2B5EF4-FFF2-40B4-BE49-F238E27FC236}">
                <a16:creationId xmlns:a16="http://schemas.microsoft.com/office/drawing/2014/main" id="{A79FD49C-C3E1-BF46-8BE0-B1B3D6141F4D}"/>
              </a:ext>
            </a:extLst>
          </p:cNvPr>
          <p:cNvPicPr>
            <a:picLocks noChangeAspect="1"/>
          </p:cNvPicPr>
          <p:nvPr/>
        </p:nvPicPr>
        <p:blipFill>
          <a:blip r:embed="rId5">
            <a:extLst/>
          </a:blip>
          <a:stretch>
            <a:fillRect/>
          </a:stretch>
        </p:blipFill>
        <p:spPr>
          <a:xfrm>
            <a:off x="5660161" y="2707104"/>
            <a:ext cx="1876652" cy="1790776"/>
          </a:xfrm>
          <a:prstGeom prst="rect">
            <a:avLst/>
          </a:prstGeom>
          <a:ln w="12700">
            <a:miter lim="400000"/>
          </a:ln>
        </p:spPr>
      </p:pic>
      <p:pic>
        <p:nvPicPr>
          <p:cNvPr id="11" name="Screen Shot 2017-06-20 at 2.09.36 PM.png">
            <a:extLst>
              <a:ext uri="{FF2B5EF4-FFF2-40B4-BE49-F238E27FC236}">
                <a16:creationId xmlns:a16="http://schemas.microsoft.com/office/drawing/2014/main" id="{807E3C42-CDC9-1B42-81EC-52FE2DC15694}"/>
              </a:ext>
            </a:extLst>
          </p:cNvPr>
          <p:cNvPicPr>
            <a:picLocks noChangeAspect="1"/>
          </p:cNvPicPr>
          <p:nvPr/>
        </p:nvPicPr>
        <p:blipFill>
          <a:blip r:embed="rId6">
            <a:extLst/>
          </a:blip>
          <a:stretch>
            <a:fillRect/>
          </a:stretch>
        </p:blipFill>
        <p:spPr>
          <a:xfrm>
            <a:off x="4103198" y="1154715"/>
            <a:ext cx="1851115" cy="1758933"/>
          </a:xfrm>
          <a:prstGeom prst="rect">
            <a:avLst/>
          </a:prstGeom>
          <a:ln w="12700">
            <a:miter lim="400000"/>
          </a:ln>
        </p:spPr>
      </p:pic>
      <p:pic>
        <p:nvPicPr>
          <p:cNvPr id="12" name="Screen Shot 2017-06-20 at 1.26.59 PM.png">
            <a:extLst>
              <a:ext uri="{FF2B5EF4-FFF2-40B4-BE49-F238E27FC236}">
                <a16:creationId xmlns:a16="http://schemas.microsoft.com/office/drawing/2014/main" id="{DF7E1F07-9488-B34D-9511-C32074B5494B}"/>
              </a:ext>
            </a:extLst>
          </p:cNvPr>
          <p:cNvPicPr>
            <a:picLocks noChangeAspect="1"/>
          </p:cNvPicPr>
          <p:nvPr/>
        </p:nvPicPr>
        <p:blipFill>
          <a:blip r:embed="rId7">
            <a:extLst/>
          </a:blip>
          <a:stretch>
            <a:fillRect/>
          </a:stretch>
        </p:blipFill>
        <p:spPr>
          <a:xfrm>
            <a:off x="4106648" y="2709323"/>
            <a:ext cx="1851115" cy="1786339"/>
          </a:xfrm>
          <a:prstGeom prst="rect">
            <a:avLst/>
          </a:prstGeom>
          <a:ln w="12700">
            <a:miter lim="400000"/>
          </a:ln>
        </p:spPr>
      </p:pic>
      <p:pic>
        <p:nvPicPr>
          <p:cNvPr id="13" name="Screen Shot 2017-06-20 at 2.07.22 PM.png">
            <a:extLst>
              <a:ext uri="{FF2B5EF4-FFF2-40B4-BE49-F238E27FC236}">
                <a16:creationId xmlns:a16="http://schemas.microsoft.com/office/drawing/2014/main" id="{096E820E-C1BD-7543-BCF9-D9B6B187475E}"/>
              </a:ext>
            </a:extLst>
          </p:cNvPr>
          <p:cNvPicPr>
            <a:picLocks noChangeAspect="1"/>
          </p:cNvPicPr>
          <p:nvPr/>
        </p:nvPicPr>
        <p:blipFill>
          <a:blip r:embed="rId8">
            <a:extLst/>
          </a:blip>
          <a:stretch>
            <a:fillRect/>
          </a:stretch>
        </p:blipFill>
        <p:spPr>
          <a:xfrm>
            <a:off x="2544715" y="1159816"/>
            <a:ext cx="1851115" cy="1758685"/>
          </a:xfrm>
          <a:prstGeom prst="rect">
            <a:avLst/>
          </a:prstGeom>
          <a:ln w="12700">
            <a:miter lim="400000"/>
          </a:ln>
        </p:spPr>
      </p:pic>
      <p:sp>
        <p:nvSpPr>
          <p:cNvPr id="14" name="Shape 302">
            <a:extLst>
              <a:ext uri="{FF2B5EF4-FFF2-40B4-BE49-F238E27FC236}">
                <a16:creationId xmlns:a16="http://schemas.microsoft.com/office/drawing/2014/main" id="{1B538FDF-9C2C-CA40-AC08-B2F324BDA53A}"/>
              </a:ext>
            </a:extLst>
          </p:cNvPr>
          <p:cNvSpPr/>
          <p:nvPr/>
        </p:nvSpPr>
        <p:spPr>
          <a:xfrm>
            <a:off x="3255301" y="806431"/>
            <a:ext cx="902748"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000">
                <a:solidFill>
                  <a:srgbClr val="FFFB00"/>
                </a:solidFill>
              </a:defRPr>
            </a:lvl1pPr>
          </a:lstStyle>
          <a:p>
            <a:r>
              <a:rPr b="1" dirty="0">
                <a:solidFill>
                  <a:srgbClr val="FF0000"/>
                </a:solidFill>
              </a:rPr>
              <a:t>Jupiter</a:t>
            </a:r>
          </a:p>
        </p:txBody>
      </p:sp>
      <p:sp>
        <p:nvSpPr>
          <p:cNvPr id="15" name="Shape 303">
            <a:extLst>
              <a:ext uri="{FF2B5EF4-FFF2-40B4-BE49-F238E27FC236}">
                <a16:creationId xmlns:a16="http://schemas.microsoft.com/office/drawing/2014/main" id="{1E12D85B-7CC0-5C47-B12B-78E4EA9D4029}"/>
              </a:ext>
            </a:extLst>
          </p:cNvPr>
          <p:cNvSpPr/>
          <p:nvPr/>
        </p:nvSpPr>
        <p:spPr>
          <a:xfrm>
            <a:off x="4812616" y="806431"/>
            <a:ext cx="89993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000">
                <a:solidFill>
                  <a:srgbClr val="FFFB00"/>
                </a:solidFill>
              </a:defRPr>
            </a:lvl1pPr>
          </a:lstStyle>
          <a:p>
            <a:r>
              <a:rPr b="1" dirty="0">
                <a:solidFill>
                  <a:srgbClr val="FF0000"/>
                </a:solidFill>
              </a:rPr>
              <a:t>Saturn</a:t>
            </a:r>
          </a:p>
        </p:txBody>
      </p:sp>
      <p:sp>
        <p:nvSpPr>
          <p:cNvPr id="16" name="Shape 304">
            <a:extLst>
              <a:ext uri="{FF2B5EF4-FFF2-40B4-BE49-F238E27FC236}">
                <a16:creationId xmlns:a16="http://schemas.microsoft.com/office/drawing/2014/main" id="{8051CFC8-3234-374C-9BD5-6A1E70930192}"/>
              </a:ext>
            </a:extLst>
          </p:cNvPr>
          <p:cNvSpPr/>
          <p:nvPr/>
        </p:nvSpPr>
        <p:spPr>
          <a:xfrm>
            <a:off x="6239801" y="806431"/>
            <a:ext cx="1256112"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B00"/>
                </a:solidFill>
              </a:defRPr>
            </a:lvl1pPr>
          </a:lstStyle>
          <a:p>
            <a:r>
              <a:rPr b="1" dirty="0">
                <a:solidFill>
                  <a:srgbClr val="FF0000"/>
                </a:solidFill>
              </a:rPr>
              <a:t>Neptune</a:t>
            </a:r>
          </a:p>
        </p:txBody>
      </p:sp>
      <p:sp>
        <p:nvSpPr>
          <p:cNvPr id="17" name="Shape 305">
            <a:extLst>
              <a:ext uri="{FF2B5EF4-FFF2-40B4-BE49-F238E27FC236}">
                <a16:creationId xmlns:a16="http://schemas.microsoft.com/office/drawing/2014/main" id="{F7BCAEA8-7E3F-964D-805D-2525964EF733}"/>
              </a:ext>
            </a:extLst>
          </p:cNvPr>
          <p:cNvSpPr/>
          <p:nvPr/>
        </p:nvSpPr>
        <p:spPr>
          <a:xfrm>
            <a:off x="7789201" y="806431"/>
            <a:ext cx="1256111"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solidFill>
                  <a:srgbClr val="FFFB00"/>
                </a:solidFill>
              </a:defRPr>
            </a:pPr>
            <a:r>
              <a:rPr b="1" dirty="0">
                <a:solidFill>
                  <a:srgbClr val="FF0000"/>
                </a:solidFill>
                <a:latin typeface="+mn-lt"/>
              </a:rPr>
              <a:t>10</a:t>
            </a:r>
            <a:r>
              <a:rPr b="1" dirty="0">
                <a:solidFill>
                  <a:srgbClr val="FF0000"/>
                </a:solidFill>
              </a:rPr>
              <a:t> </a:t>
            </a:r>
            <a:r>
              <a:rPr b="1" i="1" dirty="0" err="1">
                <a:solidFill>
                  <a:srgbClr val="FF0000"/>
                </a:solidFill>
              </a:rPr>
              <a:t>M</a:t>
            </a:r>
            <a:r>
              <a:rPr b="1" baseline="-5999" dirty="0" err="1">
                <a:solidFill>
                  <a:srgbClr val="FF0000"/>
                </a:solidFill>
              </a:rPr>
              <a:t>Earth</a:t>
            </a:r>
            <a:endParaRPr b="1" baseline="-5999" dirty="0">
              <a:solidFill>
                <a:srgbClr val="FF0000"/>
              </a:solidFill>
            </a:endParaRPr>
          </a:p>
        </p:txBody>
      </p:sp>
      <p:pic>
        <p:nvPicPr>
          <p:cNvPr id="18" name="Screen Shot 2017-06-20 at 1.24.31 PM.png">
            <a:extLst>
              <a:ext uri="{FF2B5EF4-FFF2-40B4-BE49-F238E27FC236}">
                <a16:creationId xmlns:a16="http://schemas.microsoft.com/office/drawing/2014/main" id="{9A61AF91-7C12-9A46-9E68-F2CEA116A72F}"/>
              </a:ext>
            </a:extLst>
          </p:cNvPr>
          <p:cNvPicPr>
            <a:picLocks/>
          </p:cNvPicPr>
          <p:nvPr/>
        </p:nvPicPr>
        <p:blipFill>
          <a:blip r:embed="rId9">
            <a:extLst/>
          </a:blip>
          <a:stretch>
            <a:fillRect/>
          </a:stretch>
        </p:blipFill>
        <p:spPr>
          <a:xfrm>
            <a:off x="2548697" y="2709323"/>
            <a:ext cx="1850396" cy="1786339"/>
          </a:xfrm>
          <a:prstGeom prst="rect">
            <a:avLst/>
          </a:prstGeom>
          <a:ln w="12700">
            <a:miter lim="400000"/>
          </a:ln>
        </p:spPr>
      </p:pic>
      <p:sp>
        <p:nvSpPr>
          <p:cNvPr id="19" name="Shape 314">
            <a:extLst>
              <a:ext uri="{FF2B5EF4-FFF2-40B4-BE49-F238E27FC236}">
                <a16:creationId xmlns:a16="http://schemas.microsoft.com/office/drawing/2014/main" id="{0F026DD3-E514-6D4A-B3C5-39C26A859835}"/>
              </a:ext>
            </a:extLst>
          </p:cNvPr>
          <p:cNvSpPr/>
          <p:nvPr/>
        </p:nvSpPr>
        <p:spPr>
          <a:xfrm>
            <a:off x="4043225" y="2577696"/>
            <a:ext cx="254001" cy="0"/>
          </a:xfrm>
          <a:prstGeom prst="line">
            <a:avLst/>
          </a:prstGeom>
          <a:ln w="38100">
            <a:solidFill>
              <a:srgbClr val="FFFB00"/>
            </a:solidFill>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1" name="Shape 289">
            <a:extLst>
              <a:ext uri="{FF2B5EF4-FFF2-40B4-BE49-F238E27FC236}">
                <a16:creationId xmlns:a16="http://schemas.microsoft.com/office/drawing/2014/main" id="{3927221A-2044-EE49-96E0-FC7671A52296}"/>
              </a:ext>
            </a:extLst>
          </p:cNvPr>
          <p:cNvSpPr/>
          <p:nvPr/>
        </p:nvSpPr>
        <p:spPr>
          <a:xfrm>
            <a:off x="3983813" y="2302250"/>
            <a:ext cx="382475" cy="30777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b="1">
                <a:solidFill>
                  <a:srgbClr val="FFFB00"/>
                </a:solidFill>
              </a:defRPr>
            </a:lvl1pPr>
          </a:lstStyle>
          <a:p>
            <a:r>
              <a:rPr sz="1300" dirty="0">
                <a:latin typeface="+mn-lt"/>
              </a:rPr>
              <a:t>5</a:t>
            </a:r>
            <a:r>
              <a:rPr dirty="0"/>
              <a:t>au</a:t>
            </a:r>
          </a:p>
        </p:txBody>
      </p:sp>
      <p:sp>
        <p:nvSpPr>
          <p:cNvPr id="26" name="Rectangle 25">
            <a:extLst>
              <a:ext uri="{FF2B5EF4-FFF2-40B4-BE49-F238E27FC236}">
                <a16:creationId xmlns:a16="http://schemas.microsoft.com/office/drawing/2014/main" id="{1A8AA03F-415D-2446-89E9-252B6A251D52}"/>
              </a:ext>
            </a:extLst>
          </p:cNvPr>
          <p:cNvSpPr/>
          <p:nvPr/>
        </p:nvSpPr>
        <p:spPr>
          <a:xfrm>
            <a:off x="118934" y="1104069"/>
            <a:ext cx="2073003" cy="646331"/>
          </a:xfrm>
          <a:prstGeom prst="rect">
            <a:avLst/>
          </a:prstGeom>
        </p:spPr>
        <p:txBody>
          <a:bodyPr wrap="none">
            <a:spAutoFit/>
          </a:bodyPr>
          <a:lstStyle/>
          <a:p>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disk</a:t>
            </a:r>
            <a:r>
              <a:rPr lang="en-US" sz="1800" b="1" dirty="0">
                <a:solidFill>
                  <a:srgbClr val="FF0000"/>
                </a:solidFill>
                <a:latin typeface="Helvetica" pitchFamily="2" charset="0"/>
              </a:rPr>
              <a:t> = 0.006 </a:t>
            </a:r>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Sun</a:t>
            </a:r>
            <a:endParaRPr lang="en-US" sz="1800" b="1" baseline="-25000" dirty="0">
              <a:solidFill>
                <a:srgbClr val="FF0000"/>
              </a:solidFill>
              <a:latin typeface="Helvetica" pitchFamily="2" charset="0"/>
            </a:endParaRPr>
          </a:p>
          <a:p>
            <a:r>
              <a:rPr lang="en-US" sz="1800" b="1" dirty="0">
                <a:solidFill>
                  <a:srgbClr val="FF0000"/>
                </a:solidFill>
                <a:latin typeface="Helvetica" pitchFamily="2" charset="0"/>
              </a:rPr>
              <a:t>      d = 140 pc </a:t>
            </a:r>
            <a:endParaRPr lang="en-US" sz="1800" b="1" dirty="0">
              <a:latin typeface="Helvetica" pitchFamily="2" charset="0"/>
            </a:endParaRPr>
          </a:p>
        </p:txBody>
      </p:sp>
      <p:sp>
        <p:nvSpPr>
          <p:cNvPr id="27" name="Rectangle 26">
            <a:extLst>
              <a:ext uri="{FF2B5EF4-FFF2-40B4-BE49-F238E27FC236}">
                <a16:creationId xmlns:a16="http://schemas.microsoft.com/office/drawing/2014/main" id="{26741645-D47D-DE49-A56B-49E45B1BBC08}"/>
              </a:ext>
            </a:extLst>
          </p:cNvPr>
          <p:cNvSpPr/>
          <p:nvPr/>
        </p:nvSpPr>
        <p:spPr>
          <a:xfrm>
            <a:off x="78071" y="1711603"/>
            <a:ext cx="2262158" cy="923330"/>
          </a:xfrm>
          <a:prstGeom prst="rect">
            <a:avLst/>
          </a:prstGeom>
        </p:spPr>
        <p:txBody>
          <a:bodyPr wrap="none">
            <a:spAutoFit/>
          </a:bodyPr>
          <a:lstStyle/>
          <a:p>
            <a:r>
              <a:rPr lang="en-US" sz="1800" b="1" dirty="0">
                <a:latin typeface="Helvetica" pitchFamily="2" charset="0"/>
              </a:rPr>
              <a:t>ALMA @ 0.87mm</a:t>
            </a:r>
            <a:endParaRPr lang="en-US" sz="1800" b="1" baseline="-25000" dirty="0">
              <a:latin typeface="Helvetica" pitchFamily="2" charset="0"/>
            </a:endParaRPr>
          </a:p>
          <a:p>
            <a:r>
              <a:rPr lang="en-US" sz="1800" b="1" dirty="0">
                <a:latin typeface="Helvetica" pitchFamily="2" charset="0"/>
              </a:rPr>
              <a:t>(longest baselines,</a:t>
            </a:r>
          </a:p>
          <a:p>
            <a:r>
              <a:rPr lang="en-US" sz="1800" b="1" dirty="0">
                <a:latin typeface="Helvetica" pitchFamily="2" charset="0"/>
              </a:rPr>
              <a:t>8-hr synthesis)</a:t>
            </a:r>
          </a:p>
        </p:txBody>
      </p:sp>
      <p:sp>
        <p:nvSpPr>
          <p:cNvPr id="28" name="Rectangle 27">
            <a:extLst>
              <a:ext uri="{FF2B5EF4-FFF2-40B4-BE49-F238E27FC236}">
                <a16:creationId xmlns:a16="http://schemas.microsoft.com/office/drawing/2014/main" id="{83A90378-93A0-9A4B-AD62-B70B668DAD1E}"/>
              </a:ext>
            </a:extLst>
          </p:cNvPr>
          <p:cNvSpPr/>
          <p:nvPr/>
        </p:nvSpPr>
        <p:spPr>
          <a:xfrm>
            <a:off x="70959" y="2994998"/>
            <a:ext cx="2473756" cy="923330"/>
          </a:xfrm>
          <a:prstGeom prst="rect">
            <a:avLst/>
          </a:prstGeom>
        </p:spPr>
        <p:txBody>
          <a:bodyPr wrap="square">
            <a:spAutoFit/>
          </a:bodyPr>
          <a:lstStyle/>
          <a:p>
            <a:r>
              <a:rPr lang="en-US" sz="1800" b="1" dirty="0" err="1">
                <a:latin typeface="Helvetica" pitchFamily="2" charset="0"/>
              </a:rPr>
              <a:t>ngVLA</a:t>
            </a:r>
            <a:r>
              <a:rPr lang="en-US" sz="1800" b="1" dirty="0">
                <a:latin typeface="Helvetica" pitchFamily="2" charset="0"/>
              </a:rPr>
              <a:t> @ 3mm</a:t>
            </a:r>
            <a:endParaRPr lang="en-US" sz="1800" b="1" baseline="-25000" dirty="0">
              <a:latin typeface="Helvetica" pitchFamily="2" charset="0"/>
            </a:endParaRPr>
          </a:p>
          <a:p>
            <a:r>
              <a:rPr lang="en-US" sz="1800" b="1" dirty="0">
                <a:latin typeface="Helvetica" pitchFamily="2" charset="0"/>
              </a:rPr>
              <a:t>(beam = 5mas, 0.7au</a:t>
            </a:r>
          </a:p>
          <a:p>
            <a:r>
              <a:rPr lang="en-US" sz="1800" b="1" dirty="0" err="1">
                <a:latin typeface="Helvetica" pitchFamily="2" charset="0"/>
              </a:rPr>
              <a:t>rms</a:t>
            </a:r>
            <a:r>
              <a:rPr lang="en-US" sz="1800" b="1" dirty="0">
                <a:latin typeface="Helvetica" pitchFamily="2" charset="0"/>
              </a:rPr>
              <a:t> = 5e-7 </a:t>
            </a:r>
            <a:r>
              <a:rPr lang="en-US" sz="1800" b="1" dirty="0" err="1">
                <a:latin typeface="Helvetica" pitchFamily="2" charset="0"/>
              </a:rPr>
              <a:t>Jy</a:t>
            </a:r>
            <a:r>
              <a:rPr lang="en-US" sz="1800" b="1" dirty="0">
                <a:latin typeface="Helvetica" pitchFamily="2" charset="0"/>
              </a:rPr>
              <a:t>/b)</a:t>
            </a:r>
          </a:p>
        </p:txBody>
      </p:sp>
    </p:spTree>
    <p:extLst>
      <p:ext uri="{BB962C8B-B14F-4D97-AF65-F5344CB8AC3E}">
        <p14:creationId xmlns:p14="http://schemas.microsoft.com/office/powerpoint/2010/main" val="972053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16</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BBC40A74-6340-BA48-A94F-510211D34939}"/>
              </a:ext>
            </a:extLst>
          </p:cNvPr>
          <p:cNvSpPr>
            <a:spLocks noGrp="1"/>
          </p:cNvSpPr>
          <p:nvPr>
            <p:ph type="title"/>
          </p:nvPr>
        </p:nvSpPr>
        <p:spPr>
          <a:xfrm>
            <a:off x="1515290" y="10601"/>
            <a:ext cx="7781110" cy="994172"/>
          </a:xfrm>
        </p:spPr>
        <p:txBody>
          <a:bodyPr>
            <a:normAutofit/>
          </a:bodyPr>
          <a:lstStyle/>
          <a:p>
            <a:r>
              <a:rPr lang="en-US" sz="3100" b="1" dirty="0"/>
              <a:t>Results for planets &lt; 5au (Ricci+18)  </a:t>
            </a:r>
          </a:p>
        </p:txBody>
      </p:sp>
      <p:sp>
        <p:nvSpPr>
          <p:cNvPr id="10" name="Shape 322">
            <a:extLst>
              <a:ext uri="{FF2B5EF4-FFF2-40B4-BE49-F238E27FC236}">
                <a16:creationId xmlns:a16="http://schemas.microsoft.com/office/drawing/2014/main" id="{D65A85F0-A3CC-AB4D-A231-151F083931D7}"/>
              </a:ext>
            </a:extLst>
          </p:cNvPr>
          <p:cNvSpPr/>
          <p:nvPr/>
        </p:nvSpPr>
        <p:spPr>
          <a:xfrm>
            <a:off x="5674686" y="677865"/>
            <a:ext cx="1568105"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B00"/>
                </a:solidFill>
              </a:defRPr>
            </a:lvl1pPr>
          </a:lstStyle>
          <a:p>
            <a:r>
              <a:rPr b="1" dirty="0">
                <a:solidFill>
                  <a:srgbClr val="FF0000"/>
                </a:solidFill>
              </a:rPr>
              <a:t>Saturn @ </a:t>
            </a:r>
            <a:r>
              <a:rPr sz="1700" b="1" dirty="0">
                <a:solidFill>
                  <a:srgbClr val="FF0000"/>
                </a:solidFill>
                <a:latin typeface="+mn-lt"/>
              </a:rPr>
              <a:t>1</a:t>
            </a:r>
            <a:r>
              <a:rPr b="1" dirty="0">
                <a:solidFill>
                  <a:srgbClr val="FF0000"/>
                </a:solidFill>
              </a:rPr>
              <a:t>au</a:t>
            </a:r>
          </a:p>
        </p:txBody>
      </p:sp>
      <p:sp>
        <p:nvSpPr>
          <p:cNvPr id="11" name="Shape 323">
            <a:extLst>
              <a:ext uri="{FF2B5EF4-FFF2-40B4-BE49-F238E27FC236}">
                <a16:creationId xmlns:a16="http://schemas.microsoft.com/office/drawing/2014/main" id="{FCFC1573-2EB0-054C-9B4B-AE318CFB00AE}"/>
              </a:ext>
            </a:extLst>
          </p:cNvPr>
          <p:cNvSpPr/>
          <p:nvPr/>
        </p:nvSpPr>
        <p:spPr>
          <a:xfrm>
            <a:off x="4075171" y="688168"/>
            <a:ext cx="1692279"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000">
                <a:solidFill>
                  <a:srgbClr val="FFFB00"/>
                </a:solidFill>
              </a:defRPr>
            </a:lvl1pPr>
          </a:lstStyle>
          <a:p>
            <a:r>
              <a:rPr b="1" dirty="0">
                <a:solidFill>
                  <a:srgbClr val="FF0000"/>
                </a:solidFill>
              </a:rPr>
              <a:t>Jupiter</a:t>
            </a:r>
            <a:r>
              <a:rPr lang="en-US" b="1" dirty="0">
                <a:solidFill>
                  <a:srgbClr val="FF0000"/>
                </a:solidFill>
              </a:rPr>
              <a:t> </a:t>
            </a:r>
            <a:r>
              <a:rPr b="1" dirty="0">
                <a:solidFill>
                  <a:srgbClr val="FF0000"/>
                </a:solidFill>
              </a:rPr>
              <a:t>@</a:t>
            </a:r>
            <a:r>
              <a:rPr lang="en-US" b="1" dirty="0">
                <a:solidFill>
                  <a:srgbClr val="FF0000"/>
                </a:solidFill>
              </a:rPr>
              <a:t> </a:t>
            </a:r>
            <a:r>
              <a:rPr sz="1700" b="1" dirty="0">
                <a:solidFill>
                  <a:srgbClr val="FF0000"/>
                </a:solidFill>
                <a:latin typeface="+mn-lt"/>
              </a:rPr>
              <a:t>1</a:t>
            </a:r>
            <a:r>
              <a:rPr b="1" dirty="0">
                <a:solidFill>
                  <a:srgbClr val="FF0000"/>
                </a:solidFill>
              </a:rPr>
              <a:t>au </a:t>
            </a:r>
          </a:p>
        </p:txBody>
      </p:sp>
      <p:sp>
        <p:nvSpPr>
          <p:cNvPr id="12" name="Shape 324">
            <a:extLst>
              <a:ext uri="{FF2B5EF4-FFF2-40B4-BE49-F238E27FC236}">
                <a16:creationId xmlns:a16="http://schemas.microsoft.com/office/drawing/2014/main" id="{F9F9BF04-C072-4B48-82FC-705235B547F2}"/>
              </a:ext>
            </a:extLst>
          </p:cNvPr>
          <p:cNvSpPr/>
          <p:nvPr/>
        </p:nvSpPr>
        <p:spPr>
          <a:xfrm>
            <a:off x="7172824" y="688168"/>
            <a:ext cx="2007991"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solidFill>
                  <a:srgbClr val="FFFB00"/>
                </a:solidFill>
              </a:defRPr>
            </a:pPr>
            <a:r>
              <a:rPr b="1" dirty="0">
                <a:solidFill>
                  <a:srgbClr val="FF0000"/>
                </a:solidFill>
                <a:latin typeface="+mn-lt"/>
              </a:rPr>
              <a:t>30</a:t>
            </a:r>
            <a:r>
              <a:rPr b="1" dirty="0">
                <a:solidFill>
                  <a:srgbClr val="FF0000"/>
                </a:solidFill>
              </a:rPr>
              <a:t> </a:t>
            </a:r>
            <a:r>
              <a:rPr b="1" i="1" dirty="0" err="1">
                <a:solidFill>
                  <a:srgbClr val="FF0000"/>
                </a:solidFill>
              </a:rPr>
              <a:t>M</a:t>
            </a:r>
            <a:r>
              <a:rPr b="1" baseline="-5999" dirty="0" err="1">
                <a:solidFill>
                  <a:srgbClr val="FF0000"/>
                </a:solidFill>
              </a:rPr>
              <a:t>Earth</a:t>
            </a:r>
            <a:r>
              <a:rPr b="1" dirty="0">
                <a:solidFill>
                  <a:srgbClr val="FF0000"/>
                </a:solidFill>
              </a:rPr>
              <a:t> @ </a:t>
            </a:r>
            <a:r>
              <a:rPr sz="1700" b="1" dirty="0">
                <a:solidFill>
                  <a:srgbClr val="FF0000"/>
                </a:solidFill>
                <a:latin typeface="+mn-lt"/>
              </a:rPr>
              <a:t>2.5</a:t>
            </a:r>
            <a:r>
              <a:rPr b="1" dirty="0">
                <a:solidFill>
                  <a:srgbClr val="FF0000"/>
                </a:solidFill>
              </a:rPr>
              <a:t>au</a:t>
            </a:r>
          </a:p>
        </p:txBody>
      </p:sp>
      <p:pic>
        <p:nvPicPr>
          <p:cNvPr id="19" name="Picture 18">
            <a:extLst>
              <a:ext uri="{FF2B5EF4-FFF2-40B4-BE49-F238E27FC236}">
                <a16:creationId xmlns:a16="http://schemas.microsoft.com/office/drawing/2014/main" id="{BC2EF370-FDBA-1343-83E7-5426C72783F6}"/>
              </a:ext>
            </a:extLst>
          </p:cNvPr>
          <p:cNvPicPr>
            <a:picLocks noChangeAspect="1"/>
          </p:cNvPicPr>
          <p:nvPr/>
        </p:nvPicPr>
        <p:blipFill>
          <a:blip r:embed="rId2"/>
          <a:stretch>
            <a:fillRect/>
          </a:stretch>
        </p:blipFill>
        <p:spPr>
          <a:xfrm>
            <a:off x="3663502" y="1005586"/>
            <a:ext cx="5233674" cy="3516216"/>
          </a:xfrm>
          <a:prstGeom prst="rect">
            <a:avLst/>
          </a:prstGeom>
        </p:spPr>
      </p:pic>
      <p:sp>
        <p:nvSpPr>
          <p:cNvPr id="20" name="Rectangle 19">
            <a:extLst>
              <a:ext uri="{FF2B5EF4-FFF2-40B4-BE49-F238E27FC236}">
                <a16:creationId xmlns:a16="http://schemas.microsoft.com/office/drawing/2014/main" id="{A80F9BCD-3CEA-1A4B-8DCB-9B15A323057B}"/>
              </a:ext>
            </a:extLst>
          </p:cNvPr>
          <p:cNvSpPr/>
          <p:nvPr/>
        </p:nvSpPr>
        <p:spPr>
          <a:xfrm>
            <a:off x="665344" y="1592338"/>
            <a:ext cx="2054922" cy="369332"/>
          </a:xfrm>
          <a:prstGeom prst="rect">
            <a:avLst/>
          </a:prstGeom>
        </p:spPr>
        <p:txBody>
          <a:bodyPr wrap="none">
            <a:spAutoFit/>
          </a:bodyPr>
          <a:lstStyle/>
          <a:p>
            <a:r>
              <a:rPr lang="en-US" sz="1800" b="1" dirty="0">
                <a:latin typeface="Helvetica" pitchFamily="2" charset="0"/>
              </a:rPr>
              <a:t>ALMA @ 0.87mm</a:t>
            </a:r>
            <a:endParaRPr lang="en-US" sz="1800" b="1" baseline="-25000" dirty="0">
              <a:latin typeface="Helvetica" pitchFamily="2" charset="0"/>
            </a:endParaRPr>
          </a:p>
        </p:txBody>
      </p:sp>
      <p:sp>
        <p:nvSpPr>
          <p:cNvPr id="21" name="Rectangle 20">
            <a:extLst>
              <a:ext uri="{FF2B5EF4-FFF2-40B4-BE49-F238E27FC236}">
                <a16:creationId xmlns:a16="http://schemas.microsoft.com/office/drawing/2014/main" id="{198EB09E-2119-2049-A723-D371BCBD7612}"/>
              </a:ext>
            </a:extLst>
          </p:cNvPr>
          <p:cNvSpPr/>
          <p:nvPr/>
        </p:nvSpPr>
        <p:spPr>
          <a:xfrm>
            <a:off x="614563" y="2606235"/>
            <a:ext cx="2473756" cy="923330"/>
          </a:xfrm>
          <a:prstGeom prst="rect">
            <a:avLst/>
          </a:prstGeom>
        </p:spPr>
        <p:txBody>
          <a:bodyPr wrap="square">
            <a:spAutoFit/>
          </a:bodyPr>
          <a:lstStyle/>
          <a:p>
            <a:r>
              <a:rPr lang="en-US" sz="1800" b="1" dirty="0" err="1">
                <a:latin typeface="Helvetica" pitchFamily="2" charset="0"/>
              </a:rPr>
              <a:t>ngVLA</a:t>
            </a:r>
            <a:r>
              <a:rPr lang="en-US" sz="1800" b="1" dirty="0">
                <a:latin typeface="Helvetica" pitchFamily="2" charset="0"/>
              </a:rPr>
              <a:t> @ 3mm</a:t>
            </a:r>
            <a:endParaRPr lang="en-US" sz="1800" b="1" baseline="-25000" dirty="0">
              <a:latin typeface="Helvetica" pitchFamily="2" charset="0"/>
            </a:endParaRPr>
          </a:p>
          <a:p>
            <a:r>
              <a:rPr lang="en-US" sz="1800" b="1" dirty="0">
                <a:latin typeface="Helvetica" pitchFamily="2" charset="0"/>
              </a:rPr>
              <a:t>(beam = 5mas, 0.7au</a:t>
            </a:r>
          </a:p>
          <a:p>
            <a:r>
              <a:rPr lang="en-US" sz="1800" b="1" dirty="0" err="1">
                <a:latin typeface="Helvetica" pitchFamily="2" charset="0"/>
              </a:rPr>
              <a:t>rms</a:t>
            </a:r>
            <a:r>
              <a:rPr lang="en-US" sz="1800" b="1" dirty="0">
                <a:latin typeface="Helvetica" pitchFamily="2" charset="0"/>
              </a:rPr>
              <a:t> = 5e-7 </a:t>
            </a:r>
            <a:r>
              <a:rPr lang="en-US" sz="1800" b="1" dirty="0" err="1">
                <a:latin typeface="Helvetica" pitchFamily="2" charset="0"/>
              </a:rPr>
              <a:t>Jy</a:t>
            </a:r>
            <a:r>
              <a:rPr lang="en-US" sz="1800" b="1" dirty="0">
                <a:latin typeface="Helvetica" pitchFamily="2" charset="0"/>
              </a:rPr>
              <a:t>/b)</a:t>
            </a:r>
          </a:p>
        </p:txBody>
      </p:sp>
      <p:sp>
        <p:nvSpPr>
          <p:cNvPr id="23" name="Rectangle 22">
            <a:extLst>
              <a:ext uri="{FF2B5EF4-FFF2-40B4-BE49-F238E27FC236}">
                <a16:creationId xmlns:a16="http://schemas.microsoft.com/office/drawing/2014/main" id="{EB59074B-77E8-D444-A006-23666CBD6382}"/>
              </a:ext>
            </a:extLst>
          </p:cNvPr>
          <p:cNvSpPr/>
          <p:nvPr/>
        </p:nvSpPr>
        <p:spPr>
          <a:xfrm>
            <a:off x="92766" y="3536806"/>
            <a:ext cx="3570736" cy="900246"/>
          </a:xfrm>
          <a:prstGeom prst="rect">
            <a:avLst/>
          </a:prstGeom>
          <a:ln w="50800">
            <a:solidFill>
              <a:srgbClr val="FF0000"/>
            </a:solidFill>
          </a:ln>
        </p:spPr>
        <p:txBody>
          <a:bodyPr wrap="square">
            <a:spAutoFit/>
          </a:bodyPr>
          <a:lstStyle/>
          <a:p>
            <a:r>
              <a:rPr lang="en-US" sz="1750" b="1" dirty="0" err="1">
                <a:latin typeface="Helvetica" pitchFamily="2" charset="0"/>
              </a:rPr>
              <a:t>ngVLA</a:t>
            </a:r>
            <a:r>
              <a:rPr lang="en-US" sz="1750" b="1" dirty="0">
                <a:latin typeface="Helvetica" pitchFamily="2" charset="0"/>
              </a:rPr>
              <a:t> resolves gaps of planets down to Super-Earths </a:t>
            </a:r>
          </a:p>
          <a:p>
            <a:r>
              <a:rPr lang="en-US" sz="1750" b="1" dirty="0">
                <a:latin typeface="Helvetica" pitchFamily="2" charset="0"/>
              </a:rPr>
              <a:t>&gt; 0.5-1au, at distances &lt; 1kpc </a:t>
            </a:r>
            <a:endParaRPr lang="en-US" sz="1750" b="1" baseline="-25000" dirty="0">
              <a:latin typeface="Helvetica" pitchFamily="2" charset="0"/>
            </a:endParaRPr>
          </a:p>
        </p:txBody>
      </p:sp>
    </p:spTree>
    <p:extLst>
      <p:ext uri="{BB962C8B-B14F-4D97-AF65-F5344CB8AC3E}">
        <p14:creationId xmlns:p14="http://schemas.microsoft.com/office/powerpoint/2010/main" val="2467305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17</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3F64547-A9B5-4E41-A838-2672A0AE8132}"/>
              </a:ext>
            </a:extLst>
          </p:cNvPr>
          <p:cNvSpPr>
            <a:spLocks noGrp="1"/>
          </p:cNvSpPr>
          <p:nvPr>
            <p:ph type="title"/>
          </p:nvPr>
        </p:nvSpPr>
        <p:spPr>
          <a:xfrm>
            <a:off x="1515290" y="10601"/>
            <a:ext cx="7781110" cy="994172"/>
          </a:xfrm>
        </p:spPr>
        <p:txBody>
          <a:bodyPr>
            <a:normAutofit/>
          </a:bodyPr>
          <a:lstStyle/>
          <a:p>
            <a:r>
              <a:rPr lang="en-US" sz="3100" b="1" dirty="0"/>
              <a:t>A young Solar Nebula @ 140pc  </a:t>
            </a:r>
          </a:p>
        </p:txBody>
      </p:sp>
      <p:pic>
        <p:nvPicPr>
          <p:cNvPr id="7" name="Picture 6">
            <a:extLst>
              <a:ext uri="{FF2B5EF4-FFF2-40B4-BE49-F238E27FC236}">
                <a16:creationId xmlns:a16="http://schemas.microsoft.com/office/drawing/2014/main" id="{BF866AB7-D89A-764E-BC96-4127F87AC097}"/>
              </a:ext>
            </a:extLst>
          </p:cNvPr>
          <p:cNvPicPr>
            <a:picLocks noChangeAspect="1"/>
          </p:cNvPicPr>
          <p:nvPr/>
        </p:nvPicPr>
        <p:blipFill rotWithShape="1">
          <a:blip r:embed="rId2">
            <a:extLst>
              <a:ext uri="{28A0092B-C50C-407E-A947-70E740481C1C}">
                <a14:useLocalDpi xmlns:a14="http://schemas.microsoft.com/office/drawing/2010/main" val="0"/>
              </a:ext>
            </a:extLst>
          </a:blip>
          <a:srcRect b="81553"/>
          <a:stretch/>
        </p:blipFill>
        <p:spPr>
          <a:xfrm>
            <a:off x="2607003" y="1987168"/>
            <a:ext cx="4902200" cy="168419"/>
          </a:xfrm>
          <a:prstGeom prst="rect">
            <a:avLst/>
          </a:prstGeom>
        </p:spPr>
      </p:pic>
      <p:pic>
        <p:nvPicPr>
          <p:cNvPr id="8" name="Picture 7">
            <a:extLst>
              <a:ext uri="{FF2B5EF4-FFF2-40B4-BE49-F238E27FC236}">
                <a16:creationId xmlns:a16="http://schemas.microsoft.com/office/drawing/2014/main" id="{98483C77-2932-B547-90B0-D417FD00F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003" y="873245"/>
            <a:ext cx="4902200" cy="1119027"/>
          </a:xfrm>
          <a:prstGeom prst="rect">
            <a:avLst/>
          </a:prstGeom>
        </p:spPr>
      </p:pic>
      <p:sp>
        <p:nvSpPr>
          <p:cNvPr id="9" name="Rectangle 8">
            <a:extLst>
              <a:ext uri="{FF2B5EF4-FFF2-40B4-BE49-F238E27FC236}">
                <a16:creationId xmlns:a16="http://schemas.microsoft.com/office/drawing/2014/main" id="{8D4B3B70-5358-E443-A679-6AA3E69A4716}"/>
              </a:ext>
            </a:extLst>
          </p:cNvPr>
          <p:cNvSpPr/>
          <p:nvPr/>
        </p:nvSpPr>
        <p:spPr>
          <a:xfrm>
            <a:off x="3339878" y="808641"/>
            <a:ext cx="301686" cy="369332"/>
          </a:xfrm>
          <a:prstGeom prst="rect">
            <a:avLst/>
          </a:prstGeom>
        </p:spPr>
        <p:txBody>
          <a:bodyPr wrap="none">
            <a:spAutoFit/>
          </a:bodyPr>
          <a:lstStyle/>
          <a:p>
            <a:r>
              <a:rPr lang="en-US" sz="1800" b="1" dirty="0">
                <a:latin typeface="+mn-lt"/>
              </a:rPr>
              <a:t>2</a:t>
            </a:r>
          </a:p>
        </p:txBody>
      </p:sp>
      <p:sp>
        <p:nvSpPr>
          <p:cNvPr id="10" name="Rectangle 9">
            <a:extLst>
              <a:ext uri="{FF2B5EF4-FFF2-40B4-BE49-F238E27FC236}">
                <a16:creationId xmlns:a16="http://schemas.microsoft.com/office/drawing/2014/main" id="{C093CE20-A55F-BE49-BFE4-0F727D7C0FBF}"/>
              </a:ext>
            </a:extLst>
          </p:cNvPr>
          <p:cNvSpPr/>
          <p:nvPr/>
        </p:nvSpPr>
        <p:spPr>
          <a:xfrm>
            <a:off x="4233326" y="808641"/>
            <a:ext cx="301686" cy="369332"/>
          </a:xfrm>
          <a:prstGeom prst="rect">
            <a:avLst/>
          </a:prstGeom>
        </p:spPr>
        <p:txBody>
          <a:bodyPr wrap="none">
            <a:spAutoFit/>
          </a:bodyPr>
          <a:lstStyle/>
          <a:p>
            <a:r>
              <a:rPr lang="en-US" sz="1800" b="1" dirty="0">
                <a:latin typeface="+mn-lt"/>
              </a:rPr>
              <a:t>4</a:t>
            </a:r>
          </a:p>
        </p:txBody>
      </p:sp>
      <p:sp>
        <p:nvSpPr>
          <p:cNvPr id="11" name="Rectangle 10">
            <a:extLst>
              <a:ext uri="{FF2B5EF4-FFF2-40B4-BE49-F238E27FC236}">
                <a16:creationId xmlns:a16="http://schemas.microsoft.com/office/drawing/2014/main" id="{5A6BE57D-54E1-1745-9218-947AD83D8E34}"/>
              </a:ext>
            </a:extLst>
          </p:cNvPr>
          <p:cNvSpPr/>
          <p:nvPr/>
        </p:nvSpPr>
        <p:spPr>
          <a:xfrm>
            <a:off x="5126774" y="808641"/>
            <a:ext cx="301686" cy="369332"/>
          </a:xfrm>
          <a:prstGeom prst="rect">
            <a:avLst/>
          </a:prstGeom>
        </p:spPr>
        <p:txBody>
          <a:bodyPr wrap="none">
            <a:spAutoFit/>
          </a:bodyPr>
          <a:lstStyle/>
          <a:p>
            <a:r>
              <a:rPr lang="en-US" sz="1800" b="1" dirty="0">
                <a:latin typeface="+mn-lt"/>
              </a:rPr>
              <a:t>6</a:t>
            </a:r>
          </a:p>
        </p:txBody>
      </p:sp>
      <p:sp>
        <p:nvSpPr>
          <p:cNvPr id="12" name="Rectangle 11">
            <a:extLst>
              <a:ext uri="{FF2B5EF4-FFF2-40B4-BE49-F238E27FC236}">
                <a16:creationId xmlns:a16="http://schemas.microsoft.com/office/drawing/2014/main" id="{BF3A4596-FCAB-6F4D-966E-93851C08EE3C}"/>
              </a:ext>
            </a:extLst>
          </p:cNvPr>
          <p:cNvSpPr/>
          <p:nvPr/>
        </p:nvSpPr>
        <p:spPr>
          <a:xfrm>
            <a:off x="6017782" y="806856"/>
            <a:ext cx="301686" cy="369332"/>
          </a:xfrm>
          <a:prstGeom prst="rect">
            <a:avLst/>
          </a:prstGeom>
        </p:spPr>
        <p:txBody>
          <a:bodyPr wrap="none">
            <a:spAutoFit/>
          </a:bodyPr>
          <a:lstStyle/>
          <a:p>
            <a:r>
              <a:rPr lang="en-US" sz="1800" b="1" dirty="0">
                <a:latin typeface="+mn-lt"/>
              </a:rPr>
              <a:t>8</a:t>
            </a:r>
          </a:p>
        </p:txBody>
      </p:sp>
      <p:sp>
        <p:nvSpPr>
          <p:cNvPr id="13" name="Rectangle 12">
            <a:extLst>
              <a:ext uri="{FF2B5EF4-FFF2-40B4-BE49-F238E27FC236}">
                <a16:creationId xmlns:a16="http://schemas.microsoft.com/office/drawing/2014/main" id="{FA86F142-E0E4-E240-BFF8-2323F5C04AE5}"/>
              </a:ext>
            </a:extLst>
          </p:cNvPr>
          <p:cNvSpPr/>
          <p:nvPr/>
        </p:nvSpPr>
        <p:spPr>
          <a:xfrm>
            <a:off x="6870693" y="818431"/>
            <a:ext cx="418704" cy="369332"/>
          </a:xfrm>
          <a:prstGeom prst="rect">
            <a:avLst/>
          </a:prstGeom>
        </p:spPr>
        <p:txBody>
          <a:bodyPr wrap="none">
            <a:spAutoFit/>
          </a:bodyPr>
          <a:lstStyle/>
          <a:p>
            <a:r>
              <a:rPr lang="en-US" sz="1800" b="1" dirty="0">
                <a:latin typeface="+mn-lt"/>
              </a:rPr>
              <a:t>10</a:t>
            </a:r>
          </a:p>
        </p:txBody>
      </p:sp>
      <p:sp>
        <p:nvSpPr>
          <p:cNvPr id="14" name="Rectangle 13">
            <a:extLst>
              <a:ext uri="{FF2B5EF4-FFF2-40B4-BE49-F238E27FC236}">
                <a16:creationId xmlns:a16="http://schemas.microsoft.com/office/drawing/2014/main" id="{E445E3B2-9F2F-F943-8653-42B2D996707D}"/>
              </a:ext>
            </a:extLst>
          </p:cNvPr>
          <p:cNvSpPr/>
          <p:nvPr/>
        </p:nvSpPr>
        <p:spPr>
          <a:xfrm>
            <a:off x="2460581" y="793604"/>
            <a:ext cx="739305" cy="369332"/>
          </a:xfrm>
          <a:prstGeom prst="rect">
            <a:avLst/>
          </a:prstGeom>
        </p:spPr>
        <p:txBody>
          <a:bodyPr wrap="none">
            <a:spAutoFit/>
          </a:bodyPr>
          <a:lstStyle/>
          <a:p>
            <a:r>
              <a:rPr lang="en-US" sz="1800" b="1" dirty="0">
                <a:latin typeface="+mn-lt"/>
              </a:rPr>
              <a:t>a [au]</a:t>
            </a:r>
          </a:p>
        </p:txBody>
      </p:sp>
      <p:pic>
        <p:nvPicPr>
          <p:cNvPr id="15" name="Picture 14">
            <a:extLst>
              <a:ext uri="{FF2B5EF4-FFF2-40B4-BE49-F238E27FC236}">
                <a16:creationId xmlns:a16="http://schemas.microsoft.com/office/drawing/2014/main" id="{684F2D02-C93F-1740-90CE-72836724BDEC}"/>
              </a:ext>
            </a:extLst>
          </p:cNvPr>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3905868" y="1715269"/>
            <a:ext cx="416642" cy="461865"/>
          </a:xfrm>
          <a:prstGeom prst="rect">
            <a:avLst/>
          </a:prstGeom>
        </p:spPr>
      </p:pic>
      <p:pic>
        <p:nvPicPr>
          <p:cNvPr id="16" name="Picture 15">
            <a:extLst>
              <a:ext uri="{FF2B5EF4-FFF2-40B4-BE49-F238E27FC236}">
                <a16:creationId xmlns:a16="http://schemas.microsoft.com/office/drawing/2014/main" id="{F83240D9-661F-2E46-B8EB-4AD2B7C49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073" y="1709603"/>
            <a:ext cx="600120" cy="476151"/>
          </a:xfrm>
          <a:prstGeom prst="rect">
            <a:avLst/>
          </a:prstGeom>
        </p:spPr>
      </p:pic>
      <p:pic>
        <p:nvPicPr>
          <p:cNvPr id="17" name="Picture 16">
            <a:extLst>
              <a:ext uri="{FF2B5EF4-FFF2-40B4-BE49-F238E27FC236}">
                <a16:creationId xmlns:a16="http://schemas.microsoft.com/office/drawing/2014/main" id="{910E1B40-9416-5742-9986-0C2C37C1F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428" y="1708817"/>
            <a:ext cx="450511" cy="453056"/>
          </a:xfrm>
          <a:prstGeom prst="rect">
            <a:avLst/>
          </a:prstGeom>
        </p:spPr>
      </p:pic>
      <p:pic>
        <p:nvPicPr>
          <p:cNvPr id="18" name="Picture 17">
            <a:extLst>
              <a:ext uri="{FF2B5EF4-FFF2-40B4-BE49-F238E27FC236}">
                <a16:creationId xmlns:a16="http://schemas.microsoft.com/office/drawing/2014/main" id="{2D217D85-AA6D-C849-B4F0-0D9E32F46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232" y="1707260"/>
            <a:ext cx="431673" cy="452953"/>
          </a:xfrm>
          <a:prstGeom prst="rect">
            <a:avLst/>
          </a:prstGeom>
        </p:spPr>
      </p:pic>
      <p:sp>
        <p:nvSpPr>
          <p:cNvPr id="30" name="Rectangle 29">
            <a:extLst>
              <a:ext uri="{FF2B5EF4-FFF2-40B4-BE49-F238E27FC236}">
                <a16:creationId xmlns:a16="http://schemas.microsoft.com/office/drawing/2014/main" id="{365265BE-E757-8445-A122-A10BEE77FE89}"/>
              </a:ext>
            </a:extLst>
          </p:cNvPr>
          <p:cNvSpPr/>
          <p:nvPr/>
        </p:nvSpPr>
        <p:spPr>
          <a:xfrm>
            <a:off x="48973" y="1289043"/>
            <a:ext cx="3361297" cy="646331"/>
          </a:xfrm>
          <a:prstGeom prst="rect">
            <a:avLst/>
          </a:prstGeom>
        </p:spPr>
        <p:txBody>
          <a:bodyPr wrap="square">
            <a:spAutoFit/>
          </a:bodyPr>
          <a:lstStyle/>
          <a:p>
            <a:r>
              <a:rPr lang="en-US" sz="1800" b="1" dirty="0">
                <a:latin typeface="Helvetica" pitchFamily="2" charset="0"/>
              </a:rPr>
              <a:t>Grand Tack model</a:t>
            </a:r>
          </a:p>
          <a:p>
            <a:r>
              <a:rPr lang="en-US" sz="1800" b="1" dirty="0">
                <a:latin typeface="Helvetica" pitchFamily="2" charset="0"/>
              </a:rPr>
              <a:t>(Walsh+11)</a:t>
            </a:r>
          </a:p>
        </p:txBody>
      </p:sp>
    </p:spTree>
    <p:extLst>
      <p:ext uri="{BB962C8B-B14F-4D97-AF65-F5344CB8AC3E}">
        <p14:creationId xmlns:p14="http://schemas.microsoft.com/office/powerpoint/2010/main" val="321409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18</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3F64547-A9B5-4E41-A838-2672A0AE8132}"/>
              </a:ext>
            </a:extLst>
          </p:cNvPr>
          <p:cNvSpPr>
            <a:spLocks noGrp="1"/>
          </p:cNvSpPr>
          <p:nvPr>
            <p:ph type="title"/>
          </p:nvPr>
        </p:nvSpPr>
        <p:spPr>
          <a:xfrm>
            <a:off x="1515290" y="10601"/>
            <a:ext cx="7781110" cy="994172"/>
          </a:xfrm>
        </p:spPr>
        <p:txBody>
          <a:bodyPr>
            <a:normAutofit/>
          </a:bodyPr>
          <a:lstStyle/>
          <a:p>
            <a:r>
              <a:rPr lang="en-US" sz="3100" b="1" dirty="0"/>
              <a:t>A young Solar Nebula @ 140pc  </a:t>
            </a:r>
          </a:p>
        </p:txBody>
      </p:sp>
      <p:pic>
        <p:nvPicPr>
          <p:cNvPr id="7" name="Picture 6">
            <a:extLst>
              <a:ext uri="{FF2B5EF4-FFF2-40B4-BE49-F238E27FC236}">
                <a16:creationId xmlns:a16="http://schemas.microsoft.com/office/drawing/2014/main" id="{BF866AB7-D89A-764E-BC96-4127F87AC097}"/>
              </a:ext>
            </a:extLst>
          </p:cNvPr>
          <p:cNvPicPr>
            <a:picLocks noChangeAspect="1"/>
          </p:cNvPicPr>
          <p:nvPr/>
        </p:nvPicPr>
        <p:blipFill rotWithShape="1">
          <a:blip r:embed="rId2">
            <a:extLst>
              <a:ext uri="{28A0092B-C50C-407E-A947-70E740481C1C}">
                <a14:useLocalDpi xmlns:a14="http://schemas.microsoft.com/office/drawing/2010/main" val="0"/>
              </a:ext>
            </a:extLst>
          </a:blip>
          <a:srcRect b="81553"/>
          <a:stretch/>
        </p:blipFill>
        <p:spPr>
          <a:xfrm>
            <a:off x="2607003" y="1987168"/>
            <a:ext cx="4902200" cy="168419"/>
          </a:xfrm>
          <a:prstGeom prst="rect">
            <a:avLst/>
          </a:prstGeom>
        </p:spPr>
      </p:pic>
      <p:pic>
        <p:nvPicPr>
          <p:cNvPr id="8" name="Picture 7">
            <a:extLst>
              <a:ext uri="{FF2B5EF4-FFF2-40B4-BE49-F238E27FC236}">
                <a16:creationId xmlns:a16="http://schemas.microsoft.com/office/drawing/2014/main" id="{98483C77-2932-B547-90B0-D417FD00F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003" y="873245"/>
            <a:ext cx="4902200" cy="1119027"/>
          </a:xfrm>
          <a:prstGeom prst="rect">
            <a:avLst/>
          </a:prstGeom>
        </p:spPr>
      </p:pic>
      <p:sp>
        <p:nvSpPr>
          <p:cNvPr id="9" name="Rectangle 8">
            <a:extLst>
              <a:ext uri="{FF2B5EF4-FFF2-40B4-BE49-F238E27FC236}">
                <a16:creationId xmlns:a16="http://schemas.microsoft.com/office/drawing/2014/main" id="{8D4B3B70-5358-E443-A679-6AA3E69A4716}"/>
              </a:ext>
            </a:extLst>
          </p:cNvPr>
          <p:cNvSpPr/>
          <p:nvPr/>
        </p:nvSpPr>
        <p:spPr>
          <a:xfrm>
            <a:off x="3339878" y="808641"/>
            <a:ext cx="301686" cy="369332"/>
          </a:xfrm>
          <a:prstGeom prst="rect">
            <a:avLst/>
          </a:prstGeom>
        </p:spPr>
        <p:txBody>
          <a:bodyPr wrap="none">
            <a:spAutoFit/>
          </a:bodyPr>
          <a:lstStyle/>
          <a:p>
            <a:r>
              <a:rPr lang="en-US" sz="1800" b="1" dirty="0">
                <a:latin typeface="+mn-lt"/>
              </a:rPr>
              <a:t>2</a:t>
            </a:r>
          </a:p>
        </p:txBody>
      </p:sp>
      <p:sp>
        <p:nvSpPr>
          <p:cNvPr id="10" name="Rectangle 9">
            <a:extLst>
              <a:ext uri="{FF2B5EF4-FFF2-40B4-BE49-F238E27FC236}">
                <a16:creationId xmlns:a16="http://schemas.microsoft.com/office/drawing/2014/main" id="{C093CE20-A55F-BE49-BFE4-0F727D7C0FBF}"/>
              </a:ext>
            </a:extLst>
          </p:cNvPr>
          <p:cNvSpPr/>
          <p:nvPr/>
        </p:nvSpPr>
        <p:spPr>
          <a:xfrm>
            <a:off x="4233326" y="808641"/>
            <a:ext cx="301686" cy="369332"/>
          </a:xfrm>
          <a:prstGeom prst="rect">
            <a:avLst/>
          </a:prstGeom>
        </p:spPr>
        <p:txBody>
          <a:bodyPr wrap="none">
            <a:spAutoFit/>
          </a:bodyPr>
          <a:lstStyle/>
          <a:p>
            <a:r>
              <a:rPr lang="en-US" sz="1800" b="1" dirty="0">
                <a:latin typeface="+mn-lt"/>
              </a:rPr>
              <a:t>4</a:t>
            </a:r>
          </a:p>
        </p:txBody>
      </p:sp>
      <p:sp>
        <p:nvSpPr>
          <p:cNvPr id="11" name="Rectangle 10">
            <a:extLst>
              <a:ext uri="{FF2B5EF4-FFF2-40B4-BE49-F238E27FC236}">
                <a16:creationId xmlns:a16="http://schemas.microsoft.com/office/drawing/2014/main" id="{5A6BE57D-54E1-1745-9218-947AD83D8E34}"/>
              </a:ext>
            </a:extLst>
          </p:cNvPr>
          <p:cNvSpPr/>
          <p:nvPr/>
        </p:nvSpPr>
        <p:spPr>
          <a:xfrm>
            <a:off x="5126774" y="808641"/>
            <a:ext cx="301686" cy="369332"/>
          </a:xfrm>
          <a:prstGeom prst="rect">
            <a:avLst/>
          </a:prstGeom>
        </p:spPr>
        <p:txBody>
          <a:bodyPr wrap="none">
            <a:spAutoFit/>
          </a:bodyPr>
          <a:lstStyle/>
          <a:p>
            <a:r>
              <a:rPr lang="en-US" sz="1800" b="1" dirty="0">
                <a:latin typeface="+mn-lt"/>
              </a:rPr>
              <a:t>6</a:t>
            </a:r>
          </a:p>
        </p:txBody>
      </p:sp>
      <p:sp>
        <p:nvSpPr>
          <p:cNvPr id="12" name="Rectangle 11">
            <a:extLst>
              <a:ext uri="{FF2B5EF4-FFF2-40B4-BE49-F238E27FC236}">
                <a16:creationId xmlns:a16="http://schemas.microsoft.com/office/drawing/2014/main" id="{BF3A4596-FCAB-6F4D-966E-93851C08EE3C}"/>
              </a:ext>
            </a:extLst>
          </p:cNvPr>
          <p:cNvSpPr/>
          <p:nvPr/>
        </p:nvSpPr>
        <p:spPr>
          <a:xfrm>
            <a:off x="6017782" y="806856"/>
            <a:ext cx="301686" cy="369332"/>
          </a:xfrm>
          <a:prstGeom prst="rect">
            <a:avLst/>
          </a:prstGeom>
        </p:spPr>
        <p:txBody>
          <a:bodyPr wrap="none">
            <a:spAutoFit/>
          </a:bodyPr>
          <a:lstStyle/>
          <a:p>
            <a:r>
              <a:rPr lang="en-US" sz="1800" b="1" dirty="0">
                <a:latin typeface="+mn-lt"/>
              </a:rPr>
              <a:t>8</a:t>
            </a:r>
          </a:p>
        </p:txBody>
      </p:sp>
      <p:sp>
        <p:nvSpPr>
          <p:cNvPr id="13" name="Rectangle 12">
            <a:extLst>
              <a:ext uri="{FF2B5EF4-FFF2-40B4-BE49-F238E27FC236}">
                <a16:creationId xmlns:a16="http://schemas.microsoft.com/office/drawing/2014/main" id="{FA86F142-E0E4-E240-BFF8-2323F5C04AE5}"/>
              </a:ext>
            </a:extLst>
          </p:cNvPr>
          <p:cNvSpPr/>
          <p:nvPr/>
        </p:nvSpPr>
        <p:spPr>
          <a:xfrm>
            <a:off x="6870693" y="818431"/>
            <a:ext cx="418704" cy="369332"/>
          </a:xfrm>
          <a:prstGeom prst="rect">
            <a:avLst/>
          </a:prstGeom>
        </p:spPr>
        <p:txBody>
          <a:bodyPr wrap="none">
            <a:spAutoFit/>
          </a:bodyPr>
          <a:lstStyle/>
          <a:p>
            <a:r>
              <a:rPr lang="en-US" sz="1800" b="1" dirty="0">
                <a:latin typeface="+mn-lt"/>
              </a:rPr>
              <a:t>10</a:t>
            </a:r>
          </a:p>
        </p:txBody>
      </p:sp>
      <p:sp>
        <p:nvSpPr>
          <p:cNvPr id="14" name="Rectangle 13">
            <a:extLst>
              <a:ext uri="{FF2B5EF4-FFF2-40B4-BE49-F238E27FC236}">
                <a16:creationId xmlns:a16="http://schemas.microsoft.com/office/drawing/2014/main" id="{E445E3B2-9F2F-F943-8653-42B2D996707D}"/>
              </a:ext>
            </a:extLst>
          </p:cNvPr>
          <p:cNvSpPr/>
          <p:nvPr/>
        </p:nvSpPr>
        <p:spPr>
          <a:xfrm>
            <a:off x="2460581" y="793604"/>
            <a:ext cx="739305" cy="369332"/>
          </a:xfrm>
          <a:prstGeom prst="rect">
            <a:avLst/>
          </a:prstGeom>
        </p:spPr>
        <p:txBody>
          <a:bodyPr wrap="none">
            <a:spAutoFit/>
          </a:bodyPr>
          <a:lstStyle/>
          <a:p>
            <a:r>
              <a:rPr lang="en-US" sz="1800" b="1" dirty="0">
                <a:latin typeface="+mn-lt"/>
              </a:rPr>
              <a:t>a [au]</a:t>
            </a:r>
          </a:p>
        </p:txBody>
      </p:sp>
      <p:pic>
        <p:nvPicPr>
          <p:cNvPr id="15" name="Picture 14">
            <a:extLst>
              <a:ext uri="{FF2B5EF4-FFF2-40B4-BE49-F238E27FC236}">
                <a16:creationId xmlns:a16="http://schemas.microsoft.com/office/drawing/2014/main" id="{684F2D02-C93F-1740-90CE-72836724BDEC}"/>
              </a:ext>
            </a:extLst>
          </p:cNvPr>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3905868" y="1715269"/>
            <a:ext cx="416642" cy="461865"/>
          </a:xfrm>
          <a:prstGeom prst="rect">
            <a:avLst/>
          </a:prstGeom>
        </p:spPr>
      </p:pic>
      <p:pic>
        <p:nvPicPr>
          <p:cNvPr id="16" name="Picture 15">
            <a:extLst>
              <a:ext uri="{FF2B5EF4-FFF2-40B4-BE49-F238E27FC236}">
                <a16:creationId xmlns:a16="http://schemas.microsoft.com/office/drawing/2014/main" id="{F83240D9-661F-2E46-B8EB-4AD2B7C49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073" y="1709603"/>
            <a:ext cx="600120" cy="476151"/>
          </a:xfrm>
          <a:prstGeom prst="rect">
            <a:avLst/>
          </a:prstGeom>
        </p:spPr>
      </p:pic>
      <p:pic>
        <p:nvPicPr>
          <p:cNvPr id="17" name="Picture 16">
            <a:extLst>
              <a:ext uri="{FF2B5EF4-FFF2-40B4-BE49-F238E27FC236}">
                <a16:creationId xmlns:a16="http://schemas.microsoft.com/office/drawing/2014/main" id="{910E1B40-9416-5742-9986-0C2C37C1F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428" y="1708817"/>
            <a:ext cx="450511" cy="453056"/>
          </a:xfrm>
          <a:prstGeom prst="rect">
            <a:avLst/>
          </a:prstGeom>
        </p:spPr>
      </p:pic>
      <p:pic>
        <p:nvPicPr>
          <p:cNvPr id="18" name="Picture 17">
            <a:extLst>
              <a:ext uri="{FF2B5EF4-FFF2-40B4-BE49-F238E27FC236}">
                <a16:creationId xmlns:a16="http://schemas.microsoft.com/office/drawing/2014/main" id="{2D217D85-AA6D-C849-B4F0-0D9E32F46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232" y="1707260"/>
            <a:ext cx="431673" cy="452953"/>
          </a:xfrm>
          <a:prstGeom prst="rect">
            <a:avLst/>
          </a:prstGeom>
        </p:spPr>
      </p:pic>
      <p:sp>
        <p:nvSpPr>
          <p:cNvPr id="20" name="Rectangle 19">
            <a:extLst>
              <a:ext uri="{FF2B5EF4-FFF2-40B4-BE49-F238E27FC236}">
                <a16:creationId xmlns:a16="http://schemas.microsoft.com/office/drawing/2014/main" id="{C268721F-67DC-2440-849C-6AAB18F52A66}"/>
              </a:ext>
            </a:extLst>
          </p:cNvPr>
          <p:cNvSpPr/>
          <p:nvPr/>
        </p:nvSpPr>
        <p:spPr>
          <a:xfrm>
            <a:off x="154636" y="2720469"/>
            <a:ext cx="1944763" cy="646331"/>
          </a:xfrm>
          <a:prstGeom prst="rect">
            <a:avLst/>
          </a:prstGeom>
        </p:spPr>
        <p:txBody>
          <a:bodyPr wrap="none">
            <a:spAutoFit/>
          </a:bodyPr>
          <a:lstStyle/>
          <a:p>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disk</a:t>
            </a:r>
            <a:r>
              <a:rPr lang="en-US" sz="1800" b="1" dirty="0">
                <a:solidFill>
                  <a:srgbClr val="FF0000"/>
                </a:solidFill>
                <a:latin typeface="Helvetica" pitchFamily="2" charset="0"/>
              </a:rPr>
              <a:t> = 0.08 </a:t>
            </a:r>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Sun</a:t>
            </a:r>
            <a:endParaRPr lang="en-US" sz="1800" b="1" baseline="-25000" dirty="0">
              <a:solidFill>
                <a:srgbClr val="FF0000"/>
              </a:solidFill>
              <a:latin typeface="Helvetica" pitchFamily="2" charset="0"/>
            </a:endParaRPr>
          </a:p>
          <a:p>
            <a:r>
              <a:rPr lang="en-US" sz="1800" b="1" dirty="0">
                <a:solidFill>
                  <a:srgbClr val="FF0000"/>
                </a:solidFill>
                <a:latin typeface="Helvetica" pitchFamily="2" charset="0"/>
              </a:rPr>
              <a:t>      d = 140 pc </a:t>
            </a:r>
            <a:endParaRPr lang="en-US" sz="1800" b="1" dirty="0">
              <a:latin typeface="Helvetica" pitchFamily="2" charset="0"/>
            </a:endParaRPr>
          </a:p>
        </p:txBody>
      </p:sp>
      <p:sp>
        <p:nvSpPr>
          <p:cNvPr id="21" name="Rectangle 20">
            <a:extLst>
              <a:ext uri="{FF2B5EF4-FFF2-40B4-BE49-F238E27FC236}">
                <a16:creationId xmlns:a16="http://schemas.microsoft.com/office/drawing/2014/main" id="{084E66FC-33EE-A94C-BCD2-66F73FFF1F3E}"/>
              </a:ext>
            </a:extLst>
          </p:cNvPr>
          <p:cNvSpPr/>
          <p:nvPr/>
        </p:nvSpPr>
        <p:spPr>
          <a:xfrm>
            <a:off x="154636" y="3360505"/>
            <a:ext cx="2473756" cy="923330"/>
          </a:xfrm>
          <a:prstGeom prst="rect">
            <a:avLst/>
          </a:prstGeom>
        </p:spPr>
        <p:txBody>
          <a:bodyPr wrap="square">
            <a:spAutoFit/>
          </a:bodyPr>
          <a:lstStyle/>
          <a:p>
            <a:r>
              <a:rPr lang="en-US" sz="1800" b="1" dirty="0" err="1">
                <a:latin typeface="Helvetica" pitchFamily="2" charset="0"/>
              </a:rPr>
              <a:t>ngVLA</a:t>
            </a:r>
            <a:r>
              <a:rPr lang="en-US" sz="1800" b="1" dirty="0">
                <a:latin typeface="Helvetica" pitchFamily="2" charset="0"/>
              </a:rPr>
              <a:t> @ 3mm</a:t>
            </a:r>
            <a:endParaRPr lang="en-US" sz="1800" b="1" baseline="-25000" dirty="0">
              <a:latin typeface="Helvetica" pitchFamily="2" charset="0"/>
            </a:endParaRPr>
          </a:p>
          <a:p>
            <a:r>
              <a:rPr lang="en-US" sz="1800" b="1" dirty="0">
                <a:latin typeface="Helvetica" pitchFamily="2" charset="0"/>
              </a:rPr>
              <a:t>(beam = 0.7au</a:t>
            </a:r>
          </a:p>
          <a:p>
            <a:r>
              <a:rPr lang="en-US" sz="1800" b="1" dirty="0" err="1">
                <a:latin typeface="Helvetica" pitchFamily="2" charset="0"/>
              </a:rPr>
              <a:t>rms</a:t>
            </a:r>
            <a:r>
              <a:rPr lang="en-US" sz="1800" b="1" dirty="0">
                <a:latin typeface="Helvetica" pitchFamily="2" charset="0"/>
              </a:rPr>
              <a:t> = 3e-7 </a:t>
            </a:r>
            <a:r>
              <a:rPr lang="en-US" sz="1800" b="1" dirty="0" err="1">
                <a:latin typeface="Helvetica" pitchFamily="2" charset="0"/>
              </a:rPr>
              <a:t>Jy</a:t>
            </a:r>
            <a:r>
              <a:rPr lang="en-US" sz="1800" b="1" dirty="0">
                <a:latin typeface="Helvetica" pitchFamily="2" charset="0"/>
              </a:rPr>
              <a:t>/b)</a:t>
            </a:r>
          </a:p>
        </p:txBody>
      </p:sp>
      <p:pic>
        <p:nvPicPr>
          <p:cNvPr id="22" name="Picture 21">
            <a:extLst>
              <a:ext uri="{FF2B5EF4-FFF2-40B4-BE49-F238E27FC236}">
                <a16:creationId xmlns:a16="http://schemas.microsoft.com/office/drawing/2014/main" id="{59ECDE7C-6B76-1249-B95D-C13F5019B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6968" y="2287493"/>
            <a:ext cx="2298735" cy="2230208"/>
          </a:xfrm>
          <a:prstGeom prst="rect">
            <a:avLst/>
          </a:prstGeom>
        </p:spPr>
      </p:pic>
      <p:pic>
        <p:nvPicPr>
          <p:cNvPr id="24" name="Picture 23">
            <a:extLst>
              <a:ext uri="{FF2B5EF4-FFF2-40B4-BE49-F238E27FC236}">
                <a16:creationId xmlns:a16="http://schemas.microsoft.com/office/drawing/2014/main" id="{91029C75-DE63-9F40-87B9-26A6073B4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151" y="2962922"/>
            <a:ext cx="192813" cy="193903"/>
          </a:xfrm>
          <a:prstGeom prst="rect">
            <a:avLst/>
          </a:prstGeom>
        </p:spPr>
      </p:pic>
      <p:pic>
        <p:nvPicPr>
          <p:cNvPr id="25" name="Picture 24">
            <a:extLst>
              <a:ext uri="{FF2B5EF4-FFF2-40B4-BE49-F238E27FC236}">
                <a16:creationId xmlns:a16="http://schemas.microsoft.com/office/drawing/2014/main" id="{C84CD326-E380-5648-90B7-97C891E64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7894" y="2691533"/>
            <a:ext cx="189922" cy="199285"/>
          </a:xfrm>
          <a:prstGeom prst="rect">
            <a:avLst/>
          </a:prstGeom>
        </p:spPr>
      </p:pic>
      <p:pic>
        <p:nvPicPr>
          <p:cNvPr id="26" name="Picture 25">
            <a:extLst>
              <a:ext uri="{FF2B5EF4-FFF2-40B4-BE49-F238E27FC236}">
                <a16:creationId xmlns:a16="http://schemas.microsoft.com/office/drawing/2014/main" id="{29538952-FB05-8147-9186-8C8977F68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486" y="3174193"/>
            <a:ext cx="242767" cy="192618"/>
          </a:xfrm>
          <a:prstGeom prst="rect">
            <a:avLst/>
          </a:prstGeom>
        </p:spPr>
      </p:pic>
      <p:pic>
        <p:nvPicPr>
          <p:cNvPr id="27" name="Picture 26">
            <a:extLst>
              <a:ext uri="{FF2B5EF4-FFF2-40B4-BE49-F238E27FC236}">
                <a16:creationId xmlns:a16="http://schemas.microsoft.com/office/drawing/2014/main" id="{74C18E90-A64E-1D4F-8D6F-BBA1E6A41A0A}"/>
              </a:ext>
            </a:extLst>
          </p:cNvPr>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3617816" y="2962919"/>
            <a:ext cx="190587" cy="211274"/>
          </a:xfrm>
          <a:prstGeom prst="rect">
            <a:avLst/>
          </a:prstGeom>
        </p:spPr>
      </p:pic>
      <p:sp>
        <p:nvSpPr>
          <p:cNvPr id="30" name="Rectangle 29">
            <a:extLst>
              <a:ext uri="{FF2B5EF4-FFF2-40B4-BE49-F238E27FC236}">
                <a16:creationId xmlns:a16="http://schemas.microsoft.com/office/drawing/2014/main" id="{365265BE-E757-8445-A122-A10BEE77FE89}"/>
              </a:ext>
            </a:extLst>
          </p:cNvPr>
          <p:cNvSpPr/>
          <p:nvPr/>
        </p:nvSpPr>
        <p:spPr>
          <a:xfrm>
            <a:off x="48973" y="1289043"/>
            <a:ext cx="3361297" cy="646331"/>
          </a:xfrm>
          <a:prstGeom prst="rect">
            <a:avLst/>
          </a:prstGeom>
        </p:spPr>
        <p:txBody>
          <a:bodyPr wrap="square">
            <a:spAutoFit/>
          </a:bodyPr>
          <a:lstStyle/>
          <a:p>
            <a:r>
              <a:rPr lang="en-US" sz="1800" b="1" dirty="0">
                <a:latin typeface="Helvetica" pitchFamily="2" charset="0"/>
              </a:rPr>
              <a:t>Grand Tack model</a:t>
            </a:r>
          </a:p>
          <a:p>
            <a:r>
              <a:rPr lang="en-US" sz="1800" b="1" dirty="0">
                <a:latin typeface="Helvetica" pitchFamily="2" charset="0"/>
              </a:rPr>
              <a:t>(Walsh+11)</a:t>
            </a:r>
          </a:p>
        </p:txBody>
      </p:sp>
      <p:pic>
        <p:nvPicPr>
          <p:cNvPr id="3" name="Picture 2">
            <a:extLst>
              <a:ext uri="{FF2B5EF4-FFF2-40B4-BE49-F238E27FC236}">
                <a16:creationId xmlns:a16="http://schemas.microsoft.com/office/drawing/2014/main" id="{4984F276-E75D-BC4A-8B40-4FEC70DF79C3}"/>
              </a:ext>
            </a:extLst>
          </p:cNvPr>
          <p:cNvPicPr>
            <a:picLocks noChangeAspect="1"/>
          </p:cNvPicPr>
          <p:nvPr/>
        </p:nvPicPr>
        <p:blipFill>
          <a:blip r:embed="rId8"/>
          <a:stretch>
            <a:fillRect/>
          </a:stretch>
        </p:blipFill>
        <p:spPr>
          <a:xfrm>
            <a:off x="4809860" y="2274241"/>
            <a:ext cx="2200540" cy="2248378"/>
          </a:xfrm>
          <a:prstGeom prst="rect">
            <a:avLst/>
          </a:prstGeom>
        </p:spPr>
      </p:pic>
      <p:sp>
        <p:nvSpPr>
          <p:cNvPr id="28" name="Rectangle 27">
            <a:extLst>
              <a:ext uri="{FF2B5EF4-FFF2-40B4-BE49-F238E27FC236}">
                <a16:creationId xmlns:a16="http://schemas.microsoft.com/office/drawing/2014/main" id="{933356A4-30EB-1542-814C-76B2D9D325B7}"/>
              </a:ext>
            </a:extLst>
          </p:cNvPr>
          <p:cNvSpPr/>
          <p:nvPr/>
        </p:nvSpPr>
        <p:spPr>
          <a:xfrm>
            <a:off x="7080045" y="3398430"/>
            <a:ext cx="2473756" cy="923330"/>
          </a:xfrm>
          <a:prstGeom prst="rect">
            <a:avLst/>
          </a:prstGeom>
        </p:spPr>
        <p:txBody>
          <a:bodyPr wrap="square">
            <a:spAutoFit/>
          </a:bodyPr>
          <a:lstStyle/>
          <a:p>
            <a:r>
              <a:rPr lang="en-US" sz="1800" b="1" dirty="0" err="1">
                <a:latin typeface="Helvetica" pitchFamily="2" charset="0"/>
              </a:rPr>
              <a:t>ngVLA</a:t>
            </a:r>
            <a:r>
              <a:rPr lang="en-US" sz="1800" b="1" dirty="0">
                <a:latin typeface="Helvetica" pitchFamily="2" charset="0"/>
              </a:rPr>
              <a:t> @ 1cm</a:t>
            </a:r>
            <a:endParaRPr lang="en-US" sz="1800" b="1" baseline="-25000" dirty="0">
              <a:latin typeface="Helvetica" pitchFamily="2" charset="0"/>
            </a:endParaRPr>
          </a:p>
          <a:p>
            <a:r>
              <a:rPr lang="en-US" sz="1800" b="1" dirty="0">
                <a:latin typeface="Helvetica" pitchFamily="2" charset="0"/>
              </a:rPr>
              <a:t>(beam = 1au</a:t>
            </a:r>
          </a:p>
          <a:p>
            <a:r>
              <a:rPr lang="en-US" sz="1800" b="1" dirty="0" err="1">
                <a:latin typeface="Helvetica" pitchFamily="2" charset="0"/>
              </a:rPr>
              <a:t>rms</a:t>
            </a:r>
            <a:r>
              <a:rPr lang="en-US" sz="1800" b="1" dirty="0">
                <a:latin typeface="Helvetica" pitchFamily="2" charset="0"/>
              </a:rPr>
              <a:t> = 7e-8 </a:t>
            </a:r>
            <a:r>
              <a:rPr lang="en-US" sz="1800" b="1" dirty="0" err="1">
                <a:latin typeface="Helvetica" pitchFamily="2" charset="0"/>
              </a:rPr>
              <a:t>Jy</a:t>
            </a:r>
            <a:r>
              <a:rPr lang="en-US" sz="1800" b="1" dirty="0">
                <a:latin typeface="Helvetica" pitchFamily="2" charset="0"/>
              </a:rPr>
              <a:t>/b)</a:t>
            </a:r>
          </a:p>
        </p:txBody>
      </p:sp>
    </p:spTree>
    <p:extLst>
      <p:ext uri="{BB962C8B-B14F-4D97-AF65-F5344CB8AC3E}">
        <p14:creationId xmlns:p14="http://schemas.microsoft.com/office/powerpoint/2010/main" val="1740759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19</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3F64547-A9B5-4E41-A838-2672A0AE8132}"/>
              </a:ext>
            </a:extLst>
          </p:cNvPr>
          <p:cNvSpPr>
            <a:spLocks noGrp="1"/>
          </p:cNvSpPr>
          <p:nvPr>
            <p:ph type="title"/>
          </p:nvPr>
        </p:nvSpPr>
        <p:spPr>
          <a:xfrm>
            <a:off x="1515290" y="10601"/>
            <a:ext cx="7781110" cy="994172"/>
          </a:xfrm>
        </p:spPr>
        <p:txBody>
          <a:bodyPr>
            <a:normAutofit/>
          </a:bodyPr>
          <a:lstStyle/>
          <a:p>
            <a:r>
              <a:rPr lang="en-US" sz="3100" b="1" dirty="0"/>
              <a:t>A young Solar Nebula @ 140pc  </a:t>
            </a:r>
          </a:p>
        </p:txBody>
      </p:sp>
      <p:pic>
        <p:nvPicPr>
          <p:cNvPr id="7" name="Picture 6">
            <a:extLst>
              <a:ext uri="{FF2B5EF4-FFF2-40B4-BE49-F238E27FC236}">
                <a16:creationId xmlns:a16="http://schemas.microsoft.com/office/drawing/2014/main" id="{BF866AB7-D89A-764E-BC96-4127F87AC097}"/>
              </a:ext>
            </a:extLst>
          </p:cNvPr>
          <p:cNvPicPr>
            <a:picLocks noChangeAspect="1"/>
          </p:cNvPicPr>
          <p:nvPr/>
        </p:nvPicPr>
        <p:blipFill rotWithShape="1">
          <a:blip r:embed="rId4">
            <a:extLst>
              <a:ext uri="{28A0092B-C50C-407E-A947-70E740481C1C}">
                <a14:useLocalDpi xmlns:a14="http://schemas.microsoft.com/office/drawing/2010/main" val="0"/>
              </a:ext>
            </a:extLst>
          </a:blip>
          <a:srcRect b="81553"/>
          <a:stretch/>
        </p:blipFill>
        <p:spPr>
          <a:xfrm>
            <a:off x="2607003" y="1987168"/>
            <a:ext cx="4902200" cy="168419"/>
          </a:xfrm>
          <a:prstGeom prst="rect">
            <a:avLst/>
          </a:prstGeom>
        </p:spPr>
      </p:pic>
      <p:pic>
        <p:nvPicPr>
          <p:cNvPr id="8" name="Picture 7">
            <a:extLst>
              <a:ext uri="{FF2B5EF4-FFF2-40B4-BE49-F238E27FC236}">
                <a16:creationId xmlns:a16="http://schemas.microsoft.com/office/drawing/2014/main" id="{98483C77-2932-B547-90B0-D417FD00F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003" y="873245"/>
            <a:ext cx="4902200" cy="1119027"/>
          </a:xfrm>
          <a:prstGeom prst="rect">
            <a:avLst/>
          </a:prstGeom>
        </p:spPr>
      </p:pic>
      <p:sp>
        <p:nvSpPr>
          <p:cNvPr id="9" name="Rectangle 8">
            <a:extLst>
              <a:ext uri="{FF2B5EF4-FFF2-40B4-BE49-F238E27FC236}">
                <a16:creationId xmlns:a16="http://schemas.microsoft.com/office/drawing/2014/main" id="{8D4B3B70-5358-E443-A679-6AA3E69A4716}"/>
              </a:ext>
            </a:extLst>
          </p:cNvPr>
          <p:cNvSpPr/>
          <p:nvPr/>
        </p:nvSpPr>
        <p:spPr>
          <a:xfrm>
            <a:off x="3339878" y="808641"/>
            <a:ext cx="301686" cy="369332"/>
          </a:xfrm>
          <a:prstGeom prst="rect">
            <a:avLst/>
          </a:prstGeom>
        </p:spPr>
        <p:txBody>
          <a:bodyPr wrap="none">
            <a:spAutoFit/>
          </a:bodyPr>
          <a:lstStyle/>
          <a:p>
            <a:r>
              <a:rPr lang="en-US" sz="1800" b="1" dirty="0">
                <a:latin typeface="+mn-lt"/>
              </a:rPr>
              <a:t>2</a:t>
            </a:r>
          </a:p>
        </p:txBody>
      </p:sp>
      <p:sp>
        <p:nvSpPr>
          <p:cNvPr id="10" name="Rectangle 9">
            <a:extLst>
              <a:ext uri="{FF2B5EF4-FFF2-40B4-BE49-F238E27FC236}">
                <a16:creationId xmlns:a16="http://schemas.microsoft.com/office/drawing/2014/main" id="{C093CE20-A55F-BE49-BFE4-0F727D7C0FBF}"/>
              </a:ext>
            </a:extLst>
          </p:cNvPr>
          <p:cNvSpPr/>
          <p:nvPr/>
        </p:nvSpPr>
        <p:spPr>
          <a:xfrm>
            <a:off x="4233326" y="808641"/>
            <a:ext cx="301686" cy="369332"/>
          </a:xfrm>
          <a:prstGeom prst="rect">
            <a:avLst/>
          </a:prstGeom>
        </p:spPr>
        <p:txBody>
          <a:bodyPr wrap="none">
            <a:spAutoFit/>
          </a:bodyPr>
          <a:lstStyle/>
          <a:p>
            <a:r>
              <a:rPr lang="en-US" sz="1800" b="1" dirty="0">
                <a:latin typeface="+mn-lt"/>
              </a:rPr>
              <a:t>4</a:t>
            </a:r>
          </a:p>
        </p:txBody>
      </p:sp>
      <p:sp>
        <p:nvSpPr>
          <p:cNvPr id="11" name="Rectangle 10">
            <a:extLst>
              <a:ext uri="{FF2B5EF4-FFF2-40B4-BE49-F238E27FC236}">
                <a16:creationId xmlns:a16="http://schemas.microsoft.com/office/drawing/2014/main" id="{5A6BE57D-54E1-1745-9218-947AD83D8E34}"/>
              </a:ext>
            </a:extLst>
          </p:cNvPr>
          <p:cNvSpPr/>
          <p:nvPr/>
        </p:nvSpPr>
        <p:spPr>
          <a:xfrm>
            <a:off x="5126774" y="808641"/>
            <a:ext cx="301686" cy="369332"/>
          </a:xfrm>
          <a:prstGeom prst="rect">
            <a:avLst/>
          </a:prstGeom>
        </p:spPr>
        <p:txBody>
          <a:bodyPr wrap="none">
            <a:spAutoFit/>
          </a:bodyPr>
          <a:lstStyle/>
          <a:p>
            <a:r>
              <a:rPr lang="en-US" sz="1800" b="1" dirty="0">
                <a:latin typeface="+mn-lt"/>
              </a:rPr>
              <a:t>6</a:t>
            </a:r>
          </a:p>
        </p:txBody>
      </p:sp>
      <p:sp>
        <p:nvSpPr>
          <p:cNvPr id="12" name="Rectangle 11">
            <a:extLst>
              <a:ext uri="{FF2B5EF4-FFF2-40B4-BE49-F238E27FC236}">
                <a16:creationId xmlns:a16="http://schemas.microsoft.com/office/drawing/2014/main" id="{BF3A4596-FCAB-6F4D-966E-93851C08EE3C}"/>
              </a:ext>
            </a:extLst>
          </p:cNvPr>
          <p:cNvSpPr/>
          <p:nvPr/>
        </p:nvSpPr>
        <p:spPr>
          <a:xfrm>
            <a:off x="6017782" y="806856"/>
            <a:ext cx="301686" cy="369332"/>
          </a:xfrm>
          <a:prstGeom prst="rect">
            <a:avLst/>
          </a:prstGeom>
        </p:spPr>
        <p:txBody>
          <a:bodyPr wrap="none">
            <a:spAutoFit/>
          </a:bodyPr>
          <a:lstStyle/>
          <a:p>
            <a:r>
              <a:rPr lang="en-US" sz="1800" b="1" dirty="0">
                <a:latin typeface="+mn-lt"/>
              </a:rPr>
              <a:t>8</a:t>
            </a:r>
          </a:p>
        </p:txBody>
      </p:sp>
      <p:sp>
        <p:nvSpPr>
          <p:cNvPr id="13" name="Rectangle 12">
            <a:extLst>
              <a:ext uri="{FF2B5EF4-FFF2-40B4-BE49-F238E27FC236}">
                <a16:creationId xmlns:a16="http://schemas.microsoft.com/office/drawing/2014/main" id="{FA86F142-E0E4-E240-BFF8-2323F5C04AE5}"/>
              </a:ext>
            </a:extLst>
          </p:cNvPr>
          <p:cNvSpPr/>
          <p:nvPr/>
        </p:nvSpPr>
        <p:spPr>
          <a:xfrm>
            <a:off x="6870693" y="818431"/>
            <a:ext cx="418704" cy="369332"/>
          </a:xfrm>
          <a:prstGeom prst="rect">
            <a:avLst/>
          </a:prstGeom>
        </p:spPr>
        <p:txBody>
          <a:bodyPr wrap="none">
            <a:spAutoFit/>
          </a:bodyPr>
          <a:lstStyle/>
          <a:p>
            <a:r>
              <a:rPr lang="en-US" sz="1800" b="1" dirty="0">
                <a:latin typeface="+mn-lt"/>
              </a:rPr>
              <a:t>10</a:t>
            </a:r>
          </a:p>
        </p:txBody>
      </p:sp>
      <p:sp>
        <p:nvSpPr>
          <p:cNvPr id="14" name="Rectangle 13">
            <a:extLst>
              <a:ext uri="{FF2B5EF4-FFF2-40B4-BE49-F238E27FC236}">
                <a16:creationId xmlns:a16="http://schemas.microsoft.com/office/drawing/2014/main" id="{E445E3B2-9F2F-F943-8653-42B2D996707D}"/>
              </a:ext>
            </a:extLst>
          </p:cNvPr>
          <p:cNvSpPr/>
          <p:nvPr/>
        </p:nvSpPr>
        <p:spPr>
          <a:xfrm>
            <a:off x="2460581" y="793604"/>
            <a:ext cx="739305" cy="369332"/>
          </a:xfrm>
          <a:prstGeom prst="rect">
            <a:avLst/>
          </a:prstGeom>
        </p:spPr>
        <p:txBody>
          <a:bodyPr wrap="none">
            <a:spAutoFit/>
          </a:bodyPr>
          <a:lstStyle/>
          <a:p>
            <a:r>
              <a:rPr lang="en-US" sz="1800" b="1" dirty="0">
                <a:latin typeface="+mn-lt"/>
              </a:rPr>
              <a:t>a [au]</a:t>
            </a:r>
          </a:p>
        </p:txBody>
      </p:sp>
      <p:pic>
        <p:nvPicPr>
          <p:cNvPr id="15" name="Picture 14">
            <a:extLst>
              <a:ext uri="{FF2B5EF4-FFF2-40B4-BE49-F238E27FC236}">
                <a16:creationId xmlns:a16="http://schemas.microsoft.com/office/drawing/2014/main" id="{684F2D02-C93F-1740-90CE-72836724BDEC}"/>
              </a:ext>
            </a:extLst>
          </p:cNvPr>
          <p:cNvPicPr>
            <a:picLocks noChangeAspect="1"/>
          </p:cNvPicPr>
          <p:nvPr/>
        </p:nvPicPr>
        <p:blipFill rotWithShape="1">
          <a:blip r:embed="rId5">
            <a:extLst>
              <a:ext uri="{28A0092B-C50C-407E-A947-70E740481C1C}">
                <a14:useLocalDpi xmlns:a14="http://schemas.microsoft.com/office/drawing/2010/main" val="0"/>
              </a:ext>
            </a:extLst>
          </a:blip>
          <a:srcRect r="2043"/>
          <a:stretch/>
        </p:blipFill>
        <p:spPr>
          <a:xfrm>
            <a:off x="3905868" y="1715269"/>
            <a:ext cx="416642" cy="461865"/>
          </a:xfrm>
          <a:prstGeom prst="rect">
            <a:avLst/>
          </a:prstGeom>
        </p:spPr>
      </p:pic>
      <p:pic>
        <p:nvPicPr>
          <p:cNvPr id="16" name="Picture 15">
            <a:extLst>
              <a:ext uri="{FF2B5EF4-FFF2-40B4-BE49-F238E27FC236}">
                <a16:creationId xmlns:a16="http://schemas.microsoft.com/office/drawing/2014/main" id="{F83240D9-661F-2E46-B8EB-4AD2B7C49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9073" y="1709603"/>
            <a:ext cx="600120" cy="476151"/>
          </a:xfrm>
          <a:prstGeom prst="rect">
            <a:avLst/>
          </a:prstGeom>
        </p:spPr>
      </p:pic>
      <p:pic>
        <p:nvPicPr>
          <p:cNvPr id="17" name="Picture 16">
            <a:extLst>
              <a:ext uri="{FF2B5EF4-FFF2-40B4-BE49-F238E27FC236}">
                <a16:creationId xmlns:a16="http://schemas.microsoft.com/office/drawing/2014/main" id="{910E1B40-9416-5742-9986-0C2C37C1F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2428" y="1708817"/>
            <a:ext cx="450511" cy="453056"/>
          </a:xfrm>
          <a:prstGeom prst="rect">
            <a:avLst/>
          </a:prstGeom>
        </p:spPr>
      </p:pic>
      <p:pic>
        <p:nvPicPr>
          <p:cNvPr id="18" name="Picture 17">
            <a:extLst>
              <a:ext uri="{FF2B5EF4-FFF2-40B4-BE49-F238E27FC236}">
                <a16:creationId xmlns:a16="http://schemas.microsoft.com/office/drawing/2014/main" id="{2D217D85-AA6D-C849-B4F0-0D9E32F460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1232" y="1707260"/>
            <a:ext cx="431673" cy="452953"/>
          </a:xfrm>
          <a:prstGeom prst="rect">
            <a:avLst/>
          </a:prstGeom>
        </p:spPr>
      </p:pic>
      <p:sp>
        <p:nvSpPr>
          <p:cNvPr id="20" name="Rectangle 19">
            <a:extLst>
              <a:ext uri="{FF2B5EF4-FFF2-40B4-BE49-F238E27FC236}">
                <a16:creationId xmlns:a16="http://schemas.microsoft.com/office/drawing/2014/main" id="{C268721F-67DC-2440-849C-6AAB18F52A66}"/>
              </a:ext>
            </a:extLst>
          </p:cNvPr>
          <p:cNvSpPr/>
          <p:nvPr/>
        </p:nvSpPr>
        <p:spPr>
          <a:xfrm>
            <a:off x="936514" y="2720469"/>
            <a:ext cx="1944763" cy="646331"/>
          </a:xfrm>
          <a:prstGeom prst="rect">
            <a:avLst/>
          </a:prstGeom>
        </p:spPr>
        <p:txBody>
          <a:bodyPr wrap="none">
            <a:spAutoFit/>
          </a:bodyPr>
          <a:lstStyle/>
          <a:p>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disk</a:t>
            </a:r>
            <a:r>
              <a:rPr lang="en-US" sz="1800" b="1" dirty="0">
                <a:solidFill>
                  <a:srgbClr val="FF0000"/>
                </a:solidFill>
                <a:latin typeface="Helvetica" pitchFamily="2" charset="0"/>
              </a:rPr>
              <a:t> = 0.08 </a:t>
            </a:r>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Sun</a:t>
            </a:r>
            <a:endParaRPr lang="en-US" sz="1800" b="1" baseline="-25000" dirty="0">
              <a:solidFill>
                <a:srgbClr val="FF0000"/>
              </a:solidFill>
              <a:latin typeface="Helvetica" pitchFamily="2" charset="0"/>
            </a:endParaRPr>
          </a:p>
          <a:p>
            <a:r>
              <a:rPr lang="en-US" sz="1800" b="1" dirty="0">
                <a:solidFill>
                  <a:srgbClr val="FF0000"/>
                </a:solidFill>
                <a:latin typeface="Helvetica" pitchFamily="2" charset="0"/>
              </a:rPr>
              <a:t>      d = 140 pc </a:t>
            </a:r>
            <a:endParaRPr lang="en-US" sz="1800" b="1" dirty="0">
              <a:latin typeface="Helvetica" pitchFamily="2" charset="0"/>
            </a:endParaRPr>
          </a:p>
        </p:txBody>
      </p:sp>
      <p:sp>
        <p:nvSpPr>
          <p:cNvPr id="21" name="Rectangle 20">
            <a:extLst>
              <a:ext uri="{FF2B5EF4-FFF2-40B4-BE49-F238E27FC236}">
                <a16:creationId xmlns:a16="http://schemas.microsoft.com/office/drawing/2014/main" id="{084E66FC-33EE-A94C-BCD2-66F73FFF1F3E}"/>
              </a:ext>
            </a:extLst>
          </p:cNvPr>
          <p:cNvSpPr/>
          <p:nvPr/>
        </p:nvSpPr>
        <p:spPr>
          <a:xfrm>
            <a:off x="936514" y="3360505"/>
            <a:ext cx="2473756" cy="923330"/>
          </a:xfrm>
          <a:prstGeom prst="rect">
            <a:avLst/>
          </a:prstGeom>
        </p:spPr>
        <p:txBody>
          <a:bodyPr wrap="square">
            <a:spAutoFit/>
          </a:bodyPr>
          <a:lstStyle/>
          <a:p>
            <a:r>
              <a:rPr lang="en-US" sz="1800" b="1" dirty="0" err="1">
                <a:latin typeface="Helvetica" pitchFamily="2" charset="0"/>
              </a:rPr>
              <a:t>ngVLA</a:t>
            </a:r>
            <a:r>
              <a:rPr lang="en-US" sz="1800" b="1" dirty="0">
                <a:latin typeface="Helvetica" pitchFamily="2" charset="0"/>
              </a:rPr>
              <a:t> @ 3mm</a:t>
            </a:r>
            <a:endParaRPr lang="en-US" sz="1800" b="1" baseline="-25000" dirty="0">
              <a:latin typeface="Helvetica" pitchFamily="2" charset="0"/>
            </a:endParaRPr>
          </a:p>
          <a:p>
            <a:r>
              <a:rPr lang="en-US" sz="1800" b="1" dirty="0">
                <a:latin typeface="Helvetica" pitchFamily="2" charset="0"/>
              </a:rPr>
              <a:t>(beam = 0.7au</a:t>
            </a:r>
          </a:p>
          <a:p>
            <a:r>
              <a:rPr lang="en-US" sz="1800" b="1" dirty="0" err="1">
                <a:latin typeface="Helvetica" pitchFamily="2" charset="0"/>
              </a:rPr>
              <a:t>rms</a:t>
            </a:r>
            <a:r>
              <a:rPr lang="en-US" sz="1800" b="1" dirty="0">
                <a:latin typeface="Helvetica" pitchFamily="2" charset="0"/>
              </a:rPr>
              <a:t> = 3e-7 </a:t>
            </a:r>
            <a:r>
              <a:rPr lang="en-US" sz="1800" b="1" dirty="0" err="1">
                <a:latin typeface="Helvetica" pitchFamily="2" charset="0"/>
              </a:rPr>
              <a:t>Jy</a:t>
            </a:r>
            <a:r>
              <a:rPr lang="en-US" sz="1800" b="1" dirty="0">
                <a:latin typeface="Helvetica" pitchFamily="2" charset="0"/>
              </a:rPr>
              <a:t>/b)</a:t>
            </a:r>
          </a:p>
        </p:txBody>
      </p:sp>
      <p:pic>
        <p:nvPicPr>
          <p:cNvPr id="24" name="Picture 23">
            <a:extLst>
              <a:ext uri="{FF2B5EF4-FFF2-40B4-BE49-F238E27FC236}">
                <a16:creationId xmlns:a16="http://schemas.microsoft.com/office/drawing/2014/main" id="{91029C75-DE63-9F40-87B9-26A6073B4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2053" y="2962922"/>
            <a:ext cx="192813" cy="193903"/>
          </a:xfrm>
          <a:prstGeom prst="rect">
            <a:avLst/>
          </a:prstGeom>
        </p:spPr>
      </p:pic>
      <p:pic>
        <p:nvPicPr>
          <p:cNvPr id="25" name="Picture 24">
            <a:extLst>
              <a:ext uri="{FF2B5EF4-FFF2-40B4-BE49-F238E27FC236}">
                <a16:creationId xmlns:a16="http://schemas.microsoft.com/office/drawing/2014/main" id="{C84CD326-E380-5648-90B7-97C891E64D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8796" y="2691533"/>
            <a:ext cx="189922" cy="199285"/>
          </a:xfrm>
          <a:prstGeom prst="rect">
            <a:avLst/>
          </a:prstGeom>
        </p:spPr>
      </p:pic>
      <p:pic>
        <p:nvPicPr>
          <p:cNvPr id="26" name="Picture 25">
            <a:extLst>
              <a:ext uri="{FF2B5EF4-FFF2-40B4-BE49-F238E27FC236}">
                <a16:creationId xmlns:a16="http://schemas.microsoft.com/office/drawing/2014/main" id="{29538952-FB05-8147-9186-8C8977F68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3388" y="3174193"/>
            <a:ext cx="242767" cy="192618"/>
          </a:xfrm>
          <a:prstGeom prst="rect">
            <a:avLst/>
          </a:prstGeom>
        </p:spPr>
      </p:pic>
      <p:pic>
        <p:nvPicPr>
          <p:cNvPr id="27" name="Picture 26">
            <a:extLst>
              <a:ext uri="{FF2B5EF4-FFF2-40B4-BE49-F238E27FC236}">
                <a16:creationId xmlns:a16="http://schemas.microsoft.com/office/drawing/2014/main" id="{74C18E90-A64E-1D4F-8D6F-BBA1E6A41A0A}"/>
              </a:ext>
            </a:extLst>
          </p:cNvPr>
          <p:cNvPicPr>
            <a:picLocks noChangeAspect="1"/>
          </p:cNvPicPr>
          <p:nvPr/>
        </p:nvPicPr>
        <p:blipFill rotWithShape="1">
          <a:blip r:embed="rId5">
            <a:extLst>
              <a:ext uri="{28A0092B-C50C-407E-A947-70E740481C1C}">
                <a14:useLocalDpi xmlns:a14="http://schemas.microsoft.com/office/drawing/2010/main" val="0"/>
              </a:ext>
            </a:extLst>
          </a:blip>
          <a:srcRect r="2043"/>
          <a:stretch/>
        </p:blipFill>
        <p:spPr>
          <a:xfrm>
            <a:off x="4558718" y="2962919"/>
            <a:ext cx="190587" cy="211274"/>
          </a:xfrm>
          <a:prstGeom prst="rect">
            <a:avLst/>
          </a:prstGeom>
        </p:spPr>
      </p:pic>
      <p:pic>
        <p:nvPicPr>
          <p:cNvPr id="28" name="ngvla_movie2.mp4">
            <a:hlinkClick r:id="" action="ppaction://media"/>
            <a:extLst>
              <a:ext uri="{FF2B5EF4-FFF2-40B4-BE49-F238E27FC236}">
                <a16:creationId xmlns:a16="http://schemas.microsoft.com/office/drawing/2014/main" id="{C326D4D5-99F3-344A-AFD9-169A05F8AA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2260" t="10188" r="4937" b="15499"/>
          <a:stretch/>
        </p:blipFill>
        <p:spPr>
          <a:xfrm>
            <a:off x="3278846" y="2312698"/>
            <a:ext cx="2298735" cy="2218819"/>
          </a:xfrm>
          <a:prstGeom prst="rect">
            <a:avLst/>
          </a:prstGeom>
        </p:spPr>
      </p:pic>
      <p:sp>
        <p:nvSpPr>
          <p:cNvPr id="29" name="Rectangle 28">
            <a:extLst>
              <a:ext uri="{FF2B5EF4-FFF2-40B4-BE49-F238E27FC236}">
                <a16:creationId xmlns:a16="http://schemas.microsoft.com/office/drawing/2014/main" id="{7518F63F-FC7C-E34A-9FB7-9681F1A67642}"/>
              </a:ext>
            </a:extLst>
          </p:cNvPr>
          <p:cNvSpPr/>
          <p:nvPr/>
        </p:nvSpPr>
        <p:spPr>
          <a:xfrm>
            <a:off x="5829087" y="3028800"/>
            <a:ext cx="3361297" cy="646331"/>
          </a:xfrm>
          <a:prstGeom prst="rect">
            <a:avLst/>
          </a:prstGeom>
        </p:spPr>
        <p:txBody>
          <a:bodyPr wrap="square">
            <a:spAutoFit/>
          </a:bodyPr>
          <a:lstStyle/>
          <a:p>
            <a:r>
              <a:rPr lang="en-US" sz="1800" b="1" dirty="0">
                <a:latin typeface="Helvetica" pitchFamily="2" charset="0"/>
              </a:rPr>
              <a:t>1 frame every month</a:t>
            </a:r>
          </a:p>
          <a:p>
            <a:r>
              <a:rPr lang="en-US" sz="1800" b="1" dirty="0">
                <a:latin typeface="Helvetica" pitchFamily="2" charset="0"/>
              </a:rPr>
              <a:t>whole movie spans 24 </a:t>
            </a:r>
            <a:r>
              <a:rPr lang="en-US" sz="1800" b="1" dirty="0" err="1">
                <a:latin typeface="Helvetica" pitchFamily="2" charset="0"/>
              </a:rPr>
              <a:t>yrs</a:t>
            </a:r>
            <a:endParaRPr lang="en-US" sz="1800" b="1" dirty="0">
              <a:latin typeface="Helvetica" pitchFamily="2" charset="0"/>
            </a:endParaRPr>
          </a:p>
        </p:txBody>
      </p:sp>
      <p:sp>
        <p:nvSpPr>
          <p:cNvPr id="30" name="Rectangle 29">
            <a:extLst>
              <a:ext uri="{FF2B5EF4-FFF2-40B4-BE49-F238E27FC236}">
                <a16:creationId xmlns:a16="http://schemas.microsoft.com/office/drawing/2014/main" id="{4EE5C417-0824-8041-BE95-7D0DF9CDEDDF}"/>
              </a:ext>
            </a:extLst>
          </p:cNvPr>
          <p:cNvSpPr/>
          <p:nvPr/>
        </p:nvSpPr>
        <p:spPr>
          <a:xfrm>
            <a:off x="48973" y="1289043"/>
            <a:ext cx="3361297" cy="646331"/>
          </a:xfrm>
          <a:prstGeom prst="rect">
            <a:avLst/>
          </a:prstGeom>
        </p:spPr>
        <p:txBody>
          <a:bodyPr wrap="square">
            <a:spAutoFit/>
          </a:bodyPr>
          <a:lstStyle/>
          <a:p>
            <a:r>
              <a:rPr lang="en-US" sz="1800" b="1" dirty="0">
                <a:latin typeface="Helvetica" pitchFamily="2" charset="0"/>
              </a:rPr>
              <a:t>Grand Tack model</a:t>
            </a:r>
          </a:p>
          <a:p>
            <a:r>
              <a:rPr lang="en-US" sz="1800" b="1" dirty="0">
                <a:latin typeface="Helvetica" pitchFamily="2" charset="0"/>
              </a:rPr>
              <a:t>(Walsh+11)</a:t>
            </a:r>
          </a:p>
        </p:txBody>
      </p:sp>
    </p:spTree>
    <p:extLst>
      <p:ext uri="{BB962C8B-B14F-4D97-AF65-F5344CB8AC3E}">
        <p14:creationId xmlns:p14="http://schemas.microsoft.com/office/powerpoint/2010/main" val="39863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8"/>
                                        </p:tgtEl>
                                      </p:cBhvr>
                                    </p:cmd>
                                  </p:childTnLst>
                                </p:cTn>
                              </p:par>
                            </p:childTnLst>
                          </p:cTn>
                        </p:par>
                      </p:childTnLst>
                    </p:cTn>
                  </p:par>
                </p:childTnLst>
              </p:cTn>
              <p:nextCondLst>
                <p:cond evt="onClick" delay="0">
                  <p:tgtEl>
                    <p:spTgt spid="28"/>
                  </p:tgtEl>
                </p:cond>
              </p:nextCondLst>
            </p:seq>
            <p:video>
              <p:cMediaNode vol="80000">
                <p:cTn id="12" fill="hold" display="0">
                  <p:stCondLst>
                    <p:cond delay="indefinite"/>
                  </p:stCondLst>
                </p:cTn>
                <p:tgtEl>
                  <p:spTgt spid="2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2</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0AE9C466-453C-CB4E-AC20-58CE61730F64}"/>
              </a:ext>
            </a:extLst>
          </p:cNvPr>
          <p:cNvSpPr>
            <a:spLocks noGrp="1"/>
          </p:cNvSpPr>
          <p:nvPr>
            <p:ph type="title"/>
          </p:nvPr>
        </p:nvSpPr>
        <p:spPr>
          <a:xfrm>
            <a:off x="1515290" y="10601"/>
            <a:ext cx="7781110" cy="994172"/>
          </a:xfrm>
        </p:spPr>
        <p:txBody>
          <a:bodyPr>
            <a:normAutofit/>
          </a:bodyPr>
          <a:lstStyle/>
          <a:p>
            <a:r>
              <a:rPr lang="en-US" sz="3100" b="1" dirty="0"/>
              <a:t>Planets: a recent history of discoveries</a:t>
            </a:r>
          </a:p>
        </p:txBody>
      </p:sp>
      <p:sp>
        <p:nvSpPr>
          <p:cNvPr id="8" name="Rectangle 7">
            <a:extLst>
              <a:ext uri="{FF2B5EF4-FFF2-40B4-BE49-F238E27FC236}">
                <a16:creationId xmlns:a16="http://schemas.microsoft.com/office/drawing/2014/main" id="{ABC0F7B7-AEC1-B544-ABAC-D8615DF5273D}"/>
              </a:ext>
            </a:extLst>
          </p:cNvPr>
          <p:cNvSpPr/>
          <p:nvPr/>
        </p:nvSpPr>
        <p:spPr>
          <a:xfrm>
            <a:off x="2929786" y="937699"/>
            <a:ext cx="3724096" cy="338554"/>
          </a:xfrm>
          <a:prstGeom prst="rect">
            <a:avLst/>
          </a:prstGeom>
          <a:solidFill>
            <a:srgbClr val="FFFFFF"/>
          </a:solidFill>
        </p:spPr>
        <p:txBody>
          <a:bodyPr wrap="none">
            <a:spAutoFit/>
          </a:bodyPr>
          <a:lstStyle/>
          <a:p>
            <a:r>
              <a:rPr lang="en-US" sz="1600" b="1" dirty="0">
                <a:latin typeface="Helvetica" pitchFamily="2" charset="0"/>
              </a:rPr>
              <a:t>NUMBER OF KNOWN EXOPLANETS</a:t>
            </a:r>
          </a:p>
        </p:txBody>
      </p:sp>
      <p:pic>
        <p:nvPicPr>
          <p:cNvPr id="10" name="Picture 9">
            <a:extLst>
              <a:ext uri="{FF2B5EF4-FFF2-40B4-BE49-F238E27FC236}">
                <a16:creationId xmlns:a16="http://schemas.microsoft.com/office/drawing/2014/main" id="{379F6CEB-4C85-4B42-8B80-87711CF350DF}"/>
              </a:ext>
            </a:extLst>
          </p:cNvPr>
          <p:cNvPicPr>
            <a:picLocks noChangeAspect="1"/>
          </p:cNvPicPr>
          <p:nvPr/>
        </p:nvPicPr>
        <p:blipFill>
          <a:blip r:embed="rId3"/>
          <a:stretch>
            <a:fillRect/>
          </a:stretch>
        </p:blipFill>
        <p:spPr>
          <a:xfrm>
            <a:off x="2757511" y="1268325"/>
            <a:ext cx="4013424" cy="3142812"/>
          </a:xfrm>
          <a:prstGeom prst="rect">
            <a:avLst/>
          </a:prstGeom>
        </p:spPr>
      </p:pic>
    </p:spTree>
    <p:extLst>
      <p:ext uri="{BB962C8B-B14F-4D97-AF65-F5344CB8AC3E}">
        <p14:creationId xmlns:p14="http://schemas.microsoft.com/office/powerpoint/2010/main" val="2822284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20</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3F64547-A9B5-4E41-A838-2672A0AE8132}"/>
              </a:ext>
            </a:extLst>
          </p:cNvPr>
          <p:cNvSpPr>
            <a:spLocks noGrp="1"/>
          </p:cNvSpPr>
          <p:nvPr>
            <p:ph type="title"/>
          </p:nvPr>
        </p:nvSpPr>
        <p:spPr>
          <a:xfrm>
            <a:off x="1515290" y="10601"/>
            <a:ext cx="7781110" cy="994172"/>
          </a:xfrm>
        </p:spPr>
        <p:txBody>
          <a:bodyPr>
            <a:normAutofit/>
          </a:bodyPr>
          <a:lstStyle/>
          <a:p>
            <a:r>
              <a:rPr lang="en-US" sz="3100" b="1" dirty="0"/>
              <a:t>A young Solar Nebula @ 140pc  </a:t>
            </a:r>
          </a:p>
        </p:txBody>
      </p:sp>
      <p:pic>
        <p:nvPicPr>
          <p:cNvPr id="7" name="Picture 6">
            <a:extLst>
              <a:ext uri="{FF2B5EF4-FFF2-40B4-BE49-F238E27FC236}">
                <a16:creationId xmlns:a16="http://schemas.microsoft.com/office/drawing/2014/main" id="{BF866AB7-D89A-764E-BC96-4127F87AC097}"/>
              </a:ext>
            </a:extLst>
          </p:cNvPr>
          <p:cNvPicPr>
            <a:picLocks noChangeAspect="1"/>
          </p:cNvPicPr>
          <p:nvPr/>
        </p:nvPicPr>
        <p:blipFill rotWithShape="1">
          <a:blip r:embed="rId2">
            <a:extLst>
              <a:ext uri="{28A0092B-C50C-407E-A947-70E740481C1C}">
                <a14:useLocalDpi xmlns:a14="http://schemas.microsoft.com/office/drawing/2010/main" val="0"/>
              </a:ext>
            </a:extLst>
          </a:blip>
          <a:srcRect b="81553"/>
          <a:stretch/>
        </p:blipFill>
        <p:spPr>
          <a:xfrm>
            <a:off x="2607003" y="1987168"/>
            <a:ext cx="4902200" cy="168419"/>
          </a:xfrm>
          <a:prstGeom prst="rect">
            <a:avLst/>
          </a:prstGeom>
        </p:spPr>
      </p:pic>
      <p:pic>
        <p:nvPicPr>
          <p:cNvPr id="8" name="Picture 7">
            <a:extLst>
              <a:ext uri="{FF2B5EF4-FFF2-40B4-BE49-F238E27FC236}">
                <a16:creationId xmlns:a16="http://schemas.microsoft.com/office/drawing/2014/main" id="{98483C77-2932-B547-90B0-D417FD00F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003" y="873245"/>
            <a:ext cx="4902200" cy="1119027"/>
          </a:xfrm>
          <a:prstGeom prst="rect">
            <a:avLst/>
          </a:prstGeom>
        </p:spPr>
      </p:pic>
      <p:sp>
        <p:nvSpPr>
          <p:cNvPr id="9" name="Rectangle 8">
            <a:extLst>
              <a:ext uri="{FF2B5EF4-FFF2-40B4-BE49-F238E27FC236}">
                <a16:creationId xmlns:a16="http://schemas.microsoft.com/office/drawing/2014/main" id="{8D4B3B70-5358-E443-A679-6AA3E69A4716}"/>
              </a:ext>
            </a:extLst>
          </p:cNvPr>
          <p:cNvSpPr/>
          <p:nvPr/>
        </p:nvSpPr>
        <p:spPr>
          <a:xfrm>
            <a:off x="3339878" y="808641"/>
            <a:ext cx="301686" cy="369332"/>
          </a:xfrm>
          <a:prstGeom prst="rect">
            <a:avLst/>
          </a:prstGeom>
        </p:spPr>
        <p:txBody>
          <a:bodyPr wrap="none">
            <a:spAutoFit/>
          </a:bodyPr>
          <a:lstStyle/>
          <a:p>
            <a:r>
              <a:rPr lang="en-US" sz="1800" b="1" dirty="0">
                <a:latin typeface="+mn-lt"/>
              </a:rPr>
              <a:t>2</a:t>
            </a:r>
          </a:p>
        </p:txBody>
      </p:sp>
      <p:sp>
        <p:nvSpPr>
          <p:cNvPr id="10" name="Rectangle 9">
            <a:extLst>
              <a:ext uri="{FF2B5EF4-FFF2-40B4-BE49-F238E27FC236}">
                <a16:creationId xmlns:a16="http://schemas.microsoft.com/office/drawing/2014/main" id="{C093CE20-A55F-BE49-BFE4-0F727D7C0FBF}"/>
              </a:ext>
            </a:extLst>
          </p:cNvPr>
          <p:cNvSpPr/>
          <p:nvPr/>
        </p:nvSpPr>
        <p:spPr>
          <a:xfrm>
            <a:off x="4233326" y="808641"/>
            <a:ext cx="301686" cy="369332"/>
          </a:xfrm>
          <a:prstGeom prst="rect">
            <a:avLst/>
          </a:prstGeom>
        </p:spPr>
        <p:txBody>
          <a:bodyPr wrap="none">
            <a:spAutoFit/>
          </a:bodyPr>
          <a:lstStyle/>
          <a:p>
            <a:r>
              <a:rPr lang="en-US" sz="1800" b="1" dirty="0">
                <a:latin typeface="+mn-lt"/>
              </a:rPr>
              <a:t>4</a:t>
            </a:r>
          </a:p>
        </p:txBody>
      </p:sp>
      <p:sp>
        <p:nvSpPr>
          <p:cNvPr id="11" name="Rectangle 10">
            <a:extLst>
              <a:ext uri="{FF2B5EF4-FFF2-40B4-BE49-F238E27FC236}">
                <a16:creationId xmlns:a16="http://schemas.microsoft.com/office/drawing/2014/main" id="{5A6BE57D-54E1-1745-9218-947AD83D8E34}"/>
              </a:ext>
            </a:extLst>
          </p:cNvPr>
          <p:cNvSpPr/>
          <p:nvPr/>
        </p:nvSpPr>
        <p:spPr>
          <a:xfrm>
            <a:off x="5126774" y="808641"/>
            <a:ext cx="301686" cy="369332"/>
          </a:xfrm>
          <a:prstGeom prst="rect">
            <a:avLst/>
          </a:prstGeom>
        </p:spPr>
        <p:txBody>
          <a:bodyPr wrap="none">
            <a:spAutoFit/>
          </a:bodyPr>
          <a:lstStyle/>
          <a:p>
            <a:r>
              <a:rPr lang="en-US" sz="1800" b="1" dirty="0">
                <a:latin typeface="+mn-lt"/>
              </a:rPr>
              <a:t>6</a:t>
            </a:r>
          </a:p>
        </p:txBody>
      </p:sp>
      <p:sp>
        <p:nvSpPr>
          <p:cNvPr id="12" name="Rectangle 11">
            <a:extLst>
              <a:ext uri="{FF2B5EF4-FFF2-40B4-BE49-F238E27FC236}">
                <a16:creationId xmlns:a16="http://schemas.microsoft.com/office/drawing/2014/main" id="{BF3A4596-FCAB-6F4D-966E-93851C08EE3C}"/>
              </a:ext>
            </a:extLst>
          </p:cNvPr>
          <p:cNvSpPr/>
          <p:nvPr/>
        </p:nvSpPr>
        <p:spPr>
          <a:xfrm>
            <a:off x="6017782" y="806856"/>
            <a:ext cx="301686" cy="369332"/>
          </a:xfrm>
          <a:prstGeom prst="rect">
            <a:avLst/>
          </a:prstGeom>
        </p:spPr>
        <p:txBody>
          <a:bodyPr wrap="none">
            <a:spAutoFit/>
          </a:bodyPr>
          <a:lstStyle/>
          <a:p>
            <a:r>
              <a:rPr lang="en-US" sz="1800" b="1" dirty="0">
                <a:latin typeface="+mn-lt"/>
              </a:rPr>
              <a:t>8</a:t>
            </a:r>
          </a:p>
        </p:txBody>
      </p:sp>
      <p:sp>
        <p:nvSpPr>
          <p:cNvPr id="13" name="Rectangle 12">
            <a:extLst>
              <a:ext uri="{FF2B5EF4-FFF2-40B4-BE49-F238E27FC236}">
                <a16:creationId xmlns:a16="http://schemas.microsoft.com/office/drawing/2014/main" id="{FA86F142-E0E4-E240-BFF8-2323F5C04AE5}"/>
              </a:ext>
            </a:extLst>
          </p:cNvPr>
          <p:cNvSpPr/>
          <p:nvPr/>
        </p:nvSpPr>
        <p:spPr>
          <a:xfrm>
            <a:off x="6870693" y="818431"/>
            <a:ext cx="418704" cy="369332"/>
          </a:xfrm>
          <a:prstGeom prst="rect">
            <a:avLst/>
          </a:prstGeom>
        </p:spPr>
        <p:txBody>
          <a:bodyPr wrap="none">
            <a:spAutoFit/>
          </a:bodyPr>
          <a:lstStyle/>
          <a:p>
            <a:r>
              <a:rPr lang="en-US" sz="1800" b="1" dirty="0">
                <a:latin typeface="+mn-lt"/>
              </a:rPr>
              <a:t>10</a:t>
            </a:r>
          </a:p>
        </p:txBody>
      </p:sp>
      <p:sp>
        <p:nvSpPr>
          <p:cNvPr id="14" name="Rectangle 13">
            <a:extLst>
              <a:ext uri="{FF2B5EF4-FFF2-40B4-BE49-F238E27FC236}">
                <a16:creationId xmlns:a16="http://schemas.microsoft.com/office/drawing/2014/main" id="{E445E3B2-9F2F-F943-8653-42B2D996707D}"/>
              </a:ext>
            </a:extLst>
          </p:cNvPr>
          <p:cNvSpPr/>
          <p:nvPr/>
        </p:nvSpPr>
        <p:spPr>
          <a:xfrm>
            <a:off x="2460581" y="793604"/>
            <a:ext cx="739305" cy="369332"/>
          </a:xfrm>
          <a:prstGeom prst="rect">
            <a:avLst/>
          </a:prstGeom>
        </p:spPr>
        <p:txBody>
          <a:bodyPr wrap="none">
            <a:spAutoFit/>
          </a:bodyPr>
          <a:lstStyle/>
          <a:p>
            <a:r>
              <a:rPr lang="en-US" sz="1800" b="1" dirty="0">
                <a:latin typeface="+mn-lt"/>
              </a:rPr>
              <a:t>a [au]</a:t>
            </a:r>
          </a:p>
        </p:txBody>
      </p:sp>
      <p:pic>
        <p:nvPicPr>
          <p:cNvPr id="15" name="Picture 14">
            <a:extLst>
              <a:ext uri="{FF2B5EF4-FFF2-40B4-BE49-F238E27FC236}">
                <a16:creationId xmlns:a16="http://schemas.microsoft.com/office/drawing/2014/main" id="{684F2D02-C93F-1740-90CE-72836724BDEC}"/>
              </a:ext>
            </a:extLst>
          </p:cNvPr>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3905868" y="1715269"/>
            <a:ext cx="416642" cy="461865"/>
          </a:xfrm>
          <a:prstGeom prst="rect">
            <a:avLst/>
          </a:prstGeom>
        </p:spPr>
      </p:pic>
      <p:pic>
        <p:nvPicPr>
          <p:cNvPr id="16" name="Picture 15">
            <a:extLst>
              <a:ext uri="{FF2B5EF4-FFF2-40B4-BE49-F238E27FC236}">
                <a16:creationId xmlns:a16="http://schemas.microsoft.com/office/drawing/2014/main" id="{F83240D9-661F-2E46-B8EB-4AD2B7C49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073" y="1709603"/>
            <a:ext cx="600120" cy="476151"/>
          </a:xfrm>
          <a:prstGeom prst="rect">
            <a:avLst/>
          </a:prstGeom>
        </p:spPr>
      </p:pic>
      <p:pic>
        <p:nvPicPr>
          <p:cNvPr id="17" name="Picture 16">
            <a:extLst>
              <a:ext uri="{FF2B5EF4-FFF2-40B4-BE49-F238E27FC236}">
                <a16:creationId xmlns:a16="http://schemas.microsoft.com/office/drawing/2014/main" id="{910E1B40-9416-5742-9986-0C2C37C1F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428" y="1708817"/>
            <a:ext cx="450511" cy="453056"/>
          </a:xfrm>
          <a:prstGeom prst="rect">
            <a:avLst/>
          </a:prstGeom>
        </p:spPr>
      </p:pic>
      <p:pic>
        <p:nvPicPr>
          <p:cNvPr id="18" name="Picture 17">
            <a:extLst>
              <a:ext uri="{FF2B5EF4-FFF2-40B4-BE49-F238E27FC236}">
                <a16:creationId xmlns:a16="http://schemas.microsoft.com/office/drawing/2014/main" id="{2D217D85-AA6D-C849-B4F0-0D9E32F46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232" y="1707260"/>
            <a:ext cx="431673" cy="452953"/>
          </a:xfrm>
          <a:prstGeom prst="rect">
            <a:avLst/>
          </a:prstGeom>
        </p:spPr>
      </p:pic>
      <p:sp>
        <p:nvSpPr>
          <p:cNvPr id="20" name="Rectangle 19">
            <a:extLst>
              <a:ext uri="{FF2B5EF4-FFF2-40B4-BE49-F238E27FC236}">
                <a16:creationId xmlns:a16="http://schemas.microsoft.com/office/drawing/2014/main" id="{C268721F-67DC-2440-849C-6AAB18F52A66}"/>
              </a:ext>
            </a:extLst>
          </p:cNvPr>
          <p:cNvSpPr/>
          <p:nvPr/>
        </p:nvSpPr>
        <p:spPr>
          <a:xfrm>
            <a:off x="936514" y="2720469"/>
            <a:ext cx="1944763" cy="646331"/>
          </a:xfrm>
          <a:prstGeom prst="rect">
            <a:avLst/>
          </a:prstGeom>
        </p:spPr>
        <p:txBody>
          <a:bodyPr wrap="none">
            <a:spAutoFit/>
          </a:bodyPr>
          <a:lstStyle/>
          <a:p>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disk</a:t>
            </a:r>
            <a:r>
              <a:rPr lang="en-US" sz="1800" b="1" dirty="0">
                <a:solidFill>
                  <a:srgbClr val="FF0000"/>
                </a:solidFill>
                <a:latin typeface="Helvetica" pitchFamily="2" charset="0"/>
              </a:rPr>
              <a:t> = 0.08 </a:t>
            </a:r>
            <a:r>
              <a:rPr lang="en-US" sz="1800" b="1" i="1" dirty="0" err="1">
                <a:solidFill>
                  <a:srgbClr val="FF0000"/>
                </a:solidFill>
                <a:latin typeface="Helvetica" pitchFamily="2" charset="0"/>
              </a:rPr>
              <a:t>M</a:t>
            </a:r>
            <a:r>
              <a:rPr lang="en-US" sz="1800" b="1" baseline="-25000" dirty="0" err="1">
                <a:solidFill>
                  <a:srgbClr val="FF0000"/>
                </a:solidFill>
                <a:latin typeface="Helvetica" pitchFamily="2" charset="0"/>
              </a:rPr>
              <a:t>Sun</a:t>
            </a:r>
            <a:endParaRPr lang="en-US" sz="1800" b="1" baseline="-25000" dirty="0">
              <a:solidFill>
                <a:srgbClr val="FF0000"/>
              </a:solidFill>
              <a:latin typeface="Helvetica" pitchFamily="2" charset="0"/>
            </a:endParaRPr>
          </a:p>
          <a:p>
            <a:r>
              <a:rPr lang="en-US" sz="1800" b="1" dirty="0">
                <a:solidFill>
                  <a:srgbClr val="FF0000"/>
                </a:solidFill>
                <a:latin typeface="Helvetica" pitchFamily="2" charset="0"/>
              </a:rPr>
              <a:t>      d = 140 pc </a:t>
            </a:r>
            <a:endParaRPr lang="en-US" sz="1800" b="1" dirty="0">
              <a:latin typeface="Helvetica" pitchFamily="2" charset="0"/>
            </a:endParaRPr>
          </a:p>
        </p:txBody>
      </p:sp>
      <p:sp>
        <p:nvSpPr>
          <p:cNvPr id="21" name="Rectangle 20">
            <a:extLst>
              <a:ext uri="{FF2B5EF4-FFF2-40B4-BE49-F238E27FC236}">
                <a16:creationId xmlns:a16="http://schemas.microsoft.com/office/drawing/2014/main" id="{084E66FC-33EE-A94C-BCD2-66F73FFF1F3E}"/>
              </a:ext>
            </a:extLst>
          </p:cNvPr>
          <p:cNvSpPr/>
          <p:nvPr/>
        </p:nvSpPr>
        <p:spPr>
          <a:xfrm>
            <a:off x="936514" y="3360505"/>
            <a:ext cx="2473756" cy="923330"/>
          </a:xfrm>
          <a:prstGeom prst="rect">
            <a:avLst/>
          </a:prstGeom>
        </p:spPr>
        <p:txBody>
          <a:bodyPr wrap="square">
            <a:spAutoFit/>
          </a:bodyPr>
          <a:lstStyle/>
          <a:p>
            <a:r>
              <a:rPr lang="en-US" sz="1800" b="1" dirty="0" err="1">
                <a:latin typeface="Helvetica" pitchFamily="2" charset="0"/>
              </a:rPr>
              <a:t>ngVLA</a:t>
            </a:r>
            <a:r>
              <a:rPr lang="en-US" sz="1800" b="1" dirty="0">
                <a:latin typeface="Helvetica" pitchFamily="2" charset="0"/>
              </a:rPr>
              <a:t> @ 3mm</a:t>
            </a:r>
            <a:endParaRPr lang="en-US" sz="1800" b="1" baseline="-25000" dirty="0">
              <a:latin typeface="Helvetica" pitchFamily="2" charset="0"/>
            </a:endParaRPr>
          </a:p>
          <a:p>
            <a:r>
              <a:rPr lang="en-US" sz="1800" b="1" dirty="0">
                <a:latin typeface="Helvetica" pitchFamily="2" charset="0"/>
              </a:rPr>
              <a:t>(beam = 0.7au</a:t>
            </a:r>
          </a:p>
          <a:p>
            <a:r>
              <a:rPr lang="en-US" sz="1800" b="1" dirty="0" err="1">
                <a:latin typeface="Helvetica" pitchFamily="2" charset="0"/>
              </a:rPr>
              <a:t>rms</a:t>
            </a:r>
            <a:r>
              <a:rPr lang="en-US" sz="1800" b="1" dirty="0">
                <a:latin typeface="Helvetica" pitchFamily="2" charset="0"/>
              </a:rPr>
              <a:t> = 3e-7 </a:t>
            </a:r>
            <a:r>
              <a:rPr lang="en-US" sz="1800" b="1" dirty="0" err="1">
                <a:latin typeface="Helvetica" pitchFamily="2" charset="0"/>
              </a:rPr>
              <a:t>Jy</a:t>
            </a:r>
            <a:r>
              <a:rPr lang="en-US" sz="1800" b="1" dirty="0">
                <a:latin typeface="Helvetica" pitchFamily="2" charset="0"/>
              </a:rPr>
              <a:t>/b)</a:t>
            </a:r>
          </a:p>
        </p:txBody>
      </p:sp>
      <p:pic>
        <p:nvPicPr>
          <p:cNvPr id="22" name="Picture 21">
            <a:extLst>
              <a:ext uri="{FF2B5EF4-FFF2-40B4-BE49-F238E27FC236}">
                <a16:creationId xmlns:a16="http://schemas.microsoft.com/office/drawing/2014/main" id="{59ECDE7C-6B76-1249-B95D-C13F5019B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846" y="2287493"/>
            <a:ext cx="2298735" cy="2230208"/>
          </a:xfrm>
          <a:prstGeom prst="rect">
            <a:avLst/>
          </a:prstGeom>
        </p:spPr>
      </p:pic>
      <p:pic>
        <p:nvPicPr>
          <p:cNvPr id="24" name="Picture 23">
            <a:extLst>
              <a:ext uri="{FF2B5EF4-FFF2-40B4-BE49-F238E27FC236}">
                <a16:creationId xmlns:a16="http://schemas.microsoft.com/office/drawing/2014/main" id="{91029C75-DE63-9F40-87B9-26A6073B4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029" y="2962922"/>
            <a:ext cx="192813" cy="193903"/>
          </a:xfrm>
          <a:prstGeom prst="rect">
            <a:avLst/>
          </a:prstGeom>
        </p:spPr>
      </p:pic>
      <p:pic>
        <p:nvPicPr>
          <p:cNvPr id="25" name="Picture 24">
            <a:extLst>
              <a:ext uri="{FF2B5EF4-FFF2-40B4-BE49-F238E27FC236}">
                <a16:creationId xmlns:a16="http://schemas.microsoft.com/office/drawing/2014/main" id="{C84CD326-E380-5648-90B7-97C891E64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9772" y="2691533"/>
            <a:ext cx="189922" cy="199285"/>
          </a:xfrm>
          <a:prstGeom prst="rect">
            <a:avLst/>
          </a:prstGeom>
        </p:spPr>
      </p:pic>
      <p:pic>
        <p:nvPicPr>
          <p:cNvPr id="26" name="Picture 25">
            <a:extLst>
              <a:ext uri="{FF2B5EF4-FFF2-40B4-BE49-F238E27FC236}">
                <a16:creationId xmlns:a16="http://schemas.microsoft.com/office/drawing/2014/main" id="{29538952-FB05-8147-9186-8C8977F68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364" y="3174193"/>
            <a:ext cx="242767" cy="192618"/>
          </a:xfrm>
          <a:prstGeom prst="rect">
            <a:avLst/>
          </a:prstGeom>
        </p:spPr>
      </p:pic>
      <p:pic>
        <p:nvPicPr>
          <p:cNvPr id="27" name="Picture 26">
            <a:extLst>
              <a:ext uri="{FF2B5EF4-FFF2-40B4-BE49-F238E27FC236}">
                <a16:creationId xmlns:a16="http://schemas.microsoft.com/office/drawing/2014/main" id="{74C18E90-A64E-1D4F-8D6F-BBA1E6A41A0A}"/>
              </a:ext>
            </a:extLst>
          </p:cNvPr>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4399694" y="2962919"/>
            <a:ext cx="190587" cy="211274"/>
          </a:xfrm>
          <a:prstGeom prst="rect">
            <a:avLst/>
          </a:prstGeom>
        </p:spPr>
      </p:pic>
      <p:sp>
        <p:nvSpPr>
          <p:cNvPr id="28" name="Rectangle 27">
            <a:extLst>
              <a:ext uri="{FF2B5EF4-FFF2-40B4-BE49-F238E27FC236}">
                <a16:creationId xmlns:a16="http://schemas.microsoft.com/office/drawing/2014/main" id="{CE3201E1-1A49-A246-91C9-A2F8002D1D82}"/>
              </a:ext>
            </a:extLst>
          </p:cNvPr>
          <p:cNvSpPr/>
          <p:nvPr/>
        </p:nvSpPr>
        <p:spPr>
          <a:xfrm>
            <a:off x="5783404" y="2246340"/>
            <a:ext cx="3361297" cy="923330"/>
          </a:xfrm>
          <a:prstGeom prst="rect">
            <a:avLst/>
          </a:prstGeom>
        </p:spPr>
        <p:txBody>
          <a:bodyPr wrap="square">
            <a:spAutoFit/>
          </a:bodyPr>
          <a:lstStyle/>
          <a:p>
            <a:r>
              <a:rPr lang="en-US" sz="1800" b="1" dirty="0">
                <a:latin typeface="Helvetica" pitchFamily="2" charset="0"/>
              </a:rPr>
              <a:t>Chapter on disk-planet interaction in </a:t>
            </a:r>
            <a:r>
              <a:rPr lang="en-US" sz="1800" b="1" dirty="0" err="1">
                <a:latin typeface="Helvetica" pitchFamily="2" charset="0"/>
              </a:rPr>
              <a:t>ngVLA</a:t>
            </a:r>
            <a:r>
              <a:rPr lang="en-US" sz="1800" b="1" dirty="0">
                <a:latin typeface="Helvetica" pitchFamily="2" charset="0"/>
              </a:rPr>
              <a:t> Science Book @ </a:t>
            </a:r>
            <a:r>
              <a:rPr lang="en-US" sz="1800" b="1" dirty="0" err="1">
                <a:solidFill>
                  <a:srgbClr val="FF0000"/>
                </a:solidFill>
                <a:latin typeface="Helvetica" pitchFamily="2" charset="0"/>
              </a:rPr>
              <a:t>ngvla.nrao.edu</a:t>
            </a:r>
            <a:r>
              <a:rPr lang="en-US" sz="1800" b="1" dirty="0">
                <a:solidFill>
                  <a:srgbClr val="FF0000"/>
                </a:solidFill>
                <a:latin typeface="Helvetica" pitchFamily="2" charset="0"/>
              </a:rPr>
              <a:t> </a:t>
            </a:r>
          </a:p>
        </p:txBody>
      </p:sp>
      <p:pic>
        <p:nvPicPr>
          <p:cNvPr id="29" name="Picture 28">
            <a:extLst>
              <a:ext uri="{FF2B5EF4-FFF2-40B4-BE49-F238E27FC236}">
                <a16:creationId xmlns:a16="http://schemas.microsoft.com/office/drawing/2014/main" id="{EC9B19C3-7A0E-4A47-9FC1-DDA16B3A91E0}"/>
              </a:ext>
            </a:extLst>
          </p:cNvPr>
          <p:cNvPicPr>
            <a:picLocks noChangeAspect="1"/>
          </p:cNvPicPr>
          <p:nvPr/>
        </p:nvPicPr>
        <p:blipFill rotWithShape="1">
          <a:blip r:embed="rId8">
            <a:extLst>
              <a:ext uri="{28A0092B-C50C-407E-A947-70E740481C1C}">
                <a14:useLocalDpi xmlns:a14="http://schemas.microsoft.com/office/drawing/2010/main" val="0"/>
              </a:ext>
            </a:extLst>
          </a:blip>
          <a:srcRect t="19903"/>
          <a:stretch/>
        </p:blipFill>
        <p:spPr>
          <a:xfrm>
            <a:off x="6392939" y="3203528"/>
            <a:ext cx="1701815" cy="1237283"/>
          </a:xfrm>
          <a:prstGeom prst="rect">
            <a:avLst/>
          </a:prstGeom>
        </p:spPr>
      </p:pic>
      <p:sp>
        <p:nvSpPr>
          <p:cNvPr id="30" name="Rectangle 29">
            <a:extLst>
              <a:ext uri="{FF2B5EF4-FFF2-40B4-BE49-F238E27FC236}">
                <a16:creationId xmlns:a16="http://schemas.microsoft.com/office/drawing/2014/main" id="{CB962588-FB60-7D40-893D-CD79075A5297}"/>
              </a:ext>
            </a:extLst>
          </p:cNvPr>
          <p:cNvSpPr/>
          <p:nvPr/>
        </p:nvSpPr>
        <p:spPr>
          <a:xfrm>
            <a:off x="48973" y="1289043"/>
            <a:ext cx="3361297" cy="646331"/>
          </a:xfrm>
          <a:prstGeom prst="rect">
            <a:avLst/>
          </a:prstGeom>
        </p:spPr>
        <p:txBody>
          <a:bodyPr wrap="square">
            <a:spAutoFit/>
          </a:bodyPr>
          <a:lstStyle/>
          <a:p>
            <a:r>
              <a:rPr lang="en-US" sz="1800" b="1" dirty="0">
                <a:latin typeface="Helvetica" pitchFamily="2" charset="0"/>
              </a:rPr>
              <a:t>Grand Tack model</a:t>
            </a:r>
          </a:p>
          <a:p>
            <a:r>
              <a:rPr lang="en-US" sz="1800" b="1" dirty="0">
                <a:latin typeface="Helvetica" pitchFamily="2" charset="0"/>
              </a:rPr>
              <a:t>(Walsh+11)</a:t>
            </a:r>
          </a:p>
        </p:txBody>
      </p:sp>
    </p:spTree>
    <p:extLst>
      <p:ext uri="{BB962C8B-B14F-4D97-AF65-F5344CB8AC3E}">
        <p14:creationId xmlns:p14="http://schemas.microsoft.com/office/powerpoint/2010/main" val="3383851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21</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3F64547-A9B5-4E41-A838-2672A0AE8132}"/>
              </a:ext>
            </a:extLst>
          </p:cNvPr>
          <p:cNvSpPr>
            <a:spLocks noGrp="1"/>
          </p:cNvSpPr>
          <p:nvPr>
            <p:ph type="title"/>
          </p:nvPr>
        </p:nvSpPr>
        <p:spPr>
          <a:xfrm>
            <a:off x="1515290" y="10601"/>
            <a:ext cx="7781110" cy="994172"/>
          </a:xfrm>
        </p:spPr>
        <p:txBody>
          <a:bodyPr>
            <a:normAutofit/>
          </a:bodyPr>
          <a:lstStyle/>
          <a:p>
            <a:r>
              <a:rPr lang="en-US" sz="3100" b="1" dirty="0"/>
              <a:t>The </a:t>
            </a:r>
            <a:r>
              <a:rPr lang="en-US" sz="3100" b="1" dirty="0" err="1"/>
              <a:t>ngVLA</a:t>
            </a:r>
            <a:r>
              <a:rPr lang="en-US" sz="3100" b="1" dirty="0"/>
              <a:t> revolution</a:t>
            </a:r>
          </a:p>
        </p:txBody>
      </p:sp>
      <p:pic>
        <p:nvPicPr>
          <p:cNvPr id="31" name="Picture 30">
            <a:extLst>
              <a:ext uri="{FF2B5EF4-FFF2-40B4-BE49-F238E27FC236}">
                <a16:creationId xmlns:a16="http://schemas.microsoft.com/office/drawing/2014/main" id="{63A21D2F-541A-AA41-B3A9-897BFCD6F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393" y="1004773"/>
            <a:ext cx="4629421" cy="3314555"/>
          </a:xfrm>
          <a:prstGeom prst="rect">
            <a:avLst/>
          </a:prstGeom>
        </p:spPr>
      </p:pic>
      <p:sp>
        <p:nvSpPr>
          <p:cNvPr id="32" name="Shape 724">
            <a:extLst>
              <a:ext uri="{FF2B5EF4-FFF2-40B4-BE49-F238E27FC236}">
                <a16:creationId xmlns:a16="http://schemas.microsoft.com/office/drawing/2014/main" id="{C72C1781-0705-1341-ABA4-F1DEAD85A5F7}"/>
              </a:ext>
            </a:extLst>
          </p:cNvPr>
          <p:cNvSpPr/>
          <p:nvPr/>
        </p:nvSpPr>
        <p:spPr>
          <a:xfrm>
            <a:off x="5383148" y="832497"/>
            <a:ext cx="1590160"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Zhang…Ricci+19</a:t>
            </a:r>
            <a:endParaRPr sz="1500" dirty="0">
              <a:latin typeface="Helvetica" pitchFamily="2" charset="0"/>
            </a:endParaRPr>
          </a:p>
        </p:txBody>
      </p:sp>
      <p:sp>
        <p:nvSpPr>
          <p:cNvPr id="33" name="Rectangle 32">
            <a:extLst>
              <a:ext uri="{FF2B5EF4-FFF2-40B4-BE49-F238E27FC236}">
                <a16:creationId xmlns:a16="http://schemas.microsoft.com/office/drawing/2014/main" id="{9BF4A783-C440-EF46-9DCE-F5AD00536E91}"/>
              </a:ext>
            </a:extLst>
          </p:cNvPr>
          <p:cNvSpPr/>
          <p:nvPr/>
        </p:nvSpPr>
        <p:spPr>
          <a:xfrm>
            <a:off x="5767200" y="1912836"/>
            <a:ext cx="1221742" cy="877163"/>
          </a:xfrm>
          <a:prstGeom prst="rect">
            <a:avLst/>
          </a:prstGeom>
        </p:spPr>
        <p:txBody>
          <a:bodyPr wrap="square">
            <a:spAutoFit/>
          </a:bodyPr>
          <a:lstStyle/>
          <a:p>
            <a:pPr algn="ctr"/>
            <a:r>
              <a:rPr lang="en-US" sz="1700" b="1" dirty="0">
                <a:solidFill>
                  <a:srgbClr val="0070C0"/>
                </a:solidFill>
              </a:rPr>
              <a:t>ALMA</a:t>
            </a:r>
          </a:p>
          <a:p>
            <a:pPr algn="ctr"/>
            <a:r>
              <a:rPr lang="en-US" sz="1700" b="1" dirty="0">
                <a:solidFill>
                  <a:srgbClr val="0070C0"/>
                </a:solidFill>
              </a:rPr>
              <a:t>“DSHARP</a:t>
            </a:r>
          </a:p>
          <a:p>
            <a:pPr algn="ctr"/>
            <a:r>
              <a:rPr lang="en-US" sz="1700" b="1" dirty="0">
                <a:solidFill>
                  <a:srgbClr val="0070C0"/>
                </a:solidFill>
              </a:rPr>
              <a:t>   planets”</a:t>
            </a:r>
          </a:p>
        </p:txBody>
      </p:sp>
    </p:spTree>
    <p:extLst>
      <p:ext uri="{BB962C8B-B14F-4D97-AF65-F5344CB8AC3E}">
        <p14:creationId xmlns:p14="http://schemas.microsoft.com/office/powerpoint/2010/main" val="2344985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22</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3F64547-A9B5-4E41-A838-2672A0AE8132}"/>
              </a:ext>
            </a:extLst>
          </p:cNvPr>
          <p:cNvSpPr>
            <a:spLocks noGrp="1"/>
          </p:cNvSpPr>
          <p:nvPr>
            <p:ph type="title"/>
          </p:nvPr>
        </p:nvSpPr>
        <p:spPr>
          <a:xfrm>
            <a:off x="1515290" y="10601"/>
            <a:ext cx="7781110" cy="994172"/>
          </a:xfrm>
        </p:spPr>
        <p:txBody>
          <a:bodyPr>
            <a:normAutofit/>
          </a:bodyPr>
          <a:lstStyle/>
          <a:p>
            <a:r>
              <a:rPr lang="en-US" sz="3100" b="1" dirty="0"/>
              <a:t>The </a:t>
            </a:r>
            <a:r>
              <a:rPr lang="en-US" sz="3100" b="1" dirty="0" err="1"/>
              <a:t>ngVLA</a:t>
            </a:r>
            <a:r>
              <a:rPr lang="en-US" sz="3100" b="1" dirty="0"/>
              <a:t> revolution</a:t>
            </a:r>
          </a:p>
        </p:txBody>
      </p:sp>
      <p:pic>
        <p:nvPicPr>
          <p:cNvPr id="31" name="Picture 30">
            <a:extLst>
              <a:ext uri="{FF2B5EF4-FFF2-40B4-BE49-F238E27FC236}">
                <a16:creationId xmlns:a16="http://schemas.microsoft.com/office/drawing/2014/main" id="{63A21D2F-541A-AA41-B3A9-897BFCD6F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393" y="1004773"/>
            <a:ext cx="4629421" cy="3314555"/>
          </a:xfrm>
          <a:prstGeom prst="rect">
            <a:avLst/>
          </a:prstGeom>
        </p:spPr>
      </p:pic>
      <p:sp>
        <p:nvSpPr>
          <p:cNvPr id="32" name="Shape 724">
            <a:extLst>
              <a:ext uri="{FF2B5EF4-FFF2-40B4-BE49-F238E27FC236}">
                <a16:creationId xmlns:a16="http://schemas.microsoft.com/office/drawing/2014/main" id="{C72C1781-0705-1341-ABA4-F1DEAD85A5F7}"/>
              </a:ext>
            </a:extLst>
          </p:cNvPr>
          <p:cNvSpPr/>
          <p:nvPr/>
        </p:nvSpPr>
        <p:spPr>
          <a:xfrm>
            <a:off x="5383148" y="832497"/>
            <a:ext cx="1590160"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Zhang…Ricci+19</a:t>
            </a:r>
            <a:endParaRPr sz="1500" dirty="0">
              <a:latin typeface="Helvetica" pitchFamily="2" charset="0"/>
            </a:endParaRPr>
          </a:p>
        </p:txBody>
      </p:sp>
      <p:sp>
        <p:nvSpPr>
          <p:cNvPr id="33" name="Rectangle 32">
            <a:extLst>
              <a:ext uri="{FF2B5EF4-FFF2-40B4-BE49-F238E27FC236}">
                <a16:creationId xmlns:a16="http://schemas.microsoft.com/office/drawing/2014/main" id="{9BF4A783-C440-EF46-9DCE-F5AD00536E91}"/>
              </a:ext>
            </a:extLst>
          </p:cNvPr>
          <p:cNvSpPr/>
          <p:nvPr/>
        </p:nvSpPr>
        <p:spPr>
          <a:xfrm>
            <a:off x="5767200" y="1912836"/>
            <a:ext cx="1221742" cy="877163"/>
          </a:xfrm>
          <a:prstGeom prst="rect">
            <a:avLst/>
          </a:prstGeom>
        </p:spPr>
        <p:txBody>
          <a:bodyPr wrap="square">
            <a:spAutoFit/>
          </a:bodyPr>
          <a:lstStyle/>
          <a:p>
            <a:pPr algn="ctr"/>
            <a:r>
              <a:rPr lang="en-US" sz="1700" b="1" dirty="0">
                <a:solidFill>
                  <a:srgbClr val="0070C0"/>
                </a:solidFill>
              </a:rPr>
              <a:t>ALMA</a:t>
            </a:r>
          </a:p>
          <a:p>
            <a:pPr algn="ctr"/>
            <a:r>
              <a:rPr lang="en-US" sz="1700" b="1" dirty="0">
                <a:solidFill>
                  <a:srgbClr val="0070C0"/>
                </a:solidFill>
              </a:rPr>
              <a:t>“DSHARP</a:t>
            </a:r>
          </a:p>
          <a:p>
            <a:pPr algn="ctr"/>
            <a:r>
              <a:rPr lang="en-US" sz="1700" b="1" dirty="0">
                <a:solidFill>
                  <a:srgbClr val="0070C0"/>
                </a:solidFill>
              </a:rPr>
              <a:t>   planets”</a:t>
            </a:r>
          </a:p>
        </p:txBody>
      </p:sp>
      <p:sp>
        <p:nvSpPr>
          <p:cNvPr id="8" name="Rectangle 7">
            <a:extLst>
              <a:ext uri="{FF2B5EF4-FFF2-40B4-BE49-F238E27FC236}">
                <a16:creationId xmlns:a16="http://schemas.microsoft.com/office/drawing/2014/main" id="{5495438F-5C85-F948-9039-1ABA43A9BA7F}"/>
              </a:ext>
            </a:extLst>
          </p:cNvPr>
          <p:cNvSpPr/>
          <p:nvPr/>
        </p:nvSpPr>
        <p:spPr>
          <a:xfrm>
            <a:off x="4240697" y="1117432"/>
            <a:ext cx="1686832" cy="1837804"/>
          </a:xfrm>
          <a:prstGeom prst="rect">
            <a:avLst/>
          </a:prstGeom>
          <a:solidFill>
            <a:srgbClr val="FFFF00">
              <a:alpha val="49000"/>
            </a:srgbClr>
          </a:solidFill>
          <a:ln w="25400" cap="flat">
            <a:solidFill>
              <a:schemeClr val="accent1"/>
            </a:solidFill>
            <a:prstDash val="dash"/>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orbel"/>
            </a:endParaRPr>
          </a:p>
        </p:txBody>
      </p:sp>
      <p:sp>
        <p:nvSpPr>
          <p:cNvPr id="9" name="Rectangle 8">
            <a:extLst>
              <a:ext uri="{FF2B5EF4-FFF2-40B4-BE49-F238E27FC236}">
                <a16:creationId xmlns:a16="http://schemas.microsoft.com/office/drawing/2014/main" id="{D0AA89C1-D1B6-B549-A131-330CA6EDA4DC}"/>
              </a:ext>
            </a:extLst>
          </p:cNvPr>
          <p:cNvSpPr/>
          <p:nvPr/>
        </p:nvSpPr>
        <p:spPr>
          <a:xfrm>
            <a:off x="4850296" y="2451653"/>
            <a:ext cx="1037476" cy="461665"/>
          </a:xfrm>
          <a:prstGeom prst="rect">
            <a:avLst/>
          </a:prstGeom>
          <a:solidFill>
            <a:srgbClr val="FFFF00"/>
          </a:solidFill>
        </p:spPr>
        <p:txBody>
          <a:bodyPr wrap="square">
            <a:spAutoFit/>
          </a:bodyPr>
          <a:lstStyle/>
          <a:p>
            <a:pPr algn="ctr"/>
            <a:r>
              <a:rPr lang="en-US" sz="2400" b="1" dirty="0" err="1">
                <a:solidFill>
                  <a:srgbClr val="0070C0"/>
                </a:solidFill>
              </a:rPr>
              <a:t>ngVLA</a:t>
            </a:r>
            <a:endParaRPr lang="en-US" sz="2400" b="1" dirty="0">
              <a:solidFill>
                <a:srgbClr val="0070C0"/>
              </a:solidFill>
            </a:endParaRPr>
          </a:p>
        </p:txBody>
      </p:sp>
      <p:sp>
        <p:nvSpPr>
          <p:cNvPr id="10" name="Shape 724">
            <a:extLst>
              <a:ext uri="{FF2B5EF4-FFF2-40B4-BE49-F238E27FC236}">
                <a16:creationId xmlns:a16="http://schemas.microsoft.com/office/drawing/2014/main" id="{41D167BA-635F-3842-BAC9-A87E9F0D871F}"/>
              </a:ext>
            </a:extLst>
          </p:cNvPr>
          <p:cNvSpPr/>
          <p:nvPr/>
        </p:nvSpPr>
        <p:spPr>
          <a:xfrm>
            <a:off x="7169426" y="4243121"/>
            <a:ext cx="1974574"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Results from Ricci+18</a:t>
            </a:r>
            <a:endParaRPr sz="1500" dirty="0">
              <a:latin typeface="Helvetica" pitchFamily="2" charset="0"/>
            </a:endParaRPr>
          </a:p>
        </p:txBody>
      </p:sp>
    </p:spTree>
    <p:extLst>
      <p:ext uri="{BB962C8B-B14F-4D97-AF65-F5344CB8AC3E}">
        <p14:creationId xmlns:p14="http://schemas.microsoft.com/office/powerpoint/2010/main" val="1701961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3</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0AE9C466-453C-CB4E-AC20-58CE61730F64}"/>
              </a:ext>
            </a:extLst>
          </p:cNvPr>
          <p:cNvSpPr>
            <a:spLocks noGrp="1"/>
          </p:cNvSpPr>
          <p:nvPr>
            <p:ph type="title"/>
          </p:nvPr>
        </p:nvSpPr>
        <p:spPr>
          <a:xfrm>
            <a:off x="1515290" y="10601"/>
            <a:ext cx="7781110" cy="994172"/>
          </a:xfrm>
        </p:spPr>
        <p:txBody>
          <a:bodyPr>
            <a:normAutofit/>
          </a:bodyPr>
          <a:lstStyle/>
          <a:p>
            <a:r>
              <a:rPr lang="en-US" sz="3100" b="1" dirty="0"/>
              <a:t>Planets: a recent history of discoveries</a:t>
            </a:r>
          </a:p>
        </p:txBody>
      </p:sp>
      <p:sp>
        <p:nvSpPr>
          <p:cNvPr id="8" name="Rectangle 7">
            <a:extLst>
              <a:ext uri="{FF2B5EF4-FFF2-40B4-BE49-F238E27FC236}">
                <a16:creationId xmlns:a16="http://schemas.microsoft.com/office/drawing/2014/main" id="{ABC0F7B7-AEC1-B544-ABAC-D8615DF5273D}"/>
              </a:ext>
            </a:extLst>
          </p:cNvPr>
          <p:cNvSpPr/>
          <p:nvPr/>
        </p:nvSpPr>
        <p:spPr>
          <a:xfrm>
            <a:off x="2929786" y="937699"/>
            <a:ext cx="3724096" cy="338554"/>
          </a:xfrm>
          <a:prstGeom prst="rect">
            <a:avLst/>
          </a:prstGeom>
          <a:solidFill>
            <a:srgbClr val="FFFFFF"/>
          </a:solidFill>
        </p:spPr>
        <p:txBody>
          <a:bodyPr wrap="none">
            <a:spAutoFit/>
          </a:bodyPr>
          <a:lstStyle/>
          <a:p>
            <a:r>
              <a:rPr lang="en-US" sz="1600" b="1" dirty="0">
                <a:latin typeface="Helvetica" pitchFamily="2" charset="0"/>
              </a:rPr>
              <a:t>NUMBER OF KNOWN EXOPLANETS</a:t>
            </a:r>
          </a:p>
        </p:txBody>
      </p:sp>
      <p:pic>
        <p:nvPicPr>
          <p:cNvPr id="10" name="Picture 9">
            <a:extLst>
              <a:ext uri="{FF2B5EF4-FFF2-40B4-BE49-F238E27FC236}">
                <a16:creationId xmlns:a16="http://schemas.microsoft.com/office/drawing/2014/main" id="{379F6CEB-4C85-4B42-8B80-87711CF350DF}"/>
              </a:ext>
            </a:extLst>
          </p:cNvPr>
          <p:cNvPicPr>
            <a:picLocks noChangeAspect="1"/>
          </p:cNvPicPr>
          <p:nvPr/>
        </p:nvPicPr>
        <p:blipFill>
          <a:blip r:embed="rId3"/>
          <a:stretch>
            <a:fillRect/>
          </a:stretch>
        </p:blipFill>
        <p:spPr>
          <a:xfrm>
            <a:off x="2757511" y="1268325"/>
            <a:ext cx="4013424" cy="3142812"/>
          </a:xfrm>
          <a:prstGeom prst="rect">
            <a:avLst/>
          </a:prstGeom>
        </p:spPr>
      </p:pic>
      <p:pic>
        <p:nvPicPr>
          <p:cNvPr id="3" name="Picture 2">
            <a:extLst>
              <a:ext uri="{FF2B5EF4-FFF2-40B4-BE49-F238E27FC236}">
                <a16:creationId xmlns:a16="http://schemas.microsoft.com/office/drawing/2014/main" id="{72C8E653-A618-D346-B9D8-68A080A8FB61}"/>
              </a:ext>
            </a:extLst>
          </p:cNvPr>
          <p:cNvPicPr>
            <a:picLocks noChangeAspect="1"/>
          </p:cNvPicPr>
          <p:nvPr/>
        </p:nvPicPr>
        <p:blipFill>
          <a:blip r:embed="rId4"/>
          <a:stretch>
            <a:fillRect/>
          </a:stretch>
        </p:blipFill>
        <p:spPr>
          <a:xfrm>
            <a:off x="642542" y="1159984"/>
            <a:ext cx="1552645" cy="1742242"/>
          </a:xfrm>
          <a:prstGeom prst="rect">
            <a:avLst/>
          </a:prstGeom>
        </p:spPr>
      </p:pic>
      <p:pic>
        <p:nvPicPr>
          <p:cNvPr id="9" name="Picture 2">
            <a:extLst>
              <a:ext uri="{FF2B5EF4-FFF2-40B4-BE49-F238E27FC236}">
                <a16:creationId xmlns:a16="http://schemas.microsoft.com/office/drawing/2014/main" id="{71D93214-1F34-0246-B446-5E60A2ABF8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189" y="2799975"/>
            <a:ext cx="1691907" cy="169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F540C439-8A3F-5C4C-B72E-79941DAF6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8437" y="1335309"/>
            <a:ext cx="1840172" cy="13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5F9B55-89CD-7E46-8485-A20D9CC92990}"/>
              </a:ext>
            </a:extLst>
          </p:cNvPr>
          <p:cNvPicPr>
            <a:picLocks noChangeAspect="1"/>
          </p:cNvPicPr>
          <p:nvPr/>
        </p:nvPicPr>
        <p:blipFill>
          <a:blip r:embed="rId7"/>
          <a:stretch>
            <a:fillRect/>
          </a:stretch>
        </p:blipFill>
        <p:spPr>
          <a:xfrm>
            <a:off x="602786" y="2996144"/>
            <a:ext cx="1624190" cy="1401698"/>
          </a:xfrm>
          <a:prstGeom prst="rect">
            <a:avLst/>
          </a:prstGeom>
        </p:spPr>
      </p:pic>
    </p:spTree>
    <p:extLst>
      <p:ext uri="{BB962C8B-B14F-4D97-AF65-F5344CB8AC3E}">
        <p14:creationId xmlns:p14="http://schemas.microsoft.com/office/powerpoint/2010/main" val="245935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net-Disk Interaction and Orbital Migration. Movie 3. Gap Formation.mp4">
            <a:extLst>
              <a:ext uri="{FF2B5EF4-FFF2-40B4-BE49-F238E27FC236}">
                <a16:creationId xmlns:a16="http://schemas.microsoft.com/office/drawing/2014/main" id="{676E1245-0A2E-2A4C-8C6E-593077C576F2}"/>
              </a:ext>
            </a:extLst>
          </p:cNvPr>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3362385" y="2290203"/>
            <a:ext cx="4881070" cy="2193686"/>
          </a:xfrm>
          <a:prstGeom prst="rect">
            <a:avLst/>
          </a:prstGeom>
        </p:spPr>
      </p:pic>
      <p:sp>
        <p:nvSpPr>
          <p:cNvPr id="2" name="Title 1">
            <a:extLst>
              <a:ext uri="{FF2B5EF4-FFF2-40B4-BE49-F238E27FC236}">
                <a16:creationId xmlns:a16="http://schemas.microsoft.com/office/drawing/2014/main" id="{A06AD551-CF44-4E46-BF1C-5B2289D26223}"/>
              </a:ext>
            </a:extLst>
          </p:cNvPr>
          <p:cNvSpPr>
            <a:spLocks noGrp="1"/>
          </p:cNvSpPr>
          <p:nvPr>
            <p:ph type="title"/>
          </p:nvPr>
        </p:nvSpPr>
        <p:spPr>
          <a:xfrm>
            <a:off x="1515290" y="10601"/>
            <a:ext cx="7781110" cy="994172"/>
          </a:xfrm>
        </p:spPr>
        <p:txBody>
          <a:bodyPr>
            <a:normAutofit/>
          </a:bodyPr>
          <a:lstStyle/>
          <a:p>
            <a:r>
              <a:rPr lang="en-US" sz="3100" b="1" dirty="0"/>
              <a:t>Young disks as the cradles of planets</a:t>
            </a:r>
          </a:p>
        </p:txBody>
      </p:sp>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4</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Shape 724">
            <a:extLst>
              <a:ext uri="{FF2B5EF4-FFF2-40B4-BE49-F238E27FC236}">
                <a16:creationId xmlns:a16="http://schemas.microsoft.com/office/drawing/2014/main" id="{226DA3E6-EF5B-2146-A377-325D5AB40643}"/>
              </a:ext>
            </a:extLst>
          </p:cNvPr>
          <p:cNvSpPr/>
          <p:nvPr/>
        </p:nvSpPr>
        <p:spPr>
          <a:xfrm>
            <a:off x="6502661" y="4189745"/>
            <a:ext cx="2046984"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sz="1500" dirty="0" err="1">
                <a:solidFill>
                  <a:schemeClr val="bg1"/>
                </a:solidFill>
                <a:latin typeface="Helvetica" pitchFamily="2" charset="0"/>
              </a:rPr>
              <a:t>Kley</a:t>
            </a:r>
            <a:r>
              <a:rPr sz="1500" dirty="0">
                <a:solidFill>
                  <a:schemeClr val="bg1"/>
                </a:solidFill>
                <a:latin typeface="Helvetica" pitchFamily="2" charset="0"/>
              </a:rPr>
              <a:t> &amp; Nelson 2012</a:t>
            </a:r>
          </a:p>
        </p:txBody>
      </p:sp>
      <p:pic>
        <p:nvPicPr>
          <p:cNvPr id="7" name="Planet-Disk Interaction and Orbital Migration. Movie 1. Low Mass Planet.mp4">
            <a:extLst>
              <a:ext uri="{FF2B5EF4-FFF2-40B4-BE49-F238E27FC236}">
                <a16:creationId xmlns:a16="http://schemas.microsoft.com/office/drawing/2014/main" id="{4384FF79-667B-2648-BF85-E1AD1AFF810F}"/>
              </a:ext>
            </a:extLst>
          </p:cNvPr>
          <p:cNvPicPr/>
          <p:nvPr>
            <a:videoFile r:link="rId4"/>
            <p:extLst>
              <p:ext uri="{DAA4B4D4-6D71-4841-9C94-3DE7FCFB9230}">
                <p14:media xmlns:p14="http://schemas.microsoft.com/office/powerpoint/2010/main" r:embed="rId3"/>
              </p:ext>
            </p:extLst>
          </p:nvPr>
        </p:nvPicPr>
        <p:blipFill rotWithShape="1">
          <a:blip r:embed="rId8">
            <a:extLst/>
          </a:blip>
          <a:srcRect l="24120" r="21853"/>
          <a:stretch/>
        </p:blipFill>
        <p:spPr>
          <a:xfrm>
            <a:off x="697089" y="2318475"/>
            <a:ext cx="2024474" cy="2165413"/>
          </a:xfrm>
          <a:prstGeom prst="rect">
            <a:avLst/>
          </a:prstGeom>
        </p:spPr>
      </p:pic>
      <p:sp>
        <p:nvSpPr>
          <p:cNvPr id="9" name="Shape 727">
            <a:extLst>
              <a:ext uri="{FF2B5EF4-FFF2-40B4-BE49-F238E27FC236}">
                <a16:creationId xmlns:a16="http://schemas.microsoft.com/office/drawing/2014/main" id="{FF1055CB-BCDA-E343-BA69-369514F56F87}"/>
              </a:ext>
            </a:extLst>
          </p:cNvPr>
          <p:cNvSpPr/>
          <p:nvPr/>
        </p:nvSpPr>
        <p:spPr>
          <a:xfrm>
            <a:off x="675589" y="1959102"/>
            <a:ext cx="2067473" cy="331100"/>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500" b="1"/>
            </a:lvl1pPr>
          </a:lstStyle>
          <a:p>
            <a:pPr lvl="0">
              <a:defRPr sz="1800" b="0"/>
            </a:pPr>
            <a:r>
              <a:rPr sz="1600" dirty="0">
                <a:solidFill>
                  <a:srgbClr val="FF0000"/>
                </a:solidFill>
                <a:latin typeface="+mn-lt"/>
              </a:rPr>
              <a:t>10</a:t>
            </a:r>
            <a:r>
              <a:rPr sz="1800" dirty="0">
                <a:solidFill>
                  <a:srgbClr val="FF0000"/>
                </a:solidFill>
              </a:rPr>
              <a:t> Earth mass planet</a:t>
            </a:r>
          </a:p>
        </p:txBody>
      </p:sp>
      <p:sp>
        <p:nvSpPr>
          <p:cNvPr id="10" name="Shape 728">
            <a:extLst>
              <a:ext uri="{FF2B5EF4-FFF2-40B4-BE49-F238E27FC236}">
                <a16:creationId xmlns:a16="http://schemas.microsoft.com/office/drawing/2014/main" id="{C0FCC636-AB0A-F349-A8FF-CA9FF27CE0B2}"/>
              </a:ext>
            </a:extLst>
          </p:cNvPr>
          <p:cNvSpPr/>
          <p:nvPr/>
        </p:nvSpPr>
        <p:spPr>
          <a:xfrm>
            <a:off x="3966496" y="1959102"/>
            <a:ext cx="3760244" cy="331100"/>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500" b="1"/>
            </a:lvl1pPr>
          </a:lstStyle>
          <a:p>
            <a:pPr lvl="0">
              <a:defRPr sz="1800" b="0"/>
            </a:pPr>
            <a:r>
              <a:rPr sz="1800" dirty="0">
                <a:solidFill>
                  <a:srgbClr val="FF0000"/>
                </a:solidFill>
              </a:rPr>
              <a:t>Planet grows from </a:t>
            </a:r>
            <a:r>
              <a:rPr sz="1600" dirty="0">
                <a:solidFill>
                  <a:srgbClr val="FF0000"/>
                </a:solidFill>
                <a:latin typeface="+mn-lt"/>
              </a:rPr>
              <a:t>30</a:t>
            </a:r>
            <a:r>
              <a:rPr sz="1800" dirty="0">
                <a:solidFill>
                  <a:srgbClr val="FF0000"/>
                </a:solidFill>
              </a:rPr>
              <a:t> Earth to </a:t>
            </a:r>
            <a:r>
              <a:rPr sz="1600" dirty="0">
                <a:solidFill>
                  <a:srgbClr val="FF0000"/>
                </a:solidFill>
                <a:latin typeface="+mn-lt"/>
              </a:rPr>
              <a:t>1</a:t>
            </a:r>
            <a:r>
              <a:rPr sz="1800" dirty="0">
                <a:solidFill>
                  <a:srgbClr val="FF0000"/>
                </a:solidFill>
              </a:rPr>
              <a:t> Jupiter</a:t>
            </a:r>
          </a:p>
        </p:txBody>
      </p:sp>
      <p:sp>
        <p:nvSpPr>
          <p:cNvPr id="12" name="Spiral arms induced by an external planet rotate slower than self-gravity">
            <a:extLst>
              <a:ext uri="{FF2B5EF4-FFF2-40B4-BE49-F238E27FC236}">
                <a16:creationId xmlns:a16="http://schemas.microsoft.com/office/drawing/2014/main" id="{8C36B364-B133-E04F-AF37-BC02E0622BEC}"/>
              </a:ext>
            </a:extLst>
          </p:cNvPr>
          <p:cNvSpPr txBox="1"/>
          <p:nvPr/>
        </p:nvSpPr>
        <p:spPr>
          <a:xfrm>
            <a:off x="201607" y="1017229"/>
            <a:ext cx="9144000" cy="9528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dirty="0">
                <a:solidFill>
                  <a:schemeClr val="tx1"/>
                </a:solidFill>
                <a:latin typeface="Helvetica" pitchFamily="2" charset="0"/>
              </a:rPr>
              <a:t>Disks give birth to planets and feed them, planets sculpt the disk, the sculpted disk makes planets migrate</a:t>
            </a:r>
            <a:endParaRPr dirty="0">
              <a:solidFill>
                <a:schemeClr val="tx1"/>
              </a:solidFill>
              <a:latin typeface="Helvetica" pitchFamily="2" charset="0"/>
            </a:endParaRPr>
          </a:p>
        </p:txBody>
      </p:sp>
    </p:spTree>
    <p:extLst>
      <p:ext uri="{BB962C8B-B14F-4D97-AF65-F5344CB8AC3E}">
        <p14:creationId xmlns:p14="http://schemas.microsoft.com/office/powerpoint/2010/main" val="24610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7"/>
                </p:tgtEl>
              </p:cMediaNode>
            </p:video>
            <p:video>
              <p:cMediaNode vol="10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5</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pic>
        <p:nvPicPr>
          <p:cNvPr id="8" name="Picture 7">
            <a:extLst>
              <a:ext uri="{FF2B5EF4-FFF2-40B4-BE49-F238E27FC236}">
                <a16:creationId xmlns:a16="http://schemas.microsoft.com/office/drawing/2014/main" id="{A22EEB4C-E823-294E-8673-92E49AC54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357" y="836911"/>
            <a:ext cx="5139951" cy="3668432"/>
          </a:xfrm>
          <a:prstGeom prst="rect">
            <a:avLst/>
          </a:prstGeom>
        </p:spPr>
      </p:pic>
      <p:sp>
        <p:nvSpPr>
          <p:cNvPr id="7" name="Title 1">
            <a:extLst>
              <a:ext uri="{FF2B5EF4-FFF2-40B4-BE49-F238E27FC236}">
                <a16:creationId xmlns:a16="http://schemas.microsoft.com/office/drawing/2014/main" id="{D52D57A5-7651-A648-B8BE-E59682D0FDA3}"/>
              </a:ext>
            </a:extLst>
          </p:cNvPr>
          <p:cNvSpPr>
            <a:spLocks noGrp="1"/>
          </p:cNvSpPr>
          <p:nvPr>
            <p:ph type="title"/>
          </p:nvPr>
        </p:nvSpPr>
        <p:spPr>
          <a:xfrm>
            <a:off x="1515290" y="10601"/>
            <a:ext cx="7781110" cy="994172"/>
          </a:xfrm>
        </p:spPr>
        <p:txBody>
          <a:bodyPr>
            <a:normAutofit/>
          </a:bodyPr>
          <a:lstStyle/>
          <a:p>
            <a:r>
              <a:rPr lang="en-US" sz="3100" b="1" dirty="0"/>
              <a:t>Planets &amp; disks: the missing link</a:t>
            </a:r>
          </a:p>
        </p:txBody>
      </p:sp>
      <p:sp>
        <p:nvSpPr>
          <p:cNvPr id="9" name="Shape 724">
            <a:extLst>
              <a:ext uri="{FF2B5EF4-FFF2-40B4-BE49-F238E27FC236}">
                <a16:creationId xmlns:a16="http://schemas.microsoft.com/office/drawing/2014/main" id="{2AA278D6-79D5-244E-8245-D84EA94C1102}"/>
              </a:ext>
            </a:extLst>
          </p:cNvPr>
          <p:cNvSpPr/>
          <p:nvPr/>
        </p:nvSpPr>
        <p:spPr>
          <a:xfrm>
            <a:off x="5564869" y="673996"/>
            <a:ext cx="2179021" cy="319559"/>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725" dirty="0" err="1"/>
              <a:t>exoplanet.eu</a:t>
            </a:r>
            <a:endParaRPr sz="1600" dirty="0"/>
          </a:p>
        </p:txBody>
      </p:sp>
      <p:sp>
        <p:nvSpPr>
          <p:cNvPr id="15" name="Spiral arms induced by an external planet rotate slower than self-gravity">
            <a:extLst>
              <a:ext uri="{FF2B5EF4-FFF2-40B4-BE49-F238E27FC236}">
                <a16:creationId xmlns:a16="http://schemas.microsoft.com/office/drawing/2014/main" id="{EF824995-C5D0-4040-821A-9AF6EDE8F480}"/>
              </a:ext>
            </a:extLst>
          </p:cNvPr>
          <p:cNvSpPr txBox="1"/>
          <p:nvPr/>
        </p:nvSpPr>
        <p:spPr>
          <a:xfrm>
            <a:off x="3357821" y="3877410"/>
            <a:ext cx="1292505"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10</a:t>
            </a:r>
            <a:r>
              <a:rPr lang="en-US" sz="1800" dirty="0">
                <a:solidFill>
                  <a:schemeClr val="tx1"/>
                </a:solidFill>
              </a:rPr>
              <a:t> </a:t>
            </a:r>
            <a:r>
              <a:rPr lang="en-US" sz="1800" dirty="0" err="1">
                <a:solidFill>
                  <a:schemeClr val="tx1"/>
                </a:solidFill>
              </a:rPr>
              <a:t>Myr</a:t>
            </a:r>
            <a:endParaRPr sz="1800" dirty="0">
              <a:solidFill>
                <a:schemeClr val="tx1"/>
              </a:solidFill>
            </a:endParaRPr>
          </a:p>
        </p:txBody>
      </p:sp>
      <p:sp>
        <p:nvSpPr>
          <p:cNvPr id="16" name="Spiral arms induced by an external planet rotate slower than self-gravity">
            <a:extLst>
              <a:ext uri="{FF2B5EF4-FFF2-40B4-BE49-F238E27FC236}">
                <a16:creationId xmlns:a16="http://schemas.microsoft.com/office/drawing/2014/main" id="{AA46081E-9C3D-C44D-8040-215105E30D6D}"/>
              </a:ext>
            </a:extLst>
          </p:cNvPr>
          <p:cNvSpPr txBox="1"/>
          <p:nvPr/>
        </p:nvSpPr>
        <p:spPr>
          <a:xfrm>
            <a:off x="5183609" y="3877410"/>
            <a:ext cx="814104"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a:t>
            </a:r>
            <a:r>
              <a:rPr lang="en-US" sz="1800" dirty="0">
                <a:solidFill>
                  <a:schemeClr val="tx1"/>
                </a:solidFill>
              </a:rPr>
              <a:t> </a:t>
            </a:r>
            <a:r>
              <a:rPr lang="en-US" sz="1800" dirty="0" err="1">
                <a:solidFill>
                  <a:schemeClr val="tx1"/>
                </a:solidFill>
              </a:rPr>
              <a:t>Gyr</a:t>
            </a:r>
            <a:endParaRPr sz="1800" dirty="0">
              <a:solidFill>
                <a:schemeClr val="tx1"/>
              </a:solidFill>
            </a:endParaRPr>
          </a:p>
        </p:txBody>
      </p:sp>
      <p:sp>
        <p:nvSpPr>
          <p:cNvPr id="17" name="Spiral arms induced by an external planet rotate slower than self-gravity">
            <a:extLst>
              <a:ext uri="{FF2B5EF4-FFF2-40B4-BE49-F238E27FC236}">
                <a16:creationId xmlns:a16="http://schemas.microsoft.com/office/drawing/2014/main" id="{C312BB28-3656-2641-BF85-244BE7FA8A74}"/>
              </a:ext>
            </a:extLst>
          </p:cNvPr>
          <p:cNvSpPr txBox="1"/>
          <p:nvPr/>
        </p:nvSpPr>
        <p:spPr>
          <a:xfrm>
            <a:off x="6172648" y="3885186"/>
            <a:ext cx="1445320"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10</a:t>
            </a:r>
            <a:r>
              <a:rPr lang="en-US" sz="1800" dirty="0">
                <a:solidFill>
                  <a:schemeClr val="tx1"/>
                </a:solidFill>
              </a:rPr>
              <a:t> </a:t>
            </a:r>
            <a:r>
              <a:rPr lang="en-US" sz="1800" dirty="0" err="1">
                <a:solidFill>
                  <a:schemeClr val="tx1"/>
                </a:solidFill>
              </a:rPr>
              <a:t>Gyr</a:t>
            </a:r>
            <a:endParaRPr sz="1800" dirty="0">
              <a:solidFill>
                <a:schemeClr val="tx1"/>
              </a:solidFill>
            </a:endParaRPr>
          </a:p>
        </p:txBody>
      </p:sp>
      <p:sp>
        <p:nvSpPr>
          <p:cNvPr id="18" name="Spiral arms induced by an external planet rotate slower than self-gravity">
            <a:extLst>
              <a:ext uri="{FF2B5EF4-FFF2-40B4-BE49-F238E27FC236}">
                <a16:creationId xmlns:a16="http://schemas.microsoft.com/office/drawing/2014/main" id="{0CA2A9A7-F256-F441-96D9-FB568EE98CA9}"/>
              </a:ext>
            </a:extLst>
          </p:cNvPr>
          <p:cNvSpPr txBox="1"/>
          <p:nvPr/>
        </p:nvSpPr>
        <p:spPr>
          <a:xfrm>
            <a:off x="4174445" y="3885185"/>
            <a:ext cx="1235078"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100 </a:t>
            </a:r>
            <a:r>
              <a:rPr lang="en-US" sz="1800" dirty="0" err="1">
                <a:solidFill>
                  <a:schemeClr val="tx1"/>
                </a:solidFill>
                <a:latin typeface="+mn-lt"/>
              </a:rPr>
              <a:t>M</a:t>
            </a:r>
            <a:r>
              <a:rPr lang="en-US" sz="1800" dirty="0" err="1">
                <a:solidFill>
                  <a:schemeClr val="tx1"/>
                </a:solidFill>
              </a:rPr>
              <a:t>yr</a:t>
            </a:r>
            <a:endParaRPr sz="1800" dirty="0">
              <a:solidFill>
                <a:schemeClr val="tx1"/>
              </a:solidFill>
            </a:endParaRPr>
          </a:p>
        </p:txBody>
      </p:sp>
    </p:spTree>
    <p:extLst>
      <p:ext uri="{BB962C8B-B14F-4D97-AF65-F5344CB8AC3E}">
        <p14:creationId xmlns:p14="http://schemas.microsoft.com/office/powerpoint/2010/main" val="384632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6</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pic>
        <p:nvPicPr>
          <p:cNvPr id="8" name="Picture 7">
            <a:extLst>
              <a:ext uri="{FF2B5EF4-FFF2-40B4-BE49-F238E27FC236}">
                <a16:creationId xmlns:a16="http://schemas.microsoft.com/office/drawing/2014/main" id="{A22EEB4C-E823-294E-8673-92E49AC54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357" y="836911"/>
            <a:ext cx="5139951" cy="3668432"/>
          </a:xfrm>
          <a:prstGeom prst="rect">
            <a:avLst/>
          </a:prstGeom>
        </p:spPr>
      </p:pic>
      <p:sp>
        <p:nvSpPr>
          <p:cNvPr id="7" name="Title 1">
            <a:extLst>
              <a:ext uri="{FF2B5EF4-FFF2-40B4-BE49-F238E27FC236}">
                <a16:creationId xmlns:a16="http://schemas.microsoft.com/office/drawing/2014/main" id="{D52D57A5-7651-A648-B8BE-E59682D0FDA3}"/>
              </a:ext>
            </a:extLst>
          </p:cNvPr>
          <p:cNvSpPr>
            <a:spLocks noGrp="1"/>
          </p:cNvSpPr>
          <p:nvPr>
            <p:ph type="title"/>
          </p:nvPr>
        </p:nvSpPr>
        <p:spPr>
          <a:xfrm>
            <a:off x="1515290" y="10601"/>
            <a:ext cx="7781110" cy="994172"/>
          </a:xfrm>
        </p:spPr>
        <p:txBody>
          <a:bodyPr>
            <a:normAutofit/>
          </a:bodyPr>
          <a:lstStyle/>
          <a:p>
            <a:r>
              <a:rPr lang="en-US" sz="3100" b="1" dirty="0"/>
              <a:t>Planets &amp; disks: the missing link</a:t>
            </a:r>
          </a:p>
        </p:txBody>
      </p:sp>
      <p:sp>
        <p:nvSpPr>
          <p:cNvPr id="9" name="Shape 724">
            <a:extLst>
              <a:ext uri="{FF2B5EF4-FFF2-40B4-BE49-F238E27FC236}">
                <a16:creationId xmlns:a16="http://schemas.microsoft.com/office/drawing/2014/main" id="{2AA278D6-79D5-244E-8245-D84EA94C1102}"/>
              </a:ext>
            </a:extLst>
          </p:cNvPr>
          <p:cNvSpPr/>
          <p:nvPr/>
        </p:nvSpPr>
        <p:spPr>
          <a:xfrm>
            <a:off x="5564869" y="673996"/>
            <a:ext cx="2179021" cy="319559"/>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725" dirty="0" err="1"/>
              <a:t>exoplanet.eu</a:t>
            </a:r>
            <a:endParaRPr sz="1600" dirty="0"/>
          </a:p>
        </p:txBody>
      </p:sp>
      <p:pic>
        <p:nvPicPr>
          <p:cNvPr id="10" name="Picture 9">
            <a:extLst>
              <a:ext uri="{FF2B5EF4-FFF2-40B4-BE49-F238E27FC236}">
                <a16:creationId xmlns:a16="http://schemas.microsoft.com/office/drawing/2014/main" id="{F13A7E77-790C-D74D-88E3-B074E34D9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061" y="1390006"/>
            <a:ext cx="755941" cy="547807"/>
          </a:xfrm>
          <a:prstGeom prst="rect">
            <a:avLst/>
          </a:prstGeom>
        </p:spPr>
      </p:pic>
      <p:sp>
        <p:nvSpPr>
          <p:cNvPr id="11" name="Shape 724">
            <a:extLst>
              <a:ext uri="{FF2B5EF4-FFF2-40B4-BE49-F238E27FC236}">
                <a16:creationId xmlns:a16="http://schemas.microsoft.com/office/drawing/2014/main" id="{8AE7D8FF-2526-6441-AF54-29F55CA59E0B}"/>
              </a:ext>
            </a:extLst>
          </p:cNvPr>
          <p:cNvSpPr/>
          <p:nvPr/>
        </p:nvSpPr>
        <p:spPr>
          <a:xfrm>
            <a:off x="2498933" y="1894486"/>
            <a:ext cx="1329488" cy="269545"/>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400" dirty="0">
                <a:latin typeface="Helvetica" pitchFamily="2" charset="0"/>
              </a:rPr>
              <a:t>Keppler+18</a:t>
            </a:r>
            <a:endParaRPr sz="1400" dirty="0">
              <a:latin typeface="Helvetica" pitchFamily="2" charset="0"/>
            </a:endParaRPr>
          </a:p>
        </p:txBody>
      </p:sp>
      <p:sp>
        <p:nvSpPr>
          <p:cNvPr id="13" name="Spiral arms induced by an external planet rotate slower than self-gravity">
            <a:extLst>
              <a:ext uri="{FF2B5EF4-FFF2-40B4-BE49-F238E27FC236}">
                <a16:creationId xmlns:a16="http://schemas.microsoft.com/office/drawing/2014/main" id="{F38A614D-8C11-2241-8484-4CAB8C38C11A}"/>
              </a:ext>
            </a:extLst>
          </p:cNvPr>
          <p:cNvSpPr txBox="1"/>
          <p:nvPr/>
        </p:nvSpPr>
        <p:spPr>
          <a:xfrm>
            <a:off x="2857705" y="2409929"/>
            <a:ext cx="814104" cy="4715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2200" dirty="0">
                <a:solidFill>
                  <a:srgbClr val="FF0000"/>
                </a:solidFill>
                <a:latin typeface="Helvetica" pitchFamily="2" charset="0"/>
              </a:rPr>
              <a:t>Disks</a:t>
            </a:r>
            <a:endParaRPr dirty="0">
              <a:solidFill>
                <a:srgbClr val="FF0000"/>
              </a:solidFill>
              <a:latin typeface="Helvetica" pitchFamily="2" charset="0"/>
            </a:endParaRPr>
          </a:p>
        </p:txBody>
      </p:sp>
      <p:sp>
        <p:nvSpPr>
          <p:cNvPr id="15" name="Spiral arms induced by an external planet rotate slower than self-gravity">
            <a:extLst>
              <a:ext uri="{FF2B5EF4-FFF2-40B4-BE49-F238E27FC236}">
                <a16:creationId xmlns:a16="http://schemas.microsoft.com/office/drawing/2014/main" id="{EF824995-C5D0-4040-821A-9AF6EDE8F480}"/>
              </a:ext>
            </a:extLst>
          </p:cNvPr>
          <p:cNvSpPr txBox="1"/>
          <p:nvPr/>
        </p:nvSpPr>
        <p:spPr>
          <a:xfrm>
            <a:off x="3357821" y="3877410"/>
            <a:ext cx="1292505"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rgbClr val="FF0000"/>
                </a:solidFill>
                <a:latin typeface="+mn-lt"/>
              </a:rPr>
              <a:t>10</a:t>
            </a:r>
            <a:r>
              <a:rPr lang="en-US" sz="1800" dirty="0">
                <a:solidFill>
                  <a:srgbClr val="FF0000"/>
                </a:solidFill>
              </a:rPr>
              <a:t> </a:t>
            </a:r>
            <a:r>
              <a:rPr lang="en-US" sz="1800" dirty="0" err="1">
                <a:solidFill>
                  <a:srgbClr val="FF0000"/>
                </a:solidFill>
              </a:rPr>
              <a:t>Myr</a:t>
            </a:r>
            <a:endParaRPr sz="1800" dirty="0">
              <a:solidFill>
                <a:srgbClr val="FF0000"/>
              </a:solidFill>
            </a:endParaRPr>
          </a:p>
        </p:txBody>
      </p:sp>
      <p:sp>
        <p:nvSpPr>
          <p:cNvPr id="16" name="Spiral arms induced by an external planet rotate slower than self-gravity">
            <a:extLst>
              <a:ext uri="{FF2B5EF4-FFF2-40B4-BE49-F238E27FC236}">
                <a16:creationId xmlns:a16="http://schemas.microsoft.com/office/drawing/2014/main" id="{AA46081E-9C3D-C44D-8040-215105E30D6D}"/>
              </a:ext>
            </a:extLst>
          </p:cNvPr>
          <p:cNvSpPr txBox="1"/>
          <p:nvPr/>
        </p:nvSpPr>
        <p:spPr>
          <a:xfrm>
            <a:off x="5183609" y="3877410"/>
            <a:ext cx="814104"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a:t>
            </a:r>
            <a:r>
              <a:rPr lang="en-US" sz="1800" dirty="0">
                <a:solidFill>
                  <a:schemeClr val="tx1"/>
                </a:solidFill>
              </a:rPr>
              <a:t> </a:t>
            </a:r>
            <a:r>
              <a:rPr lang="en-US" sz="1800" dirty="0" err="1">
                <a:solidFill>
                  <a:schemeClr val="tx1"/>
                </a:solidFill>
              </a:rPr>
              <a:t>Gyr</a:t>
            </a:r>
            <a:endParaRPr sz="1800" dirty="0">
              <a:solidFill>
                <a:schemeClr val="tx1"/>
              </a:solidFill>
            </a:endParaRPr>
          </a:p>
        </p:txBody>
      </p:sp>
      <p:sp>
        <p:nvSpPr>
          <p:cNvPr id="17" name="Spiral arms induced by an external planet rotate slower than self-gravity">
            <a:extLst>
              <a:ext uri="{FF2B5EF4-FFF2-40B4-BE49-F238E27FC236}">
                <a16:creationId xmlns:a16="http://schemas.microsoft.com/office/drawing/2014/main" id="{C312BB28-3656-2641-BF85-244BE7FA8A74}"/>
              </a:ext>
            </a:extLst>
          </p:cNvPr>
          <p:cNvSpPr txBox="1"/>
          <p:nvPr/>
        </p:nvSpPr>
        <p:spPr>
          <a:xfrm>
            <a:off x="6172648" y="3885186"/>
            <a:ext cx="1445320"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10</a:t>
            </a:r>
            <a:r>
              <a:rPr lang="en-US" sz="1800" dirty="0">
                <a:solidFill>
                  <a:schemeClr val="tx1"/>
                </a:solidFill>
              </a:rPr>
              <a:t> </a:t>
            </a:r>
            <a:r>
              <a:rPr lang="en-US" sz="1800" dirty="0" err="1">
                <a:solidFill>
                  <a:schemeClr val="tx1"/>
                </a:solidFill>
              </a:rPr>
              <a:t>Gyr</a:t>
            </a:r>
            <a:endParaRPr sz="1800" dirty="0">
              <a:solidFill>
                <a:schemeClr val="tx1"/>
              </a:solidFill>
            </a:endParaRPr>
          </a:p>
        </p:txBody>
      </p:sp>
      <p:sp>
        <p:nvSpPr>
          <p:cNvPr id="18" name="Spiral arms induced by an external planet rotate slower than self-gravity">
            <a:extLst>
              <a:ext uri="{FF2B5EF4-FFF2-40B4-BE49-F238E27FC236}">
                <a16:creationId xmlns:a16="http://schemas.microsoft.com/office/drawing/2014/main" id="{0CA2A9A7-F256-F441-96D9-FB568EE98CA9}"/>
              </a:ext>
            </a:extLst>
          </p:cNvPr>
          <p:cNvSpPr txBox="1"/>
          <p:nvPr/>
        </p:nvSpPr>
        <p:spPr>
          <a:xfrm>
            <a:off x="4174445" y="3885185"/>
            <a:ext cx="1235078" cy="4025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1800" dirty="0">
                <a:solidFill>
                  <a:schemeClr val="tx1"/>
                </a:solidFill>
                <a:latin typeface="+mn-lt"/>
              </a:rPr>
              <a:t>100 </a:t>
            </a:r>
            <a:r>
              <a:rPr lang="en-US" sz="1800" dirty="0" err="1">
                <a:solidFill>
                  <a:schemeClr val="tx1"/>
                </a:solidFill>
                <a:latin typeface="+mn-lt"/>
              </a:rPr>
              <a:t>M</a:t>
            </a:r>
            <a:r>
              <a:rPr lang="en-US" sz="1800" dirty="0" err="1">
                <a:solidFill>
                  <a:schemeClr val="tx1"/>
                </a:solidFill>
              </a:rPr>
              <a:t>yr</a:t>
            </a:r>
            <a:endParaRPr sz="1800" dirty="0">
              <a:solidFill>
                <a:schemeClr val="tx1"/>
              </a:solidFill>
            </a:endParaRPr>
          </a:p>
        </p:txBody>
      </p:sp>
      <p:cxnSp>
        <p:nvCxnSpPr>
          <p:cNvPr id="23" name="Straight Connector 22">
            <a:extLst>
              <a:ext uri="{FF2B5EF4-FFF2-40B4-BE49-F238E27FC236}">
                <a16:creationId xmlns:a16="http://schemas.microsoft.com/office/drawing/2014/main" id="{B85DD46B-6E9E-1744-9811-654AB5892324}"/>
              </a:ext>
            </a:extLst>
          </p:cNvPr>
          <p:cNvCxnSpPr>
            <a:cxnSpLocks/>
          </p:cNvCxnSpPr>
          <p:nvPr/>
        </p:nvCxnSpPr>
        <p:spPr>
          <a:xfrm flipV="1">
            <a:off x="3724897" y="1577121"/>
            <a:ext cx="0" cy="2300289"/>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CD326946-8815-9D49-AD0C-4D3D2BE94061}"/>
              </a:ext>
            </a:extLst>
          </p:cNvPr>
          <p:cNvCxnSpPr>
            <a:cxnSpLocks/>
          </p:cNvCxnSpPr>
          <p:nvPr/>
        </p:nvCxnSpPr>
        <p:spPr>
          <a:xfrm flipH="1">
            <a:off x="2713765" y="2875420"/>
            <a:ext cx="1005840" cy="0"/>
          </a:xfrm>
          <a:prstGeom prst="line">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D69518C9-AF01-704D-A4A3-305E0718BC9B}"/>
              </a:ext>
            </a:extLst>
          </p:cNvPr>
          <p:cNvPicPr>
            <a:picLocks noChangeAspect="1"/>
          </p:cNvPicPr>
          <p:nvPr/>
        </p:nvPicPr>
        <p:blipFill>
          <a:blip r:embed="rId5"/>
          <a:stretch>
            <a:fillRect/>
          </a:stretch>
        </p:blipFill>
        <p:spPr>
          <a:xfrm>
            <a:off x="2459177" y="3093608"/>
            <a:ext cx="1143216" cy="712184"/>
          </a:xfrm>
          <a:prstGeom prst="rect">
            <a:avLst/>
          </a:prstGeom>
        </p:spPr>
      </p:pic>
    </p:spTree>
    <p:extLst>
      <p:ext uri="{BB962C8B-B14F-4D97-AF65-F5344CB8AC3E}">
        <p14:creationId xmlns:p14="http://schemas.microsoft.com/office/powerpoint/2010/main" val="235516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7</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72114F5-3438-234D-9726-5951420C1E65}"/>
              </a:ext>
            </a:extLst>
          </p:cNvPr>
          <p:cNvSpPr>
            <a:spLocks noGrp="1"/>
          </p:cNvSpPr>
          <p:nvPr>
            <p:ph type="title"/>
          </p:nvPr>
        </p:nvSpPr>
        <p:spPr>
          <a:xfrm>
            <a:off x="1515290" y="10601"/>
            <a:ext cx="7781110" cy="994172"/>
          </a:xfrm>
        </p:spPr>
        <p:txBody>
          <a:bodyPr>
            <a:normAutofit/>
          </a:bodyPr>
          <a:lstStyle/>
          <a:p>
            <a:r>
              <a:rPr lang="en-US" sz="3100" b="1" dirty="0"/>
              <a:t>Disks at high-res: ALMA DSHARP</a:t>
            </a:r>
          </a:p>
        </p:txBody>
      </p:sp>
      <p:pic>
        <p:nvPicPr>
          <p:cNvPr id="9" name="Picture 8">
            <a:extLst>
              <a:ext uri="{FF2B5EF4-FFF2-40B4-BE49-F238E27FC236}">
                <a16:creationId xmlns:a16="http://schemas.microsoft.com/office/drawing/2014/main" id="{252E6B46-B95B-7D47-8A72-A0A765BBB2A8}"/>
              </a:ext>
            </a:extLst>
          </p:cNvPr>
          <p:cNvPicPr>
            <a:picLocks noChangeAspect="1"/>
          </p:cNvPicPr>
          <p:nvPr/>
        </p:nvPicPr>
        <p:blipFill rotWithShape="1">
          <a:blip r:embed="rId3">
            <a:extLst>
              <a:ext uri="{28A0092B-C50C-407E-A947-70E740481C1C}">
                <a14:useLocalDpi xmlns:a14="http://schemas.microsoft.com/office/drawing/2010/main" val="0"/>
              </a:ext>
            </a:extLst>
          </a:blip>
          <a:srcRect r="40422"/>
          <a:stretch/>
        </p:blipFill>
        <p:spPr>
          <a:xfrm>
            <a:off x="477077" y="1025414"/>
            <a:ext cx="2545690" cy="1697021"/>
          </a:xfrm>
          <a:prstGeom prst="rect">
            <a:avLst/>
          </a:prstGeom>
        </p:spPr>
      </p:pic>
      <p:pic>
        <p:nvPicPr>
          <p:cNvPr id="10" name="Picture 9">
            <a:extLst>
              <a:ext uri="{FF2B5EF4-FFF2-40B4-BE49-F238E27FC236}">
                <a16:creationId xmlns:a16="http://schemas.microsoft.com/office/drawing/2014/main" id="{DCF80089-2773-D347-8D00-2E506F038628}"/>
              </a:ext>
            </a:extLst>
          </p:cNvPr>
          <p:cNvPicPr>
            <a:picLocks noChangeAspect="1"/>
          </p:cNvPicPr>
          <p:nvPr/>
        </p:nvPicPr>
        <p:blipFill rotWithShape="1">
          <a:blip r:embed="rId3">
            <a:extLst>
              <a:ext uri="{28A0092B-C50C-407E-A947-70E740481C1C}">
                <a14:useLocalDpi xmlns:a14="http://schemas.microsoft.com/office/drawing/2010/main" val="0"/>
              </a:ext>
            </a:extLst>
          </a:blip>
          <a:srcRect l="59578"/>
          <a:stretch/>
        </p:blipFill>
        <p:spPr>
          <a:xfrm>
            <a:off x="482131" y="2722436"/>
            <a:ext cx="1823748" cy="1791918"/>
          </a:xfrm>
          <a:prstGeom prst="rect">
            <a:avLst/>
          </a:prstGeom>
        </p:spPr>
      </p:pic>
      <p:sp>
        <p:nvSpPr>
          <p:cNvPr id="11" name="Shape 724">
            <a:extLst>
              <a:ext uri="{FF2B5EF4-FFF2-40B4-BE49-F238E27FC236}">
                <a16:creationId xmlns:a16="http://schemas.microsoft.com/office/drawing/2014/main" id="{9BC9619A-5BC3-6F47-AB71-624325965A24}"/>
              </a:ext>
            </a:extLst>
          </p:cNvPr>
          <p:cNvSpPr/>
          <p:nvPr/>
        </p:nvSpPr>
        <p:spPr>
          <a:xfrm>
            <a:off x="2344771" y="4230795"/>
            <a:ext cx="1635302"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Huang…Ricci+18</a:t>
            </a:r>
            <a:endParaRPr sz="1500" dirty="0">
              <a:latin typeface="Helvetica" pitchFamily="2" charset="0"/>
            </a:endParaRPr>
          </a:p>
        </p:txBody>
      </p:sp>
      <p:sp>
        <p:nvSpPr>
          <p:cNvPr id="16" name="Shape 724">
            <a:extLst>
              <a:ext uri="{FF2B5EF4-FFF2-40B4-BE49-F238E27FC236}">
                <a16:creationId xmlns:a16="http://schemas.microsoft.com/office/drawing/2014/main" id="{5622B8C1-6408-8744-A4A0-0A72A721922D}"/>
              </a:ext>
            </a:extLst>
          </p:cNvPr>
          <p:cNvSpPr/>
          <p:nvPr/>
        </p:nvSpPr>
        <p:spPr>
          <a:xfrm>
            <a:off x="2344770" y="3972365"/>
            <a:ext cx="1750151"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Andrews…Ricci+18</a:t>
            </a:r>
            <a:endParaRPr sz="1500" dirty="0">
              <a:latin typeface="Helvetica" pitchFamily="2" charset="0"/>
            </a:endParaRPr>
          </a:p>
        </p:txBody>
      </p:sp>
      <p:sp>
        <p:nvSpPr>
          <p:cNvPr id="18" name="Shape 724">
            <a:extLst>
              <a:ext uri="{FF2B5EF4-FFF2-40B4-BE49-F238E27FC236}">
                <a16:creationId xmlns:a16="http://schemas.microsoft.com/office/drawing/2014/main" id="{03798CF7-2BF7-5348-A508-231779E9E4A0}"/>
              </a:ext>
            </a:extLst>
          </p:cNvPr>
          <p:cNvSpPr/>
          <p:nvPr/>
        </p:nvSpPr>
        <p:spPr>
          <a:xfrm>
            <a:off x="2344770" y="3571468"/>
            <a:ext cx="2147717"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30mas or 6au @ 1.3mm</a:t>
            </a:r>
            <a:endParaRPr sz="1500" dirty="0">
              <a:latin typeface="Helvetica" pitchFamily="2" charset="0"/>
            </a:endParaRPr>
          </a:p>
        </p:txBody>
      </p:sp>
    </p:spTree>
    <p:extLst>
      <p:ext uri="{BB962C8B-B14F-4D97-AF65-F5344CB8AC3E}">
        <p14:creationId xmlns:p14="http://schemas.microsoft.com/office/powerpoint/2010/main" val="386252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8</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F72114F5-3438-234D-9726-5951420C1E65}"/>
              </a:ext>
            </a:extLst>
          </p:cNvPr>
          <p:cNvSpPr>
            <a:spLocks noGrp="1"/>
          </p:cNvSpPr>
          <p:nvPr>
            <p:ph type="title"/>
          </p:nvPr>
        </p:nvSpPr>
        <p:spPr>
          <a:xfrm>
            <a:off x="1515290" y="10601"/>
            <a:ext cx="7781110" cy="994172"/>
          </a:xfrm>
        </p:spPr>
        <p:txBody>
          <a:bodyPr>
            <a:normAutofit/>
          </a:bodyPr>
          <a:lstStyle/>
          <a:p>
            <a:r>
              <a:rPr lang="en-US" sz="3100" b="1" dirty="0"/>
              <a:t>Disks at high-res: ALMA DSHARP</a:t>
            </a:r>
          </a:p>
        </p:txBody>
      </p:sp>
      <p:pic>
        <p:nvPicPr>
          <p:cNvPr id="8" name="Picture 7">
            <a:extLst>
              <a:ext uri="{FF2B5EF4-FFF2-40B4-BE49-F238E27FC236}">
                <a16:creationId xmlns:a16="http://schemas.microsoft.com/office/drawing/2014/main" id="{BEB113B6-B137-B44D-8515-93D8FB856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821" y="1004773"/>
            <a:ext cx="3863860" cy="2766432"/>
          </a:xfrm>
          <a:prstGeom prst="rect">
            <a:avLst/>
          </a:prstGeom>
        </p:spPr>
      </p:pic>
      <p:pic>
        <p:nvPicPr>
          <p:cNvPr id="9" name="Picture 8">
            <a:extLst>
              <a:ext uri="{FF2B5EF4-FFF2-40B4-BE49-F238E27FC236}">
                <a16:creationId xmlns:a16="http://schemas.microsoft.com/office/drawing/2014/main" id="{252E6B46-B95B-7D47-8A72-A0A765BBB2A8}"/>
              </a:ext>
            </a:extLst>
          </p:cNvPr>
          <p:cNvPicPr>
            <a:picLocks noChangeAspect="1"/>
          </p:cNvPicPr>
          <p:nvPr/>
        </p:nvPicPr>
        <p:blipFill rotWithShape="1">
          <a:blip r:embed="rId4">
            <a:extLst>
              <a:ext uri="{28A0092B-C50C-407E-A947-70E740481C1C}">
                <a14:useLocalDpi xmlns:a14="http://schemas.microsoft.com/office/drawing/2010/main" val="0"/>
              </a:ext>
            </a:extLst>
          </a:blip>
          <a:srcRect r="40422"/>
          <a:stretch/>
        </p:blipFill>
        <p:spPr>
          <a:xfrm>
            <a:off x="477077" y="1025414"/>
            <a:ext cx="2545690" cy="1697021"/>
          </a:xfrm>
          <a:prstGeom prst="rect">
            <a:avLst/>
          </a:prstGeom>
        </p:spPr>
      </p:pic>
      <p:pic>
        <p:nvPicPr>
          <p:cNvPr id="10" name="Picture 9">
            <a:extLst>
              <a:ext uri="{FF2B5EF4-FFF2-40B4-BE49-F238E27FC236}">
                <a16:creationId xmlns:a16="http://schemas.microsoft.com/office/drawing/2014/main" id="{DCF80089-2773-D347-8D00-2E506F038628}"/>
              </a:ext>
            </a:extLst>
          </p:cNvPr>
          <p:cNvPicPr>
            <a:picLocks noChangeAspect="1"/>
          </p:cNvPicPr>
          <p:nvPr/>
        </p:nvPicPr>
        <p:blipFill rotWithShape="1">
          <a:blip r:embed="rId4">
            <a:extLst>
              <a:ext uri="{28A0092B-C50C-407E-A947-70E740481C1C}">
                <a14:useLocalDpi xmlns:a14="http://schemas.microsoft.com/office/drawing/2010/main" val="0"/>
              </a:ext>
            </a:extLst>
          </a:blip>
          <a:srcRect l="59578"/>
          <a:stretch/>
        </p:blipFill>
        <p:spPr>
          <a:xfrm>
            <a:off x="482131" y="2722436"/>
            <a:ext cx="1823748" cy="1791918"/>
          </a:xfrm>
          <a:prstGeom prst="rect">
            <a:avLst/>
          </a:prstGeom>
        </p:spPr>
      </p:pic>
      <p:sp>
        <p:nvSpPr>
          <p:cNvPr id="11" name="Shape 724">
            <a:extLst>
              <a:ext uri="{FF2B5EF4-FFF2-40B4-BE49-F238E27FC236}">
                <a16:creationId xmlns:a16="http://schemas.microsoft.com/office/drawing/2014/main" id="{9BC9619A-5BC3-6F47-AB71-624325965A24}"/>
              </a:ext>
            </a:extLst>
          </p:cNvPr>
          <p:cNvSpPr/>
          <p:nvPr/>
        </p:nvSpPr>
        <p:spPr>
          <a:xfrm>
            <a:off x="2344771" y="4230795"/>
            <a:ext cx="1635302"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Huang…Ricci+18</a:t>
            </a:r>
            <a:endParaRPr sz="1500" dirty="0">
              <a:latin typeface="Helvetica" pitchFamily="2" charset="0"/>
            </a:endParaRPr>
          </a:p>
        </p:txBody>
      </p:sp>
      <p:sp>
        <p:nvSpPr>
          <p:cNvPr id="12" name="Shape 724">
            <a:extLst>
              <a:ext uri="{FF2B5EF4-FFF2-40B4-BE49-F238E27FC236}">
                <a16:creationId xmlns:a16="http://schemas.microsoft.com/office/drawing/2014/main" id="{97565C01-F73E-8F41-8F47-039491A2742D}"/>
              </a:ext>
            </a:extLst>
          </p:cNvPr>
          <p:cNvSpPr/>
          <p:nvPr/>
        </p:nvSpPr>
        <p:spPr>
          <a:xfrm>
            <a:off x="6235750" y="832914"/>
            <a:ext cx="1590160"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Zhang…Ricci+18</a:t>
            </a:r>
            <a:endParaRPr sz="1500" dirty="0">
              <a:latin typeface="Helvetica" pitchFamily="2" charset="0"/>
            </a:endParaRPr>
          </a:p>
        </p:txBody>
      </p:sp>
      <p:sp>
        <p:nvSpPr>
          <p:cNvPr id="13" name="Rectangle 12">
            <a:extLst>
              <a:ext uri="{FF2B5EF4-FFF2-40B4-BE49-F238E27FC236}">
                <a16:creationId xmlns:a16="http://schemas.microsoft.com/office/drawing/2014/main" id="{9509EA9C-42F1-2F44-A980-DBAF27FB439C}"/>
              </a:ext>
            </a:extLst>
          </p:cNvPr>
          <p:cNvSpPr/>
          <p:nvPr/>
        </p:nvSpPr>
        <p:spPr>
          <a:xfrm>
            <a:off x="6651750" y="1708920"/>
            <a:ext cx="1221742" cy="715581"/>
          </a:xfrm>
          <a:prstGeom prst="rect">
            <a:avLst/>
          </a:prstGeom>
        </p:spPr>
        <p:txBody>
          <a:bodyPr wrap="square">
            <a:spAutoFit/>
          </a:bodyPr>
          <a:lstStyle/>
          <a:p>
            <a:pPr algn="ctr"/>
            <a:r>
              <a:rPr lang="en-US" b="1" dirty="0">
                <a:solidFill>
                  <a:srgbClr val="0070C0"/>
                </a:solidFill>
              </a:rPr>
              <a:t>ALMA</a:t>
            </a:r>
          </a:p>
          <a:p>
            <a:pPr algn="ctr"/>
            <a:r>
              <a:rPr lang="en-US" b="1" dirty="0">
                <a:solidFill>
                  <a:srgbClr val="0070C0"/>
                </a:solidFill>
              </a:rPr>
              <a:t>“DSHARP</a:t>
            </a:r>
          </a:p>
          <a:p>
            <a:pPr algn="ctr"/>
            <a:r>
              <a:rPr lang="en-US" b="1" dirty="0">
                <a:solidFill>
                  <a:srgbClr val="0070C0"/>
                </a:solidFill>
              </a:rPr>
              <a:t>   planets”</a:t>
            </a:r>
          </a:p>
        </p:txBody>
      </p:sp>
      <p:pic>
        <p:nvPicPr>
          <p:cNvPr id="14" name="Picture 13">
            <a:extLst>
              <a:ext uri="{FF2B5EF4-FFF2-40B4-BE49-F238E27FC236}">
                <a16:creationId xmlns:a16="http://schemas.microsoft.com/office/drawing/2014/main" id="{ACEDD348-E0F5-664C-BB53-78CDCE7D2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2805" y="1072358"/>
            <a:ext cx="1238918" cy="1307746"/>
          </a:xfrm>
          <a:prstGeom prst="rect">
            <a:avLst/>
          </a:prstGeom>
        </p:spPr>
      </p:pic>
      <p:sp>
        <p:nvSpPr>
          <p:cNvPr id="15" name="Spiral arms induced by an external planet rotate slower than self-gravity">
            <a:extLst>
              <a:ext uri="{FF2B5EF4-FFF2-40B4-BE49-F238E27FC236}">
                <a16:creationId xmlns:a16="http://schemas.microsoft.com/office/drawing/2014/main" id="{1CB01BA6-C0EC-6848-AE12-6351A5808702}"/>
              </a:ext>
            </a:extLst>
          </p:cNvPr>
          <p:cNvSpPr txBox="1"/>
          <p:nvPr/>
        </p:nvSpPr>
        <p:spPr>
          <a:xfrm>
            <a:off x="4407539" y="3702358"/>
            <a:ext cx="4544308" cy="80938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2400">
                <a:solidFill>
                  <a:srgbClr val="FFFFFF"/>
                </a:solidFill>
              </a:defRPr>
            </a:lvl1pPr>
          </a:lstStyle>
          <a:p>
            <a:r>
              <a:rPr lang="en-US" sz="2000" dirty="0">
                <a:solidFill>
                  <a:schemeClr val="tx1"/>
                </a:solidFill>
                <a:latin typeface="Helvetica" pitchFamily="2" charset="0"/>
              </a:rPr>
              <a:t>~ Neptune – 10x Jupiter sized planets </a:t>
            </a:r>
          </a:p>
          <a:p>
            <a:r>
              <a:rPr lang="en-US" sz="2000" dirty="0">
                <a:solidFill>
                  <a:schemeClr val="tx1"/>
                </a:solidFill>
                <a:latin typeface="Helvetica" pitchFamily="2" charset="0"/>
              </a:rPr>
              <a:t>@ orbital radii &gt; 6au from the star </a:t>
            </a:r>
            <a:endParaRPr sz="2000" dirty="0">
              <a:solidFill>
                <a:schemeClr val="tx1"/>
              </a:solidFill>
              <a:latin typeface="Helvetica" pitchFamily="2" charset="0"/>
            </a:endParaRPr>
          </a:p>
        </p:txBody>
      </p:sp>
      <p:sp>
        <p:nvSpPr>
          <p:cNvPr id="16" name="Shape 724">
            <a:extLst>
              <a:ext uri="{FF2B5EF4-FFF2-40B4-BE49-F238E27FC236}">
                <a16:creationId xmlns:a16="http://schemas.microsoft.com/office/drawing/2014/main" id="{DB81C83C-84E2-C848-96C3-E2A343FC4DF0}"/>
              </a:ext>
            </a:extLst>
          </p:cNvPr>
          <p:cNvSpPr/>
          <p:nvPr/>
        </p:nvSpPr>
        <p:spPr>
          <a:xfrm>
            <a:off x="2344770" y="3972365"/>
            <a:ext cx="1750151"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Andrews…Ricci+18</a:t>
            </a:r>
            <a:endParaRPr sz="1500" dirty="0">
              <a:latin typeface="Helvetica" pitchFamily="2" charset="0"/>
            </a:endParaRPr>
          </a:p>
        </p:txBody>
      </p:sp>
      <p:sp>
        <p:nvSpPr>
          <p:cNvPr id="17" name="Shape 724">
            <a:extLst>
              <a:ext uri="{FF2B5EF4-FFF2-40B4-BE49-F238E27FC236}">
                <a16:creationId xmlns:a16="http://schemas.microsoft.com/office/drawing/2014/main" id="{696F78CA-86B0-A941-86C5-7CF1D6A32BF8}"/>
              </a:ext>
            </a:extLst>
          </p:cNvPr>
          <p:cNvSpPr/>
          <p:nvPr/>
        </p:nvSpPr>
        <p:spPr>
          <a:xfrm>
            <a:off x="2344770" y="3571468"/>
            <a:ext cx="2147717" cy="28493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sz="4600" b="1"/>
            </a:lvl1pPr>
          </a:lstStyle>
          <a:p>
            <a:pPr lvl="0">
              <a:defRPr sz="1800" b="0"/>
            </a:pPr>
            <a:r>
              <a:rPr lang="en-US" sz="1500" dirty="0">
                <a:latin typeface="Helvetica" pitchFamily="2" charset="0"/>
              </a:rPr>
              <a:t>30mas or 6au @ 1.3mm</a:t>
            </a:r>
            <a:endParaRPr sz="1500" dirty="0">
              <a:latin typeface="Helvetica" pitchFamily="2" charset="0"/>
            </a:endParaRPr>
          </a:p>
        </p:txBody>
      </p:sp>
    </p:spTree>
    <p:extLst>
      <p:ext uri="{BB962C8B-B14F-4D97-AF65-F5344CB8AC3E}">
        <p14:creationId xmlns:p14="http://schemas.microsoft.com/office/powerpoint/2010/main" val="424821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FC616-FFD4-6346-8103-B232AD9999A4}"/>
              </a:ext>
            </a:extLst>
          </p:cNvPr>
          <p:cNvSpPr>
            <a:spLocks noGrp="1"/>
          </p:cNvSpPr>
          <p:nvPr>
            <p:ph type="sldNum" sz="quarter" idx="12"/>
          </p:nvPr>
        </p:nvSpPr>
        <p:spPr/>
        <p:txBody>
          <a:bodyPr/>
          <a:lstStyle/>
          <a:p>
            <a:fld id="{C007A3FA-37C8-B64A-9EE6-D07431EEED58}" type="slidenum">
              <a:rPr lang="en-US" smtClean="0"/>
              <a:t>9</a:t>
            </a:fld>
            <a:endParaRPr lang="en-US"/>
          </a:p>
        </p:txBody>
      </p:sp>
      <p:sp>
        <p:nvSpPr>
          <p:cNvPr id="5" name="Text Placeholder 3">
            <a:extLst>
              <a:ext uri="{FF2B5EF4-FFF2-40B4-BE49-F238E27FC236}">
                <a16:creationId xmlns:a16="http://schemas.microsoft.com/office/drawing/2014/main" id="{99619FF0-E8B7-C946-8555-724F67396519}"/>
              </a:ext>
            </a:extLst>
          </p:cNvPr>
          <p:cNvSpPr txBox="1">
            <a:spLocks/>
          </p:cNvSpPr>
          <p:nvPr/>
        </p:nvSpPr>
        <p:spPr>
          <a:xfrm>
            <a:off x="1771414" y="4604262"/>
            <a:ext cx="4490840" cy="3921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AAS Session: Theoretical Advances Guided by Radio-Millimeter-Submillimeter Arrays, Jan 9, 2019</a:t>
            </a:r>
          </a:p>
        </p:txBody>
      </p:sp>
      <p:sp>
        <p:nvSpPr>
          <p:cNvPr id="6" name="Title 1">
            <a:extLst>
              <a:ext uri="{FF2B5EF4-FFF2-40B4-BE49-F238E27FC236}">
                <a16:creationId xmlns:a16="http://schemas.microsoft.com/office/drawing/2014/main" id="{CC917F73-58EC-0B4C-A702-FB2C7FF02F3A}"/>
              </a:ext>
            </a:extLst>
          </p:cNvPr>
          <p:cNvSpPr>
            <a:spLocks noGrp="1"/>
          </p:cNvSpPr>
          <p:nvPr>
            <p:ph type="title"/>
          </p:nvPr>
        </p:nvSpPr>
        <p:spPr>
          <a:xfrm>
            <a:off x="1515290" y="10601"/>
            <a:ext cx="7781110" cy="994172"/>
          </a:xfrm>
        </p:spPr>
        <p:txBody>
          <a:bodyPr>
            <a:normAutofit/>
          </a:bodyPr>
          <a:lstStyle/>
          <a:p>
            <a:r>
              <a:rPr lang="en-US" sz="3100" b="1" dirty="0"/>
              <a:t>Regions of rocky planet formation</a:t>
            </a:r>
          </a:p>
        </p:txBody>
      </p:sp>
      <p:pic>
        <p:nvPicPr>
          <p:cNvPr id="7" name="2cff08f753d35af5148ef5213087e2ab.jpg">
            <a:extLst>
              <a:ext uri="{FF2B5EF4-FFF2-40B4-BE49-F238E27FC236}">
                <a16:creationId xmlns:a16="http://schemas.microsoft.com/office/drawing/2014/main" id="{B860606D-7121-0944-AA5E-FA1670E78877}"/>
              </a:ext>
            </a:extLst>
          </p:cNvPr>
          <p:cNvPicPr>
            <a:picLocks noChangeAspect="1"/>
          </p:cNvPicPr>
          <p:nvPr/>
        </p:nvPicPr>
        <p:blipFill>
          <a:blip r:embed="rId3">
            <a:extLst/>
          </a:blip>
          <a:stretch>
            <a:fillRect/>
          </a:stretch>
        </p:blipFill>
        <p:spPr>
          <a:xfrm>
            <a:off x="96991" y="1049122"/>
            <a:ext cx="3441343" cy="3441343"/>
          </a:xfrm>
          <a:prstGeom prst="rect">
            <a:avLst/>
          </a:prstGeom>
          <a:ln w="12700">
            <a:miter lim="400000"/>
          </a:ln>
        </p:spPr>
      </p:pic>
      <p:sp>
        <p:nvSpPr>
          <p:cNvPr id="8" name="Shape 147">
            <a:extLst>
              <a:ext uri="{FF2B5EF4-FFF2-40B4-BE49-F238E27FC236}">
                <a16:creationId xmlns:a16="http://schemas.microsoft.com/office/drawing/2014/main" id="{D819B64D-0570-A94E-BB07-0C22C6ACA767}"/>
              </a:ext>
            </a:extLst>
          </p:cNvPr>
          <p:cNvSpPr/>
          <p:nvPr/>
        </p:nvSpPr>
        <p:spPr>
          <a:xfrm>
            <a:off x="113504" y="1012646"/>
            <a:ext cx="2747013" cy="3539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r>
              <a:rPr dirty="0">
                <a:latin typeface="Helvetica" pitchFamily="2" charset="0"/>
              </a:rPr>
              <a:t>HL Tau</a:t>
            </a:r>
            <a:r>
              <a:rPr lang="en-US" dirty="0">
                <a:latin typeface="Helvetica" pitchFamily="2" charset="0"/>
              </a:rPr>
              <a:t> @ </a:t>
            </a:r>
            <a:r>
              <a:rPr lang="en-US" sz="1700" dirty="0">
                <a:latin typeface="Helvetica" pitchFamily="2" charset="0"/>
              </a:rPr>
              <a:t>0.87</a:t>
            </a:r>
            <a:r>
              <a:rPr lang="en-US" dirty="0">
                <a:latin typeface="Helvetica" pitchFamily="2" charset="0"/>
              </a:rPr>
              <a:t>mm</a:t>
            </a:r>
            <a:endParaRPr dirty="0">
              <a:latin typeface="Helvetica" pitchFamily="2" charset="0"/>
            </a:endParaRPr>
          </a:p>
        </p:txBody>
      </p:sp>
      <p:sp>
        <p:nvSpPr>
          <p:cNvPr id="9" name="Shape 148">
            <a:extLst>
              <a:ext uri="{FF2B5EF4-FFF2-40B4-BE49-F238E27FC236}">
                <a16:creationId xmlns:a16="http://schemas.microsoft.com/office/drawing/2014/main" id="{1F77B704-FFA4-7047-8B18-24F72DE5A063}"/>
              </a:ext>
            </a:extLst>
          </p:cNvPr>
          <p:cNvSpPr/>
          <p:nvPr/>
        </p:nvSpPr>
        <p:spPr>
          <a:xfrm>
            <a:off x="1673727" y="4192927"/>
            <a:ext cx="3225509" cy="3077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r>
              <a:rPr sz="1400" dirty="0">
                <a:latin typeface="Helvetica" pitchFamily="2" charset="0"/>
              </a:rPr>
              <a:t>ALMA Partnership+ 15</a:t>
            </a:r>
          </a:p>
        </p:txBody>
      </p:sp>
      <p:sp>
        <p:nvSpPr>
          <p:cNvPr id="18" name="Shape 153">
            <a:extLst>
              <a:ext uri="{FF2B5EF4-FFF2-40B4-BE49-F238E27FC236}">
                <a16:creationId xmlns:a16="http://schemas.microsoft.com/office/drawing/2014/main" id="{16A382B9-9A28-B04C-A77F-EB13704EABCF}"/>
              </a:ext>
            </a:extLst>
          </p:cNvPr>
          <p:cNvSpPr/>
          <p:nvPr/>
        </p:nvSpPr>
        <p:spPr>
          <a:xfrm>
            <a:off x="117418" y="4185561"/>
            <a:ext cx="1807783" cy="3231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solidFill>
                  <a:srgbClr val="0433FF"/>
                </a:solidFill>
              </a:defRPr>
            </a:lvl1pPr>
          </a:lstStyle>
          <a:p>
            <a:r>
              <a:rPr lang="en-US" sz="1500" b="0" dirty="0" err="1">
                <a:solidFill>
                  <a:schemeClr val="bg1"/>
                </a:solidFill>
                <a:latin typeface="Helvetica" pitchFamily="2" charset="0"/>
              </a:rPr>
              <a:t>ang</a:t>
            </a:r>
            <a:r>
              <a:rPr lang="en-US" sz="1500" b="0" dirty="0">
                <a:solidFill>
                  <a:schemeClr val="bg1"/>
                </a:solidFill>
                <a:latin typeface="Helvetica" pitchFamily="2" charset="0"/>
              </a:rPr>
              <a:t> res =</a:t>
            </a:r>
            <a:r>
              <a:rPr sz="1500" b="0" dirty="0">
                <a:solidFill>
                  <a:schemeClr val="bg1"/>
                </a:solidFill>
                <a:latin typeface="Helvetica" pitchFamily="2" charset="0"/>
              </a:rPr>
              <a:t> </a:t>
            </a:r>
            <a:r>
              <a:rPr lang="en-US" sz="1500" b="0" dirty="0">
                <a:solidFill>
                  <a:schemeClr val="bg1"/>
                </a:solidFill>
                <a:latin typeface="Helvetica" pitchFamily="2" charset="0"/>
              </a:rPr>
              <a:t>25</a:t>
            </a:r>
            <a:r>
              <a:rPr sz="1500" b="0" dirty="0">
                <a:solidFill>
                  <a:schemeClr val="bg1"/>
                </a:solidFill>
                <a:latin typeface="Helvetica" pitchFamily="2" charset="0"/>
              </a:rPr>
              <a:t>mas</a:t>
            </a:r>
          </a:p>
        </p:txBody>
      </p:sp>
      <p:sp>
        <p:nvSpPr>
          <p:cNvPr id="19" name="Rectangle 18">
            <a:extLst>
              <a:ext uri="{FF2B5EF4-FFF2-40B4-BE49-F238E27FC236}">
                <a16:creationId xmlns:a16="http://schemas.microsoft.com/office/drawing/2014/main" id="{BF5E3D64-393F-894B-83B9-3045052E1998}"/>
              </a:ext>
            </a:extLst>
          </p:cNvPr>
          <p:cNvSpPr/>
          <p:nvPr/>
        </p:nvSpPr>
        <p:spPr>
          <a:xfrm>
            <a:off x="2262137" y="5319898"/>
            <a:ext cx="4841390" cy="461665"/>
          </a:xfrm>
          <a:prstGeom prst="rect">
            <a:avLst/>
          </a:prstGeom>
        </p:spPr>
        <p:txBody>
          <a:bodyPr wrap="none">
            <a:spAutoFit/>
          </a:bodyPr>
          <a:lstStyle/>
          <a:p>
            <a:r>
              <a:rPr lang="en-US" sz="2400" dirty="0">
                <a:solidFill>
                  <a:schemeClr val="bg1"/>
                </a:solidFill>
              </a:rPr>
              <a:t>Limited </a:t>
            </a:r>
            <a:r>
              <a:rPr lang="en-US" sz="2400" dirty="0" err="1">
                <a:solidFill>
                  <a:schemeClr val="bg1"/>
                </a:solidFill>
              </a:rPr>
              <a:t>ang</a:t>
            </a:r>
            <a:r>
              <a:rPr lang="en-US" sz="2400" dirty="0">
                <a:solidFill>
                  <a:schemeClr val="bg1"/>
                </a:solidFill>
              </a:rPr>
              <a:t> res &amp; high optical depth </a:t>
            </a:r>
            <a:endParaRPr lang="en-US" sz="2400" dirty="0"/>
          </a:p>
        </p:txBody>
      </p:sp>
    </p:spTree>
    <p:extLst>
      <p:ext uri="{BB962C8B-B14F-4D97-AF65-F5344CB8AC3E}">
        <p14:creationId xmlns:p14="http://schemas.microsoft.com/office/powerpoint/2010/main" val="30492466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18374</TotalTime>
  <Words>1868</Words>
  <Application>Microsoft Macintosh PowerPoint</Application>
  <PresentationFormat>On-screen Show (16:9)</PresentationFormat>
  <Paragraphs>231</Paragraphs>
  <Slides>22</Slides>
  <Notes>14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Corbel</vt:lpstr>
      <vt:lpstr>Gill Sans</vt:lpstr>
      <vt:lpstr>Helvetica</vt:lpstr>
      <vt:lpstr>Orbitron Medium</vt:lpstr>
      <vt:lpstr>Office Theme</vt:lpstr>
      <vt:lpstr>Planet Formation: Peering into the Dust &amp; Gas that forms Rocky Worlds</vt:lpstr>
      <vt:lpstr>Planets: a recent history of discoveries</vt:lpstr>
      <vt:lpstr>Planets: a recent history of discoveries</vt:lpstr>
      <vt:lpstr>Young disks as the cradles of planets</vt:lpstr>
      <vt:lpstr>Planets &amp; disks: the missing link</vt:lpstr>
      <vt:lpstr>Planets &amp; disks: the missing link</vt:lpstr>
      <vt:lpstr>Disks at high-res: ALMA DSHARP</vt:lpstr>
      <vt:lpstr>Disks at high-res: ALMA DSHARP</vt:lpstr>
      <vt:lpstr>Regions of rocky planet formation</vt:lpstr>
      <vt:lpstr>Regions of rocky planet formation</vt:lpstr>
      <vt:lpstr>Next Generation Very Large Array</vt:lpstr>
      <vt:lpstr>Next Generation Very Large Array</vt:lpstr>
      <vt:lpstr>Next Generation Very Large Array</vt:lpstr>
      <vt:lpstr>Disks substructures due to planets  with the ngVLA</vt:lpstr>
      <vt:lpstr>Results for planets @ 5au (Ricci+18)  </vt:lpstr>
      <vt:lpstr>Results for planets &lt; 5au (Ricci+18)  </vt:lpstr>
      <vt:lpstr>A young Solar Nebula @ 140pc  </vt:lpstr>
      <vt:lpstr>A young Solar Nebula @ 140pc  </vt:lpstr>
      <vt:lpstr>A young Solar Nebula @ 140pc  </vt:lpstr>
      <vt:lpstr>A young Solar Nebula @ 140pc  </vt:lpstr>
      <vt:lpstr>The ngVLA revolution</vt:lpstr>
      <vt:lpstr>The ngVLA revolution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427</cp:revision>
  <dcterms:created xsi:type="dcterms:W3CDTF">2016-12-02T21:40:55Z</dcterms:created>
  <dcterms:modified xsi:type="dcterms:W3CDTF">2019-01-09T17:06:21Z</dcterms:modified>
</cp:coreProperties>
</file>