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tiff" ContentType="image/tif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media/image23.jpg" ContentType="image/png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0" r:id="rId1"/>
  </p:sldMasterIdLst>
  <p:notesMasterIdLst>
    <p:notesMasterId r:id="rId15"/>
  </p:notesMasterIdLst>
  <p:sldIdLst>
    <p:sldId id="262" r:id="rId2"/>
    <p:sldId id="260" r:id="rId3"/>
    <p:sldId id="263" r:id="rId4"/>
    <p:sldId id="269" r:id="rId5"/>
    <p:sldId id="264" r:id="rId6"/>
    <p:sldId id="265" r:id="rId7"/>
    <p:sldId id="266" r:id="rId8"/>
    <p:sldId id="268" r:id="rId9"/>
    <p:sldId id="267" r:id="rId10"/>
    <p:sldId id="270" r:id="rId11"/>
    <p:sldId id="271" r:id="rId12"/>
    <p:sldId id="272" r:id="rId13"/>
    <p:sldId id="261" r:id="rId14"/>
  </p:sldIdLst>
  <p:sldSz cx="9144000" cy="5143500" type="screen16x9"/>
  <p:notesSz cx="6858000" cy="9144000"/>
  <p:defaultTextStyle>
    <a:defPPr>
      <a:defRPr lang="en-US"/>
    </a:defPPr>
    <a:lvl1pPr marL="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 userDrawn="1">
          <p15:clr>
            <a:srgbClr val="A4A3A4"/>
          </p15:clr>
        </p15:guide>
        <p15:guide id="2" pos="288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D70A5"/>
    <a:srgbClr val="163B7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7623" autoAdjust="0"/>
    <p:restoredTop sz="95330"/>
  </p:normalViewPr>
  <p:slideViewPr>
    <p:cSldViewPr snapToGrid="0" snapToObjects="1" showGuides="1">
      <p:cViewPr varScale="1">
        <p:scale>
          <a:sx n="135" d="100"/>
          <a:sy n="135" d="100"/>
        </p:scale>
        <p:origin x="192" y="592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-16448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 snapToGrid="0" snapToObjects="1">
      <p:cViewPr varScale="1">
        <p:scale>
          <a:sx n="99" d="100"/>
          <a:sy n="99" d="100"/>
        </p:scale>
        <p:origin x="4272" y="1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1502BE4-89DD-6548-82D3-2826A713AC64}" type="datetimeFigureOut">
              <a:rPr lang="en-US" smtClean="0"/>
              <a:t>1/8/19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CA6C1E-B574-9248-808E-C0199F16887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62872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A6C1E-B574-9248-808E-C0199F168871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098664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A6C1E-B574-9248-808E-C0199F168871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932696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A6C1E-B574-9248-808E-C0199F168871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066974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ECA6C1E-B574-9248-808E-C0199F168871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8683305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5" Type="http://schemas.openxmlformats.org/officeDocument/2006/relationships/image" Target="../media/image8.emf"/><Relationship Id="rId4" Type="http://schemas.openxmlformats.org/officeDocument/2006/relationships/image" Target="../media/image4.png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5252010D-3405-684F-B2B0-49E8B74F020B}"/>
              </a:ext>
            </a:extLst>
          </p:cNvPr>
          <p:cNvSpPr/>
          <p:nvPr userDrawn="1"/>
        </p:nvSpPr>
        <p:spPr>
          <a:xfrm>
            <a:off x="1" y="2800350"/>
            <a:ext cx="9144000" cy="2343151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t="18392" r="3609" b="29104"/>
          <a:stretch/>
        </p:blipFill>
        <p:spPr>
          <a:xfrm>
            <a:off x="0" y="-1322"/>
            <a:ext cx="9144000" cy="2801672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90758" y="4179807"/>
            <a:ext cx="999131" cy="5925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339" y="4119802"/>
            <a:ext cx="712547" cy="7125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962" y="2882504"/>
            <a:ext cx="6482924" cy="64941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  <a:latin typeface="Orbitron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35157" y="4173202"/>
            <a:ext cx="466425" cy="605746"/>
          </a:xfrm>
          <a:prstGeom prst="rect">
            <a:avLst/>
          </a:prstGeom>
        </p:spPr>
      </p:pic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85962" y="3550577"/>
            <a:ext cx="2357238" cy="3921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2E95FC-F2FF-484C-B164-0B467A10D8E8}"/>
              </a:ext>
            </a:extLst>
          </p:cNvPr>
          <p:cNvSpPr/>
          <p:nvPr userDrawn="1"/>
        </p:nvSpPr>
        <p:spPr>
          <a:xfrm>
            <a:off x="-1" y="0"/>
            <a:ext cx="2286000" cy="1432677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72849861-2E54-1342-94A6-59F8EF28B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5962" y="4440236"/>
            <a:ext cx="2357238" cy="392113"/>
          </a:xfrm>
        </p:spPr>
        <p:txBody>
          <a:bodyPr>
            <a:norm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 err="1"/>
              <a:t>ngvla.nrao.edu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B562723A-C59C-E745-8CF3-E3DA2543333C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3079" y="173794"/>
            <a:ext cx="1259840" cy="108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064520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2" orient="horz" pos="1764" userDrawn="1">
          <p15:clr>
            <a:srgbClr val="FBAE40"/>
          </p15:clr>
        </p15:guide>
        <p15:guide id="3" pos="312" userDrawn="1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l="14142" t="18481" r="629" b="35119"/>
          <a:stretch/>
        </p:blipFill>
        <p:spPr>
          <a:xfrm>
            <a:off x="1" y="0"/>
            <a:ext cx="9144000" cy="28003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252010D-3405-684F-B2B0-49E8B74F020B}"/>
              </a:ext>
            </a:extLst>
          </p:cNvPr>
          <p:cNvSpPr/>
          <p:nvPr userDrawn="1"/>
        </p:nvSpPr>
        <p:spPr>
          <a:xfrm>
            <a:off x="1" y="2800351"/>
            <a:ext cx="9144000" cy="2343150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90758" y="4179807"/>
            <a:ext cx="999131" cy="5925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339" y="4119802"/>
            <a:ext cx="712547" cy="7125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962" y="2882504"/>
            <a:ext cx="6482924" cy="64941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  <a:latin typeface="Orbitron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35157" y="4173202"/>
            <a:ext cx="466425" cy="605746"/>
          </a:xfrm>
          <a:prstGeom prst="rect">
            <a:avLst/>
          </a:prstGeom>
        </p:spPr>
      </p:pic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85962" y="3550577"/>
            <a:ext cx="2357238" cy="3921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2E95FC-F2FF-484C-B164-0B467A10D8E8}"/>
              </a:ext>
            </a:extLst>
          </p:cNvPr>
          <p:cNvSpPr/>
          <p:nvPr userDrawn="1"/>
        </p:nvSpPr>
        <p:spPr>
          <a:xfrm>
            <a:off x="-1" y="0"/>
            <a:ext cx="2286000" cy="1432677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72849861-2E54-1342-94A6-59F8EF28B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5962" y="4440236"/>
            <a:ext cx="2357238" cy="392113"/>
          </a:xfrm>
        </p:spPr>
        <p:txBody>
          <a:bodyPr>
            <a:norm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 err="1"/>
              <a:t>ngvla.nrao.edu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85EE4DE0-9D7E-5E43-90A2-9CB82672CD3A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3079" y="173794"/>
            <a:ext cx="1259840" cy="108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425085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12">
          <p15:clr>
            <a:srgbClr val="FBAE40"/>
          </p15:clr>
        </p15:guide>
        <p15:guide id="2" orient="horz" pos="1764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 userDrawn="1"/>
        </p:nvPicPr>
        <p:blipFill rotWithShape="1">
          <a:blip r:embed="rId2"/>
          <a:srcRect t="28827" b="16729"/>
          <a:stretch/>
        </p:blipFill>
        <p:spPr>
          <a:xfrm>
            <a:off x="-1" y="0"/>
            <a:ext cx="9144000" cy="2800350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5252010D-3405-684F-B2B0-49E8B74F020B}"/>
              </a:ext>
            </a:extLst>
          </p:cNvPr>
          <p:cNvSpPr/>
          <p:nvPr userDrawn="1"/>
        </p:nvSpPr>
        <p:spPr>
          <a:xfrm>
            <a:off x="1" y="2800350"/>
            <a:ext cx="9144000" cy="2343150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6990758" y="4179807"/>
            <a:ext cx="999131" cy="592536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6339" y="4119802"/>
            <a:ext cx="712547" cy="712547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85962" y="2882504"/>
            <a:ext cx="6482924" cy="649410"/>
          </a:xfrm>
        </p:spPr>
        <p:txBody>
          <a:bodyPr anchor="b">
            <a:normAutofit/>
          </a:bodyPr>
          <a:lstStyle>
            <a:lvl1pPr algn="l">
              <a:lnSpc>
                <a:spcPct val="100000"/>
              </a:lnSpc>
              <a:defRPr sz="2800">
                <a:solidFill>
                  <a:schemeClr val="bg1"/>
                </a:solidFill>
                <a:latin typeface="Orbitron Medium" panose="02000000000000000000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pic>
        <p:nvPicPr>
          <p:cNvPr id="17" name="Picture 16"/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235157" y="4173202"/>
            <a:ext cx="466425" cy="605746"/>
          </a:xfrm>
          <a:prstGeom prst="rect">
            <a:avLst/>
          </a:prstGeom>
        </p:spPr>
      </p:pic>
      <p:sp>
        <p:nvSpPr>
          <p:cNvPr id="21" name="Text Placeholder 20"/>
          <p:cNvSpPr>
            <a:spLocks noGrp="1"/>
          </p:cNvSpPr>
          <p:nvPr>
            <p:ph type="body" sz="quarter" idx="13"/>
          </p:nvPr>
        </p:nvSpPr>
        <p:spPr>
          <a:xfrm>
            <a:off x="385962" y="3550577"/>
            <a:ext cx="2357238" cy="39211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/>
              <a:t>Edit Master text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4F2E95FC-F2FF-484C-B164-0B467A10D8E8}"/>
              </a:ext>
            </a:extLst>
          </p:cNvPr>
          <p:cNvSpPr/>
          <p:nvPr userDrawn="1"/>
        </p:nvSpPr>
        <p:spPr>
          <a:xfrm>
            <a:off x="-1" y="0"/>
            <a:ext cx="2286000" cy="1432677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sp>
        <p:nvSpPr>
          <p:cNvPr id="18" name="Text Placeholder 20">
            <a:extLst>
              <a:ext uri="{FF2B5EF4-FFF2-40B4-BE49-F238E27FC236}">
                <a16:creationId xmlns:a16="http://schemas.microsoft.com/office/drawing/2014/main" id="{72849861-2E54-1342-94A6-59F8EF28BFC8}"/>
              </a:ext>
            </a:extLst>
          </p:cNvPr>
          <p:cNvSpPr>
            <a:spLocks noGrp="1"/>
          </p:cNvSpPr>
          <p:nvPr>
            <p:ph type="body" sz="quarter" idx="14" hasCustomPrompt="1"/>
          </p:nvPr>
        </p:nvSpPr>
        <p:spPr>
          <a:xfrm>
            <a:off x="385962" y="4440236"/>
            <a:ext cx="2357238" cy="392113"/>
          </a:xfrm>
        </p:spPr>
        <p:txBody>
          <a:bodyPr>
            <a:normAutofit/>
          </a:bodyPr>
          <a:lstStyle>
            <a:lvl1pPr marL="0" indent="0">
              <a:buNone/>
              <a:defRPr sz="1800" b="1" i="0"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pPr lvl="0"/>
            <a:r>
              <a:rPr lang="en-US" dirty="0" err="1"/>
              <a:t>ngvla.nrao.edu</a:t>
            </a:r>
            <a:endParaRPr lang="en-US" dirty="0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75E1C94F-84F9-C04C-BF98-219DD097AA64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513079" y="173794"/>
            <a:ext cx="1259840" cy="10850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9661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pos="312">
          <p15:clr>
            <a:srgbClr val="FBAE40"/>
          </p15:clr>
        </p15:guide>
        <p15:guide id="2" orient="horz" pos="1764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4C6E2085-C117-964A-A40E-3F5CA8BBFAD5}"/>
              </a:ext>
            </a:extLst>
          </p:cNvPr>
          <p:cNvSpPr/>
          <p:nvPr userDrawn="1"/>
        </p:nvSpPr>
        <p:spPr>
          <a:xfrm>
            <a:off x="0" y="4525617"/>
            <a:ext cx="9144000" cy="617883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15290" y="10601"/>
            <a:ext cx="7000059" cy="994172"/>
          </a:xfrm>
        </p:spPr>
        <p:txBody>
          <a:bodyPr>
            <a:normAutofit/>
          </a:bodyPr>
          <a:lstStyle>
            <a:lvl1pPr>
              <a:defRPr sz="3200"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87318" y="1215504"/>
            <a:ext cx="7886700" cy="3224985"/>
          </a:xfrm>
        </p:spPr>
        <p:txBody>
          <a:bodyPr/>
          <a:lstStyle>
            <a:lvl1pPr>
              <a:defRPr sz="2200">
                <a:latin typeface="Helvetica" pitchFamily="2" charset="0"/>
              </a:defRPr>
            </a:lvl1pPr>
            <a:lvl2pPr>
              <a:defRPr>
                <a:latin typeface="Helvetica" pitchFamily="2" charset="0"/>
              </a:defRPr>
            </a:lvl2pPr>
            <a:lvl3pPr>
              <a:defRPr>
                <a:latin typeface="Helvetica" pitchFamily="2" charset="0"/>
              </a:defRPr>
            </a:lvl3pPr>
            <a:lvl4pPr>
              <a:defRPr sz="1500">
                <a:latin typeface="Helvetica" pitchFamily="2" charset="0"/>
              </a:defRPr>
            </a:lvl4pPr>
            <a:lvl5pPr>
              <a:defRPr sz="150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cxnSp>
        <p:nvCxnSpPr>
          <p:cNvPr id="14" name="Straight Connector 13"/>
          <p:cNvCxnSpPr/>
          <p:nvPr userDrawn="1"/>
        </p:nvCxnSpPr>
        <p:spPr>
          <a:xfrm flipH="1">
            <a:off x="0" y="4525617"/>
            <a:ext cx="9144000" cy="0"/>
          </a:xfrm>
          <a:prstGeom prst="line">
            <a:avLst/>
          </a:prstGeom>
          <a:ln>
            <a:solidFill>
              <a:srgbClr val="163B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87318" y="4677711"/>
            <a:ext cx="409330" cy="332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C007A3FA-37C8-B64A-9EE6-D07431EEED5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E3B898D1-904F-A747-9746-2F6C0ED482C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99191" y="4648409"/>
            <a:ext cx="627708" cy="372263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58C98605-B378-6346-BE9F-CF5DAF74B52E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4965" y="4610711"/>
            <a:ext cx="447661" cy="44766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129556BB-8C9F-4B4C-9D18-6BA91B221FC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80985" y="4644259"/>
            <a:ext cx="293033" cy="38056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36AACEA5-9CA8-3F4B-97F3-EA0E9698AF54}"/>
              </a:ext>
            </a:extLst>
          </p:cNvPr>
          <p:cNvSpPr/>
          <p:nvPr userDrawn="1"/>
        </p:nvSpPr>
        <p:spPr>
          <a:xfrm>
            <a:off x="-1" y="0"/>
            <a:ext cx="1365070" cy="1004773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pic>
        <p:nvPicPr>
          <p:cNvPr id="25" name="Picture 24">
            <a:extLst>
              <a:ext uri="{FF2B5EF4-FFF2-40B4-BE49-F238E27FC236}">
                <a16:creationId xmlns:a16="http://schemas.microsoft.com/office/drawing/2014/main" id="{8E62934A-5B1A-544F-8458-304190AD60E5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654991" y="5493122"/>
            <a:ext cx="627708" cy="372263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A85ACE8F-9047-C646-8934-B9B9FCA9035A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130765" y="5455424"/>
            <a:ext cx="447661" cy="447661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F858F246-8B25-F143-B478-AD444D449F8B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436785" y="5488972"/>
            <a:ext cx="293033" cy="380563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A590DC9C-4039-F045-B5B4-8C4EC6117B1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/>
          <a:srcRect l="23434" t="31786" r="23925" b="36341"/>
          <a:stretch/>
        </p:blipFill>
        <p:spPr>
          <a:xfrm>
            <a:off x="6439987" y="5454859"/>
            <a:ext cx="572758" cy="44878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12098921-102A-6447-8A72-EBE231E68EC5}"/>
              </a:ext>
            </a:extLst>
          </p:cNvPr>
          <p:cNvPicPr>
            <a:picLocks noChangeAspect="1"/>
          </p:cNvPicPr>
          <p:nvPr userDrawn="1"/>
        </p:nvPicPr>
        <p:blipFill>
          <a:blip r:embed="rId6"/>
          <a:stretch>
            <a:fillRect/>
          </a:stretch>
        </p:blipFill>
        <p:spPr>
          <a:xfrm>
            <a:off x="249464" y="129387"/>
            <a:ext cx="866140" cy="74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575774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529B38D7-DA20-E64B-BBF2-EC6E19F8BE96}"/>
              </a:ext>
            </a:extLst>
          </p:cNvPr>
          <p:cNvSpPr/>
          <p:nvPr userDrawn="1"/>
        </p:nvSpPr>
        <p:spPr>
          <a:xfrm>
            <a:off x="0" y="4525617"/>
            <a:ext cx="9144000" cy="617883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7720F81E-36D1-6A45-94B1-ABF4095BDC39}"/>
              </a:ext>
            </a:extLst>
          </p:cNvPr>
          <p:cNvCxnSpPr/>
          <p:nvPr userDrawn="1"/>
        </p:nvCxnSpPr>
        <p:spPr>
          <a:xfrm flipH="1">
            <a:off x="0" y="4525617"/>
            <a:ext cx="9144000" cy="0"/>
          </a:xfrm>
          <a:prstGeom prst="line">
            <a:avLst/>
          </a:prstGeom>
          <a:ln>
            <a:solidFill>
              <a:srgbClr val="163B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C09AB235-3A93-E24F-95E9-3BCA3185C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7318" y="4677711"/>
            <a:ext cx="409330" cy="332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C007A3FA-37C8-B64A-9EE6-D07431EEED5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873A4F1-5C43-F449-A25F-197884A49037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99191" y="4648409"/>
            <a:ext cx="627708" cy="37226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CE3CD250-57AD-6142-8D5F-4D9E0072A4E6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4965" y="4610711"/>
            <a:ext cx="447661" cy="447661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45585944-053A-D64F-ADF8-0E98A25F3C47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80985" y="4644259"/>
            <a:ext cx="293033" cy="380563"/>
          </a:xfrm>
          <a:prstGeom prst="rect">
            <a:avLst/>
          </a:prstGeom>
        </p:spPr>
      </p:pic>
      <p:sp>
        <p:nvSpPr>
          <p:cNvPr id="25" name="Rectangle 24">
            <a:extLst>
              <a:ext uri="{FF2B5EF4-FFF2-40B4-BE49-F238E27FC236}">
                <a16:creationId xmlns:a16="http://schemas.microsoft.com/office/drawing/2014/main" id="{7BC017E3-1E76-A64F-96F2-478C874D2FD5}"/>
              </a:ext>
            </a:extLst>
          </p:cNvPr>
          <p:cNvSpPr/>
          <p:nvPr userDrawn="1"/>
        </p:nvSpPr>
        <p:spPr>
          <a:xfrm>
            <a:off x="-1" y="0"/>
            <a:ext cx="1365070" cy="1004773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sp>
        <p:nvSpPr>
          <p:cNvPr id="27" name="Title 1">
            <a:extLst>
              <a:ext uri="{FF2B5EF4-FFF2-40B4-BE49-F238E27FC236}">
                <a16:creationId xmlns:a16="http://schemas.microsoft.com/office/drawing/2014/main" id="{D18111F0-B824-5F4D-9CE5-F5CA16A670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90" y="10601"/>
            <a:ext cx="7000059" cy="994172"/>
          </a:xfrm>
        </p:spPr>
        <p:txBody>
          <a:bodyPr>
            <a:normAutofit/>
          </a:bodyPr>
          <a:lstStyle>
            <a:lvl1pPr>
              <a:defRPr sz="3200">
                <a:latin typeface="Helvetica" pitchFamily="2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D431A785-3E35-2748-A942-507807A6C70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587318" y="1156865"/>
            <a:ext cx="3840480" cy="3245961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Helvetica" pitchFamily="2" charset="0"/>
              </a:defRPr>
            </a:lvl1pPr>
            <a:lvl2pPr>
              <a:defRPr sz="2000">
                <a:latin typeface="Helvetica" pitchFamily="2" charset="0"/>
              </a:defRPr>
            </a:lvl2pPr>
            <a:lvl3pPr>
              <a:defRPr sz="1800">
                <a:latin typeface="Helvetica" pitchFamily="2" charset="0"/>
              </a:defRPr>
            </a:lvl3pPr>
            <a:lvl4pPr>
              <a:defRPr sz="1300">
                <a:latin typeface="Helvetica" pitchFamily="2" charset="0"/>
              </a:defRPr>
            </a:lvl4pPr>
            <a:lvl5pPr>
              <a:defRPr sz="120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Content Placeholder 2">
            <a:extLst>
              <a:ext uri="{FF2B5EF4-FFF2-40B4-BE49-F238E27FC236}">
                <a16:creationId xmlns:a16="http://schemas.microsoft.com/office/drawing/2014/main" id="{5B3D088A-969A-F44F-AA0E-84F725C7E95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630866" y="1156865"/>
            <a:ext cx="3840480" cy="3245961"/>
          </a:xfrm>
          <a:prstGeom prst="rect">
            <a:avLst/>
          </a:prstGeom>
        </p:spPr>
        <p:txBody>
          <a:bodyPr/>
          <a:lstStyle>
            <a:lvl1pPr>
              <a:defRPr sz="2200">
                <a:latin typeface="Helvetica" pitchFamily="2" charset="0"/>
              </a:defRPr>
            </a:lvl1pPr>
            <a:lvl2pPr>
              <a:defRPr sz="2000">
                <a:latin typeface="Helvetica" pitchFamily="2" charset="0"/>
              </a:defRPr>
            </a:lvl2pPr>
            <a:lvl3pPr>
              <a:defRPr sz="1800">
                <a:latin typeface="Helvetica" pitchFamily="2" charset="0"/>
              </a:defRPr>
            </a:lvl3pPr>
            <a:lvl4pPr>
              <a:defRPr sz="1300">
                <a:latin typeface="Helvetica" pitchFamily="2" charset="0"/>
              </a:defRPr>
            </a:lvl4pPr>
            <a:lvl5pPr>
              <a:defRPr sz="1200">
                <a:latin typeface="Helvetica" pitchFamily="2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CEAA3E7D-B6B2-B441-AA69-FF6F04E2F6AA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9464" y="129387"/>
            <a:ext cx="866140" cy="74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395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73C947D8-D3FB-5546-A7F1-35646556AF7E}"/>
              </a:ext>
            </a:extLst>
          </p:cNvPr>
          <p:cNvSpPr/>
          <p:nvPr userDrawn="1"/>
        </p:nvSpPr>
        <p:spPr>
          <a:xfrm>
            <a:off x="0" y="4525617"/>
            <a:ext cx="9144000" cy="617883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88D2577E-47EF-FE45-9612-9A76C0D30221}"/>
              </a:ext>
            </a:extLst>
          </p:cNvPr>
          <p:cNvCxnSpPr/>
          <p:nvPr userDrawn="1"/>
        </p:nvCxnSpPr>
        <p:spPr>
          <a:xfrm flipH="1">
            <a:off x="0" y="4525617"/>
            <a:ext cx="9144000" cy="0"/>
          </a:xfrm>
          <a:prstGeom prst="line">
            <a:avLst/>
          </a:prstGeom>
          <a:ln>
            <a:solidFill>
              <a:srgbClr val="163B7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A9DB95A3-403D-D745-B27E-1E2051D25C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87318" y="4677711"/>
            <a:ext cx="409330" cy="332519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chemeClr val="bg1"/>
                </a:solidFill>
                <a:latin typeface="Helvetica" pitchFamily="2" charset="0"/>
              </a:defRPr>
            </a:lvl1pPr>
          </a:lstStyle>
          <a:p>
            <a:fld id="{C007A3FA-37C8-B64A-9EE6-D07431EEED58}" type="slidenum">
              <a:rPr lang="en-US" smtClean="0"/>
              <a:pPr/>
              <a:t>‹#›</a:t>
            </a:fld>
            <a:endParaRPr lang="en-US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4484AB03-D1E6-2B46-BA2B-750CD63262AB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7399191" y="4648409"/>
            <a:ext cx="627708" cy="372263"/>
          </a:xfrm>
          <a:prstGeom prst="rect">
            <a:avLst/>
          </a:prstGeom>
        </p:spPr>
      </p:pic>
      <p:pic>
        <p:nvPicPr>
          <p:cNvPr id="21" name="Picture 20">
            <a:extLst>
              <a:ext uri="{FF2B5EF4-FFF2-40B4-BE49-F238E27FC236}">
                <a16:creationId xmlns:a16="http://schemas.microsoft.com/office/drawing/2014/main" id="{B5674B16-9DF2-9D48-8E6B-FD3BA0C7879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4965" y="4610711"/>
            <a:ext cx="447661" cy="447661"/>
          </a:xfrm>
          <a:prstGeom prst="rect">
            <a:avLst/>
          </a:prstGeom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CFDF98A9-E6FA-944F-B10D-36F7E3EF424F}"/>
              </a:ext>
            </a:extLst>
          </p:cNvPr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8180985" y="4644259"/>
            <a:ext cx="293033" cy="380563"/>
          </a:xfrm>
          <a:prstGeom prst="rect">
            <a:avLst/>
          </a:prstGeom>
        </p:spPr>
      </p:pic>
      <p:sp>
        <p:nvSpPr>
          <p:cNvPr id="23" name="Rectangle 22">
            <a:extLst>
              <a:ext uri="{FF2B5EF4-FFF2-40B4-BE49-F238E27FC236}">
                <a16:creationId xmlns:a16="http://schemas.microsoft.com/office/drawing/2014/main" id="{B26884F6-EC8D-B849-95C8-ED88B7B5A595}"/>
              </a:ext>
            </a:extLst>
          </p:cNvPr>
          <p:cNvSpPr/>
          <p:nvPr userDrawn="1"/>
        </p:nvSpPr>
        <p:spPr>
          <a:xfrm>
            <a:off x="-1" y="0"/>
            <a:ext cx="1365070" cy="1004773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3F433C52-8EC4-E045-90F3-E342309ECF01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249464" y="129387"/>
            <a:ext cx="866140" cy="745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1286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>
            <a:extLst>
              <a:ext uri="{FF2B5EF4-FFF2-40B4-BE49-F238E27FC236}">
                <a16:creationId xmlns:a16="http://schemas.microsoft.com/office/drawing/2014/main" id="{13446CB6-96D0-AA45-943F-02AF19C01A6C}"/>
              </a:ext>
            </a:extLst>
          </p:cNvPr>
          <p:cNvSpPr/>
          <p:nvPr userDrawn="1"/>
        </p:nvSpPr>
        <p:spPr>
          <a:xfrm>
            <a:off x="0" y="4525617"/>
            <a:ext cx="9144000" cy="617883"/>
          </a:xfrm>
          <a:prstGeom prst="rect">
            <a:avLst/>
          </a:prstGeom>
          <a:solidFill>
            <a:srgbClr val="0074A7"/>
          </a:solidFill>
          <a:ln w="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7258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2462349" y="402192"/>
            <a:ext cx="4219303" cy="3668450"/>
          </a:xfrm>
          <a:prstGeom prst="rect">
            <a:avLst/>
          </a:prstGeom>
        </p:spPr>
      </p:pic>
      <p:sp>
        <p:nvSpPr>
          <p:cNvPr id="15" name="TextBox 14"/>
          <p:cNvSpPr txBox="1"/>
          <p:nvPr userDrawn="1"/>
        </p:nvSpPr>
        <p:spPr>
          <a:xfrm>
            <a:off x="668955" y="4732653"/>
            <a:ext cx="1641475" cy="229935"/>
          </a:xfrm>
          <a:prstGeom prst="rect">
            <a:avLst/>
          </a:prstGeom>
          <a:noFill/>
        </p:spPr>
        <p:txBody>
          <a:bodyPr wrap="none" lIns="0" tIns="0" rIns="0" bIns="0" rtlCol="0">
            <a:spAutoFit/>
          </a:bodyPr>
          <a:lstStyle/>
          <a:p>
            <a:pPr algn="l">
              <a:lnSpc>
                <a:spcPct val="80000"/>
              </a:lnSpc>
              <a:spcBef>
                <a:spcPct val="20000"/>
              </a:spcBef>
            </a:pPr>
            <a:r>
              <a:rPr lang="en-US" sz="1800" b="1" dirty="0" err="1">
                <a:solidFill>
                  <a:schemeClr val="bg1"/>
                </a:solidFill>
                <a:latin typeface="Helvetica" pitchFamily="2" charset="0"/>
                <a:cs typeface="Gill Sans" charset="0"/>
              </a:rPr>
              <a:t>ngvla.nrao.edu</a:t>
            </a:r>
            <a:endParaRPr lang="en-US" sz="1800" b="1" dirty="0">
              <a:solidFill>
                <a:schemeClr val="bg1"/>
              </a:solidFill>
              <a:latin typeface="Helvetica" pitchFamily="2" charset="0"/>
              <a:cs typeface="Gill Sans" charset="0"/>
            </a:endParaRPr>
          </a:p>
        </p:txBody>
      </p:sp>
      <p:pic>
        <p:nvPicPr>
          <p:cNvPr id="26" name="Picture 25">
            <a:extLst>
              <a:ext uri="{FF2B5EF4-FFF2-40B4-BE49-F238E27FC236}">
                <a16:creationId xmlns:a16="http://schemas.microsoft.com/office/drawing/2014/main" id="{2661F793-CC53-E543-BB36-CE6236F0C7E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7399191" y="4648409"/>
            <a:ext cx="627708" cy="372263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46FF8B86-738C-DC43-AC4A-2D8E275E294A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74965" y="4610711"/>
            <a:ext cx="447661" cy="447661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8E344E05-8C7F-3D42-BC50-9CE635A9EDE4}"/>
              </a:ext>
            </a:extLst>
          </p:cNvPr>
          <p:cNvPicPr>
            <a:picLocks noChangeAspect="1"/>
          </p:cNvPicPr>
          <p:nvPr userDrawn="1"/>
        </p:nvPicPr>
        <p:blipFill>
          <a:blip r:embed="rId5"/>
          <a:stretch>
            <a:fillRect/>
          </a:stretch>
        </p:blipFill>
        <p:spPr>
          <a:xfrm>
            <a:off x="8180985" y="4644259"/>
            <a:ext cx="293033" cy="3805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26329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10601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004773"/>
            <a:ext cx="7886700" cy="36279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96792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71" r:id="rId2"/>
    <p:sldLayoutId id="2147483672" r:id="rId3"/>
    <p:sldLayoutId id="2147483662" r:id="rId4"/>
    <p:sldLayoutId id="2147483664" r:id="rId5"/>
    <p:sldLayoutId id="2147483666" r:id="rId6"/>
    <p:sldLayoutId id="2147483670" r:id="rId7"/>
  </p:sldLayoutIdLst>
  <p:hf hdr="0" ftr="0" dt="0"/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4.jp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3.tiff"/><Relationship Id="rId5" Type="http://schemas.openxmlformats.org/officeDocument/2006/relationships/image" Target="../media/image12.tiff"/><Relationship Id="rId4" Type="http://schemas.openxmlformats.org/officeDocument/2006/relationships/image" Target="../media/image11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tiff"/><Relationship Id="rId2" Type="http://schemas.openxmlformats.org/officeDocument/2006/relationships/image" Target="../media/image14.tiff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tiff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4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AA0DB39F-D000-6F44-8CA5-CF38D17565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5962" y="2882504"/>
            <a:ext cx="8300838" cy="649410"/>
          </a:xfrm>
        </p:spPr>
        <p:txBody>
          <a:bodyPr>
            <a:normAutofit fontScale="90000"/>
          </a:bodyPr>
          <a:lstStyle/>
          <a:p>
            <a:r>
              <a:rPr lang="en-US" dirty="0"/>
              <a:t>Multi-Messenger Astrophysics: Modeling Explosive Transients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EB37411A-5FB1-5148-BCEB-684B4CCB0021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385962" y="3550577"/>
            <a:ext cx="2357238" cy="756247"/>
          </a:xfrm>
        </p:spPr>
        <p:txBody>
          <a:bodyPr>
            <a:normAutofit fontScale="92500"/>
          </a:bodyPr>
          <a:lstStyle/>
          <a:p>
            <a:r>
              <a:rPr lang="en-US" dirty="0"/>
              <a:t>Davide Lazzati</a:t>
            </a:r>
          </a:p>
          <a:p>
            <a:r>
              <a:rPr lang="en-US" sz="1700" dirty="0"/>
              <a:t>Oregon State University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8882EB10-F5F5-8541-838A-B1BC832F9C6F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160346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FCA5-036B-A44A-9ED9-D625476C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90" y="10601"/>
            <a:ext cx="7000059" cy="994172"/>
          </a:xfrm>
        </p:spPr>
        <p:txBody>
          <a:bodyPr>
            <a:normAutofit/>
          </a:bodyPr>
          <a:lstStyle/>
          <a:p>
            <a:r>
              <a:rPr lang="en-US" sz="4000" b="1" dirty="0"/>
              <a:t>GW170817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9DD93-A8D0-B143-A5EE-7B28E9E4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pPr/>
              <a:t>10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48BB50-9797-7142-AA9D-78FC26984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561" y="-1"/>
            <a:ext cx="4515439" cy="4515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2DCBC8-BD58-2241-B1D4-1ABE2064F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18" y="1168743"/>
            <a:ext cx="3346695" cy="33466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A9B41517-85A6-3B48-A2B9-EDA6DB05A656}"/>
              </a:ext>
            </a:extLst>
          </p:cNvPr>
          <p:cNvSpPr txBox="1"/>
          <p:nvPr/>
        </p:nvSpPr>
        <p:spPr>
          <a:xfrm>
            <a:off x="6527649" y="306158"/>
            <a:ext cx="2302026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Multiwavelength fit </a:t>
            </a:r>
          </a:p>
          <a:p>
            <a:r>
              <a:rPr lang="en-US" b="1" dirty="0"/>
              <a:t>DL+ 2018</a:t>
            </a:r>
          </a:p>
        </p:txBody>
      </p:sp>
    </p:spTree>
    <p:extLst>
      <p:ext uri="{BB962C8B-B14F-4D97-AF65-F5344CB8AC3E}">
        <p14:creationId xmlns:p14="http://schemas.microsoft.com/office/powerpoint/2010/main" val="94948592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FCA5-036B-A44A-9ED9-D625476C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90" y="10601"/>
            <a:ext cx="7000059" cy="994172"/>
          </a:xfrm>
        </p:spPr>
        <p:txBody>
          <a:bodyPr>
            <a:normAutofit/>
          </a:bodyPr>
          <a:lstStyle/>
          <a:p>
            <a:r>
              <a:rPr lang="en-US" sz="4000" b="1" dirty="0"/>
              <a:t>GW170817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9DD93-A8D0-B143-A5EE-7B28E9E4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pPr/>
              <a:t>11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A2D2B-BBB9-FC4B-ACA5-D19C43223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0458" t="21015" r="45762"/>
          <a:stretch/>
        </p:blipFill>
        <p:spPr>
          <a:xfrm>
            <a:off x="2771692" y="872654"/>
            <a:ext cx="2321960" cy="3631291"/>
          </a:xfrm>
          <a:prstGeom prst="rect">
            <a:avLst/>
          </a:prstGeom>
        </p:spPr>
      </p:pic>
      <p:sp>
        <p:nvSpPr>
          <p:cNvPr id="7" name="Rectangle 6">
            <a:extLst>
              <a:ext uri="{FF2B5EF4-FFF2-40B4-BE49-F238E27FC236}">
                <a16:creationId xmlns:a16="http://schemas.microsoft.com/office/drawing/2014/main" id="{A18F4812-5649-444A-82D1-2D79A4DBAE51}"/>
              </a:ext>
            </a:extLst>
          </p:cNvPr>
          <p:cNvSpPr/>
          <p:nvPr/>
        </p:nvSpPr>
        <p:spPr>
          <a:xfrm>
            <a:off x="2684213" y="872654"/>
            <a:ext cx="570364" cy="36024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8550B8B7-C623-5A4F-A303-237A5BD5E0A0}"/>
              </a:ext>
            </a:extLst>
          </p:cNvPr>
          <p:cNvSpPr txBox="1"/>
          <p:nvPr/>
        </p:nvSpPr>
        <p:spPr>
          <a:xfrm>
            <a:off x="3550444" y="1062272"/>
            <a:ext cx="44595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2 s</a:t>
            </a:r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C1067B08-C772-B142-80C7-F8C67A7DD337}"/>
              </a:ext>
            </a:extLst>
          </p:cNvPr>
          <p:cNvCxnSpPr/>
          <p:nvPr/>
        </p:nvCxnSpPr>
        <p:spPr>
          <a:xfrm flipH="1">
            <a:off x="3484632" y="1407560"/>
            <a:ext cx="571330" cy="0"/>
          </a:xfrm>
          <a:prstGeom prst="line">
            <a:avLst/>
          </a:prstGeom>
          <a:ln w="50800">
            <a:solidFill>
              <a:schemeClr val="accent2"/>
            </a:solidFill>
            <a:headEnd type="stealth"/>
            <a:tailEnd type="stealt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C5DA3DEE-77DA-8A46-A64E-464C290DDCC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93851" y="219056"/>
            <a:ext cx="3179281" cy="2216803"/>
          </a:xfrm>
          <a:prstGeom prst="rect">
            <a:avLst/>
          </a:prstGeom>
        </p:spPr>
      </p:pic>
      <p:sp>
        <p:nvSpPr>
          <p:cNvPr id="13" name="TextBox 12">
            <a:extLst>
              <a:ext uri="{FF2B5EF4-FFF2-40B4-BE49-F238E27FC236}">
                <a16:creationId xmlns:a16="http://schemas.microsoft.com/office/drawing/2014/main" id="{10BA1F4B-3AED-EA46-B404-DC98A5093698}"/>
              </a:ext>
            </a:extLst>
          </p:cNvPr>
          <p:cNvSpPr txBox="1"/>
          <p:nvPr/>
        </p:nvSpPr>
        <p:spPr>
          <a:xfrm>
            <a:off x="7726257" y="219056"/>
            <a:ext cx="86914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DL+ 2017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805D192F-76FA-8841-B216-E0DA275DCF0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74762" y="2635468"/>
            <a:ext cx="3425540" cy="186847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5FE72698-579E-EA4F-8ACC-A61DD5C2C396}"/>
              </a:ext>
            </a:extLst>
          </p:cNvPr>
          <p:cNvSpPr txBox="1"/>
          <p:nvPr/>
        </p:nvSpPr>
        <p:spPr>
          <a:xfrm>
            <a:off x="156147" y="1327457"/>
            <a:ext cx="27858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 err="1"/>
              <a:t>Jet+Cocoon</a:t>
            </a:r>
            <a:r>
              <a:rPr lang="en-US" sz="1800" b="1" dirty="0"/>
              <a:t> propagation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/>
              <a:t>Remnant transition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800" b="1" dirty="0"/>
              <a:t>Engine charging</a:t>
            </a:r>
          </a:p>
        </p:txBody>
      </p:sp>
    </p:spTree>
    <p:extLst>
      <p:ext uri="{BB962C8B-B14F-4D97-AF65-F5344CB8AC3E}">
        <p14:creationId xmlns:p14="http://schemas.microsoft.com/office/powerpoint/2010/main" val="20250761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10232EC-1B4F-DA40-9CEB-66970331FD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b="1" dirty="0"/>
              <a:t>In summary…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B855F4-038A-A143-B095-F57C4DBF573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YES</a:t>
            </a:r>
            <a:r>
              <a:rPr lang="en-US" dirty="0"/>
              <a:t>, we need radio data to model multi messenger relativistic transients</a:t>
            </a:r>
          </a:p>
          <a:p>
            <a:r>
              <a:rPr lang="en-US" dirty="0"/>
              <a:t>Synchrotron radiation from relativistic shocks codes a lot of information in the slopes, breaks, and their time dependence</a:t>
            </a:r>
          </a:p>
          <a:p>
            <a:r>
              <a:rPr lang="en-US" dirty="0"/>
              <a:t>GW170817 was awesome, but we need more to answer some key questions like:</a:t>
            </a:r>
          </a:p>
          <a:p>
            <a:pPr lvl="1"/>
            <a:r>
              <a:rPr lang="en-US" dirty="0"/>
              <a:t>Was there a delay between merger and </a:t>
            </a:r>
            <a:r>
              <a:rPr lang="en-US" u="sng" dirty="0"/>
              <a:t>launch of</a:t>
            </a:r>
            <a:r>
              <a:rPr lang="en-US" dirty="0"/>
              <a:t> the relativistic jet?</a:t>
            </a:r>
          </a:p>
          <a:p>
            <a:pPr lvl="1"/>
            <a:r>
              <a:rPr lang="en-US" dirty="0"/>
              <a:t>What was the engine? Why did it turn on and off?</a:t>
            </a:r>
          </a:p>
          <a:p>
            <a:pPr lvl="1"/>
            <a:r>
              <a:rPr lang="en-US" dirty="0"/>
              <a:t>What is the jet ejection mechanism?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CBEE5F8-37FA-3546-8537-CBBC67981E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pPr/>
              <a:t>12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10B7193-40F3-AC4F-AC7B-ED9EFDC701A3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376" t="68536" r="68233" b="10466"/>
          <a:stretch/>
        </p:blipFill>
        <p:spPr>
          <a:xfrm>
            <a:off x="7601805" y="269585"/>
            <a:ext cx="1008693" cy="94592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43A99500-B605-784C-9DF6-D39ACC7AE09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9628" t="68308" r="68308" b="10535"/>
          <a:stretch/>
        </p:blipFill>
        <p:spPr>
          <a:xfrm>
            <a:off x="6605518" y="260160"/>
            <a:ext cx="996287" cy="9553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781702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230CDFE8-F8AA-584D-A9E5-470EF42894B2}"/>
              </a:ext>
            </a:extLst>
          </p:cNvPr>
          <p:cNvSpPr>
            <a:spLocks noGrp="1"/>
          </p:cNvSpPr>
          <p:nvPr>
            <p:ph type="sldNum" sz="quarter" idx="4294967295"/>
          </p:nvPr>
        </p:nvSpPr>
        <p:spPr>
          <a:xfrm>
            <a:off x="111371" y="4691119"/>
            <a:ext cx="409330" cy="332519"/>
          </a:xfrm>
          <a:prstGeom prst="rect">
            <a:avLst/>
          </a:prstGeom>
        </p:spPr>
        <p:txBody>
          <a:bodyPr/>
          <a:lstStyle/>
          <a:p>
            <a:fld id="{C007A3FA-37C8-B64A-9EE6-D07431EEED58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696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250">
        <p:fade/>
      </p:transition>
    </mc:Choice>
    <mc:Fallback xmlns="">
      <p:transition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985E7AB7-09DE-7F4C-8D94-083E9944C6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Outlook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04B161A-B757-FC42-B306-FD61BAD2464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318" y="1618985"/>
            <a:ext cx="7886700" cy="3224985"/>
          </a:xfrm>
        </p:spPr>
        <p:txBody>
          <a:bodyPr/>
          <a:lstStyle/>
          <a:p>
            <a:r>
              <a:rPr lang="en-US" dirty="0"/>
              <a:t>A brief introduction to blast waves/shock waves</a:t>
            </a:r>
          </a:p>
          <a:p>
            <a:r>
              <a:rPr lang="en-US" dirty="0"/>
              <a:t>A brief introduction to synchrotron radiation</a:t>
            </a:r>
          </a:p>
          <a:p>
            <a:r>
              <a:rPr lang="en-US" dirty="0"/>
              <a:t>Case study: binary neutron star mergers and short GRBs</a:t>
            </a:r>
          </a:p>
          <a:p>
            <a:r>
              <a:rPr lang="en-US" dirty="0"/>
              <a:t>Why is this important?</a:t>
            </a:r>
          </a:p>
          <a:p>
            <a:r>
              <a:rPr lang="en-US" dirty="0"/>
              <a:t>Summary, discussion, conclusions, outlook</a:t>
            </a:r>
          </a:p>
          <a:p>
            <a:endParaRPr lang="en-US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C6FC616-FFD4-6346-8103-B232AD9999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228414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F6721FFF-80F0-1149-8EA5-9FB92937F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516" y="1004773"/>
            <a:ext cx="3621882" cy="32194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E897F1A-7D64-E64E-87A1-CE74CBEAD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0516" y="1004239"/>
            <a:ext cx="3621120" cy="32187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011A55-E7EC-7549-AFA8-A285DF030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Blast waves/Shock waves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9657B-76EA-1A40-86CD-B6611D9C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pPr/>
              <a:t>3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67100-7759-9B43-9808-5A58013754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3333"/>
          <a:stretch/>
        </p:blipFill>
        <p:spPr>
          <a:xfrm>
            <a:off x="1458542" y="1004773"/>
            <a:ext cx="2416916" cy="3429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E0F7E98-E865-D948-BEF2-F9586F477B5E}"/>
              </a:ext>
            </a:extLst>
          </p:cNvPr>
          <p:cNvSpPr>
            <a:spLocks noChangeAspect="1"/>
          </p:cNvSpPr>
          <p:nvPr/>
        </p:nvSpPr>
        <p:spPr>
          <a:xfrm>
            <a:off x="3726180" y="3505200"/>
            <a:ext cx="91440" cy="9144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AA3FC6-0615-D643-AE69-51ED19432956}"/>
              </a:ext>
            </a:extLst>
          </p:cNvPr>
          <p:cNvCxnSpPr>
            <a:cxnSpLocks/>
          </p:cNvCxnSpPr>
          <p:nvPr/>
        </p:nvCxnSpPr>
        <p:spPr>
          <a:xfrm>
            <a:off x="3817620" y="3596640"/>
            <a:ext cx="1026229" cy="2621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1C1886-2C60-B940-946E-620510FEB479}"/>
              </a:ext>
            </a:extLst>
          </p:cNvPr>
          <p:cNvCxnSpPr>
            <a:cxnSpLocks/>
          </p:cNvCxnSpPr>
          <p:nvPr/>
        </p:nvCxnSpPr>
        <p:spPr>
          <a:xfrm flipV="1">
            <a:off x="3817619" y="1394548"/>
            <a:ext cx="1026230" cy="21106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4969230-2456-0449-B9B5-9867AF1D1B53}"/>
              </a:ext>
            </a:extLst>
          </p:cNvPr>
          <p:cNvSpPr txBox="1"/>
          <p:nvPr/>
        </p:nvSpPr>
        <p:spPr>
          <a:xfrm>
            <a:off x="4935289" y="3550920"/>
            <a:ext cx="1091966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High Density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A1FE06-9BB4-DD42-AC34-D9A39E395EC9}"/>
              </a:ext>
            </a:extLst>
          </p:cNvPr>
          <p:cNvSpPr txBox="1"/>
          <p:nvPr/>
        </p:nvSpPr>
        <p:spPr>
          <a:xfrm>
            <a:off x="6325282" y="3550920"/>
            <a:ext cx="1059585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Low Density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AC59E2-4C01-8040-8CFB-F5C97C2EAD48}"/>
              </a:ext>
            </a:extLst>
          </p:cNvPr>
          <p:cNvSpPr txBox="1"/>
          <p:nvPr/>
        </p:nvSpPr>
        <p:spPr>
          <a:xfrm>
            <a:off x="4935289" y="3209065"/>
            <a:ext cx="1123193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High Velocity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1BC640-33D8-BB45-806B-F84D55D58BD3}"/>
              </a:ext>
            </a:extLst>
          </p:cNvPr>
          <p:cNvSpPr txBox="1"/>
          <p:nvPr/>
        </p:nvSpPr>
        <p:spPr>
          <a:xfrm>
            <a:off x="6325282" y="3213828"/>
            <a:ext cx="1002967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No Velocity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08CB37F-6620-DB4B-A20A-24569C3616C7}"/>
              </a:ext>
            </a:extLst>
          </p:cNvPr>
          <p:cNvCxnSpPr/>
          <p:nvPr/>
        </p:nvCxnSpPr>
        <p:spPr>
          <a:xfrm>
            <a:off x="5202621" y="3137338"/>
            <a:ext cx="756745" cy="0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488C0AE-55D8-254C-9E7A-3D56A8702C40}"/>
              </a:ext>
            </a:extLst>
          </p:cNvPr>
          <p:cNvSpPr txBox="1"/>
          <p:nvPr/>
        </p:nvSpPr>
        <p:spPr>
          <a:xfrm>
            <a:off x="4935289" y="2692470"/>
            <a:ext cx="1163460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High Pressure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6E243C-D89D-4944-A655-E44750569475}"/>
              </a:ext>
            </a:extLst>
          </p:cNvPr>
          <p:cNvSpPr txBox="1"/>
          <p:nvPr/>
        </p:nvSpPr>
        <p:spPr>
          <a:xfrm>
            <a:off x="6325282" y="2697233"/>
            <a:ext cx="1131079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Low Pressure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D79D03-DB7B-C041-AC02-D0230867B2EA}"/>
              </a:ext>
            </a:extLst>
          </p:cNvPr>
          <p:cNvSpPr txBox="1"/>
          <p:nvPr/>
        </p:nvSpPr>
        <p:spPr>
          <a:xfrm>
            <a:off x="4935289" y="2369120"/>
            <a:ext cx="1007007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High B field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DBA8BF-AC55-F84B-AC31-353BB109912F}"/>
              </a:ext>
            </a:extLst>
          </p:cNvPr>
          <p:cNvSpPr txBox="1"/>
          <p:nvPr/>
        </p:nvSpPr>
        <p:spPr>
          <a:xfrm>
            <a:off x="6325282" y="2373883"/>
            <a:ext cx="974626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Low B field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E9F7F5-2C9B-834E-AA9A-6708C59BA2DB}"/>
              </a:ext>
            </a:extLst>
          </p:cNvPr>
          <p:cNvSpPr txBox="1"/>
          <p:nvPr/>
        </p:nvSpPr>
        <p:spPr>
          <a:xfrm>
            <a:off x="4935289" y="2056595"/>
            <a:ext cx="1266693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Non-thermal e</a:t>
            </a:r>
            <a:r>
              <a:rPr lang="en-US" b="1" baseline="30000" dirty="0"/>
              <a:t>-</a:t>
            </a:r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3C4694-A113-3C40-B496-CE24CE9A1D03}"/>
              </a:ext>
            </a:extLst>
          </p:cNvPr>
          <p:cNvSpPr txBox="1"/>
          <p:nvPr/>
        </p:nvSpPr>
        <p:spPr>
          <a:xfrm>
            <a:off x="6325282" y="2061358"/>
            <a:ext cx="415627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LTE</a:t>
            </a: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3F28F4A0-02B8-6347-8DF7-91B79F332A69}"/>
              </a:ext>
            </a:extLst>
          </p:cNvPr>
          <p:cNvGrpSpPr/>
          <p:nvPr/>
        </p:nvGrpSpPr>
        <p:grpSpPr>
          <a:xfrm>
            <a:off x="5054555" y="1138661"/>
            <a:ext cx="1138489" cy="1057190"/>
            <a:chOff x="7775905" y="871202"/>
            <a:chExt cx="1138489" cy="105719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79E1EE6-7854-0645-828A-E5B10E84F2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648" t="18835" b="39340"/>
            <a:stretch/>
          </p:blipFill>
          <p:spPr>
            <a:xfrm>
              <a:off x="8307958" y="1326083"/>
              <a:ext cx="591890" cy="13692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ABE711B-EE99-7F40-A4A0-816AD0B912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648" t="18835" b="39340"/>
            <a:stretch/>
          </p:blipFill>
          <p:spPr>
            <a:xfrm rot="2667829">
              <a:off x="8322504" y="1673788"/>
              <a:ext cx="591890" cy="13692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65050BA-8891-C54F-9762-7A669997A2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648" t="18835" b="39340"/>
            <a:stretch/>
          </p:blipFill>
          <p:spPr>
            <a:xfrm rot="11933267">
              <a:off x="7775905" y="1300484"/>
              <a:ext cx="591890" cy="13692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2BFEB37-48B3-5145-A680-820640C0A6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648" t="18835" b="39340"/>
            <a:stretch/>
          </p:blipFill>
          <p:spPr>
            <a:xfrm rot="18137378">
              <a:off x="8108970" y="1098682"/>
              <a:ext cx="591890" cy="13692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32CD7DC-6D47-0441-BFBC-97EA056363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648" t="18835" b="39340"/>
            <a:stretch/>
          </p:blipFill>
          <p:spPr>
            <a:xfrm rot="7887443">
              <a:off x="7999939" y="1563982"/>
              <a:ext cx="591890" cy="136929"/>
            </a:xfrm>
            <a:prstGeom prst="rect">
              <a:avLst/>
            </a:prstGeom>
          </p:spPr>
        </p:pic>
      </p:grpSp>
      <p:sp>
        <p:nvSpPr>
          <p:cNvPr id="6" name="TextBox 5">
            <a:extLst>
              <a:ext uri="{FF2B5EF4-FFF2-40B4-BE49-F238E27FC236}">
                <a16:creationId xmlns:a16="http://schemas.microsoft.com/office/drawing/2014/main" id="{80A1AF23-5326-5D47-B4B9-8B79040FB090}"/>
              </a:ext>
            </a:extLst>
          </p:cNvPr>
          <p:cNvSpPr txBox="1"/>
          <p:nvPr/>
        </p:nvSpPr>
        <p:spPr>
          <a:xfrm>
            <a:off x="5048327" y="821728"/>
            <a:ext cx="1644361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Non-relativistic v&lt;&lt;c</a:t>
            </a:r>
          </a:p>
        </p:txBody>
      </p:sp>
    </p:spTree>
    <p:extLst>
      <p:ext uri="{BB962C8B-B14F-4D97-AF65-F5344CB8AC3E}">
        <p14:creationId xmlns:p14="http://schemas.microsoft.com/office/powerpoint/2010/main" val="3230320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9" presetClass="entr" presetSubtype="0" fill="hold" nodeType="afterEffect">
                                  <p:stCondLst>
                                    <p:cond delay="2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500"/>
                            </p:stCondLst>
                            <p:childTnLst>
                              <p:par>
                                <p:cTn id="24" presetID="9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1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500"/>
                            </p:stCondLst>
                            <p:childTnLst>
                              <p:par>
                                <p:cTn id="41" presetID="9" presetClass="entr" presetSubtype="0" fill="hold" grpId="0" nodeType="afterEffect">
                                  <p:stCondLst>
                                    <p:cond delay="3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00"/>
                            </p:stCondLst>
                            <p:childTnLst>
                              <p:par>
                                <p:cTn id="50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1000"/>
                            </p:stCondLst>
                            <p:childTnLst>
                              <p:par>
                                <p:cTn id="54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6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1500"/>
                            </p:stCondLst>
                            <p:childTnLst>
                              <p:par>
                                <p:cTn id="58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0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2000"/>
                            </p:stCondLst>
                            <p:childTnLst>
                              <p:par>
                                <p:cTn id="62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2500"/>
                            </p:stCondLst>
                            <p:childTnLst>
                              <p:par>
                                <p:cTn id="66" presetID="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3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3" grpId="0" animBg="1"/>
      <p:bldP spid="11" grpId="0" animBg="1"/>
      <p:bldP spid="13" grpId="0" animBg="1"/>
      <p:bldP spid="14" grpId="0" animBg="1"/>
      <p:bldP spid="17" grpId="0" animBg="1"/>
      <p:bldP spid="18" grpId="0" animBg="1"/>
      <p:bldP spid="19" grpId="0" animBg="1"/>
      <p:bldP spid="20" grpId="0" animBg="1"/>
      <p:bldP spid="21" grpId="0" animBg="1"/>
      <p:bldP spid="22" grpId="0" animBg="1"/>
      <p:bldP spid="6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Picture 22">
            <a:extLst>
              <a:ext uri="{FF2B5EF4-FFF2-40B4-BE49-F238E27FC236}">
                <a16:creationId xmlns:a16="http://schemas.microsoft.com/office/drawing/2014/main" id="{F6721FFF-80F0-1149-8EA5-9FB92937FBE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0516" y="1004773"/>
            <a:ext cx="3621882" cy="3219450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6E897F1A-7D64-E64E-87A1-CE74CBEAD98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390516" y="1004239"/>
            <a:ext cx="3621120" cy="321877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B011A55-E7EC-7549-AFA8-A285DF030F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Blast waves/Shock waves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B19657B-76EA-1A40-86CD-B6611D9CF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pPr/>
              <a:t>4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B167100-7759-9B43-9808-5A58013754BE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t="33333"/>
          <a:stretch/>
        </p:blipFill>
        <p:spPr>
          <a:xfrm>
            <a:off x="1458542" y="1004773"/>
            <a:ext cx="2416916" cy="3429000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0E0F7E98-E865-D948-BEF2-F9586F477B5E}"/>
              </a:ext>
            </a:extLst>
          </p:cNvPr>
          <p:cNvSpPr>
            <a:spLocks noChangeAspect="1"/>
          </p:cNvSpPr>
          <p:nvPr/>
        </p:nvSpPr>
        <p:spPr>
          <a:xfrm>
            <a:off x="3726180" y="3505200"/>
            <a:ext cx="91440" cy="91440"/>
          </a:xfrm>
          <a:prstGeom prst="rect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44AA3FC6-0615-D643-AE69-51ED19432956}"/>
              </a:ext>
            </a:extLst>
          </p:cNvPr>
          <p:cNvCxnSpPr>
            <a:cxnSpLocks/>
          </p:cNvCxnSpPr>
          <p:nvPr/>
        </p:nvCxnSpPr>
        <p:spPr>
          <a:xfrm>
            <a:off x="3817620" y="3596640"/>
            <a:ext cx="1026229" cy="262199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51C1886-2C60-B940-946E-620510FEB479}"/>
              </a:ext>
            </a:extLst>
          </p:cNvPr>
          <p:cNvCxnSpPr>
            <a:cxnSpLocks/>
          </p:cNvCxnSpPr>
          <p:nvPr/>
        </p:nvCxnSpPr>
        <p:spPr>
          <a:xfrm flipV="1">
            <a:off x="3817619" y="1394548"/>
            <a:ext cx="1026230" cy="2110653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TextBox 2">
            <a:extLst>
              <a:ext uri="{FF2B5EF4-FFF2-40B4-BE49-F238E27FC236}">
                <a16:creationId xmlns:a16="http://schemas.microsoft.com/office/drawing/2014/main" id="{B4969230-2456-0449-B9B5-9867AF1D1B53}"/>
              </a:ext>
            </a:extLst>
          </p:cNvPr>
          <p:cNvSpPr txBox="1"/>
          <p:nvPr/>
        </p:nvSpPr>
        <p:spPr>
          <a:xfrm>
            <a:off x="4935289" y="3550920"/>
            <a:ext cx="1091966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High Density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0A1FE06-9BB4-DD42-AC34-D9A39E395EC9}"/>
              </a:ext>
            </a:extLst>
          </p:cNvPr>
          <p:cNvSpPr txBox="1"/>
          <p:nvPr/>
        </p:nvSpPr>
        <p:spPr>
          <a:xfrm>
            <a:off x="6325282" y="3550920"/>
            <a:ext cx="1059585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Low Density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5AC59E2-4C01-8040-8CFB-F5C97C2EAD48}"/>
              </a:ext>
            </a:extLst>
          </p:cNvPr>
          <p:cNvSpPr txBox="1"/>
          <p:nvPr/>
        </p:nvSpPr>
        <p:spPr>
          <a:xfrm>
            <a:off x="4935289" y="3209065"/>
            <a:ext cx="1123193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High Velocity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E1BC640-33D8-BB45-806B-F84D55D58BD3}"/>
              </a:ext>
            </a:extLst>
          </p:cNvPr>
          <p:cNvSpPr txBox="1"/>
          <p:nvPr/>
        </p:nvSpPr>
        <p:spPr>
          <a:xfrm>
            <a:off x="6325282" y="3213828"/>
            <a:ext cx="1002967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No Velocity</a:t>
            </a:r>
          </a:p>
        </p:txBody>
      </p: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808CB37F-6620-DB4B-A20A-24569C3616C7}"/>
              </a:ext>
            </a:extLst>
          </p:cNvPr>
          <p:cNvCxnSpPr/>
          <p:nvPr/>
        </p:nvCxnSpPr>
        <p:spPr>
          <a:xfrm>
            <a:off x="5202621" y="3137338"/>
            <a:ext cx="756745" cy="0"/>
          </a:xfrm>
          <a:prstGeom prst="straightConnector1">
            <a:avLst/>
          </a:prstGeom>
          <a:ln w="63500">
            <a:solidFill>
              <a:schemeClr val="accent2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>
            <a:extLst>
              <a:ext uri="{FF2B5EF4-FFF2-40B4-BE49-F238E27FC236}">
                <a16:creationId xmlns:a16="http://schemas.microsoft.com/office/drawing/2014/main" id="{6488C0AE-55D8-254C-9E7A-3D56A8702C40}"/>
              </a:ext>
            </a:extLst>
          </p:cNvPr>
          <p:cNvSpPr txBox="1"/>
          <p:nvPr/>
        </p:nvSpPr>
        <p:spPr>
          <a:xfrm>
            <a:off x="4935289" y="2692470"/>
            <a:ext cx="1163460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High Pressure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A6E243C-D89D-4944-A655-E44750569475}"/>
              </a:ext>
            </a:extLst>
          </p:cNvPr>
          <p:cNvSpPr txBox="1"/>
          <p:nvPr/>
        </p:nvSpPr>
        <p:spPr>
          <a:xfrm>
            <a:off x="6325282" y="2697233"/>
            <a:ext cx="1131079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Low Pressure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A8D79D03-DB7B-C041-AC02-D0230867B2EA}"/>
              </a:ext>
            </a:extLst>
          </p:cNvPr>
          <p:cNvSpPr txBox="1"/>
          <p:nvPr/>
        </p:nvSpPr>
        <p:spPr>
          <a:xfrm>
            <a:off x="4935289" y="2369120"/>
            <a:ext cx="1007007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High B field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8DBA8BF-AC55-F84B-AC31-353BB109912F}"/>
              </a:ext>
            </a:extLst>
          </p:cNvPr>
          <p:cNvSpPr txBox="1"/>
          <p:nvPr/>
        </p:nvSpPr>
        <p:spPr>
          <a:xfrm>
            <a:off x="6325282" y="2373883"/>
            <a:ext cx="974626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Low B field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CE9F7F5-2C9B-834E-AA9A-6708C59BA2DB}"/>
              </a:ext>
            </a:extLst>
          </p:cNvPr>
          <p:cNvSpPr txBox="1"/>
          <p:nvPr/>
        </p:nvSpPr>
        <p:spPr>
          <a:xfrm>
            <a:off x="4935289" y="2056595"/>
            <a:ext cx="1266693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Non-thermal e</a:t>
            </a:r>
            <a:r>
              <a:rPr lang="en-US" b="1" baseline="30000" dirty="0"/>
              <a:t>-</a:t>
            </a:r>
            <a:endParaRPr lang="en-US" b="1" dirty="0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493C4694-A113-3C40-B496-CE24CE9A1D03}"/>
              </a:ext>
            </a:extLst>
          </p:cNvPr>
          <p:cNvSpPr txBox="1"/>
          <p:nvPr/>
        </p:nvSpPr>
        <p:spPr>
          <a:xfrm>
            <a:off x="6325282" y="2061358"/>
            <a:ext cx="415627" cy="300082"/>
          </a:xfrm>
          <a:prstGeom prst="rect">
            <a:avLst/>
          </a:prstGeom>
          <a:solidFill>
            <a:schemeClr val="bg1">
              <a:alpha val="40000"/>
            </a:schemeClr>
          </a:solidFill>
        </p:spPr>
        <p:txBody>
          <a:bodyPr wrap="none" rtlCol="0">
            <a:spAutoFit/>
          </a:bodyPr>
          <a:lstStyle/>
          <a:p>
            <a:r>
              <a:rPr lang="en-US" b="1" dirty="0"/>
              <a:t>LTE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D438C85C-B81C-2741-83E3-F100B3F34E87}"/>
              </a:ext>
            </a:extLst>
          </p:cNvPr>
          <p:cNvGrpSpPr/>
          <p:nvPr/>
        </p:nvGrpSpPr>
        <p:grpSpPr>
          <a:xfrm>
            <a:off x="6027255" y="1507109"/>
            <a:ext cx="620613" cy="458850"/>
            <a:chOff x="6888443" y="356474"/>
            <a:chExt cx="620613" cy="458850"/>
          </a:xfrm>
        </p:grpSpPr>
        <p:pic>
          <p:nvPicPr>
            <p:cNvPr id="15" name="Picture 14">
              <a:extLst>
                <a:ext uri="{FF2B5EF4-FFF2-40B4-BE49-F238E27FC236}">
                  <a16:creationId xmlns:a16="http://schemas.microsoft.com/office/drawing/2014/main" id="{079E1EE6-7854-0645-828A-E5B10E84F2B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648" t="18835" b="39340"/>
            <a:stretch/>
          </p:blipFill>
          <p:spPr>
            <a:xfrm>
              <a:off x="6910802" y="535180"/>
              <a:ext cx="591890" cy="136929"/>
            </a:xfrm>
            <a:prstGeom prst="rect">
              <a:avLst/>
            </a:prstGeom>
          </p:spPr>
        </p:pic>
        <p:pic>
          <p:nvPicPr>
            <p:cNvPr id="26" name="Picture 25">
              <a:extLst>
                <a:ext uri="{FF2B5EF4-FFF2-40B4-BE49-F238E27FC236}">
                  <a16:creationId xmlns:a16="http://schemas.microsoft.com/office/drawing/2014/main" id="{4ABE711B-EE99-7F40-A4A0-816AD0B912CF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648" t="18835" b="39340"/>
            <a:stretch/>
          </p:blipFill>
          <p:spPr>
            <a:xfrm rot="445553">
              <a:off x="6917166" y="678395"/>
              <a:ext cx="591890" cy="136929"/>
            </a:xfrm>
            <a:prstGeom prst="rect">
              <a:avLst/>
            </a:prstGeom>
          </p:spPr>
        </p:pic>
        <p:pic>
          <p:nvPicPr>
            <p:cNvPr id="27" name="Picture 26">
              <a:extLst>
                <a:ext uri="{FF2B5EF4-FFF2-40B4-BE49-F238E27FC236}">
                  <a16:creationId xmlns:a16="http://schemas.microsoft.com/office/drawing/2014/main" id="{365050BA-8891-C54F-9762-7A669997A2D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648" t="18835" b="39340"/>
            <a:stretch/>
          </p:blipFill>
          <p:spPr>
            <a:xfrm rot="20986697">
              <a:off x="6895896" y="356474"/>
              <a:ext cx="591890" cy="136929"/>
            </a:xfrm>
            <a:prstGeom prst="rect">
              <a:avLst/>
            </a:prstGeom>
          </p:spPr>
        </p:pic>
        <p:pic>
          <p:nvPicPr>
            <p:cNvPr id="28" name="Picture 27">
              <a:extLst>
                <a:ext uri="{FF2B5EF4-FFF2-40B4-BE49-F238E27FC236}">
                  <a16:creationId xmlns:a16="http://schemas.microsoft.com/office/drawing/2014/main" id="{92BFEB37-48B3-5145-A680-820640C0A65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648" t="18835" b="39340"/>
            <a:stretch/>
          </p:blipFill>
          <p:spPr>
            <a:xfrm>
              <a:off x="6888443" y="451866"/>
              <a:ext cx="591890" cy="136929"/>
            </a:xfrm>
            <a:prstGeom prst="rect">
              <a:avLst/>
            </a:prstGeom>
          </p:spPr>
        </p:pic>
        <p:pic>
          <p:nvPicPr>
            <p:cNvPr id="29" name="Picture 28">
              <a:extLst>
                <a:ext uri="{FF2B5EF4-FFF2-40B4-BE49-F238E27FC236}">
                  <a16:creationId xmlns:a16="http://schemas.microsoft.com/office/drawing/2014/main" id="{E32CD7DC-6D47-0441-BFBC-97EA0563638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rcRect l="55648" t="18835" b="39340"/>
            <a:stretch/>
          </p:blipFill>
          <p:spPr>
            <a:xfrm rot="255927">
              <a:off x="6915074" y="621266"/>
              <a:ext cx="591890" cy="136929"/>
            </a:xfrm>
            <a:prstGeom prst="rect">
              <a:avLst/>
            </a:prstGeom>
          </p:spPr>
        </p:pic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A341C772-DB79-4E45-8073-FD632737B118}"/>
              </a:ext>
            </a:extLst>
          </p:cNvPr>
          <p:cNvSpPr txBox="1"/>
          <p:nvPr/>
        </p:nvSpPr>
        <p:spPr>
          <a:xfrm>
            <a:off x="5048327" y="821728"/>
            <a:ext cx="1241365" cy="30008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Relativistic </a:t>
            </a:r>
            <a:r>
              <a:rPr lang="en-US" b="1" dirty="0" err="1">
                <a:solidFill>
                  <a:srgbClr val="FF0000"/>
                </a:solidFill>
              </a:rPr>
              <a:t>v~c</a:t>
            </a:r>
            <a:endParaRPr lang="en-US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88027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AEA799-4945-3945-A3C6-24316100007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/>
              <a:t>Synchrotron Radiation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45356B-E595-4245-98CC-D5832EE22A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pPr/>
              <a:t>5</a:t>
            </a:fld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4224689-5F0B-0F40-A163-7963EFC827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13355"/>
          <a:stretch/>
        </p:blipFill>
        <p:spPr>
          <a:xfrm>
            <a:off x="439864" y="1212850"/>
            <a:ext cx="3595463" cy="1208568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4C645E00-8724-4F47-BA51-7FC61DF72F6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42576" b="55033"/>
          <a:stretch/>
        </p:blipFill>
        <p:spPr>
          <a:xfrm>
            <a:off x="439864" y="2629495"/>
            <a:ext cx="4092600" cy="1613732"/>
          </a:xfrm>
          <a:prstGeom prst="rect">
            <a:avLst/>
          </a:prstGeom>
        </p:spPr>
      </p:pic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9895CDB1-ED02-3C46-B67F-9BACC40BAE17}"/>
              </a:ext>
            </a:extLst>
          </p:cNvPr>
          <p:cNvCxnSpPr/>
          <p:nvPr/>
        </p:nvCxnSpPr>
        <p:spPr>
          <a:xfrm>
            <a:off x="4962418" y="3698697"/>
            <a:ext cx="3780890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68DCCB49-F990-DE48-8C59-FDA332B193C4}"/>
              </a:ext>
            </a:extLst>
          </p:cNvPr>
          <p:cNvCxnSpPr>
            <a:cxnSpLocks/>
          </p:cNvCxnSpPr>
          <p:nvPr/>
        </p:nvCxnSpPr>
        <p:spPr>
          <a:xfrm flipV="1">
            <a:off x="5114818" y="914400"/>
            <a:ext cx="0" cy="2936697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 10">
            <a:extLst>
              <a:ext uri="{FF2B5EF4-FFF2-40B4-BE49-F238E27FC236}">
                <a16:creationId xmlns:a16="http://schemas.microsoft.com/office/drawing/2014/main" id="{A60CB8A5-938B-1948-A41C-E9BB53A98BD5}"/>
              </a:ext>
            </a:extLst>
          </p:cNvPr>
          <p:cNvSpPr/>
          <p:nvPr/>
        </p:nvSpPr>
        <p:spPr>
          <a:xfrm>
            <a:off x="5229546" y="1386968"/>
            <a:ext cx="2219218" cy="1726103"/>
          </a:xfrm>
          <a:custGeom>
            <a:avLst/>
            <a:gdLst>
              <a:gd name="connsiteX0" fmla="*/ 0 w 2219218"/>
              <a:gd name="connsiteY0" fmla="*/ 1726103 h 1726103"/>
              <a:gd name="connsiteX1" fmla="*/ 523982 w 2219218"/>
              <a:gd name="connsiteY1" fmla="*/ 1078831 h 1726103"/>
              <a:gd name="connsiteX2" fmla="*/ 1017142 w 2219218"/>
              <a:gd name="connsiteY2" fmla="*/ 493204 h 1726103"/>
              <a:gd name="connsiteX3" fmla="*/ 1541124 w 2219218"/>
              <a:gd name="connsiteY3" fmla="*/ 44 h 1726103"/>
              <a:gd name="connsiteX4" fmla="*/ 1982912 w 2219218"/>
              <a:gd name="connsiteY4" fmla="*/ 472656 h 1726103"/>
              <a:gd name="connsiteX5" fmla="*/ 2219218 w 2219218"/>
              <a:gd name="connsiteY5" fmla="*/ 1685006 h 1726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19218" h="1726103">
                <a:moveTo>
                  <a:pt x="0" y="1726103"/>
                </a:moveTo>
                <a:cubicBezTo>
                  <a:pt x="177229" y="1505208"/>
                  <a:pt x="354458" y="1284314"/>
                  <a:pt x="523982" y="1078831"/>
                </a:cubicBezTo>
                <a:cubicBezTo>
                  <a:pt x="693506" y="873348"/>
                  <a:pt x="847618" y="673002"/>
                  <a:pt x="1017142" y="493204"/>
                </a:cubicBezTo>
                <a:cubicBezTo>
                  <a:pt x="1186666" y="313406"/>
                  <a:pt x="1380162" y="3469"/>
                  <a:pt x="1541124" y="44"/>
                </a:cubicBezTo>
                <a:cubicBezTo>
                  <a:pt x="1702086" y="-3381"/>
                  <a:pt x="1869896" y="191829"/>
                  <a:pt x="1982912" y="472656"/>
                </a:cubicBezTo>
                <a:cubicBezTo>
                  <a:pt x="2095928" y="753483"/>
                  <a:pt x="2157573" y="1219244"/>
                  <a:pt x="2219218" y="1685006"/>
                </a:cubicBez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Freeform 11">
            <a:extLst>
              <a:ext uri="{FF2B5EF4-FFF2-40B4-BE49-F238E27FC236}">
                <a16:creationId xmlns:a16="http://schemas.microsoft.com/office/drawing/2014/main" id="{396A69AF-F877-7F4E-9C0E-59861D6308D6}"/>
              </a:ext>
            </a:extLst>
          </p:cNvPr>
          <p:cNvSpPr/>
          <p:nvPr/>
        </p:nvSpPr>
        <p:spPr>
          <a:xfrm>
            <a:off x="5381946" y="1539368"/>
            <a:ext cx="2219218" cy="1726103"/>
          </a:xfrm>
          <a:custGeom>
            <a:avLst/>
            <a:gdLst>
              <a:gd name="connsiteX0" fmla="*/ 0 w 2219218"/>
              <a:gd name="connsiteY0" fmla="*/ 1726103 h 1726103"/>
              <a:gd name="connsiteX1" fmla="*/ 523982 w 2219218"/>
              <a:gd name="connsiteY1" fmla="*/ 1078831 h 1726103"/>
              <a:gd name="connsiteX2" fmla="*/ 1017142 w 2219218"/>
              <a:gd name="connsiteY2" fmla="*/ 493204 h 1726103"/>
              <a:gd name="connsiteX3" fmla="*/ 1541124 w 2219218"/>
              <a:gd name="connsiteY3" fmla="*/ 44 h 1726103"/>
              <a:gd name="connsiteX4" fmla="*/ 1982912 w 2219218"/>
              <a:gd name="connsiteY4" fmla="*/ 472656 h 1726103"/>
              <a:gd name="connsiteX5" fmla="*/ 2219218 w 2219218"/>
              <a:gd name="connsiteY5" fmla="*/ 1685006 h 1726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19218" h="1726103">
                <a:moveTo>
                  <a:pt x="0" y="1726103"/>
                </a:moveTo>
                <a:cubicBezTo>
                  <a:pt x="177229" y="1505208"/>
                  <a:pt x="354458" y="1284314"/>
                  <a:pt x="523982" y="1078831"/>
                </a:cubicBezTo>
                <a:cubicBezTo>
                  <a:pt x="693506" y="873348"/>
                  <a:pt x="847618" y="673002"/>
                  <a:pt x="1017142" y="493204"/>
                </a:cubicBezTo>
                <a:cubicBezTo>
                  <a:pt x="1186666" y="313406"/>
                  <a:pt x="1380162" y="3469"/>
                  <a:pt x="1541124" y="44"/>
                </a:cubicBezTo>
                <a:cubicBezTo>
                  <a:pt x="1702086" y="-3381"/>
                  <a:pt x="1869896" y="191829"/>
                  <a:pt x="1982912" y="472656"/>
                </a:cubicBezTo>
                <a:cubicBezTo>
                  <a:pt x="2095928" y="753483"/>
                  <a:pt x="2157573" y="1219244"/>
                  <a:pt x="2219218" y="1685006"/>
                </a:cubicBez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 12">
            <a:extLst>
              <a:ext uri="{FF2B5EF4-FFF2-40B4-BE49-F238E27FC236}">
                <a16:creationId xmlns:a16="http://schemas.microsoft.com/office/drawing/2014/main" id="{CDFE42E0-8AE1-5948-8758-94DDC5F4887D}"/>
              </a:ext>
            </a:extLst>
          </p:cNvPr>
          <p:cNvSpPr/>
          <p:nvPr/>
        </p:nvSpPr>
        <p:spPr>
          <a:xfrm>
            <a:off x="5534346" y="1691768"/>
            <a:ext cx="2219218" cy="1726103"/>
          </a:xfrm>
          <a:custGeom>
            <a:avLst/>
            <a:gdLst>
              <a:gd name="connsiteX0" fmla="*/ 0 w 2219218"/>
              <a:gd name="connsiteY0" fmla="*/ 1726103 h 1726103"/>
              <a:gd name="connsiteX1" fmla="*/ 523982 w 2219218"/>
              <a:gd name="connsiteY1" fmla="*/ 1078831 h 1726103"/>
              <a:gd name="connsiteX2" fmla="*/ 1017142 w 2219218"/>
              <a:gd name="connsiteY2" fmla="*/ 493204 h 1726103"/>
              <a:gd name="connsiteX3" fmla="*/ 1541124 w 2219218"/>
              <a:gd name="connsiteY3" fmla="*/ 44 h 1726103"/>
              <a:gd name="connsiteX4" fmla="*/ 1982912 w 2219218"/>
              <a:gd name="connsiteY4" fmla="*/ 472656 h 1726103"/>
              <a:gd name="connsiteX5" fmla="*/ 2219218 w 2219218"/>
              <a:gd name="connsiteY5" fmla="*/ 1685006 h 1726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19218" h="1726103">
                <a:moveTo>
                  <a:pt x="0" y="1726103"/>
                </a:moveTo>
                <a:cubicBezTo>
                  <a:pt x="177229" y="1505208"/>
                  <a:pt x="354458" y="1284314"/>
                  <a:pt x="523982" y="1078831"/>
                </a:cubicBezTo>
                <a:cubicBezTo>
                  <a:pt x="693506" y="873348"/>
                  <a:pt x="847618" y="673002"/>
                  <a:pt x="1017142" y="493204"/>
                </a:cubicBezTo>
                <a:cubicBezTo>
                  <a:pt x="1186666" y="313406"/>
                  <a:pt x="1380162" y="3469"/>
                  <a:pt x="1541124" y="44"/>
                </a:cubicBezTo>
                <a:cubicBezTo>
                  <a:pt x="1702086" y="-3381"/>
                  <a:pt x="1869896" y="191829"/>
                  <a:pt x="1982912" y="472656"/>
                </a:cubicBezTo>
                <a:cubicBezTo>
                  <a:pt x="2095928" y="753483"/>
                  <a:pt x="2157573" y="1219244"/>
                  <a:pt x="2219218" y="1685006"/>
                </a:cubicBez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 13">
            <a:extLst>
              <a:ext uri="{FF2B5EF4-FFF2-40B4-BE49-F238E27FC236}">
                <a16:creationId xmlns:a16="http://schemas.microsoft.com/office/drawing/2014/main" id="{79A191AE-E362-6548-B4F0-9BBB96EC3774}"/>
              </a:ext>
            </a:extLst>
          </p:cNvPr>
          <p:cNvSpPr/>
          <p:nvPr/>
        </p:nvSpPr>
        <p:spPr>
          <a:xfrm>
            <a:off x="5686746" y="1844168"/>
            <a:ext cx="2219218" cy="1726103"/>
          </a:xfrm>
          <a:custGeom>
            <a:avLst/>
            <a:gdLst>
              <a:gd name="connsiteX0" fmla="*/ 0 w 2219218"/>
              <a:gd name="connsiteY0" fmla="*/ 1726103 h 1726103"/>
              <a:gd name="connsiteX1" fmla="*/ 523982 w 2219218"/>
              <a:gd name="connsiteY1" fmla="*/ 1078831 h 1726103"/>
              <a:gd name="connsiteX2" fmla="*/ 1017142 w 2219218"/>
              <a:gd name="connsiteY2" fmla="*/ 493204 h 1726103"/>
              <a:gd name="connsiteX3" fmla="*/ 1541124 w 2219218"/>
              <a:gd name="connsiteY3" fmla="*/ 44 h 1726103"/>
              <a:gd name="connsiteX4" fmla="*/ 1982912 w 2219218"/>
              <a:gd name="connsiteY4" fmla="*/ 472656 h 1726103"/>
              <a:gd name="connsiteX5" fmla="*/ 2219218 w 2219218"/>
              <a:gd name="connsiteY5" fmla="*/ 1685006 h 1726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19218" h="1726103">
                <a:moveTo>
                  <a:pt x="0" y="1726103"/>
                </a:moveTo>
                <a:cubicBezTo>
                  <a:pt x="177229" y="1505208"/>
                  <a:pt x="354458" y="1284314"/>
                  <a:pt x="523982" y="1078831"/>
                </a:cubicBezTo>
                <a:cubicBezTo>
                  <a:pt x="693506" y="873348"/>
                  <a:pt x="847618" y="673002"/>
                  <a:pt x="1017142" y="493204"/>
                </a:cubicBezTo>
                <a:cubicBezTo>
                  <a:pt x="1186666" y="313406"/>
                  <a:pt x="1380162" y="3469"/>
                  <a:pt x="1541124" y="44"/>
                </a:cubicBezTo>
                <a:cubicBezTo>
                  <a:pt x="1702086" y="-3381"/>
                  <a:pt x="1869896" y="191829"/>
                  <a:pt x="1982912" y="472656"/>
                </a:cubicBezTo>
                <a:cubicBezTo>
                  <a:pt x="2095928" y="753483"/>
                  <a:pt x="2157573" y="1219244"/>
                  <a:pt x="2219218" y="1685006"/>
                </a:cubicBez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 14">
            <a:extLst>
              <a:ext uri="{FF2B5EF4-FFF2-40B4-BE49-F238E27FC236}">
                <a16:creationId xmlns:a16="http://schemas.microsoft.com/office/drawing/2014/main" id="{CC9AFBD6-68FB-F14E-A09F-88B395EC28BE}"/>
              </a:ext>
            </a:extLst>
          </p:cNvPr>
          <p:cNvSpPr/>
          <p:nvPr/>
        </p:nvSpPr>
        <p:spPr>
          <a:xfrm>
            <a:off x="5839146" y="1996568"/>
            <a:ext cx="2219218" cy="1726103"/>
          </a:xfrm>
          <a:custGeom>
            <a:avLst/>
            <a:gdLst>
              <a:gd name="connsiteX0" fmla="*/ 0 w 2219218"/>
              <a:gd name="connsiteY0" fmla="*/ 1726103 h 1726103"/>
              <a:gd name="connsiteX1" fmla="*/ 523982 w 2219218"/>
              <a:gd name="connsiteY1" fmla="*/ 1078831 h 1726103"/>
              <a:gd name="connsiteX2" fmla="*/ 1017142 w 2219218"/>
              <a:gd name="connsiteY2" fmla="*/ 493204 h 1726103"/>
              <a:gd name="connsiteX3" fmla="*/ 1541124 w 2219218"/>
              <a:gd name="connsiteY3" fmla="*/ 44 h 1726103"/>
              <a:gd name="connsiteX4" fmla="*/ 1982912 w 2219218"/>
              <a:gd name="connsiteY4" fmla="*/ 472656 h 1726103"/>
              <a:gd name="connsiteX5" fmla="*/ 2219218 w 2219218"/>
              <a:gd name="connsiteY5" fmla="*/ 1685006 h 1726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19218" h="1726103">
                <a:moveTo>
                  <a:pt x="0" y="1726103"/>
                </a:moveTo>
                <a:cubicBezTo>
                  <a:pt x="177229" y="1505208"/>
                  <a:pt x="354458" y="1284314"/>
                  <a:pt x="523982" y="1078831"/>
                </a:cubicBezTo>
                <a:cubicBezTo>
                  <a:pt x="693506" y="873348"/>
                  <a:pt x="847618" y="673002"/>
                  <a:pt x="1017142" y="493204"/>
                </a:cubicBezTo>
                <a:cubicBezTo>
                  <a:pt x="1186666" y="313406"/>
                  <a:pt x="1380162" y="3469"/>
                  <a:pt x="1541124" y="44"/>
                </a:cubicBezTo>
                <a:cubicBezTo>
                  <a:pt x="1702086" y="-3381"/>
                  <a:pt x="1869896" y="191829"/>
                  <a:pt x="1982912" y="472656"/>
                </a:cubicBezTo>
                <a:cubicBezTo>
                  <a:pt x="2095928" y="753483"/>
                  <a:pt x="2157573" y="1219244"/>
                  <a:pt x="2219218" y="1685006"/>
                </a:cubicBez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Freeform 15">
            <a:extLst>
              <a:ext uri="{FF2B5EF4-FFF2-40B4-BE49-F238E27FC236}">
                <a16:creationId xmlns:a16="http://schemas.microsoft.com/office/drawing/2014/main" id="{FCD2C6EA-E564-AC40-B1F1-9D57725E0688}"/>
              </a:ext>
            </a:extLst>
          </p:cNvPr>
          <p:cNvSpPr/>
          <p:nvPr/>
        </p:nvSpPr>
        <p:spPr>
          <a:xfrm>
            <a:off x="5991546" y="2148968"/>
            <a:ext cx="2219218" cy="1726103"/>
          </a:xfrm>
          <a:custGeom>
            <a:avLst/>
            <a:gdLst>
              <a:gd name="connsiteX0" fmla="*/ 0 w 2219218"/>
              <a:gd name="connsiteY0" fmla="*/ 1726103 h 1726103"/>
              <a:gd name="connsiteX1" fmla="*/ 523982 w 2219218"/>
              <a:gd name="connsiteY1" fmla="*/ 1078831 h 1726103"/>
              <a:gd name="connsiteX2" fmla="*/ 1017142 w 2219218"/>
              <a:gd name="connsiteY2" fmla="*/ 493204 h 1726103"/>
              <a:gd name="connsiteX3" fmla="*/ 1541124 w 2219218"/>
              <a:gd name="connsiteY3" fmla="*/ 44 h 1726103"/>
              <a:gd name="connsiteX4" fmla="*/ 1982912 w 2219218"/>
              <a:gd name="connsiteY4" fmla="*/ 472656 h 1726103"/>
              <a:gd name="connsiteX5" fmla="*/ 2219218 w 2219218"/>
              <a:gd name="connsiteY5" fmla="*/ 1685006 h 17261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2219218" h="1726103">
                <a:moveTo>
                  <a:pt x="0" y="1726103"/>
                </a:moveTo>
                <a:cubicBezTo>
                  <a:pt x="177229" y="1505208"/>
                  <a:pt x="354458" y="1284314"/>
                  <a:pt x="523982" y="1078831"/>
                </a:cubicBezTo>
                <a:cubicBezTo>
                  <a:pt x="693506" y="873348"/>
                  <a:pt x="847618" y="673002"/>
                  <a:pt x="1017142" y="493204"/>
                </a:cubicBezTo>
                <a:cubicBezTo>
                  <a:pt x="1186666" y="313406"/>
                  <a:pt x="1380162" y="3469"/>
                  <a:pt x="1541124" y="44"/>
                </a:cubicBezTo>
                <a:cubicBezTo>
                  <a:pt x="1702086" y="-3381"/>
                  <a:pt x="1869896" y="191829"/>
                  <a:pt x="1982912" y="472656"/>
                </a:cubicBezTo>
                <a:cubicBezTo>
                  <a:pt x="2095928" y="753483"/>
                  <a:pt x="2157573" y="1219244"/>
                  <a:pt x="2219218" y="1685006"/>
                </a:cubicBezTo>
              </a:path>
            </a:pathLst>
          </a:custGeom>
          <a:noFill/>
          <a:ln w="50800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688CA576-14B8-C44E-A382-2129D78EA81E}"/>
              </a:ext>
            </a:extLst>
          </p:cNvPr>
          <p:cNvCxnSpPr/>
          <p:nvPr/>
        </p:nvCxnSpPr>
        <p:spPr>
          <a:xfrm>
            <a:off x="6924782" y="1294544"/>
            <a:ext cx="981182" cy="934948"/>
          </a:xfrm>
          <a:prstGeom prst="line">
            <a:avLst/>
          </a:prstGeom>
          <a:ln w="50800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>
            <a:extLst>
              <a:ext uri="{FF2B5EF4-FFF2-40B4-BE49-F238E27FC236}">
                <a16:creationId xmlns:a16="http://schemas.microsoft.com/office/drawing/2014/main" id="{288E33A1-3AB0-FD43-8765-8F5D6759C6BC}"/>
              </a:ext>
            </a:extLst>
          </p:cNvPr>
          <p:cNvSpPr txBox="1"/>
          <p:nvPr/>
        </p:nvSpPr>
        <p:spPr>
          <a:xfrm>
            <a:off x="7973040" y="3815138"/>
            <a:ext cx="68800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800" b="1" dirty="0"/>
              <a:t>Log </a:t>
            </a:r>
            <a:r>
              <a:rPr lang="en-US" sz="1800" b="1" dirty="0">
                <a:latin typeface="Symbol" pitchFamily="2" charset="2"/>
              </a:rPr>
              <a:t>n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CF11865C-F292-F347-BF35-A9737ECBAC56}"/>
              </a:ext>
            </a:extLst>
          </p:cNvPr>
          <p:cNvSpPr txBox="1"/>
          <p:nvPr/>
        </p:nvSpPr>
        <p:spPr>
          <a:xfrm rot="16200000">
            <a:off x="4298022" y="1239805"/>
            <a:ext cx="94864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800" b="1" dirty="0"/>
              <a:t>Log F(</a:t>
            </a:r>
            <a:r>
              <a:rPr lang="en-US" sz="1800" b="1" dirty="0">
                <a:latin typeface="Symbol" pitchFamily="2" charset="2"/>
              </a:rPr>
              <a:t>n)</a:t>
            </a:r>
          </a:p>
        </p:txBody>
      </p: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2F7CA77-96E7-F744-96FC-EDD4771553F4}"/>
              </a:ext>
            </a:extLst>
          </p:cNvPr>
          <p:cNvCxnSpPr>
            <a:cxnSpLocks/>
          </p:cNvCxnSpPr>
          <p:nvPr/>
        </p:nvCxnSpPr>
        <p:spPr>
          <a:xfrm flipV="1">
            <a:off x="5315988" y="2353616"/>
            <a:ext cx="529119" cy="1316805"/>
          </a:xfrm>
          <a:prstGeom prst="line">
            <a:avLst/>
          </a:prstGeom>
          <a:ln w="50800">
            <a:solidFill>
              <a:schemeClr val="accent1"/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Box 22">
            <a:extLst>
              <a:ext uri="{FF2B5EF4-FFF2-40B4-BE49-F238E27FC236}">
                <a16:creationId xmlns:a16="http://schemas.microsoft.com/office/drawing/2014/main" id="{3C334629-C3FE-3449-84AA-FCF8FD406511}"/>
              </a:ext>
            </a:extLst>
          </p:cNvPr>
          <p:cNvSpPr txBox="1"/>
          <p:nvPr/>
        </p:nvSpPr>
        <p:spPr>
          <a:xfrm>
            <a:off x="5699936" y="1583302"/>
            <a:ext cx="53572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Symbol" pitchFamily="2" charset="2"/>
              </a:rPr>
              <a:t>n</a:t>
            </a:r>
            <a:r>
              <a:rPr lang="en-US" sz="2000" b="1" baseline="30000" dirty="0">
                <a:latin typeface="Symbol" pitchFamily="2" charset="2"/>
              </a:rPr>
              <a:t>1/3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5D42AE2D-2049-1844-A142-49A774D55662}"/>
              </a:ext>
            </a:extLst>
          </p:cNvPr>
          <p:cNvSpPr txBox="1"/>
          <p:nvPr/>
        </p:nvSpPr>
        <p:spPr>
          <a:xfrm>
            <a:off x="7279099" y="1285080"/>
            <a:ext cx="93166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Symbol" pitchFamily="2" charset="2"/>
              </a:rPr>
              <a:t>n</a:t>
            </a:r>
            <a:r>
              <a:rPr lang="en-US" sz="2000" b="1" baseline="30000" dirty="0">
                <a:latin typeface="Symbol" pitchFamily="2" charset="2"/>
              </a:rPr>
              <a:t>-(</a:t>
            </a:r>
            <a:r>
              <a:rPr lang="en-US" sz="2000" b="1" baseline="30000" dirty="0"/>
              <a:t>p</a:t>
            </a:r>
            <a:r>
              <a:rPr lang="en-US" sz="2000" b="1" baseline="30000" dirty="0">
                <a:latin typeface="Symbol" pitchFamily="2" charset="2"/>
              </a:rPr>
              <a:t>-1)/2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D98F0CB4-7785-834E-A1EE-4EE4D17FB3D2}"/>
              </a:ext>
            </a:extLst>
          </p:cNvPr>
          <p:cNvSpPr/>
          <p:nvPr/>
        </p:nvSpPr>
        <p:spPr>
          <a:xfrm>
            <a:off x="2589088" y="2421418"/>
            <a:ext cx="1988318" cy="182180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875AAA79-E141-5E42-A96A-3D3753F129E3}"/>
              </a:ext>
            </a:extLst>
          </p:cNvPr>
          <p:cNvSpPr/>
          <p:nvPr/>
        </p:nvSpPr>
        <p:spPr>
          <a:xfrm rot="17512895">
            <a:off x="4983219" y="2664410"/>
            <a:ext cx="984607" cy="29795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C11E86EA-F49C-9640-AC1D-F08AE5E5CB70}"/>
              </a:ext>
            </a:extLst>
          </p:cNvPr>
          <p:cNvSpPr txBox="1"/>
          <p:nvPr/>
        </p:nvSpPr>
        <p:spPr>
          <a:xfrm>
            <a:off x="5164131" y="2611908"/>
            <a:ext cx="40267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>
                <a:latin typeface="Symbol" pitchFamily="2" charset="2"/>
              </a:rPr>
              <a:t>n</a:t>
            </a:r>
            <a:r>
              <a:rPr lang="en-US" sz="2000" b="1" baseline="30000" dirty="0">
                <a:latin typeface="Symbol" pitchFamily="2" charset="2"/>
              </a:rPr>
              <a:t>2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5143C755-1F45-8649-84B9-4F6836D23192}"/>
              </a:ext>
            </a:extLst>
          </p:cNvPr>
          <p:cNvSpPr/>
          <p:nvPr/>
        </p:nvSpPr>
        <p:spPr>
          <a:xfrm>
            <a:off x="3482939" y="1874990"/>
            <a:ext cx="359596" cy="13924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1491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dissolve">
                                      <p:cBhvr>
                                        <p:cTn id="1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9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4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500"/>
                            </p:stCondLst>
                            <p:childTnLst>
                              <p:par>
                                <p:cTn id="51" presetID="9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4" fill="hold">
                            <p:stCondLst>
                              <p:cond delay="1000"/>
                            </p:stCondLst>
                            <p:childTnLst>
                              <p:par>
                                <p:cTn id="55" presetID="9" presetClass="entr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5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68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9" grpId="0"/>
      <p:bldP spid="20" grpId="0"/>
      <p:bldP spid="23" grpId="0"/>
      <p:bldP spid="24" grpId="1"/>
      <p:bldP spid="26" grpId="0" animBg="1"/>
      <p:bldP spid="27" grpId="0" animBg="1"/>
      <p:bldP spid="2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FCA5-036B-A44A-9ED9-D625476C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90" y="10601"/>
            <a:ext cx="7000059" cy="994172"/>
          </a:xfrm>
        </p:spPr>
        <p:txBody>
          <a:bodyPr>
            <a:normAutofit/>
          </a:bodyPr>
          <a:lstStyle/>
          <a:p>
            <a:r>
              <a:rPr lang="en-US" sz="4000" b="1" dirty="0"/>
              <a:t>GW170817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9DD93-A8D0-B143-A5EE-7B28E9E4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pPr/>
              <a:t>6</a:t>
            </a:fld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789A2D2B-BBB9-FC4B-ACA5-D19C4322355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1015"/>
          <a:stretch/>
        </p:blipFill>
        <p:spPr>
          <a:xfrm>
            <a:off x="587318" y="1392071"/>
            <a:ext cx="7820167" cy="2908246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8713E0E0-F3A1-6846-94D6-BD620ECD4E49}"/>
              </a:ext>
            </a:extLst>
          </p:cNvPr>
          <p:cNvSpPr txBox="1"/>
          <p:nvPr/>
        </p:nvSpPr>
        <p:spPr>
          <a:xfrm>
            <a:off x="5495826" y="4027348"/>
            <a:ext cx="314310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b="1" dirty="0"/>
              <a:t>Abbott et al. 2017; Goldstein et al. 2017</a:t>
            </a:r>
          </a:p>
        </p:txBody>
      </p:sp>
    </p:spTree>
    <p:extLst>
      <p:ext uri="{BB962C8B-B14F-4D97-AF65-F5344CB8AC3E}">
        <p14:creationId xmlns:p14="http://schemas.microsoft.com/office/powerpoint/2010/main" val="1899499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28FCA5-036B-A44A-9ED9-D625476C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90" y="10601"/>
            <a:ext cx="7000059" cy="994172"/>
          </a:xfrm>
        </p:spPr>
        <p:txBody>
          <a:bodyPr>
            <a:normAutofit/>
          </a:bodyPr>
          <a:lstStyle/>
          <a:p>
            <a:r>
              <a:rPr lang="en-US" sz="4000" b="1" dirty="0"/>
              <a:t>GW170817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9DD93-A8D0-B143-A5EE-7B28E9E4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pPr/>
              <a:t>7</a:t>
            </a:fld>
            <a:endParaRPr lang="en-US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2748BB50-9797-7142-AA9D-78FC26984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561" y="-1"/>
            <a:ext cx="4515439" cy="4515439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E52DCBC8-BD58-2241-B1D4-1ABE2064F2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18" y="1168743"/>
            <a:ext cx="3346695" cy="334669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5023B610-57F0-BD44-942E-F93DF4A9E093}"/>
              </a:ext>
            </a:extLst>
          </p:cNvPr>
          <p:cNvSpPr txBox="1"/>
          <p:nvPr/>
        </p:nvSpPr>
        <p:spPr>
          <a:xfrm>
            <a:off x="6527649" y="306158"/>
            <a:ext cx="2302026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Multiwavelength fit </a:t>
            </a:r>
          </a:p>
          <a:p>
            <a:r>
              <a:rPr lang="en-US" b="1" dirty="0"/>
              <a:t>DL+ 2018</a:t>
            </a:r>
          </a:p>
        </p:txBody>
      </p:sp>
    </p:spTree>
    <p:extLst>
      <p:ext uri="{BB962C8B-B14F-4D97-AF65-F5344CB8AC3E}">
        <p14:creationId xmlns:p14="http://schemas.microsoft.com/office/powerpoint/2010/main" val="5849408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7EE78A91-AF09-6C4B-AFAC-9AE153B2F3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561" y="10601"/>
            <a:ext cx="4504837" cy="450483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1B534DD7-655B-5B4A-8A5F-C7071690C2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18" y="1167047"/>
            <a:ext cx="3348392" cy="334839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28FCA5-036B-A44A-9ED9-D625476C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90" y="10601"/>
            <a:ext cx="7000059" cy="994172"/>
          </a:xfrm>
        </p:spPr>
        <p:txBody>
          <a:bodyPr>
            <a:normAutofit/>
          </a:bodyPr>
          <a:lstStyle/>
          <a:p>
            <a:r>
              <a:rPr lang="en-US" sz="4000" b="1" dirty="0"/>
              <a:t>GW170817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9DD93-A8D0-B143-A5EE-7B28E9E4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pPr/>
              <a:t>8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9D95B68-ABFA-864A-8027-971463221742}"/>
              </a:ext>
            </a:extLst>
          </p:cNvPr>
          <p:cNvSpPr txBox="1"/>
          <p:nvPr/>
        </p:nvSpPr>
        <p:spPr>
          <a:xfrm>
            <a:off x="6527649" y="306158"/>
            <a:ext cx="2302026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>
                <a:solidFill>
                  <a:schemeClr val="accent1"/>
                </a:solidFill>
              </a:rPr>
              <a:t>Radio data fit </a:t>
            </a:r>
          </a:p>
          <a:p>
            <a:r>
              <a:rPr lang="en-US" b="1" dirty="0"/>
              <a:t>DL+ 2018</a:t>
            </a:r>
          </a:p>
        </p:txBody>
      </p:sp>
    </p:spTree>
    <p:extLst>
      <p:ext uri="{BB962C8B-B14F-4D97-AF65-F5344CB8AC3E}">
        <p14:creationId xmlns:p14="http://schemas.microsoft.com/office/powerpoint/2010/main" val="2752656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CE84AFFD-6576-084A-BA78-C73EA15F970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28561" y="10601"/>
            <a:ext cx="4504836" cy="450483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25B2BCA6-0372-E54C-95D6-5A1F2BF137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318" y="1168741"/>
            <a:ext cx="3346696" cy="334669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328FCA5-036B-A44A-9ED9-D625476C14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15290" y="10601"/>
            <a:ext cx="7000059" cy="994172"/>
          </a:xfrm>
        </p:spPr>
        <p:txBody>
          <a:bodyPr>
            <a:normAutofit/>
          </a:bodyPr>
          <a:lstStyle/>
          <a:p>
            <a:r>
              <a:rPr lang="en-US" sz="4000" b="1" dirty="0"/>
              <a:t>GW170817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DC9DD93-A8D0-B143-A5EE-7B28E9E43E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07A3FA-37C8-B64A-9EE6-D07431EEED58}" type="slidenum">
              <a:rPr lang="en-US" smtClean="0"/>
              <a:pPr/>
              <a:t>9</a:t>
            </a:fld>
            <a:endParaRPr lang="en-US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E2C0C85A-A502-D54F-A57D-CB0ABF07B684}"/>
              </a:ext>
            </a:extLst>
          </p:cNvPr>
          <p:cNvSpPr txBox="1"/>
          <p:nvPr/>
        </p:nvSpPr>
        <p:spPr>
          <a:xfrm>
            <a:off x="6527649" y="306158"/>
            <a:ext cx="2302026" cy="60785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err="1">
                <a:solidFill>
                  <a:schemeClr val="accent1"/>
                </a:solidFill>
              </a:rPr>
              <a:t>Optical+X-ray</a:t>
            </a:r>
            <a:r>
              <a:rPr lang="en-US" sz="2000" b="1" dirty="0">
                <a:solidFill>
                  <a:schemeClr val="accent1"/>
                </a:solidFill>
              </a:rPr>
              <a:t> fit </a:t>
            </a:r>
          </a:p>
          <a:p>
            <a:r>
              <a:rPr lang="en-US" b="1" dirty="0"/>
              <a:t>DL+ 2018</a:t>
            </a:r>
          </a:p>
        </p:txBody>
      </p:sp>
    </p:spTree>
    <p:extLst>
      <p:ext uri="{BB962C8B-B14F-4D97-AF65-F5344CB8AC3E}">
        <p14:creationId xmlns:p14="http://schemas.microsoft.com/office/powerpoint/2010/main" val="21552675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10859</TotalTime>
  <Words>277</Words>
  <Application>Microsoft Macintosh PowerPoint</Application>
  <PresentationFormat>On-screen Show (16:9)</PresentationFormat>
  <Paragraphs>82</Paragraphs>
  <Slides>13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21" baseType="lpstr">
      <vt:lpstr>Arial</vt:lpstr>
      <vt:lpstr>Calibri</vt:lpstr>
      <vt:lpstr>Calibri Light</vt:lpstr>
      <vt:lpstr>Gill Sans</vt:lpstr>
      <vt:lpstr>Helvetica</vt:lpstr>
      <vt:lpstr>Orbitron Medium</vt:lpstr>
      <vt:lpstr>Symbol</vt:lpstr>
      <vt:lpstr>Office Theme</vt:lpstr>
      <vt:lpstr>Multi-Messenger Astrophysics: Modeling Explosive Transients</vt:lpstr>
      <vt:lpstr>Outlook</vt:lpstr>
      <vt:lpstr>Blast waves/Shock waves</vt:lpstr>
      <vt:lpstr>Blast waves/Shock waves</vt:lpstr>
      <vt:lpstr>Synchrotron Radiation</vt:lpstr>
      <vt:lpstr>GW170817</vt:lpstr>
      <vt:lpstr>GW170817</vt:lpstr>
      <vt:lpstr>GW170817</vt:lpstr>
      <vt:lpstr>GW170817</vt:lpstr>
      <vt:lpstr>GW170817</vt:lpstr>
      <vt:lpstr>GW170817</vt:lpstr>
      <vt:lpstr>In summary…</vt:lpstr>
      <vt:lpstr>PowerPoint Presentation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Lazzati, Davide</cp:lastModifiedBy>
  <cp:revision>364</cp:revision>
  <dcterms:created xsi:type="dcterms:W3CDTF">2016-12-02T21:40:55Z</dcterms:created>
  <dcterms:modified xsi:type="dcterms:W3CDTF">2019-01-09T00:09:19Z</dcterms:modified>
</cp:coreProperties>
</file>