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62" r:id="rId2"/>
    <p:sldId id="260" r:id="rId3"/>
    <p:sldId id="263" r:id="rId4"/>
    <p:sldId id="269" r:id="rId5"/>
    <p:sldId id="264" r:id="rId6"/>
    <p:sldId id="265" r:id="rId7"/>
    <p:sldId id="266" r:id="rId8"/>
    <p:sldId id="268" r:id="rId9"/>
    <p:sldId id="267" r:id="rId10"/>
    <p:sldId id="270" r:id="rId11"/>
    <p:sldId id="271" r:id="rId12"/>
    <p:sldId id="272" r:id="rId13"/>
    <p:sldId id="261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0A5"/>
    <a:srgbClr val="16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3" autoAdjust="0"/>
    <p:restoredTop sz="95330"/>
  </p:normalViewPr>
  <p:slideViewPr>
    <p:cSldViewPr snapToGrid="0" snapToObjects="1" showGuides="1">
      <p:cViewPr varScale="1">
        <p:scale>
          <a:sx n="135" d="100"/>
          <a:sy n="135" d="100"/>
        </p:scale>
        <p:origin x="192" y="5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8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2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6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3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1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18392" r="3609" b="29104"/>
          <a:stretch/>
        </p:blipFill>
        <p:spPr>
          <a:xfrm>
            <a:off x="0" y="-1322"/>
            <a:ext cx="9144000" cy="2801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62723A-C59C-E745-8CF3-E3DA254333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45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764" userDrawn="1">
          <p15:clr>
            <a:srgbClr val="FBAE40"/>
          </p15:clr>
        </p15:guide>
        <p15:guide id="3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4142" t="18481" r="629" b="35119"/>
          <a:stretch/>
        </p:blipFill>
        <p:spPr>
          <a:xfrm>
            <a:off x="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1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E4DE0-9D7E-5E43-90A2-9CB82672CD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08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8827" b="16729"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9B38D7-DA20-E64B-BBF2-EC6E19F8BE96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0F81E-36D1-6A45-94B1-ABF4095BDC39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9AB235-3A93-E24F-95E9-3BCA3185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73A4F1-5C43-F449-A25F-197884A49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3CD250-57AD-6142-8D5F-4D9E0072A4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585944-053A-D64F-ADF8-0E98A25F3C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C017E3-1E76-A64F-96F2-478C874D2FD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8111F0-B824-5F4D-9CE5-F5CA16A6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31A785-3E35-2748-A942-507807A6C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8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3D088A-969A-F44F-AA0E-84F725C7E9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866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AA3E7D-B6B2-B441-AA69-FF6F04E2F6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47D8-D3FB-5546-A7F1-35646556AF7E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2577E-47EF-FE45-9612-9A76C0D30221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DB95A3-403D-D745-B27E-1E2051D2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4AB03-D1E6-2B46-BA2B-750CD632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674B16-9DF2-9D48-8E6B-FD3BA0C78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F98A9-E6FA-944F-B10D-36F7E3EF42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26884F6-EC8D-B849-95C8-ED88B7B5A59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33C52-8EC4-E045-90F3-E342309ECF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4" r:id="rId5"/>
    <p:sldLayoutId id="2147483666" r:id="rId6"/>
    <p:sldLayoutId id="2147483670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0DB39F-D000-6F44-8CA5-CF38D1756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8300838" cy="64941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Multi-Messenger Astrophysics: Modeling Explosive Transients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7411A-5FB1-5148-BCEB-684B4CCB00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756247"/>
          </a:xfrm>
        </p:spPr>
        <p:txBody>
          <a:bodyPr>
            <a:normAutofit fontScale="92500"/>
          </a:bodyPr>
          <a:lstStyle/>
          <a:p>
            <a:r>
              <a:rPr lang="en-US" dirty="0"/>
              <a:t>Davide Lazzati</a:t>
            </a:r>
          </a:p>
          <a:p>
            <a:r>
              <a:rPr lang="en-US" sz="1700" dirty="0"/>
              <a:t>Oregon State University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82EB10-F5F5-8541-838A-B1BC832F9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603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FCA5-036B-A44A-9ED9-D625476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/>
          <a:p>
            <a:r>
              <a:rPr lang="en-US" sz="4000" b="1" dirty="0"/>
              <a:t>GW170817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DD93-A8D0-B143-A5EE-7B28E9E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8BB50-9797-7142-AA9D-78FC2698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561" y="-1"/>
            <a:ext cx="4515439" cy="4515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DCBC8-BD58-2241-B1D4-1ABE2064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8" y="1168743"/>
            <a:ext cx="3346695" cy="3346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B41517-85A6-3B48-A2B9-EDA6DB05A656}"/>
              </a:ext>
            </a:extLst>
          </p:cNvPr>
          <p:cNvSpPr txBox="1"/>
          <p:nvPr/>
        </p:nvSpPr>
        <p:spPr>
          <a:xfrm>
            <a:off x="6527649" y="306158"/>
            <a:ext cx="2302026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Multiwavelength fit </a:t>
            </a:r>
          </a:p>
          <a:p>
            <a:r>
              <a:rPr lang="en-US" b="1" dirty="0"/>
              <a:t>DL+ 2018</a:t>
            </a:r>
          </a:p>
        </p:txBody>
      </p:sp>
    </p:spTree>
    <p:extLst>
      <p:ext uri="{BB962C8B-B14F-4D97-AF65-F5344CB8AC3E}">
        <p14:creationId xmlns:p14="http://schemas.microsoft.com/office/powerpoint/2010/main" val="94948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FCA5-036B-A44A-9ED9-D625476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/>
          <a:p>
            <a:r>
              <a:rPr lang="en-US" sz="4000" b="1" dirty="0"/>
              <a:t>GW170817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DD93-A8D0-B143-A5EE-7B28E9E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2D2B-BBB9-FC4B-ACA5-D19C43223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58" t="21015" r="45762"/>
          <a:stretch/>
        </p:blipFill>
        <p:spPr>
          <a:xfrm>
            <a:off x="2771692" y="872654"/>
            <a:ext cx="2321960" cy="36312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8F4812-5649-444A-82D1-2D79A4DBAE51}"/>
              </a:ext>
            </a:extLst>
          </p:cNvPr>
          <p:cNvSpPr/>
          <p:nvPr/>
        </p:nvSpPr>
        <p:spPr>
          <a:xfrm>
            <a:off x="2684213" y="872654"/>
            <a:ext cx="570364" cy="36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50B8B7-C623-5A4F-A303-237A5BD5E0A0}"/>
              </a:ext>
            </a:extLst>
          </p:cNvPr>
          <p:cNvSpPr txBox="1"/>
          <p:nvPr/>
        </p:nvSpPr>
        <p:spPr>
          <a:xfrm>
            <a:off x="3550444" y="106227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2 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067B08-C772-B142-80C7-F8C67A7DD337}"/>
              </a:ext>
            </a:extLst>
          </p:cNvPr>
          <p:cNvCxnSpPr/>
          <p:nvPr/>
        </p:nvCxnSpPr>
        <p:spPr>
          <a:xfrm flipH="1">
            <a:off x="3484632" y="1407560"/>
            <a:ext cx="571330" cy="0"/>
          </a:xfrm>
          <a:prstGeom prst="line">
            <a:avLst/>
          </a:prstGeom>
          <a:ln w="50800">
            <a:solidFill>
              <a:schemeClr val="accent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DA3DEE-77DA-8A46-A64E-464C290DD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51" y="219056"/>
            <a:ext cx="3179281" cy="2216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A1F4B-3AED-EA46-B404-DC98A5093698}"/>
              </a:ext>
            </a:extLst>
          </p:cNvPr>
          <p:cNvSpPr txBox="1"/>
          <p:nvPr/>
        </p:nvSpPr>
        <p:spPr>
          <a:xfrm>
            <a:off x="7726257" y="219056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DL+ 2017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D192F-76FA-8841-B216-E0DA275D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762" y="2635468"/>
            <a:ext cx="3425540" cy="1868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E72698-579E-EA4F-8ACC-A61DD5C2C396}"/>
              </a:ext>
            </a:extLst>
          </p:cNvPr>
          <p:cNvSpPr txBox="1"/>
          <p:nvPr/>
        </p:nvSpPr>
        <p:spPr>
          <a:xfrm>
            <a:off x="156147" y="1327457"/>
            <a:ext cx="2785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Jet+Cocoon</a:t>
            </a:r>
            <a:r>
              <a:rPr lang="en-US" sz="1800" b="1" dirty="0"/>
              <a:t>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Remnant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Engine charging</a:t>
            </a:r>
          </a:p>
        </p:txBody>
      </p:sp>
    </p:spTree>
    <p:extLst>
      <p:ext uri="{BB962C8B-B14F-4D97-AF65-F5344CB8AC3E}">
        <p14:creationId xmlns:p14="http://schemas.microsoft.com/office/powerpoint/2010/main" val="20250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232EC-1B4F-DA40-9CEB-66970331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In summary…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855F4-038A-A143-B095-F57C4DBF5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YES</a:t>
            </a:r>
            <a:r>
              <a:rPr lang="en-US" dirty="0"/>
              <a:t>, we need radio data to model multi messenger relativistic transients</a:t>
            </a:r>
          </a:p>
          <a:p>
            <a:r>
              <a:rPr lang="en-US" dirty="0"/>
              <a:t>Synchrotron radiation from relativistic shocks codes a lot of information in the slopes, breaks, and their time dependence</a:t>
            </a:r>
          </a:p>
          <a:p>
            <a:r>
              <a:rPr lang="en-US" dirty="0"/>
              <a:t>GW170817 was awesome, but we need more to answer some key questions like:</a:t>
            </a:r>
          </a:p>
          <a:p>
            <a:pPr lvl="1"/>
            <a:r>
              <a:rPr lang="en-US" dirty="0"/>
              <a:t>Was there a delay between merger and </a:t>
            </a:r>
            <a:r>
              <a:rPr lang="en-US" u="sng" dirty="0"/>
              <a:t>launch of</a:t>
            </a:r>
            <a:r>
              <a:rPr lang="en-US" dirty="0"/>
              <a:t> the relativistic jet?</a:t>
            </a:r>
          </a:p>
          <a:p>
            <a:pPr lvl="1"/>
            <a:r>
              <a:rPr lang="en-US" dirty="0"/>
              <a:t>What was the engine? Why did it turn on and off?</a:t>
            </a:r>
          </a:p>
          <a:p>
            <a:pPr lvl="1"/>
            <a:r>
              <a:rPr lang="en-US" dirty="0"/>
              <a:t>What is the jet ejection mechanism?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EE5F8-37FA-3546-8537-CBBC6798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B7193-40F3-AC4F-AC7B-ED9EFDC70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6" t="68536" r="68233" b="10466"/>
          <a:stretch/>
        </p:blipFill>
        <p:spPr>
          <a:xfrm>
            <a:off x="7601805" y="269585"/>
            <a:ext cx="1008693" cy="94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99500-B605-784C-9DF6-D39ACC7AE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28" t="68308" r="68308" b="10535"/>
          <a:stretch/>
        </p:blipFill>
        <p:spPr>
          <a:xfrm>
            <a:off x="6605518" y="260160"/>
            <a:ext cx="996287" cy="9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1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CDFE8-F8AA-584D-A9E5-470EF42894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5E7AB7-09DE-7F4C-8D94-083E994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B161A-B757-FC42-B306-FD61BAD2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18" y="1618985"/>
            <a:ext cx="7886700" cy="3224985"/>
          </a:xfrm>
        </p:spPr>
        <p:txBody>
          <a:bodyPr/>
          <a:lstStyle/>
          <a:p>
            <a:r>
              <a:rPr lang="en-US" dirty="0"/>
              <a:t>A brief introduction to blast waves/shock waves</a:t>
            </a:r>
          </a:p>
          <a:p>
            <a:r>
              <a:rPr lang="en-US" dirty="0"/>
              <a:t>A brief introduction to synchrotron radiation</a:t>
            </a:r>
          </a:p>
          <a:p>
            <a:r>
              <a:rPr lang="en-US" dirty="0"/>
              <a:t>Case study: binary neutron star mergers and short GRBs</a:t>
            </a:r>
          </a:p>
          <a:p>
            <a:r>
              <a:rPr lang="en-US" dirty="0"/>
              <a:t>Why is this important?</a:t>
            </a:r>
          </a:p>
          <a:p>
            <a:r>
              <a:rPr lang="en-US" dirty="0"/>
              <a:t>Summary, discussion, conclusions, outlook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C616-FFD4-6346-8103-B232AD99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8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721FFF-80F0-1149-8EA5-9FB92937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516" y="1004773"/>
            <a:ext cx="3621882" cy="3219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897F1A-7D64-E64E-87A1-CE74CBEAD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516" y="1004239"/>
            <a:ext cx="3621120" cy="3218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011A55-E7EC-7549-AFA8-A285DF03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Blast waves/Shock waves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9657B-76EA-1A40-86CD-B6611D9C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67100-7759-9B43-9808-5A58013754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33"/>
          <a:stretch/>
        </p:blipFill>
        <p:spPr>
          <a:xfrm>
            <a:off x="1458542" y="1004773"/>
            <a:ext cx="2416916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0F7E98-E865-D948-BEF2-F9586F477B5E}"/>
              </a:ext>
            </a:extLst>
          </p:cNvPr>
          <p:cNvSpPr>
            <a:spLocks noChangeAspect="1"/>
          </p:cNvSpPr>
          <p:nvPr/>
        </p:nvSpPr>
        <p:spPr>
          <a:xfrm>
            <a:off x="3726180" y="3505200"/>
            <a:ext cx="91440" cy="914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AA3FC6-0615-D643-AE69-51ED19432956}"/>
              </a:ext>
            </a:extLst>
          </p:cNvPr>
          <p:cNvCxnSpPr>
            <a:cxnSpLocks/>
          </p:cNvCxnSpPr>
          <p:nvPr/>
        </p:nvCxnSpPr>
        <p:spPr>
          <a:xfrm>
            <a:off x="3817620" y="3596640"/>
            <a:ext cx="1026229" cy="262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1C1886-2C60-B940-946E-620510FEB479}"/>
              </a:ext>
            </a:extLst>
          </p:cNvPr>
          <p:cNvCxnSpPr>
            <a:cxnSpLocks/>
          </p:cNvCxnSpPr>
          <p:nvPr/>
        </p:nvCxnSpPr>
        <p:spPr>
          <a:xfrm flipV="1">
            <a:off x="3817619" y="1394548"/>
            <a:ext cx="1026230" cy="21106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4969230-2456-0449-B9B5-9867AF1D1B53}"/>
              </a:ext>
            </a:extLst>
          </p:cNvPr>
          <p:cNvSpPr txBox="1"/>
          <p:nvPr/>
        </p:nvSpPr>
        <p:spPr>
          <a:xfrm>
            <a:off x="4935289" y="3550920"/>
            <a:ext cx="1091966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1FE06-9BB4-DD42-AC34-D9A39E395EC9}"/>
              </a:ext>
            </a:extLst>
          </p:cNvPr>
          <p:cNvSpPr txBox="1"/>
          <p:nvPr/>
        </p:nvSpPr>
        <p:spPr>
          <a:xfrm>
            <a:off x="6325282" y="3550920"/>
            <a:ext cx="1059585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Low Density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AC59E2-4C01-8040-8CFB-F5C97C2EAD48}"/>
              </a:ext>
            </a:extLst>
          </p:cNvPr>
          <p:cNvSpPr txBox="1"/>
          <p:nvPr/>
        </p:nvSpPr>
        <p:spPr>
          <a:xfrm>
            <a:off x="4935289" y="3209065"/>
            <a:ext cx="1123193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Velocity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1BC640-33D8-BB45-806B-F84D55D58BD3}"/>
              </a:ext>
            </a:extLst>
          </p:cNvPr>
          <p:cNvSpPr txBox="1"/>
          <p:nvPr/>
        </p:nvSpPr>
        <p:spPr>
          <a:xfrm>
            <a:off x="6325282" y="3213828"/>
            <a:ext cx="1002967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 Velocity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CB37F-6620-DB4B-A20A-24569C3616C7}"/>
              </a:ext>
            </a:extLst>
          </p:cNvPr>
          <p:cNvCxnSpPr/>
          <p:nvPr/>
        </p:nvCxnSpPr>
        <p:spPr>
          <a:xfrm>
            <a:off x="5202621" y="3137338"/>
            <a:ext cx="756745" cy="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88C0AE-55D8-254C-9E7A-3D56A8702C40}"/>
              </a:ext>
            </a:extLst>
          </p:cNvPr>
          <p:cNvSpPr txBox="1"/>
          <p:nvPr/>
        </p:nvSpPr>
        <p:spPr>
          <a:xfrm>
            <a:off x="4935289" y="2692470"/>
            <a:ext cx="1163460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Pressure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6E243C-D89D-4944-A655-E44750569475}"/>
              </a:ext>
            </a:extLst>
          </p:cNvPr>
          <p:cNvSpPr txBox="1"/>
          <p:nvPr/>
        </p:nvSpPr>
        <p:spPr>
          <a:xfrm>
            <a:off x="6325282" y="2697233"/>
            <a:ext cx="1131079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Low 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D79D03-DB7B-C041-AC02-D0230867B2EA}"/>
              </a:ext>
            </a:extLst>
          </p:cNvPr>
          <p:cNvSpPr txBox="1"/>
          <p:nvPr/>
        </p:nvSpPr>
        <p:spPr>
          <a:xfrm>
            <a:off x="4935289" y="2369120"/>
            <a:ext cx="1007007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B field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DBA8BF-AC55-F84B-AC31-353BB109912F}"/>
              </a:ext>
            </a:extLst>
          </p:cNvPr>
          <p:cNvSpPr txBox="1"/>
          <p:nvPr/>
        </p:nvSpPr>
        <p:spPr>
          <a:xfrm>
            <a:off x="6325282" y="2373883"/>
            <a:ext cx="974626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Low B field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E9F7F5-2C9B-834E-AA9A-6708C59BA2DB}"/>
              </a:ext>
            </a:extLst>
          </p:cNvPr>
          <p:cNvSpPr txBox="1"/>
          <p:nvPr/>
        </p:nvSpPr>
        <p:spPr>
          <a:xfrm>
            <a:off x="4935289" y="2056595"/>
            <a:ext cx="1266693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Non-thermal e</a:t>
            </a:r>
            <a:r>
              <a:rPr lang="en-US" b="1" baseline="30000" dirty="0"/>
              <a:t>-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3C4694-A113-3C40-B496-CE24CE9A1D03}"/>
              </a:ext>
            </a:extLst>
          </p:cNvPr>
          <p:cNvSpPr txBox="1"/>
          <p:nvPr/>
        </p:nvSpPr>
        <p:spPr>
          <a:xfrm>
            <a:off x="6325282" y="2061358"/>
            <a:ext cx="415627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LTE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28F4A0-02B8-6347-8DF7-91B79F332A69}"/>
              </a:ext>
            </a:extLst>
          </p:cNvPr>
          <p:cNvGrpSpPr/>
          <p:nvPr/>
        </p:nvGrpSpPr>
        <p:grpSpPr>
          <a:xfrm>
            <a:off x="5054555" y="1138661"/>
            <a:ext cx="1138489" cy="1057190"/>
            <a:chOff x="7775905" y="871202"/>
            <a:chExt cx="1138489" cy="10571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9E1EE6-7854-0645-828A-E5B10E84F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>
              <a:off x="8307958" y="1326083"/>
              <a:ext cx="591890" cy="13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BE711B-EE99-7F40-A4A0-816AD0B91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 rot="2667829">
              <a:off x="8322504" y="1673788"/>
              <a:ext cx="591890" cy="13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65050BA-8891-C54F-9762-7A669997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 rot="11933267">
              <a:off x="7775905" y="1300484"/>
              <a:ext cx="591890" cy="13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BFEB37-48B3-5145-A680-820640C0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 rot="18137378">
              <a:off x="8108970" y="1098682"/>
              <a:ext cx="591890" cy="13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32CD7DC-6D47-0441-BFBC-97EA05636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 rot="7887443">
              <a:off x="7999939" y="1563982"/>
              <a:ext cx="591890" cy="13692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0A1AF23-5326-5D47-B4B9-8B79040FB090}"/>
              </a:ext>
            </a:extLst>
          </p:cNvPr>
          <p:cNvSpPr txBox="1"/>
          <p:nvPr/>
        </p:nvSpPr>
        <p:spPr>
          <a:xfrm>
            <a:off x="5048327" y="821728"/>
            <a:ext cx="1644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Non-relativistic v&lt;&lt;c</a:t>
            </a:r>
          </a:p>
        </p:txBody>
      </p:sp>
    </p:spTree>
    <p:extLst>
      <p:ext uri="{BB962C8B-B14F-4D97-AF65-F5344CB8AC3E}">
        <p14:creationId xmlns:p14="http://schemas.microsoft.com/office/powerpoint/2010/main" val="3230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721FFF-80F0-1149-8EA5-9FB92937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516" y="1004773"/>
            <a:ext cx="3621882" cy="3219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897F1A-7D64-E64E-87A1-CE74CBEAD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516" y="1004239"/>
            <a:ext cx="3621120" cy="3218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011A55-E7EC-7549-AFA8-A285DF03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Blast waves/Shock waves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9657B-76EA-1A40-86CD-B6611D9C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67100-7759-9B43-9808-5A58013754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33"/>
          <a:stretch/>
        </p:blipFill>
        <p:spPr>
          <a:xfrm>
            <a:off x="1458542" y="1004773"/>
            <a:ext cx="2416916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0F7E98-E865-D948-BEF2-F9586F477B5E}"/>
              </a:ext>
            </a:extLst>
          </p:cNvPr>
          <p:cNvSpPr>
            <a:spLocks noChangeAspect="1"/>
          </p:cNvSpPr>
          <p:nvPr/>
        </p:nvSpPr>
        <p:spPr>
          <a:xfrm>
            <a:off x="3726180" y="3505200"/>
            <a:ext cx="91440" cy="914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AA3FC6-0615-D643-AE69-51ED19432956}"/>
              </a:ext>
            </a:extLst>
          </p:cNvPr>
          <p:cNvCxnSpPr>
            <a:cxnSpLocks/>
          </p:cNvCxnSpPr>
          <p:nvPr/>
        </p:nvCxnSpPr>
        <p:spPr>
          <a:xfrm>
            <a:off x="3817620" y="3596640"/>
            <a:ext cx="1026229" cy="262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1C1886-2C60-B940-946E-620510FEB479}"/>
              </a:ext>
            </a:extLst>
          </p:cNvPr>
          <p:cNvCxnSpPr>
            <a:cxnSpLocks/>
          </p:cNvCxnSpPr>
          <p:nvPr/>
        </p:nvCxnSpPr>
        <p:spPr>
          <a:xfrm flipV="1">
            <a:off x="3817619" y="1394548"/>
            <a:ext cx="1026230" cy="21106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4969230-2456-0449-B9B5-9867AF1D1B53}"/>
              </a:ext>
            </a:extLst>
          </p:cNvPr>
          <p:cNvSpPr txBox="1"/>
          <p:nvPr/>
        </p:nvSpPr>
        <p:spPr>
          <a:xfrm>
            <a:off x="4935289" y="3550920"/>
            <a:ext cx="1091966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1FE06-9BB4-DD42-AC34-D9A39E395EC9}"/>
              </a:ext>
            </a:extLst>
          </p:cNvPr>
          <p:cNvSpPr txBox="1"/>
          <p:nvPr/>
        </p:nvSpPr>
        <p:spPr>
          <a:xfrm>
            <a:off x="6325282" y="3550920"/>
            <a:ext cx="1059585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Low Density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AC59E2-4C01-8040-8CFB-F5C97C2EAD48}"/>
              </a:ext>
            </a:extLst>
          </p:cNvPr>
          <p:cNvSpPr txBox="1"/>
          <p:nvPr/>
        </p:nvSpPr>
        <p:spPr>
          <a:xfrm>
            <a:off x="4935289" y="3209065"/>
            <a:ext cx="1123193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Velocity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1BC640-33D8-BB45-806B-F84D55D58BD3}"/>
              </a:ext>
            </a:extLst>
          </p:cNvPr>
          <p:cNvSpPr txBox="1"/>
          <p:nvPr/>
        </p:nvSpPr>
        <p:spPr>
          <a:xfrm>
            <a:off x="6325282" y="3213828"/>
            <a:ext cx="1002967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 Velocity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CB37F-6620-DB4B-A20A-24569C3616C7}"/>
              </a:ext>
            </a:extLst>
          </p:cNvPr>
          <p:cNvCxnSpPr/>
          <p:nvPr/>
        </p:nvCxnSpPr>
        <p:spPr>
          <a:xfrm>
            <a:off x="5202621" y="3137338"/>
            <a:ext cx="756745" cy="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88C0AE-55D8-254C-9E7A-3D56A8702C40}"/>
              </a:ext>
            </a:extLst>
          </p:cNvPr>
          <p:cNvSpPr txBox="1"/>
          <p:nvPr/>
        </p:nvSpPr>
        <p:spPr>
          <a:xfrm>
            <a:off x="4935289" y="2692470"/>
            <a:ext cx="1163460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Pressure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6E243C-D89D-4944-A655-E44750569475}"/>
              </a:ext>
            </a:extLst>
          </p:cNvPr>
          <p:cNvSpPr txBox="1"/>
          <p:nvPr/>
        </p:nvSpPr>
        <p:spPr>
          <a:xfrm>
            <a:off x="6325282" y="2697233"/>
            <a:ext cx="1131079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Low 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D79D03-DB7B-C041-AC02-D0230867B2EA}"/>
              </a:ext>
            </a:extLst>
          </p:cNvPr>
          <p:cNvSpPr txBox="1"/>
          <p:nvPr/>
        </p:nvSpPr>
        <p:spPr>
          <a:xfrm>
            <a:off x="4935289" y="2369120"/>
            <a:ext cx="1007007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B field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DBA8BF-AC55-F84B-AC31-353BB109912F}"/>
              </a:ext>
            </a:extLst>
          </p:cNvPr>
          <p:cNvSpPr txBox="1"/>
          <p:nvPr/>
        </p:nvSpPr>
        <p:spPr>
          <a:xfrm>
            <a:off x="6325282" y="2373883"/>
            <a:ext cx="974626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Low B field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E9F7F5-2C9B-834E-AA9A-6708C59BA2DB}"/>
              </a:ext>
            </a:extLst>
          </p:cNvPr>
          <p:cNvSpPr txBox="1"/>
          <p:nvPr/>
        </p:nvSpPr>
        <p:spPr>
          <a:xfrm>
            <a:off x="4935289" y="2056595"/>
            <a:ext cx="1266693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Non-thermal e</a:t>
            </a:r>
            <a:r>
              <a:rPr lang="en-US" b="1" baseline="30000" dirty="0"/>
              <a:t>-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3C4694-A113-3C40-B496-CE24CE9A1D03}"/>
              </a:ext>
            </a:extLst>
          </p:cNvPr>
          <p:cNvSpPr txBox="1"/>
          <p:nvPr/>
        </p:nvSpPr>
        <p:spPr>
          <a:xfrm>
            <a:off x="6325282" y="2061358"/>
            <a:ext cx="415627" cy="30008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38C85C-B81C-2741-83E3-F100B3F34E87}"/>
              </a:ext>
            </a:extLst>
          </p:cNvPr>
          <p:cNvGrpSpPr/>
          <p:nvPr/>
        </p:nvGrpSpPr>
        <p:grpSpPr>
          <a:xfrm>
            <a:off x="6027255" y="1507109"/>
            <a:ext cx="620613" cy="458850"/>
            <a:chOff x="6888443" y="356474"/>
            <a:chExt cx="620613" cy="4588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9E1EE6-7854-0645-828A-E5B10E84F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>
              <a:off x="6910802" y="535180"/>
              <a:ext cx="591890" cy="13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BE711B-EE99-7F40-A4A0-816AD0B91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 rot="445553">
              <a:off x="6917166" y="678395"/>
              <a:ext cx="591890" cy="13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65050BA-8891-C54F-9762-7A669997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 rot="20986697">
              <a:off x="6895896" y="356474"/>
              <a:ext cx="591890" cy="13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BFEB37-48B3-5145-A680-820640C0A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>
              <a:off x="6888443" y="451866"/>
              <a:ext cx="591890" cy="13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32CD7DC-6D47-0441-BFBC-97EA05636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648" t="18835" b="39340"/>
            <a:stretch/>
          </p:blipFill>
          <p:spPr>
            <a:xfrm rot="255927">
              <a:off x="6915074" y="621266"/>
              <a:ext cx="591890" cy="13692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41C772-DB79-4E45-8073-FD632737B118}"/>
              </a:ext>
            </a:extLst>
          </p:cNvPr>
          <p:cNvSpPr txBox="1"/>
          <p:nvPr/>
        </p:nvSpPr>
        <p:spPr>
          <a:xfrm>
            <a:off x="5048327" y="821728"/>
            <a:ext cx="1241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Relativistic </a:t>
            </a:r>
            <a:r>
              <a:rPr lang="en-US" b="1" dirty="0" err="1">
                <a:solidFill>
                  <a:srgbClr val="FF0000"/>
                </a:solidFill>
              </a:rPr>
              <a:t>v~c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0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EA799-4945-3945-A3C6-243161000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Synchrotron Radiation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5356B-E595-4245-98CC-D5832EE2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24689-5F0B-0F40-A163-7963EFC82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55"/>
          <a:stretch/>
        </p:blipFill>
        <p:spPr>
          <a:xfrm>
            <a:off x="439864" y="1212850"/>
            <a:ext cx="3595463" cy="1208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45E00-8724-4F47-BA51-7FC61DF72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76" b="55033"/>
          <a:stretch/>
        </p:blipFill>
        <p:spPr>
          <a:xfrm>
            <a:off x="439864" y="2629495"/>
            <a:ext cx="4092600" cy="161373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95CDB1-ED02-3C46-B67F-9BACC40BAE17}"/>
              </a:ext>
            </a:extLst>
          </p:cNvPr>
          <p:cNvCxnSpPr/>
          <p:nvPr/>
        </p:nvCxnSpPr>
        <p:spPr>
          <a:xfrm>
            <a:off x="4962418" y="3698697"/>
            <a:ext cx="37808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DCCB49-F990-DE48-8C59-FDA332B193C4}"/>
              </a:ext>
            </a:extLst>
          </p:cNvPr>
          <p:cNvCxnSpPr>
            <a:cxnSpLocks/>
          </p:cNvCxnSpPr>
          <p:nvPr/>
        </p:nvCxnSpPr>
        <p:spPr>
          <a:xfrm flipV="1">
            <a:off x="5114818" y="914400"/>
            <a:ext cx="0" cy="29366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A60CB8A5-938B-1948-A41C-E9BB53A98BD5}"/>
              </a:ext>
            </a:extLst>
          </p:cNvPr>
          <p:cNvSpPr/>
          <p:nvPr/>
        </p:nvSpPr>
        <p:spPr>
          <a:xfrm>
            <a:off x="5229546" y="1386968"/>
            <a:ext cx="2219218" cy="1726103"/>
          </a:xfrm>
          <a:custGeom>
            <a:avLst/>
            <a:gdLst>
              <a:gd name="connsiteX0" fmla="*/ 0 w 2219218"/>
              <a:gd name="connsiteY0" fmla="*/ 1726103 h 1726103"/>
              <a:gd name="connsiteX1" fmla="*/ 523982 w 2219218"/>
              <a:gd name="connsiteY1" fmla="*/ 1078831 h 1726103"/>
              <a:gd name="connsiteX2" fmla="*/ 1017142 w 2219218"/>
              <a:gd name="connsiteY2" fmla="*/ 493204 h 1726103"/>
              <a:gd name="connsiteX3" fmla="*/ 1541124 w 2219218"/>
              <a:gd name="connsiteY3" fmla="*/ 44 h 1726103"/>
              <a:gd name="connsiteX4" fmla="*/ 1982912 w 2219218"/>
              <a:gd name="connsiteY4" fmla="*/ 472656 h 1726103"/>
              <a:gd name="connsiteX5" fmla="*/ 2219218 w 2219218"/>
              <a:gd name="connsiteY5" fmla="*/ 1685006 h 172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9218" h="1726103">
                <a:moveTo>
                  <a:pt x="0" y="1726103"/>
                </a:moveTo>
                <a:cubicBezTo>
                  <a:pt x="177229" y="1505208"/>
                  <a:pt x="354458" y="1284314"/>
                  <a:pt x="523982" y="1078831"/>
                </a:cubicBezTo>
                <a:cubicBezTo>
                  <a:pt x="693506" y="873348"/>
                  <a:pt x="847618" y="673002"/>
                  <a:pt x="1017142" y="493204"/>
                </a:cubicBezTo>
                <a:cubicBezTo>
                  <a:pt x="1186666" y="313406"/>
                  <a:pt x="1380162" y="3469"/>
                  <a:pt x="1541124" y="44"/>
                </a:cubicBezTo>
                <a:cubicBezTo>
                  <a:pt x="1702086" y="-3381"/>
                  <a:pt x="1869896" y="191829"/>
                  <a:pt x="1982912" y="472656"/>
                </a:cubicBezTo>
                <a:cubicBezTo>
                  <a:pt x="2095928" y="753483"/>
                  <a:pt x="2157573" y="1219244"/>
                  <a:pt x="2219218" y="1685006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96A69AF-F877-7F4E-9C0E-59861D6308D6}"/>
              </a:ext>
            </a:extLst>
          </p:cNvPr>
          <p:cNvSpPr/>
          <p:nvPr/>
        </p:nvSpPr>
        <p:spPr>
          <a:xfrm>
            <a:off x="5381946" y="1539368"/>
            <a:ext cx="2219218" cy="1726103"/>
          </a:xfrm>
          <a:custGeom>
            <a:avLst/>
            <a:gdLst>
              <a:gd name="connsiteX0" fmla="*/ 0 w 2219218"/>
              <a:gd name="connsiteY0" fmla="*/ 1726103 h 1726103"/>
              <a:gd name="connsiteX1" fmla="*/ 523982 w 2219218"/>
              <a:gd name="connsiteY1" fmla="*/ 1078831 h 1726103"/>
              <a:gd name="connsiteX2" fmla="*/ 1017142 w 2219218"/>
              <a:gd name="connsiteY2" fmla="*/ 493204 h 1726103"/>
              <a:gd name="connsiteX3" fmla="*/ 1541124 w 2219218"/>
              <a:gd name="connsiteY3" fmla="*/ 44 h 1726103"/>
              <a:gd name="connsiteX4" fmla="*/ 1982912 w 2219218"/>
              <a:gd name="connsiteY4" fmla="*/ 472656 h 1726103"/>
              <a:gd name="connsiteX5" fmla="*/ 2219218 w 2219218"/>
              <a:gd name="connsiteY5" fmla="*/ 1685006 h 172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9218" h="1726103">
                <a:moveTo>
                  <a:pt x="0" y="1726103"/>
                </a:moveTo>
                <a:cubicBezTo>
                  <a:pt x="177229" y="1505208"/>
                  <a:pt x="354458" y="1284314"/>
                  <a:pt x="523982" y="1078831"/>
                </a:cubicBezTo>
                <a:cubicBezTo>
                  <a:pt x="693506" y="873348"/>
                  <a:pt x="847618" y="673002"/>
                  <a:pt x="1017142" y="493204"/>
                </a:cubicBezTo>
                <a:cubicBezTo>
                  <a:pt x="1186666" y="313406"/>
                  <a:pt x="1380162" y="3469"/>
                  <a:pt x="1541124" y="44"/>
                </a:cubicBezTo>
                <a:cubicBezTo>
                  <a:pt x="1702086" y="-3381"/>
                  <a:pt x="1869896" y="191829"/>
                  <a:pt x="1982912" y="472656"/>
                </a:cubicBezTo>
                <a:cubicBezTo>
                  <a:pt x="2095928" y="753483"/>
                  <a:pt x="2157573" y="1219244"/>
                  <a:pt x="2219218" y="1685006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DFE42E0-8AE1-5948-8758-94DDC5F4887D}"/>
              </a:ext>
            </a:extLst>
          </p:cNvPr>
          <p:cNvSpPr/>
          <p:nvPr/>
        </p:nvSpPr>
        <p:spPr>
          <a:xfrm>
            <a:off x="5534346" y="1691768"/>
            <a:ext cx="2219218" cy="1726103"/>
          </a:xfrm>
          <a:custGeom>
            <a:avLst/>
            <a:gdLst>
              <a:gd name="connsiteX0" fmla="*/ 0 w 2219218"/>
              <a:gd name="connsiteY0" fmla="*/ 1726103 h 1726103"/>
              <a:gd name="connsiteX1" fmla="*/ 523982 w 2219218"/>
              <a:gd name="connsiteY1" fmla="*/ 1078831 h 1726103"/>
              <a:gd name="connsiteX2" fmla="*/ 1017142 w 2219218"/>
              <a:gd name="connsiteY2" fmla="*/ 493204 h 1726103"/>
              <a:gd name="connsiteX3" fmla="*/ 1541124 w 2219218"/>
              <a:gd name="connsiteY3" fmla="*/ 44 h 1726103"/>
              <a:gd name="connsiteX4" fmla="*/ 1982912 w 2219218"/>
              <a:gd name="connsiteY4" fmla="*/ 472656 h 1726103"/>
              <a:gd name="connsiteX5" fmla="*/ 2219218 w 2219218"/>
              <a:gd name="connsiteY5" fmla="*/ 1685006 h 172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9218" h="1726103">
                <a:moveTo>
                  <a:pt x="0" y="1726103"/>
                </a:moveTo>
                <a:cubicBezTo>
                  <a:pt x="177229" y="1505208"/>
                  <a:pt x="354458" y="1284314"/>
                  <a:pt x="523982" y="1078831"/>
                </a:cubicBezTo>
                <a:cubicBezTo>
                  <a:pt x="693506" y="873348"/>
                  <a:pt x="847618" y="673002"/>
                  <a:pt x="1017142" y="493204"/>
                </a:cubicBezTo>
                <a:cubicBezTo>
                  <a:pt x="1186666" y="313406"/>
                  <a:pt x="1380162" y="3469"/>
                  <a:pt x="1541124" y="44"/>
                </a:cubicBezTo>
                <a:cubicBezTo>
                  <a:pt x="1702086" y="-3381"/>
                  <a:pt x="1869896" y="191829"/>
                  <a:pt x="1982912" y="472656"/>
                </a:cubicBezTo>
                <a:cubicBezTo>
                  <a:pt x="2095928" y="753483"/>
                  <a:pt x="2157573" y="1219244"/>
                  <a:pt x="2219218" y="1685006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9A191AE-E362-6548-B4F0-9BBB96EC3774}"/>
              </a:ext>
            </a:extLst>
          </p:cNvPr>
          <p:cNvSpPr/>
          <p:nvPr/>
        </p:nvSpPr>
        <p:spPr>
          <a:xfrm>
            <a:off x="5686746" y="1844168"/>
            <a:ext cx="2219218" cy="1726103"/>
          </a:xfrm>
          <a:custGeom>
            <a:avLst/>
            <a:gdLst>
              <a:gd name="connsiteX0" fmla="*/ 0 w 2219218"/>
              <a:gd name="connsiteY0" fmla="*/ 1726103 h 1726103"/>
              <a:gd name="connsiteX1" fmla="*/ 523982 w 2219218"/>
              <a:gd name="connsiteY1" fmla="*/ 1078831 h 1726103"/>
              <a:gd name="connsiteX2" fmla="*/ 1017142 w 2219218"/>
              <a:gd name="connsiteY2" fmla="*/ 493204 h 1726103"/>
              <a:gd name="connsiteX3" fmla="*/ 1541124 w 2219218"/>
              <a:gd name="connsiteY3" fmla="*/ 44 h 1726103"/>
              <a:gd name="connsiteX4" fmla="*/ 1982912 w 2219218"/>
              <a:gd name="connsiteY4" fmla="*/ 472656 h 1726103"/>
              <a:gd name="connsiteX5" fmla="*/ 2219218 w 2219218"/>
              <a:gd name="connsiteY5" fmla="*/ 1685006 h 172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9218" h="1726103">
                <a:moveTo>
                  <a:pt x="0" y="1726103"/>
                </a:moveTo>
                <a:cubicBezTo>
                  <a:pt x="177229" y="1505208"/>
                  <a:pt x="354458" y="1284314"/>
                  <a:pt x="523982" y="1078831"/>
                </a:cubicBezTo>
                <a:cubicBezTo>
                  <a:pt x="693506" y="873348"/>
                  <a:pt x="847618" y="673002"/>
                  <a:pt x="1017142" y="493204"/>
                </a:cubicBezTo>
                <a:cubicBezTo>
                  <a:pt x="1186666" y="313406"/>
                  <a:pt x="1380162" y="3469"/>
                  <a:pt x="1541124" y="44"/>
                </a:cubicBezTo>
                <a:cubicBezTo>
                  <a:pt x="1702086" y="-3381"/>
                  <a:pt x="1869896" y="191829"/>
                  <a:pt x="1982912" y="472656"/>
                </a:cubicBezTo>
                <a:cubicBezTo>
                  <a:pt x="2095928" y="753483"/>
                  <a:pt x="2157573" y="1219244"/>
                  <a:pt x="2219218" y="1685006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C9AFBD6-68FB-F14E-A09F-88B395EC28BE}"/>
              </a:ext>
            </a:extLst>
          </p:cNvPr>
          <p:cNvSpPr/>
          <p:nvPr/>
        </p:nvSpPr>
        <p:spPr>
          <a:xfrm>
            <a:off x="5839146" y="1996568"/>
            <a:ext cx="2219218" cy="1726103"/>
          </a:xfrm>
          <a:custGeom>
            <a:avLst/>
            <a:gdLst>
              <a:gd name="connsiteX0" fmla="*/ 0 w 2219218"/>
              <a:gd name="connsiteY0" fmla="*/ 1726103 h 1726103"/>
              <a:gd name="connsiteX1" fmla="*/ 523982 w 2219218"/>
              <a:gd name="connsiteY1" fmla="*/ 1078831 h 1726103"/>
              <a:gd name="connsiteX2" fmla="*/ 1017142 w 2219218"/>
              <a:gd name="connsiteY2" fmla="*/ 493204 h 1726103"/>
              <a:gd name="connsiteX3" fmla="*/ 1541124 w 2219218"/>
              <a:gd name="connsiteY3" fmla="*/ 44 h 1726103"/>
              <a:gd name="connsiteX4" fmla="*/ 1982912 w 2219218"/>
              <a:gd name="connsiteY4" fmla="*/ 472656 h 1726103"/>
              <a:gd name="connsiteX5" fmla="*/ 2219218 w 2219218"/>
              <a:gd name="connsiteY5" fmla="*/ 1685006 h 172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9218" h="1726103">
                <a:moveTo>
                  <a:pt x="0" y="1726103"/>
                </a:moveTo>
                <a:cubicBezTo>
                  <a:pt x="177229" y="1505208"/>
                  <a:pt x="354458" y="1284314"/>
                  <a:pt x="523982" y="1078831"/>
                </a:cubicBezTo>
                <a:cubicBezTo>
                  <a:pt x="693506" y="873348"/>
                  <a:pt x="847618" y="673002"/>
                  <a:pt x="1017142" y="493204"/>
                </a:cubicBezTo>
                <a:cubicBezTo>
                  <a:pt x="1186666" y="313406"/>
                  <a:pt x="1380162" y="3469"/>
                  <a:pt x="1541124" y="44"/>
                </a:cubicBezTo>
                <a:cubicBezTo>
                  <a:pt x="1702086" y="-3381"/>
                  <a:pt x="1869896" y="191829"/>
                  <a:pt x="1982912" y="472656"/>
                </a:cubicBezTo>
                <a:cubicBezTo>
                  <a:pt x="2095928" y="753483"/>
                  <a:pt x="2157573" y="1219244"/>
                  <a:pt x="2219218" y="1685006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CD2C6EA-E564-AC40-B1F1-9D57725E0688}"/>
              </a:ext>
            </a:extLst>
          </p:cNvPr>
          <p:cNvSpPr/>
          <p:nvPr/>
        </p:nvSpPr>
        <p:spPr>
          <a:xfrm>
            <a:off x="5991546" y="2148968"/>
            <a:ext cx="2219218" cy="1726103"/>
          </a:xfrm>
          <a:custGeom>
            <a:avLst/>
            <a:gdLst>
              <a:gd name="connsiteX0" fmla="*/ 0 w 2219218"/>
              <a:gd name="connsiteY0" fmla="*/ 1726103 h 1726103"/>
              <a:gd name="connsiteX1" fmla="*/ 523982 w 2219218"/>
              <a:gd name="connsiteY1" fmla="*/ 1078831 h 1726103"/>
              <a:gd name="connsiteX2" fmla="*/ 1017142 w 2219218"/>
              <a:gd name="connsiteY2" fmla="*/ 493204 h 1726103"/>
              <a:gd name="connsiteX3" fmla="*/ 1541124 w 2219218"/>
              <a:gd name="connsiteY3" fmla="*/ 44 h 1726103"/>
              <a:gd name="connsiteX4" fmla="*/ 1982912 w 2219218"/>
              <a:gd name="connsiteY4" fmla="*/ 472656 h 1726103"/>
              <a:gd name="connsiteX5" fmla="*/ 2219218 w 2219218"/>
              <a:gd name="connsiteY5" fmla="*/ 1685006 h 172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9218" h="1726103">
                <a:moveTo>
                  <a:pt x="0" y="1726103"/>
                </a:moveTo>
                <a:cubicBezTo>
                  <a:pt x="177229" y="1505208"/>
                  <a:pt x="354458" y="1284314"/>
                  <a:pt x="523982" y="1078831"/>
                </a:cubicBezTo>
                <a:cubicBezTo>
                  <a:pt x="693506" y="873348"/>
                  <a:pt x="847618" y="673002"/>
                  <a:pt x="1017142" y="493204"/>
                </a:cubicBezTo>
                <a:cubicBezTo>
                  <a:pt x="1186666" y="313406"/>
                  <a:pt x="1380162" y="3469"/>
                  <a:pt x="1541124" y="44"/>
                </a:cubicBezTo>
                <a:cubicBezTo>
                  <a:pt x="1702086" y="-3381"/>
                  <a:pt x="1869896" y="191829"/>
                  <a:pt x="1982912" y="472656"/>
                </a:cubicBezTo>
                <a:cubicBezTo>
                  <a:pt x="2095928" y="753483"/>
                  <a:pt x="2157573" y="1219244"/>
                  <a:pt x="2219218" y="1685006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8CA576-14B8-C44E-A382-2129D78EA81E}"/>
              </a:ext>
            </a:extLst>
          </p:cNvPr>
          <p:cNvCxnSpPr/>
          <p:nvPr/>
        </p:nvCxnSpPr>
        <p:spPr>
          <a:xfrm>
            <a:off x="6924782" y="1294544"/>
            <a:ext cx="981182" cy="934948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8E33A1-3AB0-FD43-8765-8F5D6759C6BC}"/>
              </a:ext>
            </a:extLst>
          </p:cNvPr>
          <p:cNvSpPr txBox="1"/>
          <p:nvPr/>
        </p:nvSpPr>
        <p:spPr>
          <a:xfrm>
            <a:off x="7973040" y="381513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Log </a:t>
            </a:r>
            <a:r>
              <a:rPr lang="en-US" sz="1800" b="1" dirty="0">
                <a:latin typeface="Symbol" pitchFamily="2" charset="2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11865C-F292-F347-BF35-A9737ECBAC56}"/>
              </a:ext>
            </a:extLst>
          </p:cNvPr>
          <p:cNvSpPr txBox="1"/>
          <p:nvPr/>
        </p:nvSpPr>
        <p:spPr>
          <a:xfrm rot="16200000">
            <a:off x="4298022" y="1239805"/>
            <a:ext cx="94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Log F(</a:t>
            </a:r>
            <a:r>
              <a:rPr lang="en-US" sz="1800" b="1" dirty="0">
                <a:latin typeface="Symbol" pitchFamily="2" charset="2"/>
              </a:rPr>
              <a:t>n)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F7CA77-96E7-F744-96FC-EDD4771553F4}"/>
              </a:ext>
            </a:extLst>
          </p:cNvPr>
          <p:cNvCxnSpPr>
            <a:cxnSpLocks/>
          </p:cNvCxnSpPr>
          <p:nvPr/>
        </p:nvCxnSpPr>
        <p:spPr>
          <a:xfrm flipV="1">
            <a:off x="5315988" y="2353616"/>
            <a:ext cx="529119" cy="1316805"/>
          </a:xfrm>
          <a:prstGeom prst="line">
            <a:avLst/>
          </a:prstGeom>
          <a:ln w="508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334629-C3FE-3449-84AA-FCF8FD406511}"/>
              </a:ext>
            </a:extLst>
          </p:cNvPr>
          <p:cNvSpPr txBox="1"/>
          <p:nvPr/>
        </p:nvSpPr>
        <p:spPr>
          <a:xfrm>
            <a:off x="5699936" y="1583302"/>
            <a:ext cx="53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ymbol" pitchFamily="2" charset="2"/>
              </a:rPr>
              <a:t>n</a:t>
            </a:r>
            <a:r>
              <a:rPr lang="en-US" sz="2000" b="1" baseline="30000" dirty="0">
                <a:latin typeface="Symbol" pitchFamily="2" charset="2"/>
              </a:rPr>
              <a:t>1/3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42AE2D-2049-1844-A142-49A774D55662}"/>
              </a:ext>
            </a:extLst>
          </p:cNvPr>
          <p:cNvSpPr txBox="1"/>
          <p:nvPr/>
        </p:nvSpPr>
        <p:spPr>
          <a:xfrm>
            <a:off x="7279099" y="1285080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ymbol" pitchFamily="2" charset="2"/>
              </a:rPr>
              <a:t>n</a:t>
            </a:r>
            <a:r>
              <a:rPr lang="en-US" sz="2000" b="1" baseline="30000" dirty="0">
                <a:latin typeface="Symbol" pitchFamily="2" charset="2"/>
              </a:rPr>
              <a:t>-(</a:t>
            </a:r>
            <a:r>
              <a:rPr lang="en-US" sz="2000" b="1" baseline="30000" dirty="0"/>
              <a:t>p</a:t>
            </a:r>
            <a:r>
              <a:rPr lang="en-US" sz="2000" b="1" baseline="30000" dirty="0">
                <a:latin typeface="Symbol" pitchFamily="2" charset="2"/>
              </a:rPr>
              <a:t>-1)/2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8F0CB4-7785-834E-A1EE-4EE4D17FB3D2}"/>
              </a:ext>
            </a:extLst>
          </p:cNvPr>
          <p:cNvSpPr/>
          <p:nvPr/>
        </p:nvSpPr>
        <p:spPr>
          <a:xfrm>
            <a:off x="2589088" y="2421418"/>
            <a:ext cx="1988318" cy="1821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5AAA79-E141-5E42-A96A-3D3753F129E3}"/>
              </a:ext>
            </a:extLst>
          </p:cNvPr>
          <p:cNvSpPr/>
          <p:nvPr/>
        </p:nvSpPr>
        <p:spPr>
          <a:xfrm rot="17512895">
            <a:off x="4983219" y="2664410"/>
            <a:ext cx="984607" cy="297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1E86EA-F49C-9640-AC1D-F08AE5E5CB70}"/>
              </a:ext>
            </a:extLst>
          </p:cNvPr>
          <p:cNvSpPr txBox="1"/>
          <p:nvPr/>
        </p:nvSpPr>
        <p:spPr>
          <a:xfrm>
            <a:off x="5164131" y="2611908"/>
            <a:ext cx="402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ymbol" pitchFamily="2" charset="2"/>
              </a:rPr>
              <a:t>n</a:t>
            </a:r>
            <a:r>
              <a:rPr lang="en-US" sz="2000" b="1" baseline="30000" dirty="0">
                <a:latin typeface="Symbol" pitchFamily="2" charset="2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43C755-1F45-8649-84B9-4F6836D23192}"/>
              </a:ext>
            </a:extLst>
          </p:cNvPr>
          <p:cNvSpPr/>
          <p:nvPr/>
        </p:nvSpPr>
        <p:spPr>
          <a:xfrm>
            <a:off x="3482939" y="1874990"/>
            <a:ext cx="359596" cy="13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3" grpId="0"/>
      <p:bldP spid="24" grpId="1"/>
      <p:bldP spid="26" grpId="0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FCA5-036B-A44A-9ED9-D625476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/>
          <a:p>
            <a:r>
              <a:rPr lang="en-US" sz="4000" b="1" dirty="0"/>
              <a:t>GW170817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DD93-A8D0-B143-A5EE-7B28E9E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2D2B-BBB9-FC4B-ACA5-D19C43223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15"/>
          <a:stretch/>
        </p:blipFill>
        <p:spPr>
          <a:xfrm>
            <a:off x="587318" y="1392071"/>
            <a:ext cx="7820167" cy="2908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13E0E0-F3A1-6846-94D6-BD620ECD4E49}"/>
              </a:ext>
            </a:extLst>
          </p:cNvPr>
          <p:cNvSpPr txBox="1"/>
          <p:nvPr/>
        </p:nvSpPr>
        <p:spPr>
          <a:xfrm>
            <a:off x="5495826" y="4027348"/>
            <a:ext cx="314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Abbott et al. 2017; Goldstein et al. 2017</a:t>
            </a:r>
          </a:p>
        </p:txBody>
      </p:sp>
    </p:spTree>
    <p:extLst>
      <p:ext uri="{BB962C8B-B14F-4D97-AF65-F5344CB8AC3E}">
        <p14:creationId xmlns:p14="http://schemas.microsoft.com/office/powerpoint/2010/main" val="189949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FCA5-036B-A44A-9ED9-D625476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/>
          <a:p>
            <a:r>
              <a:rPr lang="en-US" sz="4000" b="1" dirty="0"/>
              <a:t>GW170817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DD93-A8D0-B143-A5EE-7B28E9E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8BB50-9797-7142-AA9D-78FC2698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561" y="-1"/>
            <a:ext cx="4515439" cy="4515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DCBC8-BD58-2241-B1D4-1ABE2064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8" y="1168743"/>
            <a:ext cx="3346695" cy="3346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23B610-57F0-BD44-942E-F93DF4A9E093}"/>
              </a:ext>
            </a:extLst>
          </p:cNvPr>
          <p:cNvSpPr txBox="1"/>
          <p:nvPr/>
        </p:nvSpPr>
        <p:spPr>
          <a:xfrm>
            <a:off x="6527649" y="306158"/>
            <a:ext cx="2302026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Multiwavelength fit </a:t>
            </a:r>
          </a:p>
          <a:p>
            <a:r>
              <a:rPr lang="en-US" b="1" dirty="0"/>
              <a:t>DL+ 2018</a:t>
            </a:r>
          </a:p>
        </p:txBody>
      </p:sp>
    </p:spTree>
    <p:extLst>
      <p:ext uri="{BB962C8B-B14F-4D97-AF65-F5344CB8AC3E}">
        <p14:creationId xmlns:p14="http://schemas.microsoft.com/office/powerpoint/2010/main" val="5849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E78A91-AF09-6C4B-AFAC-9AE153B2F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561" y="10601"/>
            <a:ext cx="4504837" cy="4504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34DD7-655B-5B4A-8A5F-C7071690C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8" y="1167047"/>
            <a:ext cx="3348392" cy="3348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8FCA5-036B-A44A-9ED9-D625476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/>
          <a:p>
            <a:r>
              <a:rPr lang="en-US" sz="4000" b="1" dirty="0"/>
              <a:t>GW170817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DD93-A8D0-B143-A5EE-7B28E9E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95B68-ABFA-864A-8027-971463221742}"/>
              </a:ext>
            </a:extLst>
          </p:cNvPr>
          <p:cNvSpPr txBox="1"/>
          <p:nvPr/>
        </p:nvSpPr>
        <p:spPr>
          <a:xfrm>
            <a:off x="6527649" y="306158"/>
            <a:ext cx="2302026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Radio data fit </a:t>
            </a:r>
          </a:p>
          <a:p>
            <a:r>
              <a:rPr lang="en-US" b="1" dirty="0"/>
              <a:t>DL+ 2018</a:t>
            </a:r>
          </a:p>
        </p:txBody>
      </p:sp>
    </p:spTree>
    <p:extLst>
      <p:ext uri="{BB962C8B-B14F-4D97-AF65-F5344CB8AC3E}">
        <p14:creationId xmlns:p14="http://schemas.microsoft.com/office/powerpoint/2010/main" val="275265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4AFFD-6576-084A-BA78-C73EA15F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561" y="10601"/>
            <a:ext cx="4504836" cy="4504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2BCA6-0372-E54C-95D6-5A1F2BF13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8" y="1168741"/>
            <a:ext cx="3346696" cy="3346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8FCA5-036B-A44A-9ED9-D625476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/>
          <a:p>
            <a:r>
              <a:rPr lang="en-US" sz="4000" b="1" dirty="0"/>
              <a:t>GW170817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9DD93-A8D0-B143-A5EE-7B28E9E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0C85A-A502-D54F-A57D-CB0ABF07B684}"/>
              </a:ext>
            </a:extLst>
          </p:cNvPr>
          <p:cNvSpPr txBox="1"/>
          <p:nvPr/>
        </p:nvSpPr>
        <p:spPr>
          <a:xfrm>
            <a:off x="6527649" y="306158"/>
            <a:ext cx="2302026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Optical+X-ray</a:t>
            </a:r>
            <a:r>
              <a:rPr lang="en-US" sz="2000" b="1" dirty="0">
                <a:solidFill>
                  <a:schemeClr val="accent1"/>
                </a:solidFill>
              </a:rPr>
              <a:t> fit </a:t>
            </a:r>
          </a:p>
          <a:p>
            <a:r>
              <a:rPr lang="en-US" b="1" dirty="0"/>
              <a:t>DL+ 2018</a:t>
            </a:r>
          </a:p>
        </p:txBody>
      </p:sp>
    </p:spTree>
    <p:extLst>
      <p:ext uri="{BB962C8B-B14F-4D97-AF65-F5344CB8AC3E}">
        <p14:creationId xmlns:p14="http://schemas.microsoft.com/office/powerpoint/2010/main" val="2155267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10859</TotalTime>
  <Words>277</Words>
  <Application>Microsoft Macintosh PowerPoint</Application>
  <PresentationFormat>On-screen Show (16:9)</PresentationFormat>
  <Paragraphs>82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Helvetica</vt:lpstr>
      <vt:lpstr>Orbitron Medium</vt:lpstr>
      <vt:lpstr>Symbol</vt:lpstr>
      <vt:lpstr>Office Theme</vt:lpstr>
      <vt:lpstr>Multi-Messenger Astrophysics: Modeling Explosive Transients</vt:lpstr>
      <vt:lpstr>Outlook</vt:lpstr>
      <vt:lpstr>Blast waves/Shock waves</vt:lpstr>
      <vt:lpstr>Blast waves/Shock waves</vt:lpstr>
      <vt:lpstr>Synchrotron Radiation</vt:lpstr>
      <vt:lpstr>GW170817</vt:lpstr>
      <vt:lpstr>GW170817</vt:lpstr>
      <vt:lpstr>GW170817</vt:lpstr>
      <vt:lpstr>GW170817</vt:lpstr>
      <vt:lpstr>GW170817</vt:lpstr>
      <vt:lpstr>GW170817</vt:lpstr>
      <vt:lpstr>In summary…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Lazzati, Davide</cp:lastModifiedBy>
  <cp:revision>364</cp:revision>
  <dcterms:created xsi:type="dcterms:W3CDTF">2016-12-02T21:40:55Z</dcterms:created>
  <dcterms:modified xsi:type="dcterms:W3CDTF">2019-01-09T00:09:19Z</dcterms:modified>
</cp:coreProperties>
</file>