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58"/>
  </p:notesMasterIdLst>
  <p:sldIdLst>
    <p:sldId id="344" r:id="rId3"/>
    <p:sldId id="260" r:id="rId4"/>
    <p:sldId id="257" r:id="rId5"/>
    <p:sldId id="258" r:id="rId6"/>
    <p:sldId id="259" r:id="rId7"/>
    <p:sldId id="261" r:id="rId8"/>
    <p:sldId id="327" r:id="rId9"/>
    <p:sldId id="329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87" r:id="rId32"/>
    <p:sldId id="289" r:id="rId33"/>
    <p:sldId id="291" r:id="rId34"/>
    <p:sldId id="292" r:id="rId35"/>
    <p:sldId id="294" r:id="rId36"/>
    <p:sldId id="295" r:id="rId37"/>
    <p:sldId id="296" r:id="rId38"/>
    <p:sldId id="297" r:id="rId39"/>
    <p:sldId id="356" r:id="rId40"/>
    <p:sldId id="298" r:id="rId41"/>
    <p:sldId id="357" r:id="rId42"/>
    <p:sldId id="360" r:id="rId43"/>
    <p:sldId id="301" r:id="rId44"/>
    <p:sldId id="303" r:id="rId45"/>
    <p:sldId id="304" r:id="rId46"/>
    <p:sldId id="305" r:id="rId47"/>
    <p:sldId id="363" r:id="rId48"/>
    <p:sldId id="364" r:id="rId49"/>
    <p:sldId id="313" r:id="rId50"/>
    <p:sldId id="361" r:id="rId51"/>
    <p:sldId id="365" r:id="rId52"/>
    <p:sldId id="362" r:id="rId53"/>
    <p:sldId id="358" r:id="rId54"/>
    <p:sldId id="316" r:id="rId55"/>
    <p:sldId id="311" r:id="rId56"/>
    <p:sldId id="312" r:id="rId5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9"/>
    <p:restoredTop sz="93760"/>
  </p:normalViewPr>
  <p:slideViewPr>
    <p:cSldViewPr snapToGrid="0" snapToObjects="1">
      <p:cViewPr varScale="1">
        <p:scale>
          <a:sx n="204" d="100"/>
          <a:sy n="204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Setting the </a:t>
            </a:r>
            <a:r>
              <a:rPr lang="en-US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requantizer</a:t>
            </a:r>
            <a:r>
              <a:rPr lang="en-US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gain levels ensures optimal sensitivity for cross-correlations on a per spectral window basis.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121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5.1, short solint user input will be made available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5.1, short solint user input will be made available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Should be 1.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DTS: data transmission system</a:t>
            </a:r>
          </a:p>
        </p:txBody>
      </p:sp>
    </p:spTree>
    <p:extLst>
      <p:ext uri="{BB962C8B-B14F-4D97-AF65-F5344CB8AC3E}">
        <p14:creationId xmlns:p14="http://schemas.microsoft.com/office/powerpoint/2010/main" val="346346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“QA not implemented in the CASA VLA pipeline as packaged in 4.7.2” (claimed in the online pipeline guide)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Note that scores are not implemented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Spw</a:t>
            </a:r>
            <a:r>
              <a:rPr lang="en-US" dirty="0"/>
              <a:t> edge : 3 channels</a:t>
            </a:r>
          </a:p>
          <a:p>
            <a:r>
              <a:rPr lang="en-US" dirty="0"/>
              <a:t>Baseband edge 10 channels</a:t>
            </a:r>
          </a:p>
        </p:txBody>
      </p:sp>
    </p:spTree>
    <p:extLst>
      <p:ext uri="{BB962C8B-B14F-4D97-AF65-F5344CB8AC3E}">
        <p14:creationId xmlns:p14="http://schemas.microsoft.com/office/powerpoint/2010/main" val="401704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5.1, short solint user input will be made available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5.1, short solint user input will be made available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5.1, short solint user input will be made available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5.1, short solint user input will be made available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5.1, short solint user input will be made available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He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" name="image5.png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602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 descr="Freeform 10"/>
          <p:cNvSpPr/>
          <p:nvPr/>
        </p:nvSpPr>
        <p:spPr>
          <a:xfrm>
            <a:off x="-124505" y="4230439"/>
            <a:ext cx="9393010" cy="2873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6"/>
                </a:moveTo>
                <a:lnTo>
                  <a:pt x="4418" y="1454"/>
                </a:lnTo>
                <a:lnTo>
                  <a:pt x="6819" y="1793"/>
                </a:lnTo>
                <a:lnTo>
                  <a:pt x="8806" y="1503"/>
                </a:lnTo>
                <a:lnTo>
                  <a:pt x="10541" y="1115"/>
                </a:lnTo>
                <a:lnTo>
                  <a:pt x="14084" y="291"/>
                </a:lnTo>
                <a:lnTo>
                  <a:pt x="17760" y="0"/>
                </a:lnTo>
                <a:lnTo>
                  <a:pt x="20874" y="436"/>
                </a:lnTo>
                <a:lnTo>
                  <a:pt x="21600" y="679"/>
                </a:lnTo>
                <a:lnTo>
                  <a:pt x="21511" y="21600"/>
                </a:lnTo>
                <a:lnTo>
                  <a:pt x="15" y="21363"/>
                </a:lnTo>
                <a:cubicBezTo>
                  <a:pt x="0" y="11873"/>
                  <a:pt x="15" y="9926"/>
                  <a:pt x="0" y="436"/>
                </a:cubicBezTo>
                <a:close/>
              </a:path>
            </a:pathLst>
          </a:custGeom>
          <a:solidFill>
            <a:srgbClr val="062458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pic>
        <p:nvPicPr>
          <p:cNvPr id="20" name="image2.png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9796"/>
            <a:ext cx="9144000" cy="48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1.tif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597" y="6429397"/>
            <a:ext cx="335027" cy="335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3.png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224" y="6382506"/>
            <a:ext cx="600745" cy="429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4.tif" descr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721" y="6322504"/>
            <a:ext cx="430241" cy="55678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833437" y="5038725"/>
            <a:ext cx="7110413" cy="6282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 descr="Text Placeholder 2"/>
          <p:cNvSpPr>
            <a:spLocks noGrp="1"/>
          </p:cNvSpPr>
          <p:nvPr>
            <p:ph type="body" sz="quarter" idx="13"/>
          </p:nvPr>
        </p:nvSpPr>
        <p:spPr>
          <a:xfrm>
            <a:off x="833437" y="5694272"/>
            <a:ext cx="7110412" cy="6282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2B4C-2B0E-6478-5C6D-DE4414C00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615F3-9160-CB55-16F7-EFEA0562C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49105-BF6A-6B55-900A-50AEE80E9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B872-F961-29F6-9369-ACC962CDA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FB4B1-A1CC-A170-6A7B-19CC87CD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7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043F-7172-A6E4-101A-58FF41AA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1738F-CA17-A2C9-11EC-377FB8B6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C9E0D-8993-01F7-BB11-9F2757935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E34E-CA8C-B34A-F257-527FC1F4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DB371-2F9C-56F2-959F-6A454237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73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55BF-E400-6BD9-05FB-09E15EE90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526E3-5295-E188-63C4-F47B87530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8DBA2-A6A7-FBFB-8A98-04F4A1D19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FBBB5-CC07-9F8D-E808-4C766AFA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ADC42-42DD-3EF6-047E-1000535E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9DEAB-1EFA-4AAE-E543-B27359390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4CE6-884E-0F17-B913-153649BC2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D9E8-76CB-3FB0-797B-B0F0F0B40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C2294-A404-97EF-F1A8-471AE9016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0AB6A-DA09-B10E-AB32-404D8760E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9C3D6F-5671-0B9C-0F3F-61058CB66D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9BF7B-B392-B0CB-2D3C-F38EB37E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FB8315-AAF5-A52F-9178-1F33BFE62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AE69EC-8D65-73C8-ABF4-27DAC9A4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45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87A0C-D054-21AC-81AE-1864E110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09963-6475-4C5A-E63E-36C1FBAF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30831-FB84-D1D5-0239-2FBF0DDB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3922B-2306-1FC5-BB87-A76F9145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3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344C9-C2D9-D968-5E7C-E170F918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62D721-D9FB-06A7-F2CA-65B1D28B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2A89C-8C20-F51D-589C-2E1F51B2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47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85CC-B859-7CB6-9ACA-00840532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A3B2E-BD09-D13F-700B-BAC52E477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55097-36D1-99B1-BA23-185DA597D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1D3D8-9DA8-3495-B560-644298F9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53ABE-A472-B21C-4441-C96238A4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55183-94D1-80B7-2079-02EA3EA0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10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33FA-74D4-7DB5-12B5-4B8BA89AD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96B7CF-D26E-564C-09AC-CFDF0F890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17C9B-D864-45AF-3E40-50FDD29D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F5FA9-6E0C-A205-B7AC-4FAABE2A6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66B72-3B32-2724-04A6-73FF14FD2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06E07-CC14-0269-28FD-6E3FD5BA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8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1A15E-13E5-2C02-4F62-A0A175A5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33A69-1167-9DA9-88A8-823F83F89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35DAB-22DD-6C72-A7A3-BD5F855ED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A091C-7223-F50D-6B95-1EF37CAB5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72113-29C6-E4ED-6505-DFDC3530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80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1693A4-9FF4-A4A0-B3ED-0E83080619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D5313-7415-C95E-9142-33E2A7F57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DCF2-5796-B1B5-5F03-108A4BA9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85F7B-17B7-6C3F-75CD-FCE0D801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E3693-3B05-189E-3782-10EA5E40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0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LM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" name="image6.png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0"/>
            <a:ext cx="9144000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 descr="Freeform 10"/>
          <p:cNvSpPr/>
          <p:nvPr/>
        </p:nvSpPr>
        <p:spPr>
          <a:xfrm>
            <a:off x="-124505" y="4230439"/>
            <a:ext cx="9393010" cy="2873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6"/>
                </a:moveTo>
                <a:lnTo>
                  <a:pt x="4418" y="1454"/>
                </a:lnTo>
                <a:lnTo>
                  <a:pt x="6819" y="1793"/>
                </a:lnTo>
                <a:lnTo>
                  <a:pt x="8806" y="1503"/>
                </a:lnTo>
                <a:lnTo>
                  <a:pt x="10541" y="1115"/>
                </a:lnTo>
                <a:lnTo>
                  <a:pt x="14084" y="291"/>
                </a:lnTo>
                <a:lnTo>
                  <a:pt x="17760" y="0"/>
                </a:lnTo>
                <a:lnTo>
                  <a:pt x="20874" y="436"/>
                </a:lnTo>
                <a:lnTo>
                  <a:pt x="21600" y="679"/>
                </a:lnTo>
                <a:lnTo>
                  <a:pt x="21511" y="21600"/>
                </a:lnTo>
                <a:lnTo>
                  <a:pt x="15" y="21363"/>
                </a:lnTo>
                <a:cubicBezTo>
                  <a:pt x="0" y="11873"/>
                  <a:pt x="15" y="9926"/>
                  <a:pt x="0" y="436"/>
                </a:cubicBezTo>
                <a:close/>
              </a:path>
            </a:pathLst>
          </a:custGeom>
          <a:solidFill>
            <a:srgbClr val="062458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pic>
        <p:nvPicPr>
          <p:cNvPr id="35" name="image2.png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9796"/>
            <a:ext cx="9144000" cy="48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1.tif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597" y="6429397"/>
            <a:ext cx="335027" cy="335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3.png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224" y="6382506"/>
            <a:ext cx="600745" cy="429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4.tif" descr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721" y="6322504"/>
            <a:ext cx="430241" cy="55678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833437" y="5038725"/>
            <a:ext cx="7110413" cy="6282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 descr="Text Placeholder 2"/>
          <p:cNvSpPr>
            <a:spLocks noGrp="1"/>
          </p:cNvSpPr>
          <p:nvPr>
            <p:ph type="body" sz="quarter" idx="13"/>
          </p:nvPr>
        </p:nvSpPr>
        <p:spPr>
          <a:xfrm>
            <a:off x="833437" y="5694272"/>
            <a:ext cx="7110412" cy="6282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8" name="image7.png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564"/>
            <a:ext cx="9143391" cy="4571696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 descr="Freeform 10"/>
          <p:cNvSpPr/>
          <p:nvPr/>
        </p:nvSpPr>
        <p:spPr>
          <a:xfrm>
            <a:off x="-124505" y="4230439"/>
            <a:ext cx="9393010" cy="2873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6"/>
                </a:moveTo>
                <a:lnTo>
                  <a:pt x="4418" y="1454"/>
                </a:lnTo>
                <a:lnTo>
                  <a:pt x="6819" y="1793"/>
                </a:lnTo>
                <a:lnTo>
                  <a:pt x="8806" y="1503"/>
                </a:lnTo>
                <a:lnTo>
                  <a:pt x="10541" y="1115"/>
                </a:lnTo>
                <a:lnTo>
                  <a:pt x="14084" y="291"/>
                </a:lnTo>
                <a:lnTo>
                  <a:pt x="17760" y="0"/>
                </a:lnTo>
                <a:lnTo>
                  <a:pt x="20874" y="436"/>
                </a:lnTo>
                <a:lnTo>
                  <a:pt x="21600" y="679"/>
                </a:lnTo>
                <a:lnTo>
                  <a:pt x="21511" y="21600"/>
                </a:lnTo>
                <a:lnTo>
                  <a:pt x="15" y="21363"/>
                </a:lnTo>
                <a:cubicBezTo>
                  <a:pt x="0" y="11873"/>
                  <a:pt x="15" y="9926"/>
                  <a:pt x="0" y="436"/>
                </a:cubicBezTo>
                <a:close/>
              </a:path>
            </a:pathLst>
          </a:custGeom>
          <a:solidFill>
            <a:srgbClr val="062458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pic>
        <p:nvPicPr>
          <p:cNvPr id="50" name="image2.png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9796"/>
            <a:ext cx="9144000" cy="48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1.tif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597" y="6429397"/>
            <a:ext cx="335027" cy="335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3.png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224" y="6382506"/>
            <a:ext cx="600745" cy="429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4.tif" descr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721" y="6322504"/>
            <a:ext cx="430241" cy="55678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833437" y="5038725"/>
            <a:ext cx="7110413" cy="6282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>
              <a:buFontTx/>
              <a:defRPr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 descr="Text Placeholder 2"/>
          <p:cNvSpPr>
            <a:spLocks noGrp="1"/>
          </p:cNvSpPr>
          <p:nvPr>
            <p:ph type="body" sz="quarter" idx="13"/>
          </p:nvPr>
        </p:nvSpPr>
        <p:spPr>
          <a:xfrm>
            <a:off x="833437" y="5694272"/>
            <a:ext cx="7110412" cy="6282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250208" y="145743"/>
            <a:ext cx="8636001" cy="4772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  <a:lvl2pPr>
              <a:buFontTx/>
              <a:defRPr>
                <a:latin typeface="Gill Sans MT"/>
                <a:ea typeface="Gill Sans MT"/>
                <a:cs typeface="Gill Sans MT"/>
                <a:sym typeface="Gill Sans MT"/>
              </a:defRPr>
            </a:lvl2pPr>
            <a:lvl3pPr>
              <a:buFontTx/>
              <a:defRPr>
                <a:latin typeface="Gill Sans MT"/>
                <a:ea typeface="Gill Sans MT"/>
                <a:cs typeface="Gill Sans MT"/>
                <a:sym typeface="Gill Sans MT"/>
              </a:defRPr>
            </a:lvl3pPr>
            <a:lvl4pPr>
              <a:buFontTx/>
              <a:defRPr>
                <a:latin typeface="Gill Sans MT"/>
                <a:ea typeface="Gill Sans MT"/>
                <a:cs typeface="Gill Sans MT"/>
                <a:sym typeface="Gill Sans MT"/>
              </a:defRPr>
            </a:lvl4pPr>
            <a:lvl5pPr>
              <a:buFontTx/>
              <a:defRPr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 descr="Text Placeholder 2"/>
          <p:cNvSpPr>
            <a:spLocks noGrp="1"/>
          </p:cNvSpPr>
          <p:nvPr>
            <p:ph type="body" sz="quarter" idx="13"/>
          </p:nvPr>
        </p:nvSpPr>
        <p:spPr>
          <a:xfrm>
            <a:off x="373039" y="670243"/>
            <a:ext cx="8636001" cy="6191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800"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86" name="Shape 86" descr="Text Placeholder 4"/>
          <p:cNvSpPr>
            <a:spLocks noGrp="1"/>
          </p:cNvSpPr>
          <p:nvPr>
            <p:ph type="body" idx="14"/>
          </p:nvPr>
        </p:nvSpPr>
        <p:spPr>
          <a:xfrm>
            <a:off x="373039" y="1288456"/>
            <a:ext cx="8636001" cy="46037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500"/>
              </a:spcBef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rmin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1" name="image9.jpg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351" y="661285"/>
            <a:ext cx="2612567" cy="3398312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 descr="TextBox 12"/>
          <p:cNvSpPr/>
          <p:nvPr/>
        </p:nvSpPr>
        <p:spPr>
          <a:xfrm>
            <a:off x="2245054" y="4316938"/>
            <a:ext cx="4217161" cy="113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400"/>
              </a:spcBef>
              <a:defRPr b="1">
                <a:solidFill>
                  <a:srgbClr val="062458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t>www.nrao.edu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defRPr b="1">
                <a:solidFill>
                  <a:srgbClr val="062458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t>science.nrao.edu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defRPr b="1">
                <a:solidFill>
                  <a:srgbClr val="062458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t>public.nrao.edu</a:t>
            </a:r>
          </a:p>
        </p:txBody>
      </p:sp>
      <p:sp>
        <p:nvSpPr>
          <p:cNvPr id="103" name="Shape 103" descr="TextBox 14"/>
          <p:cNvSpPr/>
          <p:nvPr/>
        </p:nvSpPr>
        <p:spPr>
          <a:xfrm>
            <a:off x="1228144" y="5348749"/>
            <a:ext cx="6250983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 i="1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t>The National Radio Astronomy Observatory is a facility of the National Science Foundation</a:t>
            </a:r>
            <a:br/>
            <a:r>
              <a:t>operated under cooperative agreement by Associated Universities, Inc.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57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457200" y="9652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78606" indent="-278606" algn="ctr">
              <a:spcBef>
                <a:spcPts val="600"/>
              </a:spcBef>
              <a:defRPr sz="2600"/>
            </a:lvl1pPr>
            <a:lvl2pPr marL="722539" indent="-265339" algn="ctr">
              <a:spcBef>
                <a:spcPts val="600"/>
              </a:spcBef>
              <a:defRPr sz="2600"/>
            </a:lvl2pPr>
            <a:lvl3pPr marL="1162050" indent="-247650" algn="ctr">
              <a:spcBef>
                <a:spcPts val="600"/>
              </a:spcBef>
              <a:defRPr sz="2600"/>
            </a:lvl3pPr>
            <a:lvl4pPr marL="1668779" indent="-297179" algn="ctr">
              <a:spcBef>
                <a:spcPts val="600"/>
              </a:spcBef>
              <a:defRPr sz="2600"/>
            </a:lvl4pPr>
            <a:lvl5pPr marL="2125979" indent="-297179" algn="ctr">
              <a:spcBef>
                <a:spcPts val="600"/>
              </a:spcBef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He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Herc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02"/>
            <a:ext cx="9144000" cy="6858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89523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6067-45A1-0056-AF85-8A8658609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A5089-C55D-5984-A4AA-27821B6BC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CD0C9-7060-C906-ADB4-945D1A8F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DD7A7-0A96-AA25-C19E-1E989A4DF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27A4A-3974-8790-C6BD-F10B9EC6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4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 descr="Freeform 9"/>
          <p:cNvSpPr/>
          <p:nvPr/>
        </p:nvSpPr>
        <p:spPr>
          <a:xfrm>
            <a:off x="-80002" y="6113419"/>
            <a:ext cx="9350521" cy="838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95"/>
                </a:moveTo>
                <a:lnTo>
                  <a:pt x="4418" y="4985"/>
                </a:lnTo>
                <a:lnTo>
                  <a:pt x="6819" y="6148"/>
                </a:lnTo>
                <a:lnTo>
                  <a:pt x="8806" y="5151"/>
                </a:lnTo>
                <a:lnTo>
                  <a:pt x="10541" y="3822"/>
                </a:lnTo>
                <a:lnTo>
                  <a:pt x="14084" y="997"/>
                </a:lnTo>
                <a:lnTo>
                  <a:pt x="17760" y="0"/>
                </a:lnTo>
                <a:lnTo>
                  <a:pt x="20874" y="1495"/>
                </a:lnTo>
                <a:lnTo>
                  <a:pt x="21600" y="2326"/>
                </a:lnTo>
                <a:lnTo>
                  <a:pt x="21585" y="21600"/>
                </a:lnTo>
                <a:lnTo>
                  <a:pt x="44" y="21102"/>
                </a:lnTo>
                <a:lnTo>
                  <a:pt x="0" y="1495"/>
                </a:lnTo>
                <a:close/>
              </a:path>
            </a:pathLst>
          </a:custGeom>
          <a:solidFill>
            <a:srgbClr val="062458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image1.png" descr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6597" y="6429397"/>
            <a:ext cx="335027" cy="335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.png" descr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982030"/>
            <a:ext cx="9144000" cy="48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4.png" descr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3721" y="6322504"/>
            <a:ext cx="430241" cy="55678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211670" y="6510863"/>
            <a:ext cx="165101" cy="1778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spcBef>
                <a:spcPts val="200"/>
              </a:spcBef>
              <a:defRPr sz="1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Shape 8" descr="Footer Placeholder 1"/>
          <p:cNvSpPr/>
          <p:nvPr/>
        </p:nvSpPr>
        <p:spPr>
          <a:xfrm>
            <a:off x="2735579" y="6405805"/>
            <a:ext cx="367284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VLA Data Reduction Workshop</a:t>
            </a:r>
            <a:endParaRPr dirty="0"/>
          </a:p>
        </p:txBody>
      </p: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03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DE07C-1772-9E4C-8F8E-BFD4FE144F2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457200" algn="l" defTabSz="457200" rtl="0" latinLnBrk="0">
        <a:lnSpc>
          <a:spcPct val="10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914400" algn="l" defTabSz="457200" rtl="0" latinLnBrk="0">
        <a:lnSpc>
          <a:spcPct val="10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1371600" algn="l" defTabSz="457200" rtl="0" latinLnBrk="0">
        <a:lnSpc>
          <a:spcPct val="10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1828800" algn="l" defTabSz="457200" rtl="0" latinLnBrk="0">
        <a:lnSpc>
          <a:spcPct val="10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2286000" algn="l" defTabSz="457200" rtl="0" latinLnBrk="0">
        <a:lnSpc>
          <a:spcPct val="10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2743200" algn="l" defTabSz="457200" rtl="0" latinLnBrk="0">
        <a:lnSpc>
          <a:spcPct val="10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3200400" algn="l" defTabSz="457200" rtl="0" latinLnBrk="0">
        <a:lnSpc>
          <a:spcPct val="10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3657600" algn="l" defTabSz="457200" rtl="0" latinLnBrk="0">
        <a:lnSpc>
          <a:spcPct val="10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3B9A62-5740-ECDA-6A84-60FB4E0E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A89E4-E6E6-CFA4-F4C2-AE4F69055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99001-426D-F475-677D-9DE125E76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66394-D801-CF4B-B2D0-2A90BB8DB8FF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08FE3-0E25-2A84-83A6-E47B06037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14493-4C82-CB33-CFE5-4F16F935B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96D0D-C296-A64D-8A5B-436EE48F0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7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sa.nrao.edu/Data/EVLA/Pipeline/CASA5.1.2/htm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go.nrao.edu/vla-pipe" TargetMode="External"/><Relationship Id="rId2" Type="http://schemas.openxmlformats.org/officeDocument/2006/relationships/hyperlink" Target="http://help.nrao.edu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o.nrao.edu/vla-casa-tut" TargetMode="External"/><Relationship Id="rId2" Type="http://schemas.openxmlformats.org/officeDocument/2006/relationships/hyperlink" Target="http://go.nrao.edu/vla-pipe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science.nrao.edu/srdp/home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science.nrao.edu/facilities/vla/data-processing/pipeline/VIPL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go.nrao.edu/vla-pipe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VLA Pipeline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Drew Medlin – 2022-10-12</a:t>
            </a:r>
          </a:p>
        </p:txBody>
      </p:sp>
    </p:spTree>
    <p:extLst>
      <p:ext uri="{BB962C8B-B14F-4D97-AF65-F5344CB8AC3E}">
        <p14:creationId xmlns:p14="http://schemas.microsoft.com/office/powerpoint/2010/main" val="1599799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56" name="Shape 156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(Real-Time) Heuristics (I)</a:t>
            </a:r>
          </a:p>
        </p:txBody>
      </p:sp>
      <p:sp>
        <p:nvSpPr>
          <p:cNvPr id="157" name="Shape 157" descr="Content Placeholder 2"/>
          <p:cNvSpPr>
            <a:spLocks noGrp="1"/>
          </p:cNvSpPr>
          <p:nvPr>
            <p:ph type="body" idx="1"/>
          </p:nvPr>
        </p:nvSpPr>
        <p:spPr>
          <a:xfrm>
            <a:off x="457200" y="1514378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algn="l"/>
            <a:r>
              <a:rPr dirty="0"/>
              <a:t>Assuming requirements are met, the pipeline:</a:t>
            </a:r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Loads the data</a:t>
            </a:r>
            <a:r>
              <a:rPr lang="en-US" dirty="0"/>
              <a:t> (SDM-BDF </a:t>
            </a:r>
            <a:r>
              <a:rPr lang="en-US" dirty="0">
                <a:sym typeface="Wingdings" pitchFamily="2" charset="2"/>
              </a:rPr>
              <a:t> MS)</a:t>
            </a:r>
            <a:endParaRPr sz="2800" dirty="0"/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 err="1"/>
              <a:t>Hanning</a:t>
            </a:r>
            <a:r>
              <a:rPr dirty="0"/>
              <a:t> smooth</a:t>
            </a:r>
            <a:r>
              <a:rPr lang="en-US" dirty="0"/>
              <a:t>ing</a:t>
            </a:r>
            <a:r>
              <a:rPr dirty="0">
                <a:solidFill>
                  <a:srgbClr val="FF0000"/>
                </a:solidFill>
              </a:rPr>
              <a:t>*</a:t>
            </a:r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Retrieves information about the observing set-up from the data</a:t>
            </a:r>
            <a:endParaRPr sz="2800" dirty="0"/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Applies deterministic flags (online flags, shadowed data, end channels of spectral windows, etc.)</a:t>
            </a:r>
            <a:endParaRPr sz="2800" dirty="0"/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Identifies primary calibrators and loads models</a:t>
            </a:r>
            <a:endParaRPr sz="2800" dirty="0"/>
          </a:p>
          <a:p>
            <a:pPr marL="0" indent="0" algn="l">
              <a:spcBef>
                <a:spcPts val="500"/>
              </a:spcBef>
              <a:buSzTx/>
              <a:buNone/>
              <a:defRPr sz="2200">
                <a:solidFill>
                  <a:srgbClr val="FF0000"/>
                </a:solidFill>
              </a:defRPr>
            </a:pPr>
            <a:r>
              <a:rPr dirty="0"/>
              <a:t>*</a:t>
            </a:r>
            <a:r>
              <a:rPr dirty="0">
                <a:solidFill>
                  <a:srgbClr val="000000"/>
                </a:solidFill>
              </a:rPr>
              <a:t>May want to modify inputs and/or omit entirely for spectral line reductions, unless heavily impacted by RFI or dealing with a very strong spectral line feature.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61" name="Shape 161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(Real-Time) Heuristics (II)</a:t>
            </a:r>
          </a:p>
        </p:txBody>
      </p:sp>
      <p:sp>
        <p:nvSpPr>
          <p:cNvPr id="162" name="Shape 162" descr="Content Placeholder 2"/>
          <p:cNvSpPr>
            <a:spLocks noGrp="1"/>
          </p:cNvSpPr>
          <p:nvPr>
            <p:ph type="body" idx="1"/>
          </p:nvPr>
        </p:nvSpPr>
        <p:spPr>
          <a:xfrm>
            <a:off x="457199" y="1251142"/>
            <a:ext cx="8476489" cy="4795490"/>
          </a:xfrm>
          <a:prstGeom prst="rect">
            <a:avLst/>
          </a:prstGeom>
        </p:spPr>
        <p:txBody>
          <a:bodyPr/>
          <a:lstStyle/>
          <a:p>
            <a:pPr marL="735520" lvl="1" indent="-282892" algn="l" defTabSz="905255">
              <a:spcBef>
                <a:spcPts val="500"/>
              </a:spcBef>
              <a:defRPr sz="2178"/>
            </a:pPr>
            <a:r>
              <a:rPr dirty="0"/>
              <a:t>Derives all prior calibrations (antenna position corrections, gain curves, atmospheric opacity, </a:t>
            </a:r>
            <a:r>
              <a:rPr dirty="0" err="1"/>
              <a:t>requantizer</a:t>
            </a:r>
            <a:r>
              <a:rPr dirty="0"/>
              <a:t> gains)</a:t>
            </a:r>
          </a:p>
          <a:p>
            <a:pPr marL="735520" lvl="1" indent="-282892" algn="l" defTabSz="905255">
              <a:spcBef>
                <a:spcPts val="500"/>
              </a:spcBef>
              <a:defRPr sz="2178"/>
            </a:pPr>
            <a:r>
              <a:rPr dirty="0"/>
              <a:t>Iteratively determines initial delay and bandpass solutions, including running RFLAG, and identifying system problems</a:t>
            </a:r>
            <a:endParaRPr sz="2772" dirty="0"/>
          </a:p>
          <a:p>
            <a:pPr marL="735520" lvl="1" indent="-282892" algn="l" defTabSz="905255">
              <a:spcBef>
                <a:spcPts val="500"/>
              </a:spcBef>
              <a:defRPr sz="2178"/>
            </a:pPr>
            <a:r>
              <a:rPr dirty="0"/>
              <a:t>Derives initial gain solutions, does flux density bootstrapping and derives spectral index of all calibrators</a:t>
            </a:r>
            <a:r>
              <a:rPr lang="en-US" dirty="0"/>
              <a:t>, sets models</a:t>
            </a:r>
            <a:r>
              <a:rPr dirty="0"/>
              <a:t>.</a:t>
            </a:r>
            <a:endParaRPr sz="2772" dirty="0"/>
          </a:p>
          <a:p>
            <a:pPr marL="735520" lvl="1" indent="-282892" algn="l" defTabSz="905255">
              <a:spcBef>
                <a:spcPts val="500"/>
              </a:spcBef>
              <a:defRPr sz="2178"/>
            </a:pPr>
            <a:r>
              <a:rPr dirty="0"/>
              <a:t>Derives final delay, bandpass, and complex gain calibrations</a:t>
            </a:r>
            <a:endParaRPr sz="2772" dirty="0"/>
          </a:p>
          <a:p>
            <a:pPr marL="735520" lvl="1" indent="-282892" algn="l" defTabSz="905255">
              <a:spcBef>
                <a:spcPts val="500"/>
              </a:spcBef>
              <a:defRPr sz="2178"/>
            </a:pPr>
            <a:r>
              <a:rPr dirty="0"/>
              <a:t>Applies all calibrations to the MS</a:t>
            </a:r>
            <a:endParaRPr sz="2772" dirty="0"/>
          </a:p>
          <a:p>
            <a:pPr marL="735520" lvl="1" indent="-282892" algn="l" defTabSz="905255">
              <a:spcBef>
                <a:spcPts val="500"/>
              </a:spcBef>
              <a:defRPr sz="2178"/>
            </a:pPr>
            <a:r>
              <a:rPr dirty="0"/>
              <a:t>Runs RFLAG algorithm on all fields, including target</a:t>
            </a:r>
            <a:r>
              <a:rPr dirty="0">
                <a:solidFill>
                  <a:srgbClr val="FF0000"/>
                </a:solidFill>
              </a:rPr>
              <a:t>*</a:t>
            </a:r>
            <a:endParaRPr sz="2772" dirty="0"/>
          </a:p>
          <a:p>
            <a:pPr marL="735520" lvl="1" indent="-282892" algn="l" defTabSz="905255">
              <a:spcBef>
                <a:spcPts val="500"/>
              </a:spcBef>
              <a:defRPr sz="2178"/>
            </a:pPr>
            <a:r>
              <a:rPr dirty="0"/>
              <a:t>Runs </a:t>
            </a:r>
            <a:r>
              <a:rPr dirty="0" err="1"/>
              <a:t>statwt</a:t>
            </a:r>
            <a:r>
              <a:rPr dirty="0"/>
              <a:t> to derive proper relative weights per antenna/</a:t>
            </a:r>
            <a:r>
              <a:rPr dirty="0" err="1"/>
              <a:t>spw</a:t>
            </a:r>
            <a:r>
              <a:rPr dirty="0">
                <a:solidFill>
                  <a:srgbClr val="FF0000"/>
                </a:solidFill>
              </a:rPr>
              <a:t>*</a:t>
            </a:r>
          </a:p>
          <a:p>
            <a:pPr marL="0" indent="0" algn="l" defTabSz="905255">
              <a:spcBef>
                <a:spcPts val="500"/>
              </a:spcBef>
              <a:buSzTx/>
              <a:buNone/>
              <a:defRPr sz="2178">
                <a:solidFill>
                  <a:srgbClr val="FF0000"/>
                </a:solidFill>
              </a:defRPr>
            </a:pPr>
            <a:r>
              <a:rPr dirty="0"/>
              <a:t>*</a:t>
            </a:r>
            <a:r>
              <a:rPr dirty="0">
                <a:solidFill>
                  <a:srgbClr val="000000"/>
                </a:solidFill>
              </a:rPr>
              <a:t>May want to modify inputs and/or omit entirely for spectral line.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72" name="Shape 172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12063">
              <a:defRPr sz="2464"/>
            </a:pPr>
            <a:r>
              <a:rPr dirty="0"/>
              <a:t>Pipeline Weblog</a:t>
            </a:r>
            <a:br>
              <a:rPr dirty="0"/>
            </a:br>
            <a:r>
              <a:rPr lang="en-US" sz="156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https://</a:t>
            </a:r>
            <a:r>
              <a:rPr lang="en-US" sz="1568"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casa.nrao.edu</a:t>
            </a:r>
            <a:r>
              <a:rPr lang="en-US" sz="156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/Data/EVLA/Pipeline/S-CASA6.2.1/html/</a:t>
            </a:r>
            <a:endParaRPr sz="1568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87B31D-71E5-6F08-C127-1CCF2EA58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577"/>
            <a:ext cx="9144000" cy="4254846"/>
          </a:xfrm>
          <a:prstGeom prst="rect">
            <a:avLst/>
          </a:prstGeom>
        </p:spPr>
      </p:pic>
      <p:sp>
        <p:nvSpPr>
          <p:cNvPr id="174" name="Shape 174" descr="Right Arrow 14"/>
          <p:cNvSpPr/>
          <p:nvPr/>
        </p:nvSpPr>
        <p:spPr>
          <a:xfrm rot="14259643">
            <a:off x="877406" y="5454127"/>
            <a:ext cx="1109183" cy="16197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53735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B7FBD4-1AD1-7B7F-A64D-52292852E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1" y="854772"/>
            <a:ext cx="8549557" cy="5148456"/>
          </a:xfrm>
          <a:prstGeom prst="rect">
            <a:avLst/>
          </a:prstGeom>
        </p:spPr>
      </p:pic>
      <p:sp>
        <p:nvSpPr>
          <p:cNvPr id="178" name="Shape 178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80" name="Shape 18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dirty="0"/>
              <a:t>Pipeline Weblog</a:t>
            </a:r>
          </a:p>
        </p:txBody>
      </p:sp>
      <p:sp>
        <p:nvSpPr>
          <p:cNvPr id="181" name="Shape 181" descr="Right Arrow 17"/>
          <p:cNvSpPr/>
          <p:nvPr/>
        </p:nvSpPr>
        <p:spPr>
          <a:xfrm rot="1959020">
            <a:off x="958483" y="3281409"/>
            <a:ext cx="1109183" cy="16197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53735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85" name="Shape 185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Pipeline Weblog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D4EF2-F9CF-2ECA-791E-BAD0119B2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0" y="829215"/>
            <a:ext cx="8582120" cy="519957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E99393-6710-5BAA-B0DC-AFFE0DE6C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0" y="829215"/>
            <a:ext cx="8582120" cy="5199570"/>
          </a:xfrm>
          <a:prstGeom prst="rect">
            <a:avLst/>
          </a:prstGeom>
        </p:spPr>
      </p:pic>
      <p:sp>
        <p:nvSpPr>
          <p:cNvPr id="188" name="Shape 188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90" name="Shape 19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Pipeline Weblog</a:t>
            </a:r>
          </a:p>
        </p:txBody>
      </p:sp>
      <p:sp>
        <p:nvSpPr>
          <p:cNvPr id="192" name="Shape 192" descr="Donut 9"/>
          <p:cNvSpPr/>
          <p:nvPr/>
        </p:nvSpPr>
        <p:spPr>
          <a:xfrm>
            <a:off x="1642813" y="725291"/>
            <a:ext cx="591220" cy="540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88" y="10800"/>
                </a:moveTo>
                <a:cubicBezTo>
                  <a:pt x="488" y="16236"/>
                  <a:pt x="5105" y="20644"/>
                  <a:pt x="10800" y="20644"/>
                </a:cubicBezTo>
                <a:cubicBezTo>
                  <a:pt x="16495" y="20644"/>
                  <a:pt x="21112" y="16236"/>
                  <a:pt x="21112" y="10800"/>
                </a:cubicBezTo>
                <a:cubicBezTo>
                  <a:pt x="21112" y="5364"/>
                  <a:pt x="16495" y="956"/>
                  <a:pt x="10800" y="956"/>
                </a:cubicBezTo>
                <a:cubicBezTo>
                  <a:pt x="5105" y="956"/>
                  <a:pt x="488" y="5364"/>
                  <a:pt x="488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97" name="Shape 197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Pipeline Weblog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5BD8A-0D57-71DB-4DDF-BD3D415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9" y="837983"/>
            <a:ext cx="8928082" cy="518203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02" name="Shape 202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Pipeline Weblog</a:t>
            </a:r>
          </a:p>
        </p:txBody>
      </p:sp>
      <p:sp>
        <p:nvSpPr>
          <p:cNvPr id="203" name="Shape 203" descr="Content Placeholder 2"/>
          <p:cNvSpPr>
            <a:spLocks noGrp="1"/>
          </p:cNvSpPr>
          <p:nvPr>
            <p:ph type="body" idx="1"/>
          </p:nvPr>
        </p:nvSpPr>
        <p:spPr>
          <a:xfrm>
            <a:off x="376772" y="1364476"/>
            <a:ext cx="8396525" cy="45259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l"/>
            <a:r>
              <a:rPr dirty="0"/>
              <a:t>The following pipeline steps provide key checks for calibration quality:</a:t>
            </a:r>
            <a:endParaRPr lang="en-US" dirty="0"/>
          </a:p>
          <a:p>
            <a:pPr marL="786833" lvl="1" indent="-342900" algn="l"/>
            <a:r>
              <a:rPr sz="2000" dirty="0" err="1"/>
              <a:t>hifv_flagdata</a:t>
            </a:r>
            <a:r>
              <a:rPr sz="2000" dirty="0"/>
              <a:t>	   </a:t>
            </a:r>
            <a:r>
              <a:rPr sz="2000" i="1" dirty="0"/>
              <a:t>deterministic flagged data fraction</a:t>
            </a:r>
            <a:endParaRPr lang="en-US" sz="2000" i="1" dirty="0"/>
          </a:p>
          <a:p>
            <a:pPr marL="786833" lvl="1" indent="-342900" algn="l"/>
            <a:r>
              <a:rPr sz="2000" dirty="0" err="1"/>
              <a:t>hifv_testBPdcals</a:t>
            </a:r>
            <a:r>
              <a:rPr sz="2000" dirty="0"/>
              <a:t>     </a:t>
            </a:r>
            <a:r>
              <a:rPr lang="en-US" sz="2000" dirty="0"/>
              <a:t>  </a:t>
            </a:r>
            <a:r>
              <a:rPr sz="2000" i="1" dirty="0"/>
              <a:t>hardware problems and other obs. issues</a:t>
            </a:r>
            <a:endParaRPr lang="en-US" sz="2000" i="1" dirty="0"/>
          </a:p>
          <a:p>
            <a:pPr marL="786833" lvl="1" indent="-342900" algn="l"/>
            <a:r>
              <a:rPr sz="2000" dirty="0" err="1"/>
              <a:t>hifv_solint</a:t>
            </a:r>
            <a:r>
              <a:rPr sz="2000" dirty="0"/>
              <a:t>	  </a:t>
            </a:r>
            <a:r>
              <a:rPr lang="en-US" sz="2000" dirty="0"/>
              <a:t> </a:t>
            </a:r>
            <a:r>
              <a:rPr sz="2000" i="1" dirty="0"/>
              <a:t>solution intervals for phase </a:t>
            </a:r>
            <a:r>
              <a:rPr sz="2000" i="1" dirty="0" err="1"/>
              <a:t>cals</a:t>
            </a:r>
            <a:r>
              <a:rPr sz="2000" i="1" dirty="0"/>
              <a:t>, input gain tables</a:t>
            </a:r>
            <a:endParaRPr lang="en-US" sz="2000" i="1" dirty="0"/>
          </a:p>
          <a:p>
            <a:pPr marL="786833" lvl="1" indent="-342900" algn="l"/>
            <a:r>
              <a:rPr sz="2000" dirty="0" err="1"/>
              <a:t>hifv_fluxboot</a:t>
            </a:r>
            <a:r>
              <a:rPr sz="2000" dirty="0"/>
              <a:t>	   </a:t>
            </a:r>
            <a:r>
              <a:rPr sz="2000" i="1" dirty="0"/>
              <a:t>fitted calibrator flux densities and spectral indices</a:t>
            </a:r>
            <a:endParaRPr lang="en-US" sz="2000" i="1" dirty="0"/>
          </a:p>
          <a:p>
            <a:pPr marL="786833" lvl="1" indent="-342900" algn="l"/>
            <a:r>
              <a:rPr sz="2000" dirty="0" err="1"/>
              <a:t>hifv_finalcals</a:t>
            </a:r>
            <a:r>
              <a:rPr sz="2000" dirty="0"/>
              <a:t>	   </a:t>
            </a:r>
            <a:r>
              <a:rPr sz="2000" i="1" dirty="0"/>
              <a:t>final calibration tables applied to the data</a:t>
            </a:r>
            <a:endParaRPr lang="en-US" sz="2000" i="1" dirty="0"/>
          </a:p>
          <a:p>
            <a:pPr marL="786833" lvl="1" indent="-342900" algn="l"/>
            <a:r>
              <a:rPr sz="2000" dirty="0" err="1"/>
              <a:t>hifv_plotsummary</a:t>
            </a:r>
            <a:r>
              <a:rPr sz="2000" dirty="0"/>
              <a:t>   </a:t>
            </a:r>
            <a:r>
              <a:rPr lang="en-US" sz="2000" dirty="0"/>
              <a:t>  </a:t>
            </a:r>
            <a:r>
              <a:rPr sz="2000" i="1" dirty="0"/>
              <a:t>useful diagnostic plots of calibrated data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07" name="Shape 207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Deterministic Flags (hifv_flagdata)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1C20B-835A-F381-28CB-FC66376BA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1" y="1002870"/>
            <a:ext cx="8686800" cy="501559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F330C8-DF84-20A8-2C91-EA72226DB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1" y="870574"/>
            <a:ext cx="8847798" cy="5116852"/>
          </a:xfrm>
          <a:prstGeom prst="rect">
            <a:avLst/>
          </a:prstGeom>
        </p:spPr>
      </p:pic>
      <p:sp>
        <p:nvSpPr>
          <p:cNvPr id="211" name="Shape 211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13" name="Shape 213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Deterministic Flags (hifv_flagdata)</a:t>
            </a:r>
          </a:p>
        </p:txBody>
      </p:sp>
      <p:sp>
        <p:nvSpPr>
          <p:cNvPr id="215" name="Shape 215" descr="Donut 9"/>
          <p:cNvSpPr/>
          <p:nvPr/>
        </p:nvSpPr>
        <p:spPr>
          <a:xfrm>
            <a:off x="6853774" y="2724086"/>
            <a:ext cx="419092" cy="332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88" y="10800"/>
                </a:moveTo>
                <a:cubicBezTo>
                  <a:pt x="488" y="16236"/>
                  <a:pt x="5105" y="20644"/>
                  <a:pt x="10800" y="20644"/>
                </a:cubicBezTo>
                <a:cubicBezTo>
                  <a:pt x="16495" y="20644"/>
                  <a:pt x="21112" y="16236"/>
                  <a:pt x="21112" y="10800"/>
                </a:cubicBezTo>
                <a:cubicBezTo>
                  <a:pt x="21112" y="5364"/>
                  <a:pt x="16495" y="956"/>
                  <a:pt x="10800" y="956"/>
                </a:cubicBezTo>
                <a:cubicBezTo>
                  <a:pt x="5105" y="956"/>
                  <a:pt x="488" y="5364"/>
                  <a:pt x="488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41" name="Shape 141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dirty="0"/>
              <a:t>Pipeline Overview</a:t>
            </a:r>
          </a:p>
        </p:txBody>
      </p:sp>
      <p:sp>
        <p:nvSpPr>
          <p:cNvPr id="142" name="Shape 142" descr="Content Placeholder 2"/>
          <p:cNvSpPr>
            <a:spLocks noGrp="1"/>
          </p:cNvSpPr>
          <p:nvPr>
            <p:ph type="body" idx="1"/>
          </p:nvPr>
        </p:nvSpPr>
        <p:spPr>
          <a:xfrm>
            <a:off x="457200" y="1102499"/>
            <a:ext cx="8229600" cy="48689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25754" indent="-325754" algn="l" defTabSz="868680">
              <a:spcBef>
                <a:spcPts val="500"/>
              </a:spcBef>
              <a:defRPr sz="2470"/>
            </a:pPr>
            <a:r>
              <a:rPr sz="2400" dirty="0"/>
              <a:t>With the start of (Jansky) VLA Full Operations (January 2013), pipeline automatically run</a:t>
            </a:r>
            <a:r>
              <a:rPr lang="en-US" sz="2400" dirty="0"/>
              <a:t> on all Scheduling Blocks as soon as the data are ingested into the archive (over 24,700 to date):</a:t>
            </a:r>
            <a:endParaRPr sz="2400" dirty="0"/>
          </a:p>
          <a:p>
            <a:pPr marL="705802" lvl="1" indent="-271462" algn="l" defTabSz="868680">
              <a:spcBef>
                <a:spcPts val="500"/>
              </a:spcBef>
              <a:defRPr sz="2090"/>
            </a:pPr>
            <a:r>
              <a:rPr sz="2000" dirty="0"/>
              <a:t>Deliver flagged and calibrated visibility data</a:t>
            </a:r>
          </a:p>
          <a:p>
            <a:pPr marL="705802" lvl="1" indent="-271462" algn="l" defTabSz="868680">
              <a:spcBef>
                <a:spcPts val="500"/>
              </a:spcBef>
              <a:defRPr sz="2090"/>
            </a:pPr>
            <a:r>
              <a:rPr sz="2000" dirty="0"/>
              <a:t>You will self-calibrate and image visibility data to meet science goals, using resources at home institution or NRAO computing resources</a:t>
            </a:r>
          </a:p>
          <a:p>
            <a:pPr marL="705802" lvl="1" indent="-271462" algn="l" defTabSz="868680">
              <a:spcBef>
                <a:spcPts val="500"/>
              </a:spcBef>
              <a:defRPr sz="2090"/>
            </a:pPr>
            <a:endParaRPr sz="2000" dirty="0"/>
          </a:p>
          <a:p>
            <a:pPr marL="325754" indent="-325754" algn="l" defTabSz="868680">
              <a:spcBef>
                <a:spcPts val="500"/>
              </a:spcBef>
              <a:defRPr sz="2470"/>
            </a:pPr>
            <a:r>
              <a:rPr sz="2400" dirty="0"/>
              <a:t>Automated pipeline should run correctly on all “standard” Stokes I science SBs; “standard” means:</a:t>
            </a:r>
          </a:p>
          <a:p>
            <a:pPr marL="705802" lvl="1" indent="-271462" algn="l" defTabSz="868680">
              <a:spcBef>
                <a:spcPts val="500"/>
              </a:spcBef>
              <a:defRPr sz="2090"/>
            </a:pPr>
            <a:r>
              <a:rPr sz="2000" dirty="0"/>
              <a:t>128 MHz </a:t>
            </a:r>
            <a:r>
              <a:rPr sz="2000" dirty="0" err="1"/>
              <a:t>spws</a:t>
            </a:r>
            <a:r>
              <a:rPr sz="2000" dirty="0"/>
              <a:t>, but may work on other set-ups as well</a:t>
            </a:r>
          </a:p>
          <a:p>
            <a:pPr marL="1085850" lvl="2" indent="-217170" algn="l" defTabSz="868680">
              <a:spcBef>
                <a:spcPts val="400"/>
              </a:spcBef>
              <a:defRPr sz="1710"/>
            </a:pPr>
            <a:r>
              <a:rPr sz="1800" dirty="0"/>
              <a:t>Some constraints on strength of calibrators needed</a:t>
            </a:r>
          </a:p>
          <a:p>
            <a:pPr marL="705802" lvl="1" indent="-271462" algn="l" defTabSz="868680">
              <a:spcBef>
                <a:spcPts val="500"/>
              </a:spcBef>
              <a:defRPr sz="2090"/>
            </a:pPr>
            <a:r>
              <a:rPr sz="2000" dirty="0"/>
              <a:t>Contains correctly labeled and complete scan intents</a:t>
            </a:r>
            <a:endParaRPr lang="en-US" sz="2000" dirty="0"/>
          </a:p>
          <a:p>
            <a:pPr marL="705802" lvl="1" indent="-271462" algn="l" defTabSz="868680">
              <a:spcBef>
                <a:spcPts val="500"/>
              </a:spcBef>
              <a:defRPr sz="2090"/>
            </a:pPr>
            <a:endParaRPr sz="2000" dirty="0"/>
          </a:p>
        </p:txBody>
      </p:sp>
      <p:sp>
        <p:nvSpPr>
          <p:cNvPr id="143" name="Shape 143" descr="Slide Number Placeholder 4"/>
          <p:cNvSpPr/>
          <p:nvPr/>
        </p:nvSpPr>
        <p:spPr>
          <a:xfrm>
            <a:off x="6553200" y="6400413"/>
            <a:ext cx="21336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000099"/>
                </a:solidFill>
              </a:defRPr>
            </a:lvl1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E987F-0C57-3F92-809A-5CCD59CA0590}"/>
              </a:ext>
            </a:extLst>
          </p:cNvPr>
          <p:cNvSpPr txBox="1"/>
          <p:nvPr/>
        </p:nvSpPr>
        <p:spPr>
          <a:xfrm>
            <a:off x="3284621" y="6587289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34870-DA4A-F76C-0C42-488757EB12A1}"/>
              </a:ext>
            </a:extLst>
          </p:cNvPr>
          <p:cNvSpPr txBox="1"/>
          <p:nvPr/>
        </p:nvSpPr>
        <p:spPr>
          <a:xfrm>
            <a:off x="3886200" y="648502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153D5A-9C40-1F09-A3D8-D6B390AA1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1" y="870574"/>
            <a:ext cx="8847798" cy="5116852"/>
          </a:xfrm>
          <a:prstGeom prst="rect">
            <a:avLst/>
          </a:prstGeom>
        </p:spPr>
      </p:pic>
      <p:sp>
        <p:nvSpPr>
          <p:cNvPr id="217" name="Shape 217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19" name="Shape 219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Deterministic Flags (hifv_flagdata)</a:t>
            </a:r>
          </a:p>
        </p:txBody>
      </p:sp>
      <p:sp>
        <p:nvSpPr>
          <p:cNvPr id="221" name="Shape 221" descr="Right Arrow 10"/>
          <p:cNvSpPr/>
          <p:nvPr/>
        </p:nvSpPr>
        <p:spPr>
          <a:xfrm rot="1959020">
            <a:off x="1016319" y="3578407"/>
            <a:ext cx="1109183" cy="16197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53735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24" name="Shape 224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Deterministic Flags (hifv_flagdata)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DF683-D64F-03B8-127E-BBAAB06F4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3" y="859305"/>
            <a:ext cx="8881534" cy="513938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30" name="Shape 23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Hardware Issues (hifv_testBPdcals)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326A1-C09E-992D-E1D3-F80A649B1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1" y="865916"/>
            <a:ext cx="8881535" cy="5126167"/>
          </a:xfrm>
          <a:prstGeom prst="rect">
            <a:avLst/>
          </a:prstGeom>
        </p:spPr>
      </p:pic>
      <p:sp>
        <p:nvSpPr>
          <p:cNvPr id="232" name="Shape 232" descr="Donut 10"/>
          <p:cNvSpPr/>
          <p:nvPr/>
        </p:nvSpPr>
        <p:spPr>
          <a:xfrm>
            <a:off x="1798773" y="1627415"/>
            <a:ext cx="1036559" cy="419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36" y="10800"/>
                </a:moveTo>
                <a:cubicBezTo>
                  <a:pt x="936" y="16236"/>
                  <a:pt x="5352" y="20644"/>
                  <a:pt x="10800" y="20644"/>
                </a:cubicBezTo>
                <a:cubicBezTo>
                  <a:pt x="16248" y="20644"/>
                  <a:pt x="20664" y="16236"/>
                  <a:pt x="20664" y="10800"/>
                </a:cubicBezTo>
                <a:cubicBezTo>
                  <a:pt x="20664" y="5364"/>
                  <a:pt x="16248" y="956"/>
                  <a:pt x="10800" y="956"/>
                </a:cubicBezTo>
                <a:cubicBezTo>
                  <a:pt x="5352" y="956"/>
                  <a:pt x="936" y="5364"/>
                  <a:pt x="936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18CC8-13D2-71CF-3CDF-B4008ED34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7" y="857759"/>
            <a:ext cx="8894505" cy="5142481"/>
          </a:xfrm>
          <a:prstGeom prst="rect">
            <a:avLst/>
          </a:prstGeom>
        </p:spPr>
      </p:pic>
      <p:sp>
        <p:nvSpPr>
          <p:cNvPr id="237" name="Shape 237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39" name="Shape 239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Hardware Issues (hifv_testBPdcals)</a:t>
            </a:r>
          </a:p>
        </p:txBody>
      </p:sp>
      <p:sp>
        <p:nvSpPr>
          <p:cNvPr id="240" name="Shape 240" descr="Donut 10"/>
          <p:cNvSpPr/>
          <p:nvPr/>
        </p:nvSpPr>
        <p:spPr>
          <a:xfrm>
            <a:off x="1700485" y="1622633"/>
            <a:ext cx="1036559" cy="417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36" y="10800"/>
                </a:moveTo>
                <a:cubicBezTo>
                  <a:pt x="936" y="16236"/>
                  <a:pt x="5352" y="20644"/>
                  <a:pt x="10800" y="20644"/>
                </a:cubicBezTo>
                <a:cubicBezTo>
                  <a:pt x="16248" y="20644"/>
                  <a:pt x="20664" y="16236"/>
                  <a:pt x="20664" y="10800"/>
                </a:cubicBezTo>
                <a:cubicBezTo>
                  <a:pt x="20664" y="5364"/>
                  <a:pt x="16248" y="956"/>
                  <a:pt x="10800" y="956"/>
                </a:cubicBezTo>
                <a:cubicBezTo>
                  <a:pt x="5352" y="956"/>
                  <a:pt x="936" y="5364"/>
                  <a:pt x="936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47" name="Shape 247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Hardware Issues (hifv_testBPdcals)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B6A1B7-FEA9-61A6-5C26-5A6A632F6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1" y="887265"/>
            <a:ext cx="8776178" cy="5083470"/>
          </a:xfrm>
          <a:prstGeom prst="rect">
            <a:avLst/>
          </a:prstGeom>
        </p:spPr>
      </p:pic>
      <p:sp>
        <p:nvSpPr>
          <p:cNvPr id="248" name="Shape 248" descr="Donut 10"/>
          <p:cNvSpPr/>
          <p:nvPr/>
        </p:nvSpPr>
        <p:spPr>
          <a:xfrm>
            <a:off x="2352417" y="1648033"/>
            <a:ext cx="1036559" cy="419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36" y="10800"/>
                </a:moveTo>
                <a:cubicBezTo>
                  <a:pt x="936" y="16236"/>
                  <a:pt x="5352" y="20644"/>
                  <a:pt x="10800" y="20644"/>
                </a:cubicBezTo>
                <a:cubicBezTo>
                  <a:pt x="16248" y="20644"/>
                  <a:pt x="20664" y="16236"/>
                  <a:pt x="20664" y="10800"/>
                </a:cubicBezTo>
                <a:cubicBezTo>
                  <a:pt x="20664" y="5364"/>
                  <a:pt x="16248" y="956"/>
                  <a:pt x="10800" y="956"/>
                </a:cubicBezTo>
                <a:cubicBezTo>
                  <a:pt x="5352" y="956"/>
                  <a:pt x="936" y="5364"/>
                  <a:pt x="936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55" name="Shape 255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Hardware Issues (hifv_testBPdcals)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21BCA-9FFF-F0F4-B1E8-D4D72558D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0" y="861776"/>
            <a:ext cx="8888239" cy="5134447"/>
          </a:xfrm>
          <a:prstGeom prst="rect">
            <a:avLst/>
          </a:prstGeom>
        </p:spPr>
      </p:pic>
      <p:sp>
        <p:nvSpPr>
          <p:cNvPr id="256" name="Shape 256" descr="Donut 10"/>
          <p:cNvSpPr/>
          <p:nvPr/>
        </p:nvSpPr>
        <p:spPr>
          <a:xfrm>
            <a:off x="2842749" y="1639566"/>
            <a:ext cx="1036559" cy="419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36" y="10800"/>
                </a:moveTo>
                <a:cubicBezTo>
                  <a:pt x="936" y="16236"/>
                  <a:pt x="5352" y="20644"/>
                  <a:pt x="10800" y="20644"/>
                </a:cubicBezTo>
                <a:cubicBezTo>
                  <a:pt x="16248" y="20644"/>
                  <a:pt x="20664" y="16236"/>
                  <a:pt x="20664" y="10800"/>
                </a:cubicBezTo>
                <a:cubicBezTo>
                  <a:pt x="20664" y="5364"/>
                  <a:pt x="16248" y="956"/>
                  <a:pt x="10800" y="956"/>
                </a:cubicBezTo>
                <a:cubicBezTo>
                  <a:pt x="5352" y="956"/>
                  <a:pt x="936" y="5364"/>
                  <a:pt x="936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270" name="Shape 27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Hardware Issues (hifv_testBPdcals)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DB7AD-F0B5-7D03-CAC9-AFB0E6927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" y="847210"/>
            <a:ext cx="8916491" cy="5163580"/>
          </a:xfrm>
          <a:prstGeom prst="rect">
            <a:avLst/>
          </a:prstGeom>
        </p:spPr>
      </p:pic>
      <p:sp>
        <p:nvSpPr>
          <p:cNvPr id="271" name="Shape 271" descr="Donut 10"/>
          <p:cNvSpPr/>
          <p:nvPr/>
        </p:nvSpPr>
        <p:spPr>
          <a:xfrm>
            <a:off x="3326821" y="1624842"/>
            <a:ext cx="1036559" cy="419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36" y="10800"/>
                </a:moveTo>
                <a:cubicBezTo>
                  <a:pt x="936" y="16236"/>
                  <a:pt x="5352" y="20644"/>
                  <a:pt x="10800" y="20644"/>
                </a:cubicBezTo>
                <a:cubicBezTo>
                  <a:pt x="16248" y="20644"/>
                  <a:pt x="20664" y="16236"/>
                  <a:pt x="20664" y="10800"/>
                </a:cubicBezTo>
                <a:cubicBezTo>
                  <a:pt x="20664" y="5364"/>
                  <a:pt x="16248" y="956"/>
                  <a:pt x="10800" y="956"/>
                </a:cubicBezTo>
                <a:cubicBezTo>
                  <a:pt x="5352" y="956"/>
                  <a:pt x="936" y="5364"/>
                  <a:pt x="936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278" name="Shape 278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Hardware Issues (hifv_testBPdcals)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0B7C1-8CA0-9357-7136-E164CA768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6" y="867486"/>
            <a:ext cx="8847667" cy="5123027"/>
          </a:xfrm>
          <a:prstGeom prst="rect">
            <a:avLst/>
          </a:prstGeom>
        </p:spPr>
      </p:pic>
      <p:sp>
        <p:nvSpPr>
          <p:cNvPr id="279" name="Shape 279" descr="Donut 10"/>
          <p:cNvSpPr/>
          <p:nvPr/>
        </p:nvSpPr>
        <p:spPr>
          <a:xfrm>
            <a:off x="3999367" y="1648030"/>
            <a:ext cx="1036559" cy="419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36" y="10800"/>
                </a:moveTo>
                <a:cubicBezTo>
                  <a:pt x="936" y="16236"/>
                  <a:pt x="5352" y="20644"/>
                  <a:pt x="10800" y="20644"/>
                </a:cubicBezTo>
                <a:cubicBezTo>
                  <a:pt x="16248" y="20644"/>
                  <a:pt x="20664" y="16236"/>
                  <a:pt x="20664" y="10800"/>
                </a:cubicBezTo>
                <a:cubicBezTo>
                  <a:pt x="20664" y="5364"/>
                  <a:pt x="16248" y="956"/>
                  <a:pt x="10800" y="956"/>
                </a:cubicBezTo>
                <a:cubicBezTo>
                  <a:pt x="5352" y="956"/>
                  <a:pt x="936" y="5364"/>
                  <a:pt x="936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286" name="Shape 286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4004"/>
            </a:lvl1pPr>
          </a:lstStyle>
          <a:p>
            <a:r>
              <a:t>Gain Solution Intervals (hifv_solint)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067A3-20F6-E25C-3C15-529A84943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2" y="829951"/>
            <a:ext cx="8963156" cy="5198097"/>
          </a:xfrm>
          <a:prstGeom prst="rect">
            <a:avLst/>
          </a:prstGeom>
        </p:spPr>
      </p:pic>
      <p:sp>
        <p:nvSpPr>
          <p:cNvPr id="287" name="Shape 287" descr="Donut 11"/>
          <p:cNvSpPr/>
          <p:nvPr/>
        </p:nvSpPr>
        <p:spPr>
          <a:xfrm>
            <a:off x="1863860" y="1902621"/>
            <a:ext cx="853602" cy="358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88" y="10800"/>
                </a:moveTo>
                <a:cubicBezTo>
                  <a:pt x="488" y="16236"/>
                  <a:pt x="5105" y="20644"/>
                  <a:pt x="10800" y="20644"/>
                </a:cubicBezTo>
                <a:cubicBezTo>
                  <a:pt x="16495" y="20644"/>
                  <a:pt x="21112" y="16236"/>
                  <a:pt x="21112" y="10800"/>
                </a:cubicBezTo>
                <a:cubicBezTo>
                  <a:pt x="21112" y="5364"/>
                  <a:pt x="16495" y="956"/>
                  <a:pt x="10800" y="956"/>
                </a:cubicBezTo>
                <a:cubicBezTo>
                  <a:pt x="5105" y="956"/>
                  <a:pt x="488" y="5364"/>
                  <a:pt x="488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2116D8A1-5541-5E4F-925D-107CD65A1F38}"/>
              </a:ext>
            </a:extLst>
          </p:cNvPr>
          <p:cNvSpPr/>
          <p:nvPr/>
        </p:nvSpPr>
        <p:spPr>
          <a:xfrm>
            <a:off x="2708994" y="1634066"/>
            <a:ext cx="1036559" cy="427138"/>
          </a:xfrm>
          <a:prstGeom prst="donut">
            <a:avLst>
              <a:gd name="adj" fmla="val 4428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 advAuto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58C25D-4F36-E9C6-36AC-C45AA8631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" y="846822"/>
            <a:ext cx="8936773" cy="5164356"/>
          </a:xfrm>
          <a:prstGeom prst="rect">
            <a:avLst/>
          </a:prstGeom>
        </p:spPr>
      </p:pic>
      <p:sp>
        <p:nvSpPr>
          <p:cNvPr id="291" name="Shape 291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94" name="Shape 294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4004"/>
            </a:lvl1pPr>
          </a:lstStyle>
          <a:p>
            <a:r>
              <a:t>Gain Solution Intervals (hifv_solint)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26" name="Shape 126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dirty="0"/>
              <a:t>Pipeline Overview</a:t>
            </a:r>
          </a:p>
        </p:txBody>
      </p:sp>
      <p:sp>
        <p:nvSpPr>
          <p:cNvPr id="127" name="Shape 127" descr="Content Placeholder 2"/>
          <p:cNvSpPr>
            <a:spLocks noGrp="1"/>
          </p:cNvSpPr>
          <p:nvPr>
            <p:ph type="body" idx="1"/>
          </p:nvPr>
        </p:nvSpPr>
        <p:spPr>
          <a:xfrm>
            <a:off x="457200" y="1424189"/>
            <a:ext cx="8229600" cy="3533605"/>
          </a:xfrm>
          <a:prstGeom prst="rect">
            <a:avLst/>
          </a:prstGeom>
        </p:spPr>
        <p:txBody>
          <a:bodyPr/>
          <a:lstStyle/>
          <a:p>
            <a:pPr marL="342900" indent="-342900" algn="l"/>
            <a:r>
              <a:rPr dirty="0"/>
              <a:t>Current versions available:</a:t>
            </a:r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CASA integrated pipeline</a:t>
            </a:r>
            <a:r>
              <a:rPr lang="en-US" dirty="0"/>
              <a:t>: </a:t>
            </a:r>
            <a:r>
              <a:rPr dirty="0"/>
              <a:t>compatible with ALMA pipeline infrastructure, </a:t>
            </a:r>
            <a:r>
              <a:rPr lang="en-US" dirty="0"/>
              <a:t>and </a:t>
            </a:r>
            <a:r>
              <a:rPr dirty="0"/>
              <a:t>used as real-time pipeline since Sep 2015</a:t>
            </a:r>
          </a:p>
          <a:p>
            <a:pPr marL="742950" lvl="1" indent="-285750" algn="l">
              <a:spcBef>
                <a:spcPts val="500"/>
              </a:spcBef>
              <a:defRPr sz="2200"/>
            </a:pPr>
            <a:endParaRPr sz="2200" dirty="0"/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“scripted” pipeline</a:t>
            </a:r>
            <a:r>
              <a:rPr lang="en-US" dirty="0"/>
              <a:t>: </a:t>
            </a:r>
            <a:r>
              <a:rPr dirty="0"/>
              <a:t>collection of python scripts that use CASA tasks wherever possible, but also uses toolkit calls; readable and easy to modify. It was the original VLA pipeline and in use </a:t>
            </a:r>
            <a:r>
              <a:rPr lang="en-US" dirty="0"/>
              <a:t>in real-time pipeline operations from</a:t>
            </a:r>
            <a:r>
              <a:rPr dirty="0"/>
              <a:t> early 2013 and until Sep 2015.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309" name="Shape 309" descr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16360" cy="68457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Flux Density Bootstrapping (hifv_fluxboot)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0D999-DDBF-91A5-F72D-DDF9F79AD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8" y="857385"/>
            <a:ext cx="8894604" cy="514322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47376-A136-F215-A5D3-58A174294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0" y="855831"/>
            <a:ext cx="8895559" cy="5146338"/>
          </a:xfrm>
          <a:prstGeom prst="rect">
            <a:avLst/>
          </a:prstGeom>
        </p:spPr>
      </p:pic>
      <p:sp>
        <p:nvSpPr>
          <p:cNvPr id="321" name="Shape 321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323" name="Shape 323" descr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845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41247">
              <a:defRPr sz="4048"/>
            </a:lvl1pPr>
          </a:lstStyle>
          <a:p>
            <a:r>
              <a:t>Final Calibration Tables (hifv_finalcals)</a:t>
            </a:r>
          </a:p>
        </p:txBody>
      </p:sp>
      <p:sp>
        <p:nvSpPr>
          <p:cNvPr id="7" name="Shape 337" descr="Donut 9">
            <a:extLst>
              <a:ext uri="{FF2B5EF4-FFF2-40B4-BE49-F238E27FC236}">
                <a16:creationId xmlns:a16="http://schemas.microsoft.com/office/drawing/2014/main" id="{06AE2B81-5D50-8994-72A1-A9A74B7B1F3F}"/>
              </a:ext>
            </a:extLst>
          </p:cNvPr>
          <p:cNvSpPr/>
          <p:nvPr/>
        </p:nvSpPr>
        <p:spPr>
          <a:xfrm>
            <a:off x="1528558" y="1642736"/>
            <a:ext cx="1036559" cy="528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88" y="10800"/>
                </a:moveTo>
                <a:cubicBezTo>
                  <a:pt x="488" y="16236"/>
                  <a:pt x="5105" y="20644"/>
                  <a:pt x="10800" y="20644"/>
                </a:cubicBezTo>
                <a:cubicBezTo>
                  <a:pt x="16495" y="20644"/>
                  <a:pt x="21112" y="16236"/>
                  <a:pt x="21112" y="10800"/>
                </a:cubicBezTo>
                <a:cubicBezTo>
                  <a:pt x="21112" y="5364"/>
                  <a:pt x="16495" y="956"/>
                  <a:pt x="10800" y="956"/>
                </a:cubicBezTo>
                <a:cubicBezTo>
                  <a:pt x="5105" y="956"/>
                  <a:pt x="488" y="5364"/>
                  <a:pt x="488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334" name="Shape 334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dirty="0"/>
              <a:t>Final Cal Tables: bandpass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7F85A-B1DA-76D1-5CC7-4DDC8D07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7" y="856222"/>
            <a:ext cx="8910705" cy="5145556"/>
          </a:xfrm>
          <a:prstGeom prst="rect">
            <a:avLst/>
          </a:prstGeom>
        </p:spPr>
      </p:pic>
      <p:sp>
        <p:nvSpPr>
          <p:cNvPr id="337" name="Shape 337" descr="Donut 9"/>
          <p:cNvSpPr/>
          <p:nvPr/>
        </p:nvSpPr>
        <p:spPr>
          <a:xfrm>
            <a:off x="2984825" y="1642736"/>
            <a:ext cx="1036559" cy="528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88" y="10800"/>
                </a:moveTo>
                <a:cubicBezTo>
                  <a:pt x="488" y="16236"/>
                  <a:pt x="5105" y="20644"/>
                  <a:pt x="10800" y="20644"/>
                </a:cubicBezTo>
                <a:cubicBezTo>
                  <a:pt x="16495" y="20644"/>
                  <a:pt x="21112" y="16236"/>
                  <a:pt x="21112" y="10800"/>
                </a:cubicBezTo>
                <a:cubicBezTo>
                  <a:pt x="21112" y="5364"/>
                  <a:pt x="16495" y="956"/>
                  <a:pt x="10800" y="956"/>
                </a:cubicBezTo>
                <a:cubicBezTo>
                  <a:pt x="5105" y="956"/>
                  <a:pt x="488" y="5364"/>
                  <a:pt x="488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2200BD-03AA-A4EA-BCA9-DDEE5B21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" y="832458"/>
            <a:ext cx="8915401" cy="5168541"/>
          </a:xfrm>
          <a:prstGeom prst="rect">
            <a:avLst/>
          </a:prstGeom>
        </p:spPr>
      </p:pic>
      <p:sp>
        <p:nvSpPr>
          <p:cNvPr id="339" name="Shape 339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340" name="Shape 34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dirty="0"/>
              <a:t>Final Cal Tables: bandpass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9FFD99-92BD-1A45-D068-C1D38F761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" y="807058"/>
            <a:ext cx="8915401" cy="5168541"/>
          </a:xfrm>
          <a:prstGeom prst="rect">
            <a:avLst/>
          </a:prstGeom>
        </p:spPr>
      </p:pic>
      <p:sp>
        <p:nvSpPr>
          <p:cNvPr id="343" name="Shape 343" descr="Donut 9"/>
          <p:cNvSpPr/>
          <p:nvPr/>
        </p:nvSpPr>
        <p:spPr>
          <a:xfrm>
            <a:off x="3576271" y="1609605"/>
            <a:ext cx="1036559" cy="528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88" y="10800"/>
                </a:moveTo>
                <a:cubicBezTo>
                  <a:pt x="488" y="16236"/>
                  <a:pt x="5105" y="20644"/>
                  <a:pt x="10800" y="20644"/>
                </a:cubicBezTo>
                <a:cubicBezTo>
                  <a:pt x="16495" y="20644"/>
                  <a:pt x="21112" y="16236"/>
                  <a:pt x="21112" y="10800"/>
                </a:cubicBezTo>
                <a:cubicBezTo>
                  <a:pt x="21112" y="5364"/>
                  <a:pt x="16495" y="956"/>
                  <a:pt x="10800" y="956"/>
                </a:cubicBezTo>
                <a:cubicBezTo>
                  <a:pt x="5105" y="956"/>
                  <a:pt x="488" y="5364"/>
                  <a:pt x="488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353" name="Shape 353" descr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70010" cy="6845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Final Cal Tables: amplitude and phase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FA0E2-C978-7686-D493-860574639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1" y="849489"/>
            <a:ext cx="8876878" cy="5159022"/>
          </a:xfrm>
          <a:prstGeom prst="rect">
            <a:avLst/>
          </a:prstGeom>
        </p:spPr>
      </p:pic>
      <p:sp>
        <p:nvSpPr>
          <p:cNvPr id="356" name="Shape 356" descr="Donut 9"/>
          <p:cNvSpPr/>
          <p:nvPr/>
        </p:nvSpPr>
        <p:spPr>
          <a:xfrm>
            <a:off x="5211920" y="1660408"/>
            <a:ext cx="1036559" cy="528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88" y="10800"/>
                </a:moveTo>
                <a:cubicBezTo>
                  <a:pt x="488" y="16236"/>
                  <a:pt x="5105" y="20644"/>
                  <a:pt x="10800" y="20644"/>
                </a:cubicBezTo>
                <a:cubicBezTo>
                  <a:pt x="16495" y="20644"/>
                  <a:pt x="21112" y="16236"/>
                  <a:pt x="21112" y="10800"/>
                </a:cubicBezTo>
                <a:cubicBezTo>
                  <a:pt x="21112" y="5364"/>
                  <a:pt x="16495" y="956"/>
                  <a:pt x="10800" y="956"/>
                </a:cubicBezTo>
                <a:cubicBezTo>
                  <a:pt x="5105" y="956"/>
                  <a:pt x="488" y="5364"/>
                  <a:pt x="488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361" name="Shape 361" descr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70010" cy="6845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Final Cal Tables: amplitude and phase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AAE04-CB0A-0475-83DC-CB9751CA6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" y="876506"/>
            <a:ext cx="8811349" cy="5104988"/>
          </a:xfrm>
          <a:prstGeom prst="rect">
            <a:avLst/>
          </a:prstGeom>
        </p:spPr>
      </p:pic>
      <p:sp>
        <p:nvSpPr>
          <p:cNvPr id="364" name="Shape 364" descr="Donut 9"/>
          <p:cNvSpPr/>
          <p:nvPr/>
        </p:nvSpPr>
        <p:spPr>
          <a:xfrm>
            <a:off x="5806429" y="1676235"/>
            <a:ext cx="1036559" cy="528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88" y="10800"/>
                </a:moveTo>
                <a:cubicBezTo>
                  <a:pt x="488" y="16236"/>
                  <a:pt x="5105" y="20644"/>
                  <a:pt x="10800" y="20644"/>
                </a:cubicBezTo>
                <a:cubicBezTo>
                  <a:pt x="16495" y="20644"/>
                  <a:pt x="21112" y="16236"/>
                  <a:pt x="21112" y="10800"/>
                </a:cubicBezTo>
                <a:cubicBezTo>
                  <a:pt x="21112" y="5364"/>
                  <a:pt x="16495" y="956"/>
                  <a:pt x="10800" y="956"/>
                </a:cubicBezTo>
                <a:cubicBezTo>
                  <a:pt x="5105" y="956"/>
                  <a:pt x="488" y="5364"/>
                  <a:pt x="488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367" name="Shape 367" descr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70010" cy="6845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Final Cal Tables: amplitude and phase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A5F23-A8FA-DF2A-9DAB-4288F9E9B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" y="886910"/>
            <a:ext cx="8796022" cy="5084180"/>
          </a:xfrm>
          <a:prstGeom prst="rect">
            <a:avLst/>
          </a:prstGeom>
        </p:spPr>
      </p:pic>
      <p:sp>
        <p:nvSpPr>
          <p:cNvPr id="370" name="Shape 370" descr="Donut 9"/>
          <p:cNvSpPr/>
          <p:nvPr/>
        </p:nvSpPr>
        <p:spPr>
          <a:xfrm>
            <a:off x="6502167" y="1667770"/>
            <a:ext cx="1036559" cy="528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88" y="10800"/>
                </a:moveTo>
                <a:cubicBezTo>
                  <a:pt x="488" y="16236"/>
                  <a:pt x="5105" y="20644"/>
                  <a:pt x="10800" y="20644"/>
                </a:cubicBezTo>
                <a:cubicBezTo>
                  <a:pt x="16495" y="20644"/>
                  <a:pt x="21112" y="16236"/>
                  <a:pt x="21112" y="10800"/>
                </a:cubicBezTo>
                <a:cubicBezTo>
                  <a:pt x="21112" y="5364"/>
                  <a:pt x="16495" y="956"/>
                  <a:pt x="10800" y="956"/>
                </a:cubicBezTo>
                <a:cubicBezTo>
                  <a:pt x="5105" y="956"/>
                  <a:pt x="488" y="5364"/>
                  <a:pt x="488" y="10800"/>
                </a:cubicBez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373" name="Shape 373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dirty="0"/>
              <a:t>Summary Plots (</a:t>
            </a:r>
            <a:r>
              <a:rPr dirty="0" err="1"/>
              <a:t>hifv_plotsummary</a:t>
            </a:r>
            <a:r>
              <a:rPr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89825-625F-74BE-4A47-1000C61B9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9" y="858279"/>
            <a:ext cx="8876261" cy="514144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C116-AC8B-C34E-9AF4-204AD00C5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/>
              <a:t>Pipeline Products and Outputs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BB393A-182F-494B-AB73-5AE48DB13B6F}"/>
              </a:ext>
            </a:extLst>
          </p:cNvPr>
          <p:cNvSpPr txBox="1">
            <a:spLocks/>
          </p:cNvSpPr>
          <p:nvPr/>
        </p:nvSpPr>
        <p:spPr>
          <a:xfrm>
            <a:off x="457200" y="1316736"/>
            <a:ext cx="8229600" cy="4174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278606" marR="0" indent="-278606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2539" marR="0" indent="-26533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162050" marR="0" indent="-247650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668779" marR="0" indent="-29717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25979" marR="0" indent="-29717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lang="en-US" dirty="0"/>
              <a:t>Flagged and Calibrated MS</a:t>
            </a:r>
          </a:p>
          <a:p>
            <a:pPr marL="0" indent="0" algn="l" hangingPunct="1">
              <a:buNone/>
            </a:pPr>
            <a:endParaRPr lang="en-US" dirty="0"/>
          </a:p>
          <a:p>
            <a:pPr algn="l" hangingPunct="1"/>
            <a:r>
              <a:rPr lang="en-US" dirty="0"/>
              <a:t>Final flag version and calibration tables (archived)</a:t>
            </a:r>
          </a:p>
          <a:p>
            <a:pPr algn="l" hangingPunct="1"/>
            <a:endParaRPr lang="en-US" dirty="0"/>
          </a:p>
          <a:p>
            <a:pPr algn="l" hangingPunct="1"/>
            <a:r>
              <a:rPr lang="en-US" dirty="0"/>
              <a:t>Logs, including weblog used by quality assurance (QA) staff and QA report (archived).</a:t>
            </a:r>
          </a:p>
          <a:p>
            <a:pPr marL="0" indent="0" algn="l" hangingPunct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0393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378" name="Shape 378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dirty="0"/>
              <a:t>Pipeline Products and Outputs</a:t>
            </a:r>
          </a:p>
        </p:txBody>
      </p:sp>
      <p:sp>
        <p:nvSpPr>
          <p:cNvPr id="379" name="Shape 379" descr="Content Placeholder 2"/>
          <p:cNvSpPr>
            <a:spLocks noGrp="1"/>
          </p:cNvSpPr>
          <p:nvPr>
            <p:ph type="body" idx="1"/>
          </p:nvPr>
        </p:nvSpPr>
        <p:spPr>
          <a:xfrm>
            <a:off x="457201" y="1335596"/>
            <a:ext cx="8328454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91201" indent="-291201" algn="l" defTabSz="630936">
              <a:spcBef>
                <a:spcPts val="500"/>
              </a:spcBef>
              <a:defRPr sz="2208"/>
            </a:pPr>
            <a:r>
              <a:rPr sz="2400" dirty="0"/>
              <a:t>The real-time pipeline produces a calibrated and flagged MS:</a:t>
            </a:r>
          </a:p>
          <a:p>
            <a:pPr marL="602257" lvl="1" indent="-286789" algn="l" defTabSz="630936">
              <a:spcBef>
                <a:spcPts val="500"/>
              </a:spcBef>
              <a:defRPr sz="2208"/>
            </a:pPr>
            <a:r>
              <a:rPr lang="en-US" sz="2200" dirty="0"/>
              <a:t>Calibrated MS</a:t>
            </a:r>
            <a:r>
              <a:rPr sz="2200" dirty="0"/>
              <a:t> </a:t>
            </a:r>
            <a:r>
              <a:rPr lang="en-US" sz="2200" dirty="0"/>
              <a:t>may</a:t>
            </a:r>
            <a:r>
              <a:rPr sz="2200" dirty="0"/>
              <a:t> be requested through the </a:t>
            </a:r>
            <a:r>
              <a:rPr lang="en-US" sz="2200" dirty="0"/>
              <a:t>archive</a:t>
            </a:r>
            <a:r>
              <a:rPr sz="2200" dirty="0"/>
              <a:t> </a:t>
            </a:r>
            <a:r>
              <a:rPr lang="en-US" sz="2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data</a:t>
            </a:r>
            <a:r>
              <a:rPr sz="2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.nrao.edu</a:t>
            </a:r>
            <a:r>
              <a:rPr lang="en-US" sz="22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(</a:t>
            </a:r>
            <a:r>
              <a:rPr lang="en-US" sz="220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</a:rPr>
              <a:t>See next talk from Aaron!)</a:t>
            </a:r>
            <a:endParaRPr sz="2200" dirty="0">
              <a:solidFill>
                <a:schemeClr val="tx1"/>
              </a:solidFill>
            </a:endParaRPr>
          </a:p>
          <a:p>
            <a:pPr marL="602257" lvl="1" indent="-286789" algn="l" defTabSz="630936">
              <a:spcBef>
                <a:spcPts val="500"/>
              </a:spcBef>
              <a:defRPr sz="2208"/>
            </a:pPr>
            <a:r>
              <a:rPr sz="2200" dirty="0"/>
              <a:t>You may request a</a:t>
            </a:r>
            <a:r>
              <a:rPr lang="en-US" sz="2200" dirty="0"/>
              <a:t> more</a:t>
            </a:r>
            <a:r>
              <a:rPr sz="2200" dirty="0"/>
              <a:t> detailed QA2 report from the data analysts</a:t>
            </a:r>
            <a:r>
              <a:rPr lang="en-US" sz="2200" dirty="0"/>
              <a:t> (</a:t>
            </a:r>
            <a:r>
              <a:rPr lang="en-US" sz="2200" dirty="0" err="1"/>
              <a:t>help.nrao.edu</a:t>
            </a:r>
            <a:r>
              <a:rPr lang="en-US" sz="2200" dirty="0"/>
              <a:t>, Pipeline Department)</a:t>
            </a:r>
            <a:endParaRPr sz="2200" dirty="0"/>
          </a:p>
          <a:p>
            <a:pPr marL="602257" lvl="1" indent="-286789" algn="l" defTabSz="630936">
              <a:spcBef>
                <a:spcPts val="500"/>
              </a:spcBef>
              <a:defRPr sz="2208"/>
            </a:pPr>
            <a:r>
              <a:rPr sz="2200" dirty="0"/>
              <a:t>If you are happy with the pipeline calibration, then:</a:t>
            </a:r>
          </a:p>
          <a:p>
            <a:pPr marL="883310" lvl="2" indent="-252374" algn="l" defTabSz="630936">
              <a:spcBef>
                <a:spcPts val="500"/>
              </a:spcBef>
              <a:defRPr sz="2208"/>
            </a:pPr>
            <a:r>
              <a:rPr sz="1800" dirty="0"/>
              <a:t>Do further flagging if necessary</a:t>
            </a:r>
          </a:p>
          <a:p>
            <a:pPr marL="883310" lvl="2" indent="-252374" algn="l" defTabSz="630936">
              <a:spcBef>
                <a:spcPts val="500"/>
              </a:spcBef>
              <a:defRPr sz="2208"/>
            </a:pPr>
            <a:r>
              <a:rPr sz="1800" dirty="0"/>
              <a:t>Split out your target and image</a:t>
            </a:r>
            <a:r>
              <a:rPr lang="en-US" sz="1800" dirty="0"/>
              <a:t> (imaging pipeline now available)</a:t>
            </a:r>
            <a:endParaRPr sz="1800" dirty="0"/>
          </a:p>
          <a:p>
            <a:pPr marL="602257" lvl="1" indent="-286789" algn="l" defTabSz="630936">
              <a:spcBef>
                <a:spcPts val="500"/>
              </a:spcBef>
              <a:defRPr sz="2208"/>
            </a:pPr>
            <a:r>
              <a:rPr sz="2200" dirty="0"/>
              <a:t>If you have the SDM or uncalibrated MS and the calibration and flag tables, instructions for applying flags and calibration tables may be found at </a:t>
            </a:r>
            <a:r>
              <a:rPr sz="2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http://go.nrao.edu/vla-pipe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31" name="Shape 131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dirty="0"/>
              <a:t>Pipeline Overview</a:t>
            </a:r>
          </a:p>
        </p:txBody>
      </p:sp>
      <p:sp>
        <p:nvSpPr>
          <p:cNvPr id="132" name="Shape 132" descr="Content Placeholder 2"/>
          <p:cNvSpPr>
            <a:spLocks noGrp="1"/>
          </p:cNvSpPr>
          <p:nvPr>
            <p:ph type="body" idx="1"/>
          </p:nvPr>
        </p:nvSpPr>
        <p:spPr>
          <a:xfrm>
            <a:off x="231819" y="1198482"/>
            <a:ext cx="8637862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25754" indent="-325754" algn="l" defTabSz="868680">
              <a:spcBef>
                <a:spcPts val="500"/>
              </a:spcBef>
              <a:defRPr sz="2470"/>
            </a:pPr>
            <a:r>
              <a:rPr sz="2400" dirty="0"/>
              <a:t>Real-time pipeline</a:t>
            </a:r>
            <a:r>
              <a:rPr lang="en-US" sz="2400" dirty="0"/>
              <a:t> at NRAO</a:t>
            </a:r>
            <a:r>
              <a:rPr sz="2400" dirty="0"/>
              <a:t>:</a:t>
            </a:r>
          </a:p>
          <a:p>
            <a:pPr marL="705802" lvl="1" indent="-271462" algn="l" defTabSz="868680">
              <a:spcBef>
                <a:spcPts val="500"/>
              </a:spcBef>
              <a:defRPr sz="2090"/>
            </a:pPr>
            <a:r>
              <a:rPr dirty="0"/>
              <a:t>Minimal human intervention: Pipeline is run automatically on </a:t>
            </a:r>
            <a:r>
              <a:rPr i="1" dirty="0"/>
              <a:t>every</a:t>
            </a:r>
            <a:r>
              <a:rPr dirty="0"/>
              <a:t> science SB as it completes (not just “continuum”)</a:t>
            </a:r>
            <a:endParaRPr sz="2660" dirty="0"/>
          </a:p>
          <a:p>
            <a:pPr marL="705802" lvl="1" indent="-271462" algn="l" defTabSz="868680">
              <a:spcBef>
                <a:spcPts val="500"/>
              </a:spcBef>
              <a:defRPr sz="2090"/>
            </a:pPr>
            <a:r>
              <a:rPr dirty="0"/>
              <a:t>Pipeline output undergoes basic quality assurance checks by NRAO staff, and detailed checks </a:t>
            </a:r>
            <a:r>
              <a:rPr lang="en-US" dirty="0"/>
              <a:t>are made for most C-band and higher continuum</a:t>
            </a:r>
            <a:r>
              <a:rPr dirty="0"/>
              <a:t>; reports generated are archived as pipeline products</a:t>
            </a:r>
          </a:p>
          <a:p>
            <a:pPr marL="705802" lvl="1" indent="-271462" algn="l" defTabSz="868680">
              <a:spcBef>
                <a:spcPts val="500"/>
              </a:spcBef>
              <a:defRPr sz="2090"/>
            </a:pPr>
            <a:endParaRPr sz="2000" dirty="0"/>
          </a:p>
          <a:p>
            <a:pPr marL="325754" indent="-325754" algn="l" defTabSz="868680">
              <a:spcBef>
                <a:spcPts val="500"/>
              </a:spcBef>
              <a:defRPr sz="2470"/>
            </a:pPr>
            <a:r>
              <a:rPr sz="2400" dirty="0"/>
              <a:t>At your home institution:</a:t>
            </a:r>
          </a:p>
          <a:p>
            <a:pPr marL="705802" lvl="1" indent="-271462" algn="l" defTabSz="868680">
              <a:spcBef>
                <a:spcPts val="500"/>
              </a:spcBef>
              <a:defRPr sz="2090"/>
            </a:pPr>
            <a:r>
              <a:rPr sz="2000" dirty="0"/>
              <a:t>Instructions for installation and operation of the VLA CASA Calibration Pipeline are available at </a:t>
            </a: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http://go.nrao.edu/vla-pipe</a:t>
            </a:r>
          </a:p>
          <a:p>
            <a:pPr marL="1085850" lvl="2" indent="-217170" algn="l" defTabSz="868680">
              <a:spcBef>
                <a:spcPts val="400"/>
              </a:spcBef>
              <a:defRPr sz="1900"/>
            </a:pPr>
            <a:r>
              <a:rPr sz="1800" dirty="0"/>
              <a:t>Uses CASA </a:t>
            </a:r>
            <a:r>
              <a:rPr lang="en-US" sz="1800" dirty="0"/>
              <a:t>6</a:t>
            </a:r>
            <a:r>
              <a:rPr sz="1800" dirty="0"/>
              <a:t>.</a:t>
            </a:r>
            <a:r>
              <a:rPr lang="en-US" sz="1800" dirty="0"/>
              <a:t>2</a:t>
            </a:r>
            <a:r>
              <a:rPr sz="1800" dirty="0"/>
              <a:t>.</a:t>
            </a:r>
            <a:r>
              <a:rPr lang="en-US" sz="1800" dirty="0"/>
              <a:t>1</a:t>
            </a:r>
            <a:r>
              <a:rPr sz="1800" dirty="0"/>
              <a:t>, similar to current real-time pipeline</a:t>
            </a:r>
          </a:p>
          <a:p>
            <a:pPr marL="1085850" lvl="2" indent="-217170" algn="l" defTabSz="868680">
              <a:spcBef>
                <a:spcPts val="400"/>
              </a:spcBef>
              <a:defRPr sz="1900"/>
            </a:pPr>
            <a:r>
              <a:rPr sz="1800" dirty="0"/>
              <a:t>See the VLA CASA pipeline guide at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http://go.nrao.edu/vla-casa-tut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B7967-05BA-474B-9CDC-BB79E8BCE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/>
              <a:t>Known failure modes and issues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A41025-B861-6448-97AA-1FCC92E60FEA}"/>
              </a:ext>
            </a:extLst>
          </p:cNvPr>
          <p:cNvSpPr txBox="1">
            <a:spLocks/>
          </p:cNvSpPr>
          <p:nvPr/>
        </p:nvSpPr>
        <p:spPr>
          <a:xfrm>
            <a:off x="457200" y="1076443"/>
            <a:ext cx="8229600" cy="4978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marL="278606" marR="0" indent="-278606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2539" marR="0" indent="-26533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162050" marR="0" indent="-247650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668779" marR="0" indent="-29717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25979" marR="0" indent="-29717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lang="en-US" sz="2400" dirty="0"/>
              <a:t>In general the pipeline does very well, but there are possible failure modes:</a:t>
            </a:r>
          </a:p>
          <a:p>
            <a:pPr lvl="1" algn="l" hangingPunct="1"/>
            <a:r>
              <a:rPr lang="en-US" sz="2000" dirty="0"/>
              <a:t>No flux density or gain calibrator intents defined, or flux density calibrator not one for which we have models</a:t>
            </a:r>
          </a:p>
          <a:p>
            <a:pPr lvl="2" algn="l" hangingPunct="1"/>
            <a:r>
              <a:rPr lang="en-US" sz="1800" i="1" dirty="0">
                <a:solidFill>
                  <a:schemeClr val="tx1"/>
                </a:solidFill>
              </a:rPr>
              <a:t>work around in scripted pipeline</a:t>
            </a:r>
          </a:p>
          <a:p>
            <a:pPr lvl="1" algn="l" hangingPunct="1"/>
            <a:r>
              <a:rPr lang="en-US" sz="2000" dirty="0"/>
              <a:t>Wrong scan intents</a:t>
            </a:r>
          </a:p>
          <a:p>
            <a:pPr lvl="2" algn="l" hangingPunct="1"/>
            <a:r>
              <a:rPr lang="en-US" sz="1800" i="1" dirty="0"/>
              <a:t>modify </a:t>
            </a:r>
            <a:r>
              <a:rPr lang="en-US" sz="1800" i="1" dirty="0" err="1"/>
              <a:t>Scan.xml</a:t>
            </a:r>
            <a:r>
              <a:rPr lang="en-US" sz="1800" i="1" dirty="0"/>
              <a:t> in SDM; see https://</a:t>
            </a:r>
            <a:r>
              <a:rPr lang="en-US" sz="1800" i="1" dirty="0" err="1"/>
              <a:t>science.nrao.edu</a:t>
            </a:r>
            <a:r>
              <a:rPr lang="en-US" sz="1800" i="1" dirty="0"/>
              <a:t>/facilities/</a:t>
            </a:r>
            <a:r>
              <a:rPr lang="en-US" sz="1800" i="1" dirty="0" err="1"/>
              <a:t>vla</a:t>
            </a:r>
            <a:r>
              <a:rPr lang="en-US" sz="1800" i="1" dirty="0"/>
              <a:t>/data-processing/pipeline#section-28</a:t>
            </a:r>
            <a:endParaRPr lang="en-US" sz="1800" dirty="0"/>
          </a:p>
          <a:p>
            <a:pPr lvl="1" algn="l" hangingPunct="1"/>
            <a:r>
              <a:rPr lang="en-US" sz="2000" dirty="0"/>
              <a:t>Does not always identify </a:t>
            </a:r>
            <a:r>
              <a:rPr lang="en-US" sz="2000" dirty="0" err="1"/>
              <a:t>deformatter</a:t>
            </a:r>
            <a:r>
              <a:rPr lang="en-US" sz="2000" dirty="0"/>
              <a:t> problems (but does NOT usually have false positives – L-band an exception)</a:t>
            </a:r>
          </a:p>
          <a:p>
            <a:pPr lvl="2" algn="l" hangingPunct="1"/>
            <a:r>
              <a:rPr lang="en-US" sz="1800" i="1" dirty="0"/>
              <a:t>flag remaining bad </a:t>
            </a:r>
            <a:r>
              <a:rPr lang="en-US" sz="1800" i="1" dirty="0" err="1"/>
              <a:t>spws</a:t>
            </a:r>
            <a:endParaRPr lang="en-US" sz="1800" i="1" dirty="0"/>
          </a:p>
          <a:p>
            <a:pPr lvl="1" algn="l" hangingPunct="1"/>
            <a:r>
              <a:rPr lang="en-US" sz="2000" dirty="0"/>
              <a:t>Calibrators are too weak for given </a:t>
            </a:r>
            <a:r>
              <a:rPr lang="en-US" sz="2000" dirty="0" err="1"/>
              <a:t>spw</a:t>
            </a:r>
            <a:r>
              <a:rPr lang="en-US" sz="2000" dirty="0"/>
              <a:t> bandwidth</a:t>
            </a:r>
          </a:p>
          <a:p>
            <a:pPr lvl="2" algn="l" hangingPunct="1"/>
            <a:r>
              <a:rPr lang="en-US" sz="1800" i="1" dirty="0"/>
              <a:t>heuristics have been developed and are being tested</a:t>
            </a:r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2126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B7967-05BA-474B-9CDC-BB79E8BCE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/>
              <a:t>Known failure modes and issues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A41025-B861-6448-97AA-1FCC92E60FEA}"/>
              </a:ext>
            </a:extLst>
          </p:cNvPr>
          <p:cNvSpPr txBox="1">
            <a:spLocks/>
          </p:cNvSpPr>
          <p:nvPr/>
        </p:nvSpPr>
        <p:spPr>
          <a:xfrm>
            <a:off x="457200" y="1076443"/>
            <a:ext cx="8229600" cy="4978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marL="278606" marR="0" indent="-278606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2539" marR="0" indent="-26533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162050" marR="0" indent="-247650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668779" marR="0" indent="-29717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25979" marR="0" indent="-29717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lang="en-US" sz="2400" dirty="0"/>
              <a:t>6.2.1 specific failure modes:</a:t>
            </a:r>
          </a:p>
          <a:p>
            <a:pPr lvl="1" algn="l" hangingPunct="1"/>
            <a:endParaRPr lang="en-US" sz="2000" dirty="0"/>
          </a:p>
          <a:p>
            <a:pPr lvl="1" algn="l" hangingPunct="1"/>
            <a:r>
              <a:rPr lang="en-US" sz="2000" dirty="0" err="1"/>
              <a:t>Fluxboot</a:t>
            </a:r>
            <a:r>
              <a:rPr lang="en-US" sz="2000" dirty="0"/>
              <a:t> </a:t>
            </a:r>
            <a:r>
              <a:rPr lang="en-US" sz="2000" dirty="0" err="1"/>
              <a:t>fitorder</a:t>
            </a:r>
            <a:r>
              <a:rPr lang="en-US" sz="2000" dirty="0"/>
              <a:t> &gt;2, fit order 2 used, not higher, incorrect flux scale</a:t>
            </a:r>
          </a:p>
          <a:p>
            <a:pPr lvl="2" algn="l" hangingPunct="1"/>
            <a:r>
              <a:rPr lang="en-US" sz="1800" i="1" dirty="0">
                <a:solidFill>
                  <a:schemeClr val="tx1"/>
                </a:solidFill>
              </a:rPr>
              <a:t>fixed in </a:t>
            </a:r>
            <a:r>
              <a:rPr lang="en-US" sz="1800" i="1" dirty="0" err="1">
                <a:solidFill>
                  <a:schemeClr val="tx1"/>
                </a:solidFill>
              </a:rPr>
              <a:t>CASA+pipeline</a:t>
            </a:r>
            <a:r>
              <a:rPr lang="en-US" sz="1800" i="1" dirty="0">
                <a:solidFill>
                  <a:schemeClr val="tx1"/>
                </a:solidFill>
              </a:rPr>
              <a:t> 6.4.1, available now</a:t>
            </a:r>
          </a:p>
          <a:p>
            <a:pPr lvl="2" algn="l" hangingPunct="1"/>
            <a:endParaRPr lang="en-US" sz="1800" i="1" dirty="0">
              <a:solidFill>
                <a:schemeClr val="tx1"/>
              </a:solidFill>
            </a:endParaRPr>
          </a:p>
          <a:p>
            <a:pPr lvl="1" algn="l" hangingPunct="1"/>
            <a:r>
              <a:rPr lang="en-US" sz="2000" dirty="0"/>
              <a:t>Some setups cause overly long short solution interval </a:t>
            </a:r>
          </a:p>
          <a:p>
            <a:pPr lvl="2" algn="l" hangingPunct="1"/>
            <a:r>
              <a:rPr lang="en-US" sz="1800" i="1" dirty="0">
                <a:solidFill>
                  <a:schemeClr val="tx1"/>
                </a:solidFill>
              </a:rPr>
              <a:t>fixed in </a:t>
            </a:r>
            <a:r>
              <a:rPr lang="en-US" sz="1800" i="1" dirty="0" err="1">
                <a:solidFill>
                  <a:schemeClr val="tx1"/>
                </a:solidFill>
              </a:rPr>
              <a:t>CASA+pipeline</a:t>
            </a:r>
            <a:r>
              <a:rPr lang="en-US" sz="1800" i="1" dirty="0">
                <a:solidFill>
                  <a:schemeClr val="tx1"/>
                </a:solidFill>
              </a:rPr>
              <a:t> 6.4.1, available now</a:t>
            </a:r>
          </a:p>
          <a:p>
            <a:pPr marL="0" indent="0" hangingPunct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3368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393" name="Shape 393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dirty="0"/>
              <a:t>Known failure modes and issues</a:t>
            </a:r>
          </a:p>
        </p:txBody>
      </p:sp>
      <p:pic>
        <p:nvPicPr>
          <p:cNvPr id="395" name="VLApipe-baddefromatterexampleB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858" y="1594953"/>
            <a:ext cx="5736284" cy="4314776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hape 396" descr="Content Placeholder 2"/>
          <p:cNvSpPr>
            <a:spLocks noGrp="1"/>
          </p:cNvSpPr>
          <p:nvPr>
            <p:ph type="body" sz="quarter" idx="1"/>
          </p:nvPr>
        </p:nvSpPr>
        <p:spPr>
          <a:xfrm>
            <a:off x="251138" y="1123019"/>
            <a:ext cx="8641724" cy="68457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r>
              <a:t>ea21 bandpass, bad data (DTS issue)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406" name="Shape 406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Known failure modes and issues</a:t>
            </a:r>
          </a:p>
        </p:txBody>
      </p:sp>
      <p:sp>
        <p:nvSpPr>
          <p:cNvPr id="408" name="Shape 408" descr="Content Placeholder 2"/>
          <p:cNvSpPr>
            <a:spLocks noGrp="1"/>
          </p:cNvSpPr>
          <p:nvPr>
            <p:ph type="body" sz="quarter" idx="1"/>
          </p:nvPr>
        </p:nvSpPr>
        <p:spPr>
          <a:xfrm>
            <a:off x="251138" y="1123019"/>
            <a:ext cx="8641724" cy="68457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ea18 Amp </a:t>
            </a:r>
            <a:r>
              <a:rPr b="1"/>
              <a:t>and</a:t>
            </a:r>
            <a:r>
              <a:t> Phase affected (DTS issue for 37-39GHz)</a:t>
            </a:r>
          </a:p>
        </p:txBody>
      </p:sp>
      <p:pic>
        <p:nvPicPr>
          <p:cNvPr id="409" name="image4.png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87" y="1870419"/>
            <a:ext cx="4267201" cy="320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5.png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630" y="1870419"/>
            <a:ext cx="4267201" cy="3200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44</a:t>
            </a:fld>
            <a:endParaRPr/>
          </a:p>
        </p:txBody>
      </p:sp>
      <p:sp>
        <p:nvSpPr>
          <p:cNvPr id="413" name="Shape 413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Known failure modes and issues</a:t>
            </a:r>
          </a:p>
        </p:txBody>
      </p:sp>
      <p:sp>
        <p:nvSpPr>
          <p:cNvPr id="415" name="Shape 415" descr="Content Placeholder 2"/>
          <p:cNvSpPr>
            <a:spLocks noGrp="1"/>
          </p:cNvSpPr>
          <p:nvPr>
            <p:ph type="body" sz="quarter" idx="1"/>
          </p:nvPr>
        </p:nvSpPr>
        <p:spPr>
          <a:xfrm>
            <a:off x="251138" y="1123019"/>
            <a:ext cx="8641724" cy="68457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r>
              <a:t>ea10 bandpass, bad data (DTS issue); ea11, ea12 OK</a:t>
            </a:r>
          </a:p>
        </p:txBody>
      </p:sp>
      <p:pic>
        <p:nvPicPr>
          <p:cNvPr id="416" name="image3.png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57" y="1554158"/>
            <a:ext cx="5985591" cy="4489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age6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57" y="1516058"/>
            <a:ext cx="5985592" cy="4489194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hape 419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420" name="Shape 42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Known failure modes and issues</a:t>
            </a:r>
          </a:p>
        </p:txBody>
      </p:sp>
      <p:sp>
        <p:nvSpPr>
          <p:cNvPr id="422" name="Shape 422" descr="Content Placeholder 2"/>
          <p:cNvSpPr>
            <a:spLocks noGrp="1"/>
          </p:cNvSpPr>
          <p:nvPr>
            <p:ph type="body" sz="quarter" idx="1"/>
          </p:nvPr>
        </p:nvSpPr>
        <p:spPr>
          <a:xfrm>
            <a:off x="251138" y="1123019"/>
            <a:ext cx="8641724" cy="68457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r>
              <a:t>ea07 bandpass, bad data (DTS issue); ea08, ea09 OK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46</a:t>
            </a:fld>
            <a:endParaRPr/>
          </a:p>
        </p:txBody>
      </p:sp>
      <p:sp>
        <p:nvSpPr>
          <p:cNvPr id="420" name="Shape 42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lang="en-US" dirty="0"/>
              <a:t>Science Ready Data Products (SRDP)</a:t>
            </a:r>
            <a:endParaRPr dirty="0"/>
          </a:p>
        </p:txBody>
      </p:sp>
      <p:sp>
        <p:nvSpPr>
          <p:cNvPr id="422" name="Shape 422" descr="Content Placeholder 2"/>
          <p:cNvSpPr>
            <a:spLocks noGrp="1"/>
          </p:cNvSpPr>
          <p:nvPr>
            <p:ph type="body" sz="quarter" idx="1"/>
          </p:nvPr>
        </p:nvSpPr>
        <p:spPr>
          <a:xfrm>
            <a:off x="251138" y="1123019"/>
            <a:ext cx="8641724" cy="6845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</a:lvl1pPr>
          </a:lstStyle>
          <a:p>
            <a:r>
              <a:rPr lang="en-US" dirty="0">
                <a:hlinkClick r:id="rId2"/>
              </a:rPr>
              <a:t>https://science.nrao.edu/srdp/home</a:t>
            </a:r>
            <a:endParaRPr lang="en-US" dirty="0"/>
          </a:p>
          <a:p>
            <a:endParaRPr lang="en-US" dirty="0"/>
          </a:p>
        </p:txBody>
      </p:sp>
      <p:sp>
        <p:nvSpPr>
          <p:cNvPr id="6" name="Shape 461" descr="Content Placeholder 2">
            <a:extLst>
              <a:ext uri="{FF2B5EF4-FFF2-40B4-BE49-F238E27FC236}">
                <a16:creationId xmlns:a16="http://schemas.microsoft.com/office/drawing/2014/main" id="{F37F59B4-876E-7FD3-B197-A515F538C553}"/>
              </a:ext>
            </a:extLst>
          </p:cNvPr>
          <p:cNvSpPr txBox="1">
            <a:spLocks/>
          </p:cNvSpPr>
          <p:nvPr/>
        </p:nvSpPr>
        <p:spPr>
          <a:xfrm>
            <a:off x="337583" y="1698519"/>
            <a:ext cx="8532449" cy="4414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marL="278606" marR="0" indent="-278606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2539" marR="0" indent="-26533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162050" marR="0" indent="-247650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668779" marR="0" indent="-29717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25979" marR="0" indent="-297179" algn="ctr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286980" indent="-286980" algn="l" defTabSz="621791" hangingPunct="1">
              <a:spcBef>
                <a:spcPts val="500"/>
              </a:spcBef>
              <a:defRPr sz="2176"/>
            </a:pPr>
            <a:r>
              <a:rPr lang="en-US" sz="2400" dirty="0"/>
              <a:t>Continuum only</a:t>
            </a:r>
          </a:p>
          <a:p>
            <a:pPr marL="286980" indent="-286980" algn="l" defTabSz="621791" hangingPunct="1">
              <a:spcBef>
                <a:spcPts val="500"/>
              </a:spcBef>
              <a:defRPr sz="2176"/>
            </a:pPr>
            <a:endParaRPr lang="en-US" sz="2400" dirty="0"/>
          </a:p>
          <a:p>
            <a:pPr marL="286980" indent="-286980" algn="l" defTabSz="621791" hangingPunct="1">
              <a:spcBef>
                <a:spcPts val="500"/>
              </a:spcBef>
              <a:defRPr sz="2176"/>
            </a:pPr>
            <a:r>
              <a:rPr lang="en-US" sz="2400" dirty="0"/>
              <a:t>C band or higher frequency currently</a:t>
            </a:r>
          </a:p>
          <a:p>
            <a:pPr marL="286980" indent="-286980" algn="l" defTabSz="621791" hangingPunct="1">
              <a:spcBef>
                <a:spcPts val="500"/>
              </a:spcBef>
              <a:defRPr sz="2176"/>
            </a:pPr>
            <a:endParaRPr lang="en-US" sz="2400" dirty="0"/>
          </a:p>
          <a:p>
            <a:pPr marL="286980" indent="-286980" algn="l" defTabSz="621791" hangingPunct="1">
              <a:spcBef>
                <a:spcPts val="500"/>
              </a:spcBef>
              <a:defRPr sz="2176"/>
            </a:pPr>
            <a:r>
              <a:rPr lang="en-US" sz="2400" dirty="0"/>
              <a:t>SB setup and scan intents set correctly for pipeline</a:t>
            </a:r>
          </a:p>
          <a:p>
            <a:pPr marL="286980" indent="-286980" algn="l" defTabSz="621791" hangingPunct="1">
              <a:spcBef>
                <a:spcPts val="500"/>
              </a:spcBef>
              <a:defRPr sz="2176"/>
            </a:pPr>
            <a:endParaRPr lang="en-US" sz="2400" dirty="0"/>
          </a:p>
          <a:p>
            <a:pPr marL="286980" indent="-286980" algn="l" defTabSz="621791" hangingPunct="1">
              <a:spcBef>
                <a:spcPts val="500"/>
              </a:spcBef>
              <a:defRPr sz="2176"/>
            </a:pPr>
            <a:r>
              <a:rPr lang="en-US" sz="2400" dirty="0"/>
              <a:t>Currently only those using 3C286 or 3C147 as flux </a:t>
            </a:r>
            <a:r>
              <a:rPr lang="en-US" sz="2400" dirty="0" err="1"/>
              <a:t>cal</a:t>
            </a:r>
            <a:endParaRPr lang="en-US" sz="2400" dirty="0"/>
          </a:p>
          <a:p>
            <a:pPr marL="286980" indent="-286980" algn="l" defTabSz="621791" hangingPunct="1">
              <a:spcBef>
                <a:spcPts val="500"/>
              </a:spcBef>
              <a:defRPr sz="2176"/>
            </a:pPr>
            <a:endParaRPr lang="en-US" sz="2400" dirty="0"/>
          </a:p>
          <a:p>
            <a:pPr marL="286980" indent="-286980" algn="l" defTabSz="621791" hangingPunct="1">
              <a:spcBef>
                <a:spcPts val="500"/>
              </a:spcBef>
              <a:defRPr sz="2176"/>
            </a:pPr>
            <a:r>
              <a:rPr lang="en-US" sz="2400" dirty="0"/>
              <a:t>Staff check quality in more detail, add extra flagging and rerun</a:t>
            </a:r>
            <a:endParaRPr lang="en-US" sz="2200" dirty="0"/>
          </a:p>
          <a:p>
            <a:pPr marL="443933" lvl="1" indent="0" algn="l" defTabSz="621791" hangingPunct="1">
              <a:spcBef>
                <a:spcPts val="500"/>
              </a:spcBef>
              <a:buFont typeface="Arial"/>
              <a:buNone/>
              <a:defRPr sz="2176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65414829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47</a:t>
            </a:fld>
            <a:endParaRPr/>
          </a:p>
        </p:txBody>
      </p:sp>
      <p:sp>
        <p:nvSpPr>
          <p:cNvPr id="420" name="Shape 42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lang="en-US" dirty="0"/>
              <a:t>Imaging Pipeline</a:t>
            </a:r>
            <a:endParaRPr dirty="0"/>
          </a:p>
        </p:txBody>
      </p:sp>
      <p:sp>
        <p:nvSpPr>
          <p:cNvPr id="422" name="Shape 422" descr="Content Placeholder 2"/>
          <p:cNvSpPr>
            <a:spLocks noGrp="1"/>
          </p:cNvSpPr>
          <p:nvPr>
            <p:ph type="body" sz="quarter" idx="1"/>
          </p:nvPr>
        </p:nvSpPr>
        <p:spPr>
          <a:xfrm>
            <a:off x="251138" y="1123019"/>
            <a:ext cx="8641724" cy="68457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>
              <a:buSzTx/>
              <a:buFontTx/>
              <a:buNone/>
            </a:lvl1pPr>
          </a:lstStyle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science.nrao.edu</a:t>
            </a:r>
            <a:r>
              <a:rPr lang="en-US" dirty="0">
                <a:hlinkClick r:id="rId2"/>
              </a:rPr>
              <a:t>/facilities/</a:t>
            </a:r>
            <a:r>
              <a:rPr lang="en-US" dirty="0" err="1">
                <a:hlinkClick r:id="rId2"/>
              </a:rPr>
              <a:t>vla</a:t>
            </a:r>
            <a:r>
              <a:rPr lang="en-US" dirty="0">
                <a:hlinkClick r:id="rId2"/>
              </a:rPr>
              <a:t>/data-processing/pipeline/VIPL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44B37-57B7-509C-AAA5-93BBBE886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5" y="1634783"/>
            <a:ext cx="8310029" cy="422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04377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460" name="Shape 46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Future Developments</a:t>
            </a:r>
          </a:p>
        </p:txBody>
      </p:sp>
      <p:sp>
        <p:nvSpPr>
          <p:cNvPr id="461" name="Shape 461" descr="Content Placeholder 2"/>
          <p:cNvSpPr>
            <a:spLocks noGrp="1"/>
          </p:cNvSpPr>
          <p:nvPr>
            <p:ph type="body" idx="1"/>
          </p:nvPr>
        </p:nvSpPr>
        <p:spPr>
          <a:xfrm>
            <a:off x="376772" y="1162942"/>
            <a:ext cx="8532449" cy="50401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730913" lvl="1" indent="-286980" algn="l" defTabSz="621791">
              <a:spcBef>
                <a:spcPts val="500"/>
              </a:spcBef>
              <a:defRPr sz="2176"/>
            </a:pPr>
            <a:r>
              <a:rPr lang="en-US" sz="2200" dirty="0"/>
              <a:t>Support for spectral line observations</a:t>
            </a:r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endParaRPr lang="en-US" sz="2200" dirty="0"/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r>
              <a:rPr lang="en-US" sz="2200" dirty="0"/>
              <a:t>Polarization calibration tested for VLA Sky Survey (S-band), need polarization calibrator models for other bands</a:t>
            </a:r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endParaRPr lang="en-US" sz="2200" dirty="0"/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r>
              <a:rPr lang="en-US" sz="2200" dirty="0"/>
              <a:t>More robust flux density bootstrapping that flags outliers</a:t>
            </a:r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endParaRPr lang="en-US" sz="2200" dirty="0"/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r>
              <a:rPr lang="en-US" sz="2200" dirty="0"/>
              <a:t>Improved RFI flagging and detection of system issues</a:t>
            </a:r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endParaRPr lang="en-US" sz="2200" dirty="0"/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r>
              <a:rPr lang="en-US" sz="2200" dirty="0"/>
              <a:t>Use of switched power data for determining weights</a:t>
            </a:r>
          </a:p>
          <a:p>
            <a:pPr marL="443933" lvl="1" indent="0" algn="l" defTabSz="621791">
              <a:spcBef>
                <a:spcPts val="500"/>
              </a:spcBef>
              <a:buNone/>
              <a:defRPr sz="2176"/>
            </a:pPr>
            <a:endParaRPr sz="2200" dirty="0"/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49</a:t>
            </a:fld>
            <a:endParaRPr/>
          </a:p>
        </p:txBody>
      </p:sp>
      <p:sp>
        <p:nvSpPr>
          <p:cNvPr id="460" name="Shape 46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lang="en-US" dirty="0"/>
              <a:t>Viewing Weblogs</a:t>
            </a:r>
            <a:endParaRPr dirty="0"/>
          </a:p>
        </p:txBody>
      </p:sp>
      <p:sp>
        <p:nvSpPr>
          <p:cNvPr id="461" name="Shape 461" descr="Content Placeholder 2"/>
          <p:cNvSpPr>
            <a:spLocks noGrp="1"/>
          </p:cNvSpPr>
          <p:nvPr>
            <p:ph type="body" idx="1"/>
          </p:nvPr>
        </p:nvSpPr>
        <p:spPr>
          <a:xfrm>
            <a:off x="376772" y="1162942"/>
            <a:ext cx="8532449" cy="50401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6980" indent="-286980" algn="l" defTabSz="621791">
              <a:spcBef>
                <a:spcPts val="500"/>
              </a:spcBef>
              <a:defRPr sz="2176"/>
            </a:pPr>
            <a:r>
              <a:rPr lang="en-US" sz="2400" dirty="0"/>
              <a:t>The default security preferences in Firefox block weblogs on disk from being viewed directly:</a:t>
            </a:r>
          </a:p>
          <a:p>
            <a:pPr marL="286980" indent="-286980" algn="l" defTabSz="621791">
              <a:spcBef>
                <a:spcPts val="500"/>
              </a:spcBef>
              <a:defRPr sz="2176"/>
            </a:pPr>
            <a:endParaRPr lang="en-US" sz="2400" dirty="0"/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r>
              <a:rPr lang="en-US" sz="2200" dirty="0"/>
              <a:t>Go to </a:t>
            </a:r>
            <a:r>
              <a:rPr lang="en-US" sz="2200" dirty="0" err="1"/>
              <a:t>about:config</a:t>
            </a:r>
            <a:r>
              <a:rPr lang="en-US" sz="2200" dirty="0"/>
              <a:t>: </a:t>
            </a:r>
            <a:r>
              <a:rPr lang="en-US" sz="2000" dirty="0" err="1"/>
              <a:t>security.fileuri.strict_origin_policy</a:t>
            </a:r>
            <a:r>
              <a:rPr lang="en-US" sz="2000" dirty="0"/>
              <a:t> to False</a:t>
            </a:r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endParaRPr lang="en-US" sz="2200" dirty="0"/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r>
              <a:rPr lang="en-US" sz="2200" dirty="0"/>
              <a:t>In CASA </a:t>
            </a:r>
            <a:r>
              <a:rPr lang="en-US" sz="2200" dirty="0" err="1"/>
              <a:t>h_weblog</a:t>
            </a:r>
            <a:r>
              <a:rPr lang="en-US" sz="2200" dirty="0"/>
              <a:t>() should open a browser tab with weblog</a:t>
            </a:r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endParaRPr lang="en-US" sz="2200" dirty="0"/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r>
              <a:rPr lang="en-US" sz="2200" dirty="0"/>
              <a:t> Host them as a server would</a:t>
            </a:r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endParaRPr lang="en-US" sz="2200" dirty="0"/>
          </a:p>
          <a:p>
            <a:pPr marL="443933" lvl="1" indent="0" algn="l" defTabSz="621791">
              <a:spcBef>
                <a:spcPts val="500"/>
              </a:spcBef>
              <a:buNone/>
              <a:defRPr sz="2176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6502738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36" name="Shape 136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Pipeline Overview</a:t>
            </a:r>
          </a:p>
        </p:txBody>
      </p:sp>
      <p:sp>
        <p:nvSpPr>
          <p:cNvPr id="137" name="Shape 137" descr="Content Placeholder 2"/>
          <p:cNvSpPr>
            <a:spLocks noGrp="1"/>
          </p:cNvSpPr>
          <p:nvPr>
            <p:ph type="body" idx="1"/>
          </p:nvPr>
        </p:nvSpPr>
        <p:spPr>
          <a:xfrm>
            <a:off x="231819" y="1517024"/>
            <a:ext cx="8637862" cy="3250270"/>
          </a:xfrm>
          <a:prstGeom prst="rect">
            <a:avLst/>
          </a:prstGeom>
        </p:spPr>
        <p:txBody>
          <a:bodyPr/>
          <a:lstStyle/>
          <a:p>
            <a:pPr marL="342900" indent="-342900" algn="l"/>
            <a:r>
              <a:rPr dirty="0"/>
              <a:t>Scripted pipelines for CASA versions through 5.</a:t>
            </a:r>
            <a:r>
              <a:rPr lang="en-US" dirty="0"/>
              <a:t>3</a:t>
            </a:r>
            <a:r>
              <a:rPr dirty="0"/>
              <a:t>.0 also available</a:t>
            </a:r>
          </a:p>
          <a:p>
            <a:pPr marL="342900" indent="-342900" algn="l"/>
            <a:endParaRPr dirty="0"/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Provides more flexibility in how to use the pipeline, options suitable for spectral line datasets, mixed correlator set-ups, multi-band observations, etc.</a:t>
            </a:r>
            <a:endParaRPr sz="2800" dirty="0"/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Working to incorporate </a:t>
            </a:r>
            <a:r>
              <a:rPr lang="en-US" dirty="0"/>
              <a:t>some of these</a:t>
            </a:r>
            <a:r>
              <a:rPr dirty="0"/>
              <a:t> into the CASA integrated pipeline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50</a:t>
            </a:fld>
            <a:endParaRPr/>
          </a:p>
        </p:txBody>
      </p:sp>
      <p:sp>
        <p:nvSpPr>
          <p:cNvPr id="460" name="Shape 46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lang="en-US" dirty="0"/>
              <a:t>Starting the Pipeline</a:t>
            </a:r>
            <a:endParaRPr dirty="0"/>
          </a:p>
        </p:txBody>
      </p:sp>
      <p:sp>
        <p:nvSpPr>
          <p:cNvPr id="461" name="Shape 461" descr="Content Placeholder 2"/>
          <p:cNvSpPr>
            <a:spLocks noGrp="1"/>
          </p:cNvSpPr>
          <p:nvPr>
            <p:ph type="body" idx="1"/>
          </p:nvPr>
        </p:nvSpPr>
        <p:spPr>
          <a:xfrm>
            <a:off x="376772" y="1156411"/>
            <a:ext cx="8532449" cy="50401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6980" indent="-286980" algn="l" defTabSz="621791">
              <a:spcBef>
                <a:spcPts val="500"/>
              </a:spcBef>
              <a:defRPr sz="2176"/>
            </a:pPr>
            <a:endParaRPr lang="en-US" sz="2400" dirty="0"/>
          </a:p>
          <a:p>
            <a:pPr marL="286980" indent="-286980" algn="l" defTabSz="621791">
              <a:spcBef>
                <a:spcPts val="500"/>
              </a:spcBef>
              <a:defRPr sz="2176"/>
            </a:pPr>
            <a:r>
              <a:rPr lang="en-US" sz="2400" dirty="0"/>
              <a:t>SDM-BDF (MS possible, but online flags needed before)</a:t>
            </a:r>
          </a:p>
          <a:p>
            <a:pPr marL="286980" indent="-286980" algn="l" defTabSz="621791">
              <a:spcBef>
                <a:spcPts val="500"/>
              </a:spcBef>
              <a:defRPr sz="2176"/>
            </a:pPr>
            <a:r>
              <a:rPr lang="en-US" sz="2400" dirty="0" err="1"/>
              <a:t>casa_pipescript.py</a:t>
            </a:r>
            <a:r>
              <a:rPr lang="en-US" sz="2400" dirty="0"/>
              <a:t> </a:t>
            </a:r>
          </a:p>
          <a:p>
            <a:pPr marL="0" indent="0" algn="l" defTabSz="621791">
              <a:spcBef>
                <a:spcPts val="500"/>
              </a:spcBef>
              <a:buNone/>
              <a:defRPr sz="2176"/>
            </a:pPr>
            <a:endParaRPr lang="en-US" sz="2400" dirty="0"/>
          </a:p>
          <a:p>
            <a:pPr marL="286980" indent="-286980" algn="l" defTabSz="621791">
              <a:spcBef>
                <a:spcPts val="500"/>
              </a:spcBef>
              <a:defRPr sz="2176"/>
            </a:pPr>
            <a:r>
              <a:rPr lang="en-US" sz="2400" dirty="0"/>
              <a:t>/path/to/casa/bin/casa --pipeline</a:t>
            </a:r>
          </a:p>
          <a:p>
            <a:pPr marL="286980" indent="-286980" algn="l" defTabSz="621791">
              <a:spcBef>
                <a:spcPts val="500"/>
              </a:spcBef>
              <a:defRPr sz="2176"/>
            </a:pPr>
            <a:r>
              <a:rPr lang="en-US" sz="2400" dirty="0"/>
              <a:t>On NRAO machines:  casa-pipe</a:t>
            </a:r>
          </a:p>
          <a:p>
            <a:pPr marL="0" indent="0" algn="l" defTabSz="621791">
              <a:spcBef>
                <a:spcPts val="500"/>
              </a:spcBef>
              <a:buNone/>
              <a:defRPr sz="2176"/>
            </a:pPr>
            <a:r>
              <a:rPr lang="en-US" sz="2400" dirty="0"/>
              <a:t>  </a:t>
            </a:r>
          </a:p>
          <a:p>
            <a:pPr marL="286980" indent="-286980" algn="l" defTabSz="621791">
              <a:spcBef>
                <a:spcPts val="500"/>
              </a:spcBef>
              <a:defRPr sz="2176"/>
            </a:pPr>
            <a:r>
              <a:rPr lang="en-US" sz="2400" dirty="0" err="1"/>
              <a:t>execfile</a:t>
            </a:r>
            <a:r>
              <a:rPr lang="en-US" sz="2400" dirty="0"/>
              <a:t>(</a:t>
            </a:r>
            <a:r>
              <a:rPr lang="en-US" sz="2400" dirty="0" err="1"/>
              <a:t>casa_pipescript.py</a:t>
            </a:r>
            <a:r>
              <a:rPr lang="en-US" sz="2400" dirty="0"/>
              <a:t>)</a:t>
            </a:r>
            <a:endParaRPr lang="en-US" sz="2200" dirty="0"/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r>
              <a:rPr lang="en-US" sz="2200" dirty="0"/>
              <a:t>Wait … </a:t>
            </a:r>
          </a:p>
          <a:p>
            <a:pPr marL="443933" lvl="1" indent="0" algn="l" defTabSz="621791">
              <a:spcBef>
                <a:spcPts val="500"/>
              </a:spcBef>
              <a:buNone/>
              <a:defRPr sz="2176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29940307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51</a:t>
            </a:fld>
            <a:endParaRPr/>
          </a:p>
        </p:txBody>
      </p:sp>
      <p:sp>
        <p:nvSpPr>
          <p:cNvPr id="460" name="Shape 46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rPr lang="en-US" dirty="0"/>
              <a:t>Considerations Before Running</a:t>
            </a:r>
            <a:endParaRPr dirty="0"/>
          </a:p>
        </p:txBody>
      </p:sp>
      <p:sp>
        <p:nvSpPr>
          <p:cNvPr id="461" name="Shape 461" descr="Content Placeholder 2"/>
          <p:cNvSpPr>
            <a:spLocks noGrp="1"/>
          </p:cNvSpPr>
          <p:nvPr>
            <p:ph type="body" idx="1"/>
          </p:nvPr>
        </p:nvSpPr>
        <p:spPr>
          <a:xfrm>
            <a:off x="376772" y="1156411"/>
            <a:ext cx="8532449" cy="448873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6980" indent="-286980" algn="l" defTabSz="621791">
              <a:spcBef>
                <a:spcPts val="500"/>
              </a:spcBef>
              <a:defRPr sz="2176"/>
            </a:pPr>
            <a:endParaRPr lang="en-US" sz="2400" dirty="0"/>
          </a:p>
          <a:p>
            <a:pPr marL="286980" indent="-286980" algn="l" defTabSz="621791">
              <a:spcBef>
                <a:spcPts val="500"/>
              </a:spcBef>
              <a:defRPr sz="2176"/>
            </a:pPr>
            <a:r>
              <a:rPr lang="en-US" sz="2400" dirty="0"/>
              <a:t>Disk space needed 3-4x raw data size, more if imaging</a:t>
            </a:r>
          </a:p>
          <a:p>
            <a:pPr marL="286980" indent="-286980" algn="l" defTabSz="621791">
              <a:spcBef>
                <a:spcPts val="500"/>
              </a:spcBef>
              <a:defRPr sz="2176"/>
            </a:pPr>
            <a:endParaRPr lang="en-US" sz="2400" dirty="0"/>
          </a:p>
          <a:p>
            <a:pPr marL="286980" indent="-286980" algn="l" defTabSz="621791">
              <a:spcBef>
                <a:spcPts val="500"/>
              </a:spcBef>
              <a:defRPr sz="2176"/>
            </a:pPr>
            <a:r>
              <a:rPr lang="en-US" sz="2400" dirty="0"/>
              <a:t>Compute time: 30min to … a few days (weeks)</a:t>
            </a:r>
          </a:p>
          <a:p>
            <a:pPr marL="286980" indent="-286980" algn="l" defTabSz="621791">
              <a:spcBef>
                <a:spcPts val="500"/>
              </a:spcBef>
              <a:defRPr sz="2176"/>
            </a:pPr>
            <a:endParaRPr lang="en-US" sz="2400" dirty="0"/>
          </a:p>
          <a:p>
            <a:pPr marL="286980" indent="-286980" algn="l" defTabSz="621791">
              <a:spcBef>
                <a:spcPts val="500"/>
              </a:spcBef>
              <a:defRPr sz="2176"/>
            </a:pPr>
            <a:r>
              <a:rPr lang="en-US" sz="2400" dirty="0"/>
              <a:t>Setup correct to work with the pipeline?</a:t>
            </a:r>
          </a:p>
          <a:p>
            <a:pPr marL="286980" indent="-286980" algn="l" defTabSz="621791">
              <a:spcBef>
                <a:spcPts val="500"/>
              </a:spcBef>
              <a:defRPr sz="2176"/>
            </a:pPr>
            <a:endParaRPr lang="en-US" sz="2400" dirty="0"/>
          </a:p>
          <a:p>
            <a:pPr marL="286980" indent="-286980" algn="l" defTabSz="621791">
              <a:spcBef>
                <a:spcPts val="500"/>
              </a:spcBef>
              <a:defRPr sz="2176"/>
            </a:pPr>
            <a:r>
              <a:rPr lang="en-US" sz="2400" dirty="0" err="1"/>
              <a:t>Hanning</a:t>
            </a:r>
            <a:r>
              <a:rPr lang="en-US" sz="2400" dirty="0"/>
              <a:t> smoothing, other changes</a:t>
            </a:r>
            <a:endParaRPr lang="en-US" sz="2200" dirty="0"/>
          </a:p>
          <a:p>
            <a:pPr marL="730913" lvl="1" indent="-286980" algn="l" defTabSz="621791">
              <a:spcBef>
                <a:spcPts val="500"/>
              </a:spcBef>
              <a:defRPr sz="2176"/>
            </a:pPr>
            <a:endParaRPr lang="en-US" sz="2200" dirty="0"/>
          </a:p>
          <a:p>
            <a:pPr marL="443933" lvl="1" indent="0" algn="l" defTabSz="621791">
              <a:spcBef>
                <a:spcPts val="500"/>
              </a:spcBef>
              <a:buNone/>
              <a:defRPr sz="2176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96039587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9EA74-7480-A44E-B1E2-334EA9D0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C21A9-235A-5B4C-833C-CF893FAB9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l" defTabSz="493776">
              <a:spcBef>
                <a:spcPts val="400"/>
              </a:spcBef>
              <a:buSzTx/>
              <a:defRPr sz="1728"/>
            </a:pPr>
            <a:r>
              <a:rPr lang="en-US" sz="2000" dirty="0"/>
              <a:t>VLA CASA Calibration Pipeline information at: </a:t>
            </a:r>
            <a:endParaRPr lang="en-US" sz="2000" dirty="0">
              <a:solidFill>
                <a:srgbClr val="404040"/>
              </a:solidFill>
            </a:endParaRPr>
          </a:p>
          <a:p>
            <a:pPr marL="0" indent="0" defTabSz="493776">
              <a:spcBef>
                <a:spcPts val="400"/>
              </a:spcBef>
              <a:buSzTx/>
              <a:buFontTx/>
              <a:buNone/>
              <a:defRPr sz="1728"/>
            </a:pPr>
            <a:r>
              <a:rPr lang="en-US"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http://go.nrao.edu/vla-pipe</a:t>
            </a:r>
            <a:endParaRPr lang="en-US" sz="2000" b="1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defTabSz="493776">
              <a:spcBef>
                <a:spcPts val="400"/>
              </a:spcBef>
              <a:buSzTx/>
              <a:buFontTx/>
              <a:buNone/>
              <a:defRPr sz="1728"/>
            </a:pPr>
            <a:r>
              <a:rPr lang="en-US" sz="2000" dirty="0"/>
              <a:t>CASA Integrated Pipeline &amp; Scripted Pipeline available</a:t>
            </a:r>
          </a:p>
          <a:p>
            <a:pPr marL="308610" indent="-308610" algn="l" defTabSz="493776">
              <a:spcBef>
                <a:spcPts val="400"/>
              </a:spcBef>
              <a:defRPr sz="1728"/>
            </a:pPr>
            <a:endParaRPr lang="en-US" sz="2000" dirty="0"/>
          </a:p>
          <a:p>
            <a:pPr marL="308610" indent="-308610" algn="l" defTabSz="493776">
              <a:spcBef>
                <a:spcPts val="400"/>
              </a:spcBef>
              <a:defRPr sz="1728"/>
            </a:pPr>
            <a:r>
              <a:rPr lang="en-US" sz="2000" dirty="0"/>
              <a:t>Have Questions? </a:t>
            </a:r>
          </a:p>
          <a:p>
            <a:pPr marL="308610" indent="-308610" algn="l" defTabSz="493776">
              <a:spcBef>
                <a:spcPts val="400"/>
              </a:spcBef>
              <a:defRPr sz="1728"/>
            </a:pPr>
            <a:r>
              <a:rPr lang="en-US" sz="2000" dirty="0"/>
              <a:t>Need Help? </a:t>
            </a:r>
          </a:p>
          <a:p>
            <a:pPr marL="308610" indent="-308610" algn="l" defTabSz="493776">
              <a:spcBef>
                <a:spcPts val="400"/>
              </a:spcBef>
              <a:defRPr sz="1728"/>
            </a:pPr>
            <a:r>
              <a:rPr lang="en-US" sz="2000" dirty="0"/>
              <a:t>Report a bug?</a:t>
            </a:r>
          </a:p>
          <a:p>
            <a:pPr marL="308610" indent="-308610" algn="l" defTabSz="493776">
              <a:spcBef>
                <a:spcPts val="400"/>
              </a:spcBef>
              <a:buFontTx/>
              <a:buChar char="-"/>
              <a:defRPr sz="1728"/>
            </a:pPr>
            <a:endParaRPr lang="en-US" sz="2000" dirty="0">
              <a:solidFill>
                <a:srgbClr val="404040"/>
              </a:solidFill>
            </a:endParaRPr>
          </a:p>
          <a:p>
            <a:pPr marL="308610" indent="-308610" algn="l" defTabSz="493776">
              <a:spcBef>
                <a:spcPts val="400"/>
              </a:spcBef>
              <a:buFontTx/>
              <a:buChar char="-"/>
              <a:defRPr sz="1728"/>
            </a:pPr>
            <a:r>
              <a:rPr lang="en-US" sz="2000" dirty="0"/>
              <a:t>Use the </a:t>
            </a: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NRAO </a:t>
            </a:r>
            <a:r>
              <a:rPr lang="en-US" sz="2000" b="1" dirty="0" err="1">
                <a:latin typeface="Century Gothic"/>
                <a:ea typeface="Century Gothic"/>
                <a:cs typeface="Century Gothic"/>
                <a:sym typeface="Century Gothic"/>
              </a:rPr>
              <a:t>HelpDesk</a:t>
            </a:r>
            <a:r>
              <a:rPr lang="en-US" sz="2000" dirty="0"/>
              <a:t>:</a:t>
            </a: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  https://</a:t>
            </a:r>
            <a:r>
              <a:rPr lang="en-US" sz="2000" b="1" dirty="0" err="1">
                <a:latin typeface="Century Gothic"/>
                <a:ea typeface="Century Gothic"/>
                <a:cs typeface="Century Gothic"/>
                <a:sym typeface="Century Gothic"/>
              </a:rPr>
              <a:t>help.nrao.edu</a:t>
            </a: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/ </a:t>
            </a:r>
          </a:p>
          <a:p>
            <a:pPr marL="0" indent="0" algn="l" defTabSz="493776">
              <a:spcBef>
                <a:spcPts val="400"/>
              </a:spcBef>
              <a:buSzTx/>
              <a:buFontTx/>
              <a:buNone/>
              <a:defRPr sz="1728"/>
            </a:pPr>
            <a:endParaRPr lang="en-US" sz="2000" b="1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8610" indent="-308610" algn="l" defTabSz="493776">
              <a:spcBef>
                <a:spcPts val="400"/>
              </a:spcBef>
              <a:buFontTx/>
              <a:buChar char="-"/>
              <a:defRPr sz="1728"/>
            </a:pPr>
            <a:r>
              <a:rPr lang="en-US" sz="2000" dirty="0"/>
              <a:t>Submit your ticket under the </a:t>
            </a: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Pipeline Department.</a:t>
            </a:r>
            <a:endParaRPr lang="en-US" sz="2000" b="1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8610" indent="-308610" algn="l" defTabSz="493776">
              <a:spcBef>
                <a:spcPts val="400"/>
              </a:spcBef>
              <a:buFontTx/>
              <a:buChar char="-"/>
              <a:defRPr sz="1728"/>
            </a:pPr>
            <a:endParaRPr lang="en-US" sz="2000" dirty="0">
              <a:solidFill>
                <a:srgbClr val="404040"/>
              </a:solidFill>
            </a:endParaRPr>
          </a:p>
          <a:p>
            <a:pPr marL="308610" indent="-308610" algn="l" defTabSz="493776">
              <a:spcBef>
                <a:spcPts val="400"/>
              </a:spcBef>
              <a:buFontTx/>
              <a:buChar char="-"/>
              <a:defRPr sz="1728"/>
            </a:pPr>
            <a:r>
              <a:rPr lang="en-US" sz="2000" dirty="0"/>
              <a:t>Please include specific details when submitting </a:t>
            </a:r>
            <a:r>
              <a:rPr lang="en-US" sz="2000" dirty="0" err="1"/>
              <a:t>HelpDesk</a:t>
            </a:r>
            <a:r>
              <a:rPr lang="en-US" sz="2000" dirty="0"/>
              <a:t> tickets.</a:t>
            </a:r>
          </a:p>
          <a:p>
            <a:pPr marL="0" indent="0" algn="l" defTabSz="493776">
              <a:spcBef>
                <a:spcPts val="400"/>
              </a:spcBef>
              <a:buSzTx/>
              <a:buFontTx/>
              <a:buNone/>
              <a:defRPr sz="1728"/>
            </a:pPr>
            <a:r>
              <a:rPr lang="en-US" sz="2000" dirty="0"/>
              <a:t>           (Project code, SB number, CASA/PL versions, errors, etc.)</a:t>
            </a:r>
            <a:endParaRPr lang="en-US" sz="2000" dirty="0">
              <a:solidFill>
                <a:srgbClr val="404040"/>
              </a:solidFill>
            </a:endParaRPr>
          </a:p>
          <a:p>
            <a:pPr algn="l" defTabSz="493776">
              <a:spcBef>
                <a:spcPts val="400"/>
              </a:spcBef>
              <a:buSzTx/>
              <a:defRPr sz="1728"/>
            </a:pPr>
            <a:endParaRPr lang="en-US" sz="2000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6171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53</a:t>
            </a:fld>
            <a:endParaRPr/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54</a:t>
            </a:fld>
            <a:endParaRPr/>
          </a:p>
        </p:txBody>
      </p:sp>
      <p:sp>
        <p:nvSpPr>
          <p:cNvPr id="450" name="Shape 450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Spectral line data</a:t>
            </a:r>
          </a:p>
        </p:txBody>
      </p:sp>
      <p:sp>
        <p:nvSpPr>
          <p:cNvPr id="451" name="Shape 451" descr="Content Placeholder 2"/>
          <p:cNvSpPr>
            <a:spLocks noGrp="1"/>
          </p:cNvSpPr>
          <p:nvPr>
            <p:ph type="body" idx="1"/>
          </p:nvPr>
        </p:nvSpPr>
        <p:spPr>
          <a:xfrm>
            <a:off x="457200" y="965230"/>
            <a:ext cx="8229600" cy="45259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99641" indent="-299641" algn="l" defTabSz="649223">
              <a:spcBef>
                <a:spcPts val="500"/>
              </a:spcBef>
              <a:defRPr sz="2272"/>
            </a:pPr>
            <a:r>
              <a:rPr sz="2400" dirty="0"/>
              <a:t>Several steps in the real-time pipeline may not be appropriate for spectral line data:</a:t>
            </a:r>
            <a:endParaRPr lang="en-US" sz="2400" dirty="0"/>
          </a:p>
          <a:p>
            <a:pPr marL="619713" lvl="1" indent="-295101" algn="l" defTabSz="649223">
              <a:spcBef>
                <a:spcPts val="500"/>
              </a:spcBef>
              <a:defRPr sz="2272"/>
            </a:pPr>
            <a:r>
              <a:rPr lang="en-US" sz="2000" dirty="0" err="1"/>
              <a:t>Hanning</a:t>
            </a:r>
            <a:r>
              <a:rPr lang="en-US" sz="2000" dirty="0"/>
              <a:t> smoothing (increases effective channel width)</a:t>
            </a:r>
          </a:p>
          <a:p>
            <a:pPr marL="619713" lvl="1" indent="-295101" algn="l" defTabSz="649223">
              <a:spcBef>
                <a:spcPts val="500"/>
              </a:spcBef>
              <a:defRPr sz="2272"/>
            </a:pPr>
            <a:r>
              <a:rPr lang="en-US" sz="2000" dirty="0"/>
              <a:t>Flags 5% of </a:t>
            </a:r>
            <a:r>
              <a:rPr lang="en-US" sz="2000" b="1" i="1" dirty="0"/>
              <a:t>each</a:t>
            </a:r>
            <a:r>
              <a:rPr lang="en-US" sz="2000" dirty="0"/>
              <a:t> </a:t>
            </a:r>
            <a:r>
              <a:rPr lang="en-US" sz="2000" dirty="0" err="1"/>
              <a:t>spw</a:t>
            </a:r>
            <a:r>
              <a:rPr lang="en-US" sz="2000" dirty="0"/>
              <a:t> edge and the first and last 10 channels of each baseband</a:t>
            </a:r>
          </a:p>
          <a:p>
            <a:pPr marL="619713" lvl="1" indent="-295101" algn="l" defTabSz="649223">
              <a:spcBef>
                <a:spcPts val="500"/>
              </a:spcBef>
              <a:defRPr sz="2272"/>
            </a:pPr>
            <a:r>
              <a:rPr lang="en-US" sz="2000" dirty="0"/>
              <a:t>Last run of RFLAG on target (may eliminate your line as interference!)</a:t>
            </a:r>
          </a:p>
          <a:p>
            <a:pPr marL="619713" lvl="1" indent="-295101" algn="l" defTabSz="649223">
              <a:spcBef>
                <a:spcPts val="500"/>
              </a:spcBef>
              <a:defRPr sz="2272"/>
            </a:pPr>
            <a:r>
              <a:rPr lang="en-US" sz="2000" dirty="0" err="1"/>
              <a:t>Statwt</a:t>
            </a:r>
            <a:r>
              <a:rPr lang="en-US" sz="2000" dirty="0"/>
              <a:t> calculates </a:t>
            </a:r>
            <a:r>
              <a:rPr lang="en-US" sz="2000" dirty="0" err="1"/>
              <a:t>rms</a:t>
            </a:r>
            <a:r>
              <a:rPr lang="en-US" sz="2000" dirty="0"/>
              <a:t> based on scatter of channels per </a:t>
            </a:r>
            <a:r>
              <a:rPr lang="en-US" sz="2000" dirty="0" err="1"/>
              <a:t>spw</a:t>
            </a:r>
            <a:r>
              <a:rPr lang="en-US" sz="2000" dirty="0"/>
              <a:t>, per visibility; may want to run manually with channel selection turned on to eliminate use of channels containing line emission in calculating the </a:t>
            </a:r>
            <a:r>
              <a:rPr lang="en-US" sz="2000" dirty="0" err="1"/>
              <a:t>rms</a:t>
            </a:r>
            <a:endParaRPr lang="en-US" sz="2000" dirty="0"/>
          </a:p>
          <a:p>
            <a:pPr marL="324612" lvl="1" indent="0" defTabSz="649223">
              <a:spcBef>
                <a:spcPts val="500"/>
              </a:spcBef>
              <a:buNone/>
              <a:defRPr sz="2272"/>
            </a:pPr>
            <a:endParaRPr lang="en-US" sz="1000" i="1" dirty="0">
              <a:latin typeface="Symbol" pitchFamily="18" charset="2"/>
            </a:endParaRPr>
          </a:p>
          <a:p>
            <a:pPr marL="324612" lvl="1" indent="0" defTabSz="649223">
              <a:spcBef>
                <a:spcPts val="500"/>
              </a:spcBef>
              <a:buNone/>
              <a:defRPr sz="2272"/>
            </a:pPr>
            <a:r>
              <a:rPr lang="en-US" sz="2000" i="1" dirty="0" err="1">
                <a:latin typeface="Symbol" pitchFamily="18" charset="2"/>
              </a:rPr>
              <a:t>Þ</a:t>
            </a:r>
            <a:r>
              <a:rPr lang="en-US" sz="2000" i="1" dirty="0">
                <a:latin typeface="Symbol" pitchFamily="18" charset="2"/>
              </a:rPr>
              <a:t> </a:t>
            </a:r>
            <a:r>
              <a:rPr lang="en-US" sz="2000" i="1" dirty="0"/>
              <a:t>Specify a “</a:t>
            </a:r>
            <a:r>
              <a:rPr lang="en-US" sz="2000" i="1" dirty="0" err="1"/>
              <a:t>cont.dat</a:t>
            </a:r>
            <a:r>
              <a:rPr lang="en-US" sz="2000" i="1" dirty="0"/>
              <a:t>” file to avoid known lines for RFI flagging and </a:t>
            </a:r>
            <a:r>
              <a:rPr lang="en-US" sz="2000" i="1" dirty="0" err="1"/>
              <a:t>statwt</a:t>
            </a:r>
            <a:endParaRPr lang="en-US" sz="2000" i="1" dirty="0"/>
          </a:p>
          <a:p>
            <a:pPr marL="299641" indent="-299641" algn="l" defTabSz="649223">
              <a:spcBef>
                <a:spcPts val="500"/>
              </a:spcBef>
              <a:defRPr sz="2272"/>
            </a:pPr>
            <a:endParaRPr lang="en-US" sz="1000" dirty="0"/>
          </a:p>
          <a:p>
            <a:pPr marL="299641" indent="-299641" algn="l" defTabSz="649223">
              <a:spcBef>
                <a:spcPts val="500"/>
              </a:spcBef>
              <a:defRPr sz="2272"/>
            </a:pPr>
            <a:r>
              <a:rPr lang="en-US" sz="2400" dirty="0"/>
              <a:t>With the above modifications, the pipeline will work with spectral  line data as long as the calibrators are strong enough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651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55</a:t>
            </a:fld>
            <a:endParaRPr/>
          </a:p>
        </p:txBody>
      </p:sp>
      <p:sp>
        <p:nvSpPr>
          <p:cNvPr id="455" name="Shape 455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Mixed correlator set-ups</a:t>
            </a:r>
          </a:p>
        </p:txBody>
      </p:sp>
      <p:sp>
        <p:nvSpPr>
          <p:cNvPr id="456" name="Shape 456" descr="Content Placeholder 2"/>
          <p:cNvSpPr>
            <a:spLocks noGrp="1"/>
          </p:cNvSpPr>
          <p:nvPr>
            <p:ph type="body" idx="1"/>
          </p:nvPr>
        </p:nvSpPr>
        <p:spPr>
          <a:xfrm>
            <a:off x="376772" y="1131486"/>
            <a:ext cx="8522528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99641" indent="-299641" algn="l" defTabSz="649223">
              <a:spcBef>
                <a:spcPts val="500"/>
              </a:spcBef>
              <a:defRPr sz="2272"/>
            </a:pPr>
            <a:r>
              <a:rPr sz="2400" dirty="0"/>
              <a:t>With WIDAR capabilities it is common to observe both wide and narrow </a:t>
            </a:r>
            <a:r>
              <a:rPr sz="2400" dirty="0" err="1"/>
              <a:t>spws</a:t>
            </a:r>
            <a:r>
              <a:rPr sz="2400" dirty="0"/>
              <a:t> to obtain both continuum and spectral line data simultaneously or multiple receiver bands</a:t>
            </a:r>
          </a:p>
          <a:p>
            <a:pPr marL="619713" lvl="1" indent="-295101" algn="l" defTabSz="649223">
              <a:spcBef>
                <a:spcPts val="500"/>
              </a:spcBef>
              <a:defRPr sz="2272"/>
            </a:pPr>
            <a:r>
              <a:rPr sz="2200" dirty="0"/>
              <a:t>A single heuristic (e.g., gain calibration solution interval) for entire dataset may not be appropriate</a:t>
            </a:r>
          </a:p>
          <a:p>
            <a:pPr marL="299641" indent="-299641" algn="l" defTabSz="649223">
              <a:spcBef>
                <a:spcPts val="500"/>
              </a:spcBef>
              <a:defRPr sz="2272"/>
            </a:pPr>
            <a:r>
              <a:rPr sz="2400" dirty="0"/>
              <a:t>Solution:</a:t>
            </a:r>
          </a:p>
          <a:p>
            <a:pPr marL="619713" lvl="1" indent="-295101" algn="l" defTabSz="649223">
              <a:spcBef>
                <a:spcPts val="500"/>
              </a:spcBef>
              <a:defRPr sz="2272"/>
            </a:pPr>
            <a:r>
              <a:rPr sz="2200" dirty="0"/>
              <a:t>Run pipeline through application of deterministic flags, including </a:t>
            </a:r>
            <a:r>
              <a:rPr sz="2200" dirty="0" err="1"/>
              <a:t>Hanning</a:t>
            </a:r>
            <a:r>
              <a:rPr sz="2200" dirty="0"/>
              <a:t> smoothing if you are going to use it</a:t>
            </a:r>
          </a:p>
          <a:p>
            <a:pPr marL="619713" lvl="1" indent="-295101" algn="l" defTabSz="649223">
              <a:spcBef>
                <a:spcPts val="500"/>
              </a:spcBef>
              <a:defRPr sz="2272"/>
            </a:pPr>
            <a:r>
              <a:rPr sz="2200" dirty="0"/>
              <a:t>Split the MS by </a:t>
            </a:r>
            <a:r>
              <a:rPr sz="2200" dirty="0" err="1"/>
              <a:t>spw</a:t>
            </a:r>
            <a:r>
              <a:rPr sz="2200" dirty="0"/>
              <a:t> and/or scans</a:t>
            </a:r>
          </a:p>
          <a:p>
            <a:pPr marL="619713" lvl="1" indent="-295101" algn="l" defTabSz="649223">
              <a:spcBef>
                <a:spcPts val="500"/>
              </a:spcBef>
              <a:defRPr sz="2272"/>
            </a:pPr>
            <a:r>
              <a:rPr sz="2200" dirty="0"/>
              <a:t>Run pipeline on split MSs WITHOUT </a:t>
            </a:r>
            <a:r>
              <a:rPr sz="2200" dirty="0" err="1"/>
              <a:t>Hanning</a:t>
            </a:r>
            <a:r>
              <a:rPr sz="2200" dirty="0"/>
              <a:t> smoothing (you have already applied it, if you are going to use it)</a:t>
            </a:r>
          </a:p>
          <a:p>
            <a:pPr marL="619713" lvl="1" indent="-295101" algn="l" defTabSz="649223">
              <a:spcBef>
                <a:spcPts val="500"/>
              </a:spcBef>
              <a:defRPr sz="2272"/>
            </a:pPr>
            <a:r>
              <a:rPr sz="2200" dirty="0"/>
              <a:t>Warning: output flagging statistics may not be correct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46" name="Shape 146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Will the Pipeline work for you?</a:t>
            </a:r>
          </a:p>
        </p:txBody>
      </p:sp>
      <p:sp>
        <p:nvSpPr>
          <p:cNvPr id="147" name="Shape 147" descr="Content Placeholder 2"/>
          <p:cNvSpPr>
            <a:spLocks noGrp="1"/>
          </p:cNvSpPr>
          <p:nvPr>
            <p:ph type="body" idx="1"/>
          </p:nvPr>
        </p:nvSpPr>
        <p:spPr>
          <a:xfrm>
            <a:off x="338671" y="955241"/>
            <a:ext cx="8509115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/>
            <a:r>
              <a:rPr sz="2400" dirty="0"/>
              <a:t>The pipeline successfully completes on ~9</a:t>
            </a:r>
            <a:r>
              <a:rPr lang="en-US" sz="2400" dirty="0"/>
              <a:t>6</a:t>
            </a:r>
            <a:r>
              <a:rPr sz="2400" dirty="0"/>
              <a:t>% of all science SBs observed on the VLA; whether the output can be used for science depends on the science goal, and whether the observations were correctly set up</a:t>
            </a:r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Pipeline includes </a:t>
            </a:r>
            <a:r>
              <a:rPr dirty="0" err="1"/>
              <a:t>Hanning</a:t>
            </a:r>
            <a:r>
              <a:rPr dirty="0"/>
              <a:t> smoothing, RFI flagging, and weight calculations that may not be appropriate for </a:t>
            </a:r>
            <a:r>
              <a:rPr lang="en-US" dirty="0"/>
              <a:t>(some) </a:t>
            </a:r>
            <a:r>
              <a:rPr dirty="0"/>
              <a:t>spectral line projects.</a:t>
            </a:r>
            <a:endParaRPr sz="2800" dirty="0"/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No polarization calibration (yet) but can use pipeline output as a starting point</a:t>
            </a:r>
            <a:r>
              <a:rPr lang="en-US" dirty="0"/>
              <a:t>.</a:t>
            </a:r>
            <a:r>
              <a:rPr lang="en-US" dirty="0">
                <a:solidFill>
                  <a:srgbClr val="FF0000"/>
                </a:solidFill>
              </a:rPr>
              <a:t>*</a:t>
            </a:r>
            <a:endParaRPr dirty="0">
              <a:solidFill>
                <a:srgbClr val="FF0000"/>
              </a:solidFill>
            </a:endParaRPr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Will probably work for data taken since May 2012, may work for earlier EVLA data, likely that extra flagging and editing </a:t>
            </a:r>
            <a:r>
              <a:rPr lang="en-US" dirty="0"/>
              <a:t>are</a:t>
            </a:r>
            <a:r>
              <a:rPr dirty="0"/>
              <a:t> needed in these cases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EA2EBF-1D22-A14C-93B0-61BD8BBFF303}"/>
              </a:ext>
            </a:extLst>
          </p:cNvPr>
          <p:cNvSpPr txBox="1"/>
          <p:nvPr/>
        </p:nvSpPr>
        <p:spPr>
          <a:xfrm>
            <a:off x="1458097" y="5434573"/>
            <a:ext cx="6858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CASA 5.4.1 and later, requires that you have used the correct polarization intents when setting up the observations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51" name="Shape 151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Pipeline Requirements</a:t>
            </a:r>
          </a:p>
        </p:txBody>
      </p:sp>
      <p:sp>
        <p:nvSpPr>
          <p:cNvPr id="152" name="Shape 152" descr="Content Placeholder 2"/>
          <p:cNvSpPr>
            <a:spLocks noGrp="1"/>
          </p:cNvSpPr>
          <p:nvPr>
            <p:ph type="body" idx="1"/>
          </p:nvPr>
        </p:nvSpPr>
        <p:spPr>
          <a:xfrm>
            <a:off x="475487" y="1367058"/>
            <a:ext cx="8229601" cy="45259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dirty="0"/>
              <a:t>“Standard” Stokes I science SB means:</a:t>
            </a:r>
          </a:p>
          <a:p>
            <a:pPr lvl="1" algn="l"/>
            <a:r>
              <a:rPr lang="en-US" sz="2200" dirty="0"/>
              <a:t>128 MHz </a:t>
            </a:r>
            <a:r>
              <a:rPr lang="en-US" sz="2200" dirty="0" err="1"/>
              <a:t>spws</a:t>
            </a:r>
            <a:r>
              <a:rPr lang="en-US" sz="2200" dirty="0"/>
              <a:t> (64 MHz for L-band; default setup), but may work on other set-ups as well</a:t>
            </a:r>
          </a:p>
          <a:p>
            <a:pPr lvl="2" algn="l"/>
            <a:r>
              <a:rPr lang="en-US" sz="2200" dirty="0"/>
              <a:t>Can work for narrower BWs, depends on the strength of the calibrators</a:t>
            </a:r>
          </a:p>
          <a:p>
            <a:pPr lvl="2" algn="l"/>
            <a:r>
              <a:rPr lang="en-US" sz="2200" dirty="0"/>
              <a:t>Heuristics currently make some assumptions about the strength of the calibrators, in particular, the delay calibrator</a:t>
            </a:r>
          </a:p>
          <a:p>
            <a:pPr lvl="3" algn="l"/>
            <a:r>
              <a:rPr lang="en-US" sz="2200" dirty="0"/>
              <a:t>currently requires the SNR=3 limit on initial gain calibration </a:t>
            </a:r>
            <a:r>
              <a:rPr lang="en-US" sz="2200" i="1" dirty="0"/>
              <a:t>per integration</a:t>
            </a:r>
            <a:endParaRPr lang="en-US" sz="2200" dirty="0"/>
          </a:p>
          <a:p>
            <a:pPr lvl="1" algn="l"/>
            <a:r>
              <a:rPr lang="en-US" sz="2200" dirty="0"/>
              <a:t>Contains correctly labeled and complete scan intents</a:t>
            </a:r>
          </a:p>
          <a:p>
            <a:pPr lvl="2" algn="l"/>
            <a:r>
              <a:rPr lang="en-US" sz="2200" dirty="0"/>
              <a:t>And also that the observations have been set up correctly!</a:t>
            </a:r>
          </a:p>
        </p:txBody>
      </p:sp>
    </p:spTree>
    <p:extLst>
      <p:ext uri="{BB962C8B-B14F-4D97-AF65-F5344CB8AC3E}">
        <p14:creationId xmlns:p14="http://schemas.microsoft.com/office/powerpoint/2010/main" val="275433888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51" name="Shape 151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Pipeline Requirements</a:t>
            </a:r>
          </a:p>
        </p:txBody>
      </p:sp>
      <p:sp>
        <p:nvSpPr>
          <p:cNvPr id="152" name="Shape 152" descr="Content Placeholder 2"/>
          <p:cNvSpPr>
            <a:spLocks noGrp="1"/>
          </p:cNvSpPr>
          <p:nvPr>
            <p:ph type="body" idx="1"/>
          </p:nvPr>
        </p:nvSpPr>
        <p:spPr>
          <a:xfrm>
            <a:off x="475487" y="1367058"/>
            <a:ext cx="8229601" cy="4525964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Correct observation set-up</a:t>
            </a:r>
          </a:p>
          <a:p>
            <a:pPr lvl="1" algn="l"/>
            <a:r>
              <a:rPr lang="en-US" sz="2200" dirty="0"/>
              <a:t>Independent of whether you want to run the pipeline!</a:t>
            </a:r>
          </a:p>
          <a:p>
            <a:pPr lvl="1" algn="l"/>
            <a:r>
              <a:rPr lang="en-US" sz="2200" dirty="0"/>
              <a:t>Remember: simple observing set-ups are always easier to calibrate</a:t>
            </a:r>
          </a:p>
          <a:p>
            <a:pPr lvl="1" algn="l"/>
            <a:r>
              <a:rPr lang="en-US" sz="2200" dirty="0"/>
              <a:t>Do not skimp on calibration to spend more time on your target – you may end up not being able to calibrate the target data at all</a:t>
            </a:r>
          </a:p>
          <a:p>
            <a:pPr lvl="2" algn="l"/>
            <a:r>
              <a:rPr lang="en-US" sz="2200" dirty="0"/>
              <a:t>Spending 3 minutes pointing could buy you more sensitivity than doubling the time on your target.</a:t>
            </a:r>
          </a:p>
        </p:txBody>
      </p:sp>
    </p:spTree>
    <p:extLst>
      <p:ext uri="{BB962C8B-B14F-4D97-AF65-F5344CB8AC3E}">
        <p14:creationId xmlns:p14="http://schemas.microsoft.com/office/powerpoint/2010/main" val="22657561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 descr="Subtitle 2"/>
          <p:cNvSpPr>
            <a:spLocks noGrp="1"/>
          </p:cNvSpPr>
          <p:nvPr>
            <p:ph type="sldNum" sz="quarter" idx="2"/>
          </p:nvPr>
        </p:nvSpPr>
        <p:spPr>
          <a:xfrm>
            <a:off x="211671" y="6510863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51" name="Shape 151" descr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r>
              <a:t>Pipeline Requirements</a:t>
            </a:r>
          </a:p>
        </p:txBody>
      </p:sp>
      <p:sp>
        <p:nvSpPr>
          <p:cNvPr id="152" name="Shape 152" descr="Content Placeholder 2"/>
          <p:cNvSpPr>
            <a:spLocks noGrp="1"/>
          </p:cNvSpPr>
          <p:nvPr>
            <p:ph type="body" idx="1"/>
          </p:nvPr>
        </p:nvSpPr>
        <p:spPr>
          <a:xfrm>
            <a:off x="475487" y="1367058"/>
            <a:ext cx="8229601" cy="4525964"/>
          </a:xfrm>
          <a:prstGeom prst="rect">
            <a:avLst/>
          </a:prstGeom>
        </p:spPr>
        <p:txBody>
          <a:bodyPr/>
          <a:lstStyle/>
          <a:p>
            <a:pPr marL="342900" indent="-342900" algn="l"/>
            <a:r>
              <a:rPr dirty="0"/>
              <a:t>Scan intents</a:t>
            </a:r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The pipeline relies entirely on correct </a:t>
            </a:r>
            <a:r>
              <a:rPr i="1" dirty="0"/>
              <a:t>scan intents</a:t>
            </a:r>
            <a:r>
              <a:rPr dirty="0"/>
              <a:t> to be defined in each SB</a:t>
            </a:r>
            <a:endParaRPr sz="2800" dirty="0"/>
          </a:p>
          <a:p>
            <a:pPr marL="742950" lvl="1" indent="-285750" algn="l">
              <a:spcBef>
                <a:spcPts val="500"/>
              </a:spcBef>
              <a:defRPr sz="2200"/>
            </a:pPr>
            <a:r>
              <a:rPr dirty="0"/>
              <a:t>In order for the pipeline to run successfully on an SB it must contain, </a:t>
            </a:r>
            <a:r>
              <a:rPr i="1" dirty="0"/>
              <a:t>at minimum</a:t>
            </a:r>
            <a:r>
              <a:rPr dirty="0"/>
              <a:t>, scans with the following intents:</a:t>
            </a:r>
            <a:endParaRPr sz="2800" dirty="0"/>
          </a:p>
          <a:p>
            <a:pPr marL="1143000" lvl="2" indent="-228600" algn="l">
              <a:spcBef>
                <a:spcPts val="500"/>
              </a:spcBef>
              <a:defRPr sz="2200"/>
            </a:pPr>
            <a:r>
              <a:rPr dirty="0"/>
              <a:t>A flux density </a:t>
            </a:r>
            <a:r>
              <a:rPr lang="en-US" dirty="0"/>
              <a:t>scale </a:t>
            </a:r>
            <a:r>
              <a:rPr dirty="0"/>
              <a:t>calibrator scan that observes one of the primary calibrators (3C48, 3C138, 3C147, or 3C286)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dirty="0"/>
              <a:t> – this will also be used as the delay and bandpass calibrator if no bandpass or delay calibrator is defined</a:t>
            </a:r>
            <a:endParaRPr sz="2400" dirty="0"/>
          </a:p>
          <a:p>
            <a:pPr marL="1143000" lvl="2" indent="-228600" algn="l">
              <a:spcBef>
                <a:spcPts val="500"/>
              </a:spcBef>
              <a:defRPr sz="2200"/>
            </a:pPr>
            <a:r>
              <a:rPr dirty="0"/>
              <a:t>Complex gain calibrator scans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595B0-1976-424D-A4B0-2C472D06411A}"/>
              </a:ext>
            </a:extLst>
          </p:cNvPr>
          <p:cNvSpPr txBox="1"/>
          <p:nvPr/>
        </p:nvSpPr>
        <p:spPr>
          <a:xfrm>
            <a:off x="528813" y="5306277"/>
            <a:ext cx="817627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Some of these calibrators are variable (especially 3C48, 3C138), use 3C286 if possible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NRAO_Presentation_Template">
  <a:themeElements>
    <a:clrScheme name="NRAO_Presentation_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RAO_Presentation_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RAO_Presentation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RAO_Presentation_Template">
  <a:themeElements>
    <a:clrScheme name="NRAO_Presentation_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RAO_Presentation_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RAO_Presentation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39487</TotalTime>
  <Words>2376</Words>
  <Application>Microsoft Macintosh PowerPoint</Application>
  <PresentationFormat>On-screen Show (4:3)</PresentationFormat>
  <Paragraphs>294</Paragraphs>
  <Slides>55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Century Gothic</vt:lpstr>
      <vt:lpstr>Gill Sans Light</vt:lpstr>
      <vt:lpstr>Gill Sans MT</vt:lpstr>
      <vt:lpstr>Symbol</vt:lpstr>
      <vt:lpstr>NRAO_Presentation_Template</vt:lpstr>
      <vt:lpstr>Custom Design</vt:lpstr>
      <vt:lpstr>PowerPoint Presentation</vt:lpstr>
      <vt:lpstr>Pipeline Overview</vt:lpstr>
      <vt:lpstr>Pipeline Overview</vt:lpstr>
      <vt:lpstr>Pipeline Overview</vt:lpstr>
      <vt:lpstr>Pipeline Overview</vt:lpstr>
      <vt:lpstr>Will the Pipeline work for you?</vt:lpstr>
      <vt:lpstr>Pipeline Requirements</vt:lpstr>
      <vt:lpstr>Pipeline Requirements</vt:lpstr>
      <vt:lpstr>Pipeline Requirements</vt:lpstr>
      <vt:lpstr>(Real-Time) Heuristics (I)</vt:lpstr>
      <vt:lpstr>(Real-Time) Heuristics (II)</vt:lpstr>
      <vt:lpstr>Pipeline Weblog https://casa.nrao.edu/Data/EVLA/Pipeline/S-CASA6.2.1/html/</vt:lpstr>
      <vt:lpstr>Pipeline Weblog</vt:lpstr>
      <vt:lpstr>Pipeline Weblog</vt:lpstr>
      <vt:lpstr>Pipeline Weblog</vt:lpstr>
      <vt:lpstr>Pipeline Weblog</vt:lpstr>
      <vt:lpstr>Pipeline Weblog</vt:lpstr>
      <vt:lpstr>Deterministic Flags (hifv_flagdata)</vt:lpstr>
      <vt:lpstr>Deterministic Flags (hifv_flagdata)</vt:lpstr>
      <vt:lpstr>Deterministic Flags (hifv_flagdata)</vt:lpstr>
      <vt:lpstr>Deterministic Flags (hifv_flagdata)</vt:lpstr>
      <vt:lpstr>Hardware Issues (hifv_testBPdcals)</vt:lpstr>
      <vt:lpstr>Hardware Issues (hifv_testBPdcals)</vt:lpstr>
      <vt:lpstr>Hardware Issues (hifv_testBPdcals)</vt:lpstr>
      <vt:lpstr>Hardware Issues (hifv_testBPdcals)</vt:lpstr>
      <vt:lpstr>Hardware Issues (hifv_testBPdcals)</vt:lpstr>
      <vt:lpstr>Hardware Issues (hifv_testBPdcals)</vt:lpstr>
      <vt:lpstr>Gain Solution Intervals (hifv_solint)</vt:lpstr>
      <vt:lpstr>Gain Solution Intervals (hifv_solint)</vt:lpstr>
      <vt:lpstr>Flux Density Bootstrapping (hifv_fluxboot)</vt:lpstr>
      <vt:lpstr>Final Calibration Tables (hifv_finalcals)</vt:lpstr>
      <vt:lpstr>Final Cal Tables: bandpass</vt:lpstr>
      <vt:lpstr>Final Cal Tables: bandpass</vt:lpstr>
      <vt:lpstr>Final Cal Tables: amplitude and phase</vt:lpstr>
      <vt:lpstr>Final Cal Tables: amplitude and phase</vt:lpstr>
      <vt:lpstr>Final Cal Tables: amplitude and phase</vt:lpstr>
      <vt:lpstr>Summary Plots (hifv_plotsummary)</vt:lpstr>
      <vt:lpstr>Pipeline Products and Outputs</vt:lpstr>
      <vt:lpstr>Pipeline Products and Outputs</vt:lpstr>
      <vt:lpstr>Known failure modes and issues</vt:lpstr>
      <vt:lpstr>Known failure modes and issues</vt:lpstr>
      <vt:lpstr>Known failure modes and issues</vt:lpstr>
      <vt:lpstr>Known failure modes and issues</vt:lpstr>
      <vt:lpstr>Known failure modes and issues</vt:lpstr>
      <vt:lpstr>Known failure modes and issues</vt:lpstr>
      <vt:lpstr>Science Ready Data Products (SRDP)</vt:lpstr>
      <vt:lpstr>Imaging Pipeline</vt:lpstr>
      <vt:lpstr>Future Developments</vt:lpstr>
      <vt:lpstr>Viewing Weblogs</vt:lpstr>
      <vt:lpstr>Starting the Pipeline</vt:lpstr>
      <vt:lpstr>Considerations Before Running</vt:lpstr>
      <vt:lpstr>Questions?</vt:lpstr>
      <vt:lpstr>PowerPoint Presentation</vt:lpstr>
      <vt:lpstr>Spectral line data</vt:lpstr>
      <vt:lpstr>Mixed correlator set-ups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118</cp:revision>
  <dcterms:modified xsi:type="dcterms:W3CDTF">2022-10-10T14:56:39Z</dcterms:modified>
</cp:coreProperties>
</file>