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65" r:id="rId2"/>
    <p:sldId id="260" r:id="rId3"/>
    <p:sldId id="258" r:id="rId4"/>
    <p:sldId id="261" r:id="rId5"/>
    <p:sldId id="259" r:id="rId6"/>
    <p:sldId id="262" r:id="rId7"/>
    <p:sldId id="263" r:id="rId8"/>
    <p:sldId id="257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62">
          <p15:clr>
            <a:srgbClr val="A4A3A4"/>
          </p15:clr>
        </p15:guide>
        <p15:guide id="2" pos="28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458"/>
    <a:srgbClr val="052058"/>
    <a:srgbClr val="11264C"/>
    <a:srgbClr val="64A3F9"/>
    <a:srgbClr val="5587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26" autoAdjust="0"/>
  </p:normalViewPr>
  <p:slideViewPr>
    <p:cSldViewPr snapToGrid="0" snapToObjects="1">
      <p:cViewPr varScale="1">
        <p:scale>
          <a:sx n="72" d="100"/>
          <a:sy n="72" d="100"/>
        </p:scale>
        <p:origin x="1350" y="84"/>
      </p:cViewPr>
      <p:guideLst>
        <p:guide orient="horz" pos="4162"/>
        <p:guide pos="28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AF8F9-169D-44DB-85CA-273403A7B9DE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8C562-8B63-4E12-9383-291BCD3F6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70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r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RAO PPT Images_Herc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602"/>
            <a:ext cx="9144000" cy="6858000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24504" y="4230440"/>
            <a:ext cx="9393008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7"/>
            <a:ext cx="9144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09709" y="6416266"/>
            <a:ext cx="511823" cy="341215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3438" y="5038725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5694273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2490849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LM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RAO PPT Images_ALMA_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"/>
            <a:ext cx="9144000" cy="4572000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24504" y="4230440"/>
            <a:ext cx="9393008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7"/>
            <a:ext cx="9144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3438" y="5038725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5694273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E2D4F4-E8FF-0146-9B5D-BB2A456B66E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409709" y="6416266"/>
            <a:ext cx="511823" cy="3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36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NRAO PPT Images_CD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563"/>
            <a:ext cx="9143391" cy="4571695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24504" y="4230440"/>
            <a:ext cx="9393008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7"/>
            <a:ext cx="9144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3438" y="5038725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5694273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83A66E-4CCD-8948-8C3E-D9B17AB71DB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409709" y="6416266"/>
            <a:ext cx="511823" cy="3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42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V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RAO PPT Images_VLA_3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76"/>
          <a:stretch/>
        </p:blipFill>
        <p:spPr>
          <a:xfrm>
            <a:off x="0" y="-250825"/>
            <a:ext cx="9144000" cy="4822825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24504" y="4230440"/>
            <a:ext cx="9393008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7"/>
            <a:ext cx="9144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3438" y="5038725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5694273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E44079-D036-3343-AA63-D603B07B84A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409709" y="6416266"/>
            <a:ext cx="511823" cy="3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26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V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6FB64B-FAF3-4F5F-982A-C8324372C8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72350"/>
            <a:ext cx="9144000" cy="5143500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24504" y="4230440"/>
            <a:ext cx="9393008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7"/>
            <a:ext cx="9144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3438" y="5038725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5694273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E44079-D036-3343-AA63-D603B07B84A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409709" y="6416266"/>
            <a:ext cx="511823" cy="3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4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208" y="145743"/>
            <a:ext cx="8636000" cy="477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73040" y="670243"/>
            <a:ext cx="8636000" cy="619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3040" y="1288456"/>
            <a:ext cx="8636000" cy="460375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ill Sans MT" panose="020B0502020104020203" pitchFamily="34" charset="0"/>
              </a:defRPr>
            </a:lvl1pPr>
            <a:lvl2pPr>
              <a:defRPr sz="2200">
                <a:latin typeface="Gill Sans MT" panose="020B0502020104020203" pitchFamily="34" charset="0"/>
              </a:defRPr>
            </a:lvl2pPr>
            <a:lvl3pPr>
              <a:defRPr sz="2000">
                <a:latin typeface="Gill Sans MT" panose="020B0502020104020203" pitchFamily="34" charset="0"/>
              </a:defRPr>
            </a:lvl3pPr>
            <a:lvl4pPr>
              <a:defRPr sz="1800">
                <a:latin typeface="Gill Sans MT" panose="020B0502020104020203" pitchFamily="34" charset="0"/>
              </a:defRPr>
            </a:lvl4pPr>
            <a:lvl5pPr>
              <a:defRPr sz="16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4550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38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in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nrao_logo_pm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52" y="661286"/>
            <a:ext cx="2612566" cy="339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2245055" y="4316938"/>
            <a:ext cx="4217159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062458"/>
                </a:solidFill>
                <a:latin typeface="Gill Sans MT" charset="0"/>
                <a:cs typeface="Gill Sans" charset="0"/>
              </a:rPr>
              <a:t>www.nrao.edu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rgbClr val="062458"/>
                </a:solidFill>
                <a:latin typeface="Gill Sans MT" charset="0"/>
                <a:cs typeface="Gill Sans" charset="0"/>
              </a:rPr>
              <a:t>science.nrao.edu</a:t>
            </a:r>
            <a:endParaRPr lang="en-US" sz="1800" b="1" dirty="0">
              <a:solidFill>
                <a:srgbClr val="062458"/>
              </a:solidFill>
              <a:latin typeface="Gill Sans MT" charset="0"/>
              <a:cs typeface="Gill Sans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rgbClr val="062458"/>
                </a:solidFill>
                <a:latin typeface="Gill Sans MT" charset="0"/>
                <a:cs typeface="Gill Sans" charset="0"/>
              </a:rPr>
              <a:t>public.nrao.edu</a:t>
            </a:r>
            <a:endParaRPr lang="en-US" dirty="0"/>
          </a:p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228144" y="5348749"/>
            <a:ext cx="62509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latin typeface="Gill Sans MT" charset="0"/>
                <a:cs typeface="Gill Sans" charset="0"/>
              </a:rPr>
              <a:t>The National Radio Astronomy Observatory is a facility of the National Science Foundation</a:t>
            </a:r>
            <a:br>
              <a:rPr lang="en-US" sz="1400" i="1" dirty="0">
                <a:latin typeface="Gill Sans MT" charset="0"/>
                <a:cs typeface="Gill Sans" charset="0"/>
              </a:rPr>
            </a:br>
            <a:r>
              <a:rPr lang="en-US" sz="1400" i="1" dirty="0">
                <a:latin typeface="Gill Sans MT" charset="0"/>
                <a:cs typeface="Gill Sans" charset="0"/>
              </a:rPr>
              <a:t>operated under cooperative agreement by Associated Universities, Inc.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098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255AA-1BD5-446E-819C-59471BEAD13B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F3DFE-369F-42A8-95CC-0615539CF6F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80001" y="6113419"/>
            <a:ext cx="9350520" cy="838111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838111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86561" y="838111"/>
                </a:lnTo>
                <a:lnTo>
                  <a:pt x="19340" y="818770"/>
                </a:lnTo>
                <a:lnTo>
                  <a:pt x="0" y="58023"/>
                </a:ln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2" name="Picture 11" descr="Curves_orange_blu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2031"/>
            <a:ext cx="9144000" cy="482203"/>
          </a:xfrm>
          <a:prstGeom prst="rect">
            <a:avLst/>
          </a:prstGeom>
        </p:spPr>
      </p:pic>
      <p:pic>
        <p:nvPicPr>
          <p:cNvPr id="14" name="Picture 13" descr="NRAO_Logo_White.ai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211671" y="6510864"/>
            <a:ext cx="3769084" cy="217448"/>
          </a:xfrm>
          <a:prstGeom prst="rect">
            <a:avLst/>
          </a:prstGeom>
        </p:spPr>
        <p:txBody>
          <a:bodyPr vert="horz" wrap="none" lIns="0" tIns="0" rIns="0" bIns="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372DE0E-017C-6047-AB40-14FA8E408B1F}" type="slidenum">
              <a:rPr lang="en-US" sz="1200" smtClean="0">
                <a:solidFill>
                  <a:schemeClr val="bg1"/>
                </a:solidFill>
                <a:latin typeface="Gill Sans Light"/>
                <a:cs typeface="Gill Sans Light"/>
              </a:rPr>
              <a:pPr algn="l"/>
              <a:t>‹#›</a:t>
            </a:fld>
            <a:endParaRPr lang="en-US" sz="1200" dirty="0">
              <a:solidFill>
                <a:schemeClr val="tx2">
                  <a:lumMod val="20000"/>
                  <a:lumOff val="80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16" name="Footer Placeholder 1"/>
          <p:cNvSpPr txBox="1">
            <a:spLocks/>
          </p:cNvSpPr>
          <p:nvPr/>
        </p:nvSpPr>
        <p:spPr>
          <a:xfrm>
            <a:off x="2735580" y="6405805"/>
            <a:ext cx="3672840" cy="3822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prstClr val="white"/>
                </a:solidFill>
                <a:latin typeface="Gill Sans MT" panose="020B0502020104020203" pitchFamily="34" charset="0"/>
              </a:rPr>
              <a:t>9</a:t>
            </a:r>
            <a:r>
              <a:rPr lang="en-US" sz="1400" b="1" baseline="30000" dirty="0">
                <a:solidFill>
                  <a:prstClr val="white"/>
                </a:solidFill>
                <a:latin typeface="Gill Sans MT" panose="020B0502020104020203" pitchFamily="34" charset="0"/>
              </a:rPr>
              <a:t>th</a:t>
            </a:r>
            <a:r>
              <a:rPr lang="en-US" sz="1400" b="1" dirty="0">
                <a:solidFill>
                  <a:prstClr val="white"/>
                </a:solidFill>
                <a:latin typeface="Gill Sans MT" panose="020B0502020104020203" pitchFamily="34" charset="0"/>
              </a:rPr>
              <a:t> VLA Data Reduction Workshop 2022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BCFF275-257D-5C4A-BD63-AA2D7F91E0A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409709" y="6416266"/>
            <a:ext cx="511823" cy="3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7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70" r:id="rId3"/>
    <p:sldLayoutId id="2147483671" r:id="rId4"/>
    <p:sldLayoutId id="2147483672" r:id="rId5"/>
    <p:sldLayoutId id="2147483662" r:id="rId6"/>
    <p:sldLayoutId id="2147483663" r:id="rId7"/>
    <p:sldLayoutId id="2147483665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o.nrao.edu/conduct" TargetMode="External"/><Relationship Id="rId2" Type="http://schemas.openxmlformats.org/officeDocument/2006/relationships/hyperlink" Target="mailto:vla-drw@nrao.edu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cience.nrao.edu/science/meetings/2022/vla-data-reduction/program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.nrao.edu/computing/guide/cluster-processing" TargetMode="External"/><Relationship Id="rId2" Type="http://schemas.openxmlformats.org/officeDocument/2006/relationships/hyperlink" Target="https://info.nrao.edu/computing/guide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493606-E2FF-4165-80D0-84671A32E3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General Logistics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0F6B3-CFCF-4C16-A11F-F0CBD2D15C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587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3040" y="362024"/>
            <a:ext cx="4042549" cy="4603750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General - Contact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="1" dirty="0"/>
              <a:t>Organizing Committee:</a:t>
            </a:r>
            <a:r>
              <a:rPr lang="en-US" dirty="0"/>
              <a:t>	</a:t>
            </a:r>
          </a:p>
          <a:p>
            <a:pPr lvl="1"/>
            <a:r>
              <a:rPr lang="en-US" dirty="0"/>
              <a:t>Pedro </a:t>
            </a:r>
            <a:r>
              <a:rPr lang="en-US" dirty="0" err="1"/>
              <a:t>Beaklini</a:t>
            </a:r>
            <a:endParaRPr lang="en-US" dirty="0"/>
          </a:p>
          <a:p>
            <a:pPr lvl="1"/>
            <a:r>
              <a:rPr lang="en-US" dirty="0"/>
              <a:t>Anna </a:t>
            </a:r>
            <a:r>
              <a:rPr lang="en-US" dirty="0" err="1"/>
              <a:t>Kapinska</a:t>
            </a:r>
            <a:endParaRPr lang="en-US" dirty="0"/>
          </a:p>
          <a:p>
            <a:pPr lvl="1"/>
            <a:r>
              <a:rPr lang="en-US" dirty="0"/>
              <a:t>Drew Medlin</a:t>
            </a:r>
          </a:p>
          <a:p>
            <a:pPr lvl="1"/>
            <a:r>
              <a:rPr lang="en-US" dirty="0"/>
              <a:t>Juergen Ott</a:t>
            </a:r>
          </a:p>
          <a:p>
            <a:pPr lvl="1"/>
            <a:r>
              <a:rPr lang="en-US" dirty="0"/>
              <a:t>Frank Schinzel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Admin Support:</a:t>
            </a:r>
          </a:p>
          <a:p>
            <a:pPr lvl="1"/>
            <a:r>
              <a:rPr lang="en-US" dirty="0"/>
              <a:t>Lori Appel</a:t>
            </a:r>
          </a:p>
          <a:p>
            <a:pPr lvl="1"/>
            <a:r>
              <a:rPr lang="en-US" dirty="0"/>
              <a:t>Liz Lyons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0E9C4-E873-44B7-A45B-FFD1AF34A9C9}"/>
              </a:ext>
            </a:extLst>
          </p:cNvPr>
          <p:cNvSpPr txBox="1"/>
          <p:nvPr/>
        </p:nvSpPr>
        <p:spPr>
          <a:xfrm>
            <a:off x="3753853" y="1720515"/>
            <a:ext cx="530592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If you need to contact us, email is best: </a:t>
            </a:r>
            <a:r>
              <a:rPr lang="en-US" sz="2500" dirty="0">
                <a:hlinkClick r:id="rId2"/>
              </a:rPr>
              <a:t>vla-drw@nrao.edu</a:t>
            </a:r>
            <a:endParaRPr lang="en-US" sz="2500" dirty="0"/>
          </a:p>
          <a:p>
            <a:endParaRPr lang="en-US" dirty="0"/>
          </a:p>
          <a:p>
            <a:br>
              <a:rPr lang="en-US" dirty="0"/>
            </a:br>
            <a:r>
              <a:rPr lang="en-US" sz="2500" dirty="0"/>
              <a:t>Attendance at this workshop implies consent to abide by our code of conduct: </a:t>
            </a:r>
            <a:r>
              <a:rPr lang="en-US" sz="2500" dirty="0">
                <a:hlinkClick r:id="rId3"/>
              </a:rPr>
              <a:t>https://go.nrao.edu/conduct</a:t>
            </a:r>
            <a:endParaRPr lang="en-US" sz="2500" dirty="0"/>
          </a:p>
          <a:p>
            <a:endParaRPr lang="en-GB" sz="25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07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3040" y="362024"/>
            <a:ext cx="8636000" cy="4603750"/>
          </a:xfrm>
        </p:spPr>
        <p:txBody>
          <a:bodyPr/>
          <a:lstStyle/>
          <a:p>
            <a:r>
              <a:rPr lang="en-US" sz="3000" dirty="0"/>
              <a:t>Please always wear a mask while in the auditorium </a:t>
            </a:r>
            <a:br>
              <a:rPr lang="en-US" sz="3000" dirty="0"/>
            </a:br>
            <a:r>
              <a:rPr lang="en-US" sz="3000" dirty="0"/>
              <a:t>(exception only speaker) and take coffee break outside.</a:t>
            </a:r>
            <a:br>
              <a:rPr lang="en-US" dirty="0"/>
            </a:br>
            <a:endParaRPr lang="en-US" dirty="0"/>
          </a:p>
          <a:p>
            <a:r>
              <a:rPr lang="en-US" sz="3000" dirty="0"/>
              <a:t>If you think you need an antigen </a:t>
            </a:r>
            <a:r>
              <a:rPr lang="en-US" sz="3000" dirty="0" err="1"/>
              <a:t>Covid</a:t>
            </a:r>
            <a:r>
              <a:rPr lang="en-US" sz="3000" dirty="0"/>
              <a:t> test, please let us know and we can provide you with one.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485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7F94B3-55A9-46D4-B774-339B497E13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Program / Lectures Highlights</a:t>
            </a:r>
          </a:p>
          <a:p>
            <a:r>
              <a:rPr lang="en-GB" sz="2000" dirty="0">
                <a:hlinkClick r:id="rId2"/>
              </a:rPr>
              <a:t>https://science.nrao.edu/science/meetings/2022/vla-data-reduction/program</a:t>
            </a:r>
            <a:endParaRPr lang="en-GB" sz="2000" dirty="0"/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A3FE7-19CD-4839-98BB-8E049CBE1F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3040" y="1408771"/>
            <a:ext cx="8636000" cy="4603750"/>
          </a:xfrm>
        </p:spPr>
        <p:txBody>
          <a:bodyPr/>
          <a:lstStyle/>
          <a:p>
            <a:r>
              <a:rPr lang="en-US" dirty="0"/>
              <a:t>We will broadcast all presentations via zoom webinar</a:t>
            </a:r>
          </a:p>
          <a:p>
            <a:r>
              <a:rPr lang="en-US" dirty="0"/>
              <a:t>Presentations will be from October 11</a:t>
            </a:r>
            <a:r>
              <a:rPr lang="en-US" baseline="30000" dirty="0"/>
              <a:t>th</a:t>
            </a:r>
            <a:r>
              <a:rPr lang="en-US" dirty="0"/>
              <a:t> – 14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Presented materials will be posted on program webpage</a:t>
            </a:r>
          </a:p>
          <a:p>
            <a:r>
              <a:rPr lang="en-US" dirty="0"/>
              <a:t>Data Reduction Starts Wednesday afternoon</a:t>
            </a:r>
          </a:p>
          <a:p>
            <a:r>
              <a:rPr lang="en-US" dirty="0"/>
              <a:t>Reception, today Tuesday evening 5-7 pm</a:t>
            </a:r>
          </a:p>
          <a:p>
            <a:r>
              <a:rPr lang="en-US" dirty="0"/>
              <a:t>VLA Tour Monday, October 17</a:t>
            </a:r>
            <a:r>
              <a:rPr lang="en-US" baseline="30000" dirty="0"/>
              <a:t>th</a:t>
            </a:r>
            <a:r>
              <a:rPr lang="en-US" dirty="0"/>
              <a:t> 9 am – 2:30 pm (from DSOC)</a:t>
            </a:r>
          </a:p>
        </p:txBody>
      </p:sp>
    </p:spTree>
    <p:extLst>
      <p:ext uri="{BB962C8B-B14F-4D97-AF65-F5344CB8AC3E}">
        <p14:creationId xmlns:p14="http://schemas.microsoft.com/office/powerpoint/2010/main" val="3415689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8B4BF1-06C0-4622-8637-2ED7AD886D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4000" y="530467"/>
            <a:ext cx="8636000" cy="4603750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Reception tonight (5 – 7 pm) at Macey Center</a:t>
            </a:r>
            <a:endParaRPr lang="en-GB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F069B-714A-4CFF-972B-54E218FBD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1" t="18422" r="20998" b="7895"/>
          <a:stretch/>
        </p:blipFill>
        <p:spPr>
          <a:xfrm>
            <a:off x="1073217" y="1293737"/>
            <a:ext cx="6492240" cy="384048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D3C05D-1710-4FB4-BBC3-36053F920B12}"/>
              </a:ext>
            </a:extLst>
          </p:cNvPr>
          <p:cNvCxnSpPr>
            <a:cxnSpLocks/>
          </p:cNvCxnSpPr>
          <p:nvPr/>
        </p:nvCxnSpPr>
        <p:spPr>
          <a:xfrm flipH="1">
            <a:off x="3717758" y="2310063"/>
            <a:ext cx="1082842" cy="21656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75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A73058-D4D6-4616-BC6B-254E819288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VLA Tour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F067D-5CCC-42AA-A839-1A5BA681A2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7C6D66-7467-4F47-B609-F676C3F6B8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Carpool sign-up sheets in the back</a:t>
            </a:r>
          </a:p>
          <a:p>
            <a:r>
              <a:rPr lang="en-US" dirty="0"/>
              <a:t>Leave at 9:00 am on Monday, October 17</a:t>
            </a:r>
            <a:r>
              <a:rPr lang="en-US" baseline="30000" dirty="0"/>
              <a:t>th</a:t>
            </a:r>
            <a:r>
              <a:rPr lang="en-US" dirty="0"/>
              <a:t> (about 1 hour drive),</a:t>
            </a:r>
            <a:br>
              <a:rPr lang="en-US" dirty="0"/>
            </a:br>
            <a:r>
              <a:rPr lang="en-US" dirty="0"/>
              <a:t>more details to be shared on Friday. Return around 2:30 pm</a:t>
            </a:r>
          </a:p>
          <a:p>
            <a:r>
              <a:rPr lang="en-US" dirty="0"/>
              <a:t>We will have water and snack bars and you might want to take lunch.</a:t>
            </a:r>
          </a:p>
          <a:p>
            <a:r>
              <a:rPr lang="en-US" dirty="0"/>
              <a:t>We recommend to bring: </a:t>
            </a:r>
            <a:r>
              <a:rPr lang="en-GB" dirty="0"/>
              <a:t>sunscreen, hat, sunglasses </a:t>
            </a:r>
            <a:br>
              <a:rPr lang="en-GB" dirty="0"/>
            </a:br>
            <a:r>
              <a:rPr lang="en-GB" dirty="0"/>
              <a:t>(although weather forecast right now is for possible rainy conditions)</a:t>
            </a:r>
          </a:p>
          <a:p>
            <a:r>
              <a:rPr lang="en-US" dirty="0"/>
              <a:t>C</a:t>
            </a:r>
            <a:r>
              <a:rPr lang="en-GB" dirty="0" err="1"/>
              <a:t>losed</a:t>
            </a:r>
            <a:r>
              <a:rPr lang="en-GB" dirty="0"/>
              <a:t> shoes and long pants for climbing a VLA antenna</a:t>
            </a:r>
          </a:p>
        </p:txBody>
      </p:sp>
    </p:spTree>
    <p:extLst>
      <p:ext uri="{BB962C8B-B14F-4D97-AF65-F5344CB8AC3E}">
        <p14:creationId xmlns:p14="http://schemas.microsoft.com/office/powerpoint/2010/main" val="483737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3677C7-4F62-464E-8A98-1568AB7D5A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Computing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D5C51-2D3B-4107-A6B5-843A37E678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3040" y="807192"/>
            <a:ext cx="8636000" cy="4603750"/>
          </a:xfrm>
        </p:spPr>
        <p:txBody>
          <a:bodyPr/>
          <a:lstStyle/>
          <a:p>
            <a:r>
              <a:rPr lang="en-US" dirty="0"/>
              <a:t>Check that you can login to your workstation with the nm-#### account that you were provided (using your my.nrao.edu password)</a:t>
            </a:r>
            <a:br>
              <a:rPr lang="en-US" dirty="0"/>
            </a:br>
            <a:endParaRPr lang="en-US" dirty="0"/>
          </a:p>
          <a:p>
            <a:r>
              <a:rPr lang="en-US" dirty="0"/>
              <a:t>General computing information, see NRAO Computing Guide</a:t>
            </a:r>
            <a:br>
              <a:rPr lang="en-US" dirty="0"/>
            </a:br>
            <a:r>
              <a:rPr lang="en-US" dirty="0">
                <a:hlinkClick r:id="rId2"/>
              </a:rPr>
              <a:t>https://info.nrao.edu/computing/guide</a:t>
            </a:r>
            <a:br>
              <a:rPr lang="en-US" dirty="0"/>
            </a:br>
            <a:endParaRPr lang="en-US" dirty="0"/>
          </a:p>
          <a:p>
            <a:r>
              <a:rPr lang="en-US" dirty="0"/>
              <a:t>Specifically for batch processing: </a:t>
            </a:r>
            <a:r>
              <a:rPr lang="en-US" dirty="0">
                <a:hlinkClick r:id="rId3"/>
              </a:rPr>
              <a:t>https://info.nrao.edu/computing/guide/cluster-processing</a:t>
            </a:r>
            <a:br>
              <a:rPr lang="en-US" dirty="0"/>
            </a:br>
            <a:endParaRPr lang="en-US" dirty="0"/>
          </a:p>
          <a:p>
            <a:r>
              <a:rPr lang="en-US" dirty="0"/>
              <a:t>Note, workstations share nodes. Computing intensive data reduction and imaging is recommended to be done through batch processing.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8376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250680"/>
      </p:ext>
    </p:extLst>
  </p:cSld>
  <p:clrMapOvr>
    <a:masterClrMapping/>
  </p:clrMapOvr>
</p:sld>
</file>

<file path=ppt/theme/theme1.xml><?xml version="1.0" encoding="utf-8"?>
<a:theme xmlns:a="http://schemas.openxmlformats.org/drawingml/2006/main" name="NRAO_Presentatio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Gill Sans MT" panose="020B05020201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BABFE1F-60F0-8D45-9941-2756F9EA0A2F}" vid="{7268FAF6-685E-524F-BE6D-D3B2413336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DRW_Presentation_Template</Template>
  <TotalTime>40</TotalTime>
  <Words>369</Words>
  <Application>Microsoft Office PowerPoint</Application>
  <PresentationFormat>On-screen Show (4:3)</PresentationFormat>
  <Paragraphs>38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Gill Sans</vt:lpstr>
      <vt:lpstr>Gill Sans Light</vt:lpstr>
      <vt:lpstr>Gill Sans MT</vt:lpstr>
      <vt:lpstr>NRAO_Presentation_Template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Schinzel</dc:creator>
  <cp:lastModifiedBy>Frank Schinzel</cp:lastModifiedBy>
  <cp:revision>14</cp:revision>
  <cp:lastPrinted>2015-05-26T19:39:14Z</cp:lastPrinted>
  <dcterms:created xsi:type="dcterms:W3CDTF">2022-10-10T22:20:54Z</dcterms:created>
  <dcterms:modified xsi:type="dcterms:W3CDTF">2022-10-11T02:14:32Z</dcterms:modified>
</cp:coreProperties>
</file>