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2"/>
  </p:notesMasterIdLst>
  <p:sldIdLst>
    <p:sldId id="256" r:id="rId2"/>
    <p:sldId id="261" r:id="rId3"/>
    <p:sldId id="488" r:id="rId4"/>
    <p:sldId id="489" r:id="rId5"/>
    <p:sldId id="491" r:id="rId6"/>
    <p:sldId id="266" r:id="rId7"/>
    <p:sldId id="258" r:id="rId8"/>
    <p:sldId id="267" r:id="rId9"/>
    <p:sldId id="268" r:id="rId10"/>
    <p:sldId id="269" r:id="rId11"/>
    <p:sldId id="486" r:id="rId12"/>
    <p:sldId id="272" r:id="rId13"/>
    <p:sldId id="273" r:id="rId14"/>
    <p:sldId id="504" r:id="rId15"/>
    <p:sldId id="505" r:id="rId16"/>
    <p:sldId id="428" r:id="rId17"/>
    <p:sldId id="430" r:id="rId18"/>
    <p:sldId id="494" r:id="rId19"/>
    <p:sldId id="483" r:id="rId20"/>
    <p:sldId id="496" r:id="rId21"/>
    <p:sldId id="435" r:id="rId22"/>
    <p:sldId id="434" r:id="rId23"/>
    <p:sldId id="443" r:id="rId24"/>
    <p:sldId id="444" r:id="rId25"/>
    <p:sldId id="277" r:id="rId26"/>
    <p:sldId id="497" r:id="rId27"/>
    <p:sldId id="445" r:id="rId28"/>
    <p:sldId id="442" r:id="rId29"/>
    <p:sldId id="498" r:id="rId30"/>
    <p:sldId id="408" r:id="rId31"/>
    <p:sldId id="409" r:id="rId32"/>
    <p:sldId id="477" r:id="rId33"/>
    <p:sldId id="449" r:id="rId34"/>
    <p:sldId id="453" r:id="rId35"/>
    <p:sldId id="452" r:id="rId36"/>
    <p:sldId id="485" r:id="rId37"/>
    <p:sldId id="500" r:id="rId38"/>
    <p:sldId id="410" r:id="rId39"/>
    <p:sldId id="413" r:id="rId40"/>
    <p:sldId id="450" r:id="rId41"/>
    <p:sldId id="456" r:id="rId42"/>
    <p:sldId id="457" r:id="rId43"/>
    <p:sldId id="501" r:id="rId44"/>
    <p:sldId id="460" r:id="rId45"/>
    <p:sldId id="478" r:id="rId46"/>
    <p:sldId id="455" r:id="rId47"/>
    <p:sldId id="458" r:id="rId48"/>
    <p:sldId id="502" r:id="rId49"/>
    <p:sldId id="426" r:id="rId50"/>
    <p:sldId id="465" r:id="rId51"/>
    <p:sldId id="467" r:id="rId52"/>
    <p:sldId id="420" r:id="rId53"/>
    <p:sldId id="468" r:id="rId54"/>
    <p:sldId id="470" r:id="rId55"/>
    <p:sldId id="484" r:id="rId56"/>
    <p:sldId id="490" r:id="rId57"/>
    <p:sldId id="493" r:id="rId58"/>
    <p:sldId id="257" r:id="rId59"/>
    <p:sldId id="278" r:id="rId60"/>
    <p:sldId id="495"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7CB"/>
    <a:srgbClr val="64A3F9"/>
    <a:srgbClr val="052058"/>
    <a:srgbClr val="929292"/>
    <a:srgbClr val="811A00"/>
    <a:srgbClr val="D8BFD8"/>
    <a:srgbClr val="8B2124"/>
    <a:srgbClr val="11264C"/>
    <a:srgbClr val="0624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29" autoAdjust="0"/>
    <p:restoredTop sz="86068" autoAdjust="0"/>
  </p:normalViewPr>
  <p:slideViewPr>
    <p:cSldViewPr snapToGrid="0" snapToObjects="1">
      <p:cViewPr varScale="1">
        <p:scale>
          <a:sx n="115" d="100"/>
          <a:sy n="115" d="100"/>
        </p:scale>
        <p:origin x="1104" y="184"/>
      </p:cViewPr>
      <p:guideLst>
        <p:guide orient="horz" pos="41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AF8F9-169D-44DB-85CA-273403A7B9DE}" type="datetimeFigureOut">
              <a:rPr lang="en-US" smtClean="0"/>
              <a:t>10/11/22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8C562-8B63-4E12-9383-291BCD3F64FA}" type="slidenum">
              <a:rPr lang="en-US" smtClean="0"/>
              <a:t>‹#›</a:t>
            </a:fld>
            <a:endParaRPr lang="en-US" dirty="0"/>
          </a:p>
        </p:txBody>
      </p:sp>
    </p:spTree>
    <p:extLst>
      <p:ext uri="{BB962C8B-B14F-4D97-AF65-F5344CB8AC3E}">
        <p14:creationId xmlns:p14="http://schemas.microsoft.com/office/powerpoint/2010/main" val="59287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asa.nrao.edu/casadocs/latest/global-task-list/task_statwt/about"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 don't actually recommend doing this in real-time because it's better to pay attention to the presentation. But if you do want to go through it later, this will help guide you.</a:t>
            </a:r>
          </a:p>
        </p:txBody>
      </p:sp>
      <p:sp>
        <p:nvSpPr>
          <p:cNvPr id="4" name="Slide Number Placeholder 3"/>
          <p:cNvSpPr>
            <a:spLocks noGrp="1"/>
          </p:cNvSpPr>
          <p:nvPr>
            <p:ph type="sldNum" sz="quarter" idx="5"/>
          </p:nvPr>
        </p:nvSpPr>
        <p:spPr/>
        <p:txBody>
          <a:bodyPr/>
          <a:lstStyle/>
          <a:p>
            <a:fld id="{0658C562-8B63-4E12-9383-291BCD3F64FA}" type="slidenum">
              <a:rPr lang="en-US" smtClean="0"/>
              <a:t>2</a:t>
            </a:fld>
            <a:endParaRPr lang="en-US" dirty="0"/>
          </a:p>
        </p:txBody>
      </p:sp>
    </p:spTree>
    <p:extLst>
      <p:ext uri="{BB962C8B-B14F-4D97-AF65-F5344CB8AC3E}">
        <p14:creationId xmlns:p14="http://schemas.microsoft.com/office/powerpoint/2010/main" val="621106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 thing to note is that in each of these plots we are looking at the whole sky... so although we can track the variation over time, the VLA is effectively a *single* pixel here (except maybe A-configuration which is the most extended configuration?). So there is some discussion as to how useful this correction is, and that's part of why we are not yet applying this by default. You can always feel free to compare calibration results when you do or don't apply this, and thus decide whether or not to use it in your final calibration.</a:t>
            </a:r>
          </a:p>
        </p:txBody>
      </p:sp>
      <p:sp>
        <p:nvSpPr>
          <p:cNvPr id="4" name="Slide Number Placeholder 3"/>
          <p:cNvSpPr>
            <a:spLocks noGrp="1"/>
          </p:cNvSpPr>
          <p:nvPr>
            <p:ph type="sldNum" sz="quarter" idx="5"/>
          </p:nvPr>
        </p:nvSpPr>
        <p:spPr/>
        <p:txBody>
          <a:bodyPr/>
          <a:lstStyle/>
          <a:p>
            <a:fld id="{0658C562-8B63-4E12-9383-291BCD3F64FA}" type="slidenum">
              <a:rPr lang="en-US" smtClean="0"/>
              <a:t>18</a:t>
            </a:fld>
            <a:endParaRPr lang="en-US" dirty="0"/>
          </a:p>
        </p:txBody>
      </p:sp>
    </p:spTree>
    <p:extLst>
      <p:ext uri="{BB962C8B-B14F-4D97-AF65-F5344CB8AC3E}">
        <p14:creationId xmlns:p14="http://schemas.microsoft.com/office/powerpoint/2010/main" val="1309430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requantizers</a:t>
            </a:r>
            <a:r>
              <a:rPr lang="en-US" dirty="0"/>
              <a:t>: a part of the electronics that helps put the electronic signal in the right dynamic range for the correlator</a:t>
            </a:r>
          </a:p>
        </p:txBody>
      </p:sp>
      <p:sp>
        <p:nvSpPr>
          <p:cNvPr id="4" name="Slide Number Placeholder 3"/>
          <p:cNvSpPr>
            <a:spLocks noGrp="1"/>
          </p:cNvSpPr>
          <p:nvPr>
            <p:ph type="sldNum" sz="quarter" idx="5"/>
          </p:nvPr>
        </p:nvSpPr>
        <p:spPr/>
        <p:txBody>
          <a:bodyPr/>
          <a:lstStyle/>
          <a:p>
            <a:fld id="{0658C562-8B63-4E12-9383-291BCD3F64FA}" type="slidenum">
              <a:rPr lang="en-US" smtClean="0"/>
              <a:t>19</a:t>
            </a:fld>
            <a:endParaRPr lang="en-US" dirty="0"/>
          </a:p>
        </p:txBody>
      </p:sp>
    </p:spTree>
    <p:extLst>
      <p:ext uri="{BB962C8B-B14F-4D97-AF65-F5344CB8AC3E}">
        <p14:creationId xmlns:p14="http://schemas.microsoft.com/office/powerpoint/2010/main" val="194019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8C562-8B63-4E12-9383-291BCD3F64FA}" type="slidenum">
              <a:rPr lang="en-US" smtClean="0"/>
              <a:t>20</a:t>
            </a:fld>
            <a:endParaRPr lang="en-US" dirty="0"/>
          </a:p>
        </p:txBody>
      </p:sp>
    </p:spTree>
    <p:extLst>
      <p:ext uri="{BB962C8B-B14F-4D97-AF65-F5344CB8AC3E}">
        <p14:creationId xmlns:p14="http://schemas.microsoft.com/office/powerpoint/2010/main" val="278452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Frank:</a:t>
            </a:r>
          </a:p>
          <a:p>
            <a:r>
              <a:rPr lang="en-US" dirty="0"/>
              <a:t>"The P image models are from Rick and were recently added, they are based on clean components, so technically not images. They can either be scaled by PB2017 or Scaife-Heald, so they are ok to be used in both cases."</a:t>
            </a:r>
          </a:p>
        </p:txBody>
      </p:sp>
      <p:sp>
        <p:nvSpPr>
          <p:cNvPr id="4" name="Slide Number Placeholder 3"/>
          <p:cNvSpPr>
            <a:spLocks noGrp="1"/>
          </p:cNvSpPr>
          <p:nvPr>
            <p:ph type="sldNum" sz="quarter" idx="5"/>
          </p:nvPr>
        </p:nvSpPr>
        <p:spPr/>
        <p:txBody>
          <a:bodyPr/>
          <a:lstStyle/>
          <a:p>
            <a:fld id="{0658C562-8B63-4E12-9383-291BCD3F64FA}" type="slidenum">
              <a:rPr lang="en-US" smtClean="0"/>
              <a:t>22</a:t>
            </a:fld>
            <a:endParaRPr lang="en-US" dirty="0"/>
          </a:p>
        </p:txBody>
      </p:sp>
    </p:spTree>
    <p:extLst>
      <p:ext uri="{BB962C8B-B14F-4D97-AF65-F5344CB8AC3E}">
        <p14:creationId xmlns:p14="http://schemas.microsoft.com/office/powerpoint/2010/main" val="1202421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capturing setjy output into a variable is useful for polarization (as you'll see later in Frank's polarization talk)</a:t>
            </a:r>
          </a:p>
        </p:txBody>
      </p:sp>
      <p:sp>
        <p:nvSpPr>
          <p:cNvPr id="4" name="Slide Number Placeholder 3"/>
          <p:cNvSpPr>
            <a:spLocks noGrp="1"/>
          </p:cNvSpPr>
          <p:nvPr>
            <p:ph type="sldNum" sz="quarter" idx="5"/>
          </p:nvPr>
        </p:nvSpPr>
        <p:spPr/>
        <p:txBody>
          <a:bodyPr/>
          <a:lstStyle/>
          <a:p>
            <a:fld id="{0658C562-8B63-4E12-9383-291BCD3F64FA}" type="slidenum">
              <a:rPr lang="en-US" smtClean="0"/>
              <a:t>23</a:t>
            </a:fld>
            <a:endParaRPr lang="en-US" dirty="0"/>
          </a:p>
        </p:txBody>
      </p:sp>
    </p:spTree>
    <p:extLst>
      <p:ext uri="{BB962C8B-B14F-4D97-AF65-F5344CB8AC3E}">
        <p14:creationId xmlns:p14="http://schemas.microsoft.com/office/powerpoint/2010/main" val="577267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3C48 at 3 GHz. We can see that it is a very strong source (8 Jy) and has a strong spectral index</a:t>
            </a:r>
          </a:p>
        </p:txBody>
      </p:sp>
      <p:sp>
        <p:nvSpPr>
          <p:cNvPr id="4" name="Slide Number Placeholder 3"/>
          <p:cNvSpPr>
            <a:spLocks noGrp="1"/>
          </p:cNvSpPr>
          <p:nvPr>
            <p:ph type="sldNum" sz="quarter" idx="5"/>
          </p:nvPr>
        </p:nvSpPr>
        <p:spPr/>
        <p:txBody>
          <a:bodyPr/>
          <a:lstStyle/>
          <a:p>
            <a:fld id="{0658C562-8B63-4E12-9383-291BCD3F64FA}" type="slidenum">
              <a:rPr lang="en-US" smtClean="0"/>
              <a:t>24</a:t>
            </a:fld>
            <a:endParaRPr lang="en-US" dirty="0"/>
          </a:p>
        </p:txBody>
      </p:sp>
    </p:spTree>
    <p:extLst>
      <p:ext uri="{BB962C8B-B14F-4D97-AF65-F5344CB8AC3E}">
        <p14:creationId xmlns:p14="http://schemas.microsoft.com/office/powerpoint/2010/main" val="18156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8C562-8B63-4E12-9383-291BCD3F64FA}" type="slidenum">
              <a:rPr lang="en-US" smtClean="0"/>
              <a:t>26</a:t>
            </a:fld>
            <a:endParaRPr lang="en-US" dirty="0"/>
          </a:p>
        </p:txBody>
      </p:sp>
    </p:spTree>
    <p:extLst>
      <p:ext uri="{BB962C8B-B14F-4D97-AF65-F5344CB8AC3E}">
        <p14:creationId xmlns:p14="http://schemas.microsoft.com/office/powerpoint/2010/main" val="198137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PER EMMANUEL REQUEST</a:t>
            </a:r>
          </a:p>
          <a:p>
            <a:r>
              <a:rPr lang="en-US" dirty="0"/>
              <a:t>These antenna based delays can be seen in the UV data through the varying phase slope in frequency on each baseline and correlation (and baseband if the data set has more than one baseband pair)</a:t>
            </a:r>
          </a:p>
        </p:txBody>
      </p:sp>
      <p:sp>
        <p:nvSpPr>
          <p:cNvPr id="4" name="Slide Number Placeholder 3"/>
          <p:cNvSpPr>
            <a:spLocks noGrp="1"/>
          </p:cNvSpPr>
          <p:nvPr>
            <p:ph type="sldNum" sz="quarter" idx="5"/>
          </p:nvPr>
        </p:nvSpPr>
        <p:spPr/>
        <p:txBody>
          <a:bodyPr/>
          <a:lstStyle/>
          <a:p>
            <a:fld id="{0658C562-8B63-4E12-9383-291BCD3F64FA}" type="slidenum">
              <a:rPr lang="en-US" smtClean="0"/>
              <a:t>27</a:t>
            </a:fld>
            <a:endParaRPr lang="en-US" dirty="0"/>
          </a:p>
        </p:txBody>
      </p:sp>
    </p:spTree>
    <p:extLst>
      <p:ext uri="{BB962C8B-B14F-4D97-AF65-F5344CB8AC3E}">
        <p14:creationId xmlns:p14="http://schemas.microsoft.com/office/powerpoint/2010/main" val="223226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t>
            </a:r>
            <a:r>
              <a:rPr lang="en-US" dirty="0" err="1"/>
              <a:t>refant</a:t>
            </a:r>
            <a:r>
              <a:rPr lang="en-US" dirty="0"/>
              <a:t> = ea10; </a:t>
            </a:r>
            <a:r>
              <a:rPr lang="en-US" dirty="0" err="1"/>
              <a:t>Lorant</a:t>
            </a:r>
            <a:r>
              <a:rPr lang="en-US" dirty="0"/>
              <a:t> explained in his earlier presentation about how one might choose an appropriate reference antenna.</a:t>
            </a:r>
          </a:p>
        </p:txBody>
      </p:sp>
      <p:sp>
        <p:nvSpPr>
          <p:cNvPr id="4" name="Slide Number Placeholder 3"/>
          <p:cNvSpPr>
            <a:spLocks noGrp="1"/>
          </p:cNvSpPr>
          <p:nvPr>
            <p:ph type="sldNum" sz="quarter" idx="5"/>
          </p:nvPr>
        </p:nvSpPr>
        <p:spPr/>
        <p:txBody>
          <a:bodyPr/>
          <a:lstStyle/>
          <a:p>
            <a:fld id="{0658C562-8B63-4E12-9383-291BCD3F64FA}" type="slidenum">
              <a:rPr lang="en-US" smtClean="0"/>
              <a:t>28</a:t>
            </a:fld>
            <a:endParaRPr lang="en-US" dirty="0"/>
          </a:p>
        </p:txBody>
      </p:sp>
    </p:spTree>
    <p:extLst>
      <p:ext uri="{BB962C8B-B14F-4D97-AF65-F5344CB8AC3E}">
        <p14:creationId xmlns:p14="http://schemas.microsoft.com/office/powerpoint/2010/main" val="211294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8C562-8B63-4E12-9383-291BCD3F64FA}" type="slidenum">
              <a:rPr lang="en-US" smtClean="0"/>
              <a:t>29</a:t>
            </a:fld>
            <a:endParaRPr lang="en-US" dirty="0"/>
          </a:p>
        </p:txBody>
      </p:sp>
    </p:spTree>
    <p:extLst>
      <p:ext uri="{BB962C8B-B14F-4D97-AF65-F5344CB8AC3E}">
        <p14:creationId xmlns:p14="http://schemas.microsoft.com/office/powerpoint/2010/main" val="156584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 also examined the data per </a:t>
            </a:r>
            <a:r>
              <a:rPr lang="en-US" dirty="0" err="1"/>
              <a:t>Lorant's</a:t>
            </a:r>
            <a:r>
              <a:rPr lang="en-US" dirty="0"/>
              <a:t> earlier presentation, and you should ALWAYS do that before just jumping right into calibration.</a:t>
            </a:r>
          </a:p>
        </p:txBody>
      </p:sp>
      <p:sp>
        <p:nvSpPr>
          <p:cNvPr id="4" name="Slide Number Placeholder 3"/>
          <p:cNvSpPr>
            <a:spLocks noGrp="1"/>
          </p:cNvSpPr>
          <p:nvPr>
            <p:ph type="sldNum" sz="quarter" idx="5"/>
          </p:nvPr>
        </p:nvSpPr>
        <p:spPr/>
        <p:txBody>
          <a:bodyPr/>
          <a:lstStyle/>
          <a:p>
            <a:fld id="{0658C562-8B63-4E12-9383-291BCD3F64FA}" type="slidenum">
              <a:rPr lang="en-US" smtClean="0"/>
              <a:t>5</a:t>
            </a:fld>
            <a:endParaRPr lang="en-US" dirty="0"/>
          </a:p>
        </p:txBody>
      </p:sp>
    </p:spTree>
    <p:extLst>
      <p:ext uri="{BB962C8B-B14F-4D97-AF65-F5344CB8AC3E}">
        <p14:creationId xmlns:p14="http://schemas.microsoft.com/office/powerpoint/2010/main" val="3494674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skipping this step because we are dealing with low-frequency data. It doesn’t hurt to run it for low-frequency, but it isn’t necessary. Note: the pipeline always runs this step (for consistency I believe but don’t quote me on that)</a:t>
            </a:r>
          </a:p>
        </p:txBody>
      </p:sp>
      <p:sp>
        <p:nvSpPr>
          <p:cNvPr id="4" name="Slide Number Placeholder 3"/>
          <p:cNvSpPr>
            <a:spLocks noGrp="1"/>
          </p:cNvSpPr>
          <p:nvPr>
            <p:ph type="sldNum" sz="quarter" idx="5"/>
          </p:nvPr>
        </p:nvSpPr>
        <p:spPr/>
        <p:txBody>
          <a:bodyPr/>
          <a:lstStyle/>
          <a:p>
            <a:fld id="{0658C562-8B63-4E12-9383-291BCD3F64FA}" type="slidenum">
              <a:rPr lang="en-US" smtClean="0"/>
              <a:t>32</a:t>
            </a:fld>
            <a:endParaRPr lang="en-US" dirty="0"/>
          </a:p>
        </p:txBody>
      </p:sp>
    </p:spTree>
    <p:extLst>
      <p:ext uri="{BB962C8B-B14F-4D97-AF65-F5344CB8AC3E}">
        <p14:creationId xmlns:p14="http://schemas.microsoft.com/office/powerpoint/2010/main" val="41571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might want to run with this one because it reports “insufficient unflagged antennas to proceed with this solve”. And can tell people that this is okay because those got flagged in the </a:t>
            </a:r>
            <a:r>
              <a:rPr lang="en-US" dirty="0" err="1"/>
              <a:t>hanning</a:t>
            </a:r>
            <a:r>
              <a:rPr lang="en-US" dirty="0"/>
              <a:t> smoothing step.  (I verified check this.)</a:t>
            </a:r>
          </a:p>
        </p:txBody>
      </p:sp>
      <p:sp>
        <p:nvSpPr>
          <p:cNvPr id="4" name="Slide Number Placeholder 3"/>
          <p:cNvSpPr>
            <a:spLocks noGrp="1"/>
          </p:cNvSpPr>
          <p:nvPr>
            <p:ph type="sldNum" sz="quarter" idx="5"/>
          </p:nvPr>
        </p:nvSpPr>
        <p:spPr/>
        <p:txBody>
          <a:bodyPr/>
          <a:lstStyle/>
          <a:p>
            <a:fld id="{0658C562-8B63-4E12-9383-291BCD3F64FA}" type="slidenum">
              <a:rPr lang="en-US" smtClean="0"/>
              <a:t>33</a:t>
            </a:fld>
            <a:endParaRPr lang="en-US" dirty="0"/>
          </a:p>
        </p:txBody>
      </p:sp>
    </p:spTree>
    <p:extLst>
      <p:ext uri="{BB962C8B-B14F-4D97-AF65-F5344CB8AC3E}">
        <p14:creationId xmlns:p14="http://schemas.microsoft.com/office/powerpoint/2010/main" val="981695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this one: see that reference antenna has phases = 0deg.</a:t>
            </a:r>
          </a:p>
        </p:txBody>
      </p:sp>
      <p:sp>
        <p:nvSpPr>
          <p:cNvPr id="4" name="Slide Number Placeholder 3"/>
          <p:cNvSpPr>
            <a:spLocks noGrp="1"/>
          </p:cNvSpPr>
          <p:nvPr>
            <p:ph type="sldNum" sz="quarter" idx="5"/>
          </p:nvPr>
        </p:nvSpPr>
        <p:spPr/>
        <p:txBody>
          <a:bodyPr/>
          <a:lstStyle/>
          <a:p>
            <a:fld id="{0658C562-8B63-4E12-9383-291BCD3F64FA}" type="slidenum">
              <a:rPr lang="en-US" smtClean="0"/>
              <a:t>34</a:t>
            </a:fld>
            <a:endParaRPr lang="en-US" dirty="0"/>
          </a:p>
        </p:txBody>
      </p:sp>
    </p:spTree>
    <p:extLst>
      <p:ext uri="{BB962C8B-B14F-4D97-AF65-F5344CB8AC3E}">
        <p14:creationId xmlns:p14="http://schemas.microsoft.com/office/powerpoint/2010/main" val="76006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scatter than in the model that we looked at originally! That's okay and expected. Some scatter could be due to structure such that the flux density detected on different baselines is slightly different, but what we are seeing here is from a typical amount of noise that varies a bit on the different baselines.</a:t>
            </a:r>
          </a:p>
          <a:p>
            <a:endParaRPr lang="en-US" dirty="0"/>
          </a:p>
          <a:p>
            <a:r>
              <a:rPr lang="en-US" dirty="0" err="1"/>
              <a:t>applycal</a:t>
            </a:r>
            <a:r>
              <a:rPr lang="en-US" dirty="0"/>
              <a:t>(</a:t>
            </a:r>
          </a:p>
        </p:txBody>
      </p:sp>
      <p:sp>
        <p:nvSpPr>
          <p:cNvPr id="4" name="Slide Number Placeholder 3"/>
          <p:cNvSpPr>
            <a:spLocks noGrp="1"/>
          </p:cNvSpPr>
          <p:nvPr>
            <p:ph type="sldNum" sz="quarter" idx="5"/>
          </p:nvPr>
        </p:nvSpPr>
        <p:spPr/>
        <p:txBody>
          <a:bodyPr/>
          <a:lstStyle/>
          <a:p>
            <a:fld id="{0658C562-8B63-4E12-9383-291BCD3F64FA}" type="slidenum">
              <a:rPr lang="en-US" smtClean="0"/>
              <a:t>36</a:t>
            </a:fld>
            <a:endParaRPr lang="en-US" dirty="0"/>
          </a:p>
        </p:txBody>
      </p:sp>
    </p:spTree>
    <p:extLst>
      <p:ext uri="{BB962C8B-B14F-4D97-AF65-F5344CB8AC3E}">
        <p14:creationId xmlns:p14="http://schemas.microsoft.com/office/powerpoint/2010/main" val="781699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8C562-8B63-4E12-9383-291BCD3F64FA}" type="slidenum">
              <a:rPr lang="en-US" smtClean="0"/>
              <a:t>37</a:t>
            </a:fld>
            <a:endParaRPr lang="en-US" dirty="0"/>
          </a:p>
        </p:txBody>
      </p:sp>
    </p:spTree>
    <p:extLst>
      <p:ext uri="{BB962C8B-B14F-4D97-AF65-F5344CB8AC3E}">
        <p14:creationId xmlns:p14="http://schemas.microsoft.com/office/powerpoint/2010/main" val="2954035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Especially for higher frequencies, phases change on a much shorter timescale than amplitude; we will solve for phase/amp solutions separately.</a:t>
            </a:r>
          </a:p>
          <a:p>
            <a:pPr marL="171450" indent="-171450">
              <a:buFontTx/>
              <a:buChar char="-"/>
            </a:pPr>
            <a:r>
              <a:rPr lang="en-US" dirty="0"/>
              <a:t>When phase changes significantly over time: if the un-corrected phase were averaged over this timescale, the amplitude would decorrelate. </a:t>
            </a:r>
            <a:r>
              <a:rPr lang="en-US" b="1" dirty="0"/>
              <a:t>Note that we now also re-solve  for the gain solutions of the bandpass calibrator to derive new solutions that are corrected for the bandpass shape.</a:t>
            </a:r>
            <a:r>
              <a:rPr lang="en-US" dirty="0"/>
              <a:t> This is not strictly necessary, since the bandpass calibrator will not be used again, but it is useful to check its calibrated flux density.</a:t>
            </a:r>
          </a:p>
          <a:p>
            <a:r>
              <a:rPr lang="en-US" dirty="0"/>
              <a:t>- Parameter </a:t>
            </a:r>
            <a:r>
              <a:rPr lang="en-US" i="1" dirty="0"/>
              <a:t>solint='int' </a:t>
            </a:r>
            <a:r>
              <a:rPr lang="en-US" dirty="0"/>
              <a:t>coupled with parameter </a:t>
            </a:r>
            <a:r>
              <a:rPr lang="en-US" i="1" dirty="0"/>
              <a:t>calmode='p' </a:t>
            </a:r>
            <a:r>
              <a:rPr lang="en-US" dirty="0"/>
              <a:t>will derive a single phase solution for each integration. Note that the bandpass table is applied on-the-fly before solving for the phase solutions, however the bandpass is NOT applied to the data permanently until applycal is run later on. </a:t>
            </a:r>
          </a:p>
          <a:p>
            <a:r>
              <a:rPr lang="en-US" dirty="0"/>
              <a:t>- Although </a:t>
            </a:r>
            <a:r>
              <a:rPr lang="en-US" i="1" dirty="0"/>
              <a:t>solint='int' </a:t>
            </a:r>
            <a:r>
              <a:rPr lang="en-US" dirty="0"/>
              <a:t>is the best choice to apply before for solving for the amplitude solutions, it is not a good idea to use this to apply to the target. That is because the phase-scatter within a scan can dominate the interpolation between calibrator scans. Instead, we also solve for the phase on the scan time, </a:t>
            </a:r>
            <a:r>
              <a:rPr lang="en-US" i="1" dirty="0"/>
              <a:t>solint='inf' </a:t>
            </a:r>
            <a:r>
              <a:rPr lang="en-US" dirty="0"/>
              <a:t>for application to the target later on.</a:t>
            </a:r>
          </a:p>
          <a:p>
            <a:r>
              <a:rPr lang="en-US" dirty="0"/>
              <a:t>- Eventually we will apply both the amplitude (scaling) solutions from </a:t>
            </a:r>
            <a:r>
              <a:rPr lang="en-US" dirty="0" err="1"/>
              <a:t>ampphase</a:t>
            </a:r>
            <a:r>
              <a:rPr lang="en-US" dirty="0"/>
              <a:t> and the phase solutions from </a:t>
            </a:r>
            <a:r>
              <a:rPr lang="en-US" dirty="0" err="1"/>
              <a:t>scanphase</a:t>
            </a:r>
            <a:r>
              <a:rPr lang="en-US" dirty="0"/>
              <a:t>. We need to make sure that the combination (multiplication) of </a:t>
            </a:r>
            <a:r>
              <a:rPr lang="en-US" dirty="0" err="1"/>
              <a:t>ampphase</a:t>
            </a:r>
            <a:r>
              <a:rPr lang="en-US" dirty="0"/>
              <a:t> and </a:t>
            </a:r>
            <a:r>
              <a:rPr lang="en-US" dirty="0" err="1"/>
              <a:t>scanphase</a:t>
            </a:r>
            <a:r>
              <a:rPr lang="en-US" dirty="0"/>
              <a:t> lead to the total phase solution. So that is why we pre-apply </a:t>
            </a:r>
            <a:r>
              <a:rPr lang="en-US" dirty="0" err="1"/>
              <a:t>ampphase</a:t>
            </a:r>
            <a:r>
              <a:rPr lang="en-US" dirty="0"/>
              <a:t> when we are solving for </a:t>
            </a:r>
            <a:r>
              <a:rPr lang="en-US" dirty="0" err="1"/>
              <a:t>scanphase</a:t>
            </a:r>
            <a:r>
              <a:rPr lang="en-US" dirty="0"/>
              <a:t>.</a:t>
            </a:r>
          </a:p>
        </p:txBody>
      </p:sp>
      <p:sp>
        <p:nvSpPr>
          <p:cNvPr id="4" name="Slide Number Placeholder 3"/>
          <p:cNvSpPr>
            <a:spLocks noGrp="1"/>
          </p:cNvSpPr>
          <p:nvPr>
            <p:ph type="sldNum" sz="quarter" idx="5"/>
          </p:nvPr>
        </p:nvSpPr>
        <p:spPr/>
        <p:txBody>
          <a:bodyPr/>
          <a:lstStyle/>
          <a:p>
            <a:fld id="{0658C562-8B63-4E12-9383-291BCD3F64FA}" type="slidenum">
              <a:rPr lang="en-US" smtClean="0"/>
              <a:t>38</a:t>
            </a:fld>
            <a:endParaRPr lang="en-US" dirty="0"/>
          </a:p>
        </p:txBody>
      </p:sp>
    </p:spTree>
    <p:extLst>
      <p:ext uri="{BB962C8B-B14F-4D97-AF65-F5344CB8AC3E}">
        <p14:creationId xmlns:p14="http://schemas.microsoft.com/office/powerpoint/2010/main" val="1709547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lower frequencies, there is not usually a significant variation of phase over a single scan. Therefore we do not have to worry so much about decorrelation of the amplitudes if we don't take out the within-scan phase variation. So, as is typical for low-frequency, we will skip the "intphase" step, and go straight to solving for the phase and amplitude together.</a:t>
            </a:r>
          </a:p>
          <a:p>
            <a:endParaRPr lang="en-US" dirty="0"/>
          </a:p>
          <a:p>
            <a:r>
              <a:rPr lang="en-US" dirty="0"/>
              <a:t>VLA pipeline always uses the high-frequency approach. Doing so does not hurt the data, but can just amount to superfluous steps at this stage. If you are ever concerned whether it is necessary, you should examine your data to see if there is significant integration-to-integration phase variation, or just go with the high-frequency approach to be extra safe.</a:t>
            </a:r>
          </a:p>
        </p:txBody>
      </p:sp>
      <p:sp>
        <p:nvSpPr>
          <p:cNvPr id="4" name="Slide Number Placeholder 3"/>
          <p:cNvSpPr>
            <a:spLocks noGrp="1"/>
          </p:cNvSpPr>
          <p:nvPr>
            <p:ph type="sldNum" sz="quarter" idx="5"/>
          </p:nvPr>
        </p:nvSpPr>
        <p:spPr/>
        <p:txBody>
          <a:bodyPr/>
          <a:lstStyle/>
          <a:p>
            <a:fld id="{0658C562-8B63-4E12-9383-291BCD3F64FA}" type="slidenum">
              <a:rPr lang="en-US" smtClean="0"/>
              <a:t>39</a:t>
            </a:fld>
            <a:endParaRPr lang="en-US" dirty="0"/>
          </a:p>
        </p:txBody>
      </p:sp>
    </p:spTree>
    <p:extLst>
      <p:ext uri="{BB962C8B-B14F-4D97-AF65-F5344CB8AC3E}">
        <p14:creationId xmlns:p14="http://schemas.microsoft.com/office/powerpoint/2010/main" val="3577752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8C562-8B63-4E12-9383-291BCD3F64FA}" type="slidenum">
              <a:rPr lang="en-US" smtClean="0"/>
              <a:t>40</a:t>
            </a:fld>
            <a:endParaRPr lang="en-US" dirty="0"/>
          </a:p>
        </p:txBody>
      </p:sp>
    </p:spTree>
    <p:extLst>
      <p:ext uri="{BB962C8B-B14F-4D97-AF65-F5344CB8AC3E}">
        <p14:creationId xmlns:p14="http://schemas.microsoft.com/office/powerpoint/2010/main" val="130031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8C562-8B63-4E12-9383-291BCD3F64FA}" type="slidenum">
              <a:rPr lang="en-US" smtClean="0"/>
              <a:t>41</a:t>
            </a:fld>
            <a:endParaRPr lang="en-US" dirty="0"/>
          </a:p>
        </p:txBody>
      </p:sp>
    </p:spTree>
    <p:extLst>
      <p:ext uri="{BB962C8B-B14F-4D97-AF65-F5344CB8AC3E}">
        <p14:creationId xmlns:p14="http://schemas.microsoft.com/office/powerpoint/2010/main" val="4209934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with new figure; color by spw</a:t>
            </a:r>
          </a:p>
        </p:txBody>
      </p:sp>
      <p:sp>
        <p:nvSpPr>
          <p:cNvPr id="4" name="Slide Number Placeholder 3"/>
          <p:cNvSpPr>
            <a:spLocks noGrp="1"/>
          </p:cNvSpPr>
          <p:nvPr>
            <p:ph type="sldNum" sz="quarter" idx="5"/>
          </p:nvPr>
        </p:nvSpPr>
        <p:spPr/>
        <p:txBody>
          <a:bodyPr/>
          <a:lstStyle/>
          <a:p>
            <a:fld id="{0658C562-8B63-4E12-9383-291BCD3F64FA}" type="slidenum">
              <a:rPr lang="en-US" smtClean="0"/>
              <a:t>42</a:t>
            </a:fld>
            <a:endParaRPr lang="en-US" dirty="0"/>
          </a:p>
        </p:txBody>
      </p:sp>
    </p:spTree>
    <p:extLst>
      <p:ext uri="{BB962C8B-B14F-4D97-AF65-F5344CB8AC3E}">
        <p14:creationId xmlns:p14="http://schemas.microsoft.com/office/powerpoint/2010/main" val="289925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a:t>
            </a:r>
            <a:r>
              <a:rPr lang="en-US" dirty="0" err="1"/>
              <a:t>Tsys</a:t>
            </a:r>
            <a:r>
              <a:rPr lang="en-US" dirty="0"/>
              <a:t> and sys-power. The switched power gain is used to correct the visibility amplitudes, and the </a:t>
            </a:r>
            <a:r>
              <a:rPr lang="en-US" dirty="0" err="1"/>
              <a:t>Tsys</a:t>
            </a:r>
            <a:r>
              <a:rPr lang="en-US" dirty="0"/>
              <a:t> is used to set the weights. </a:t>
            </a:r>
          </a:p>
        </p:txBody>
      </p:sp>
      <p:sp>
        <p:nvSpPr>
          <p:cNvPr id="4" name="Slide Number Placeholder 3"/>
          <p:cNvSpPr>
            <a:spLocks noGrp="1"/>
          </p:cNvSpPr>
          <p:nvPr>
            <p:ph type="sldNum" sz="quarter" idx="5"/>
          </p:nvPr>
        </p:nvSpPr>
        <p:spPr/>
        <p:txBody>
          <a:bodyPr/>
          <a:lstStyle/>
          <a:p>
            <a:fld id="{0658C562-8B63-4E12-9383-291BCD3F64FA}" type="slidenum">
              <a:rPr lang="en-US" smtClean="0"/>
              <a:t>8</a:t>
            </a:fld>
            <a:endParaRPr lang="en-US" dirty="0"/>
          </a:p>
        </p:txBody>
      </p:sp>
    </p:spTree>
    <p:extLst>
      <p:ext uri="{BB962C8B-B14F-4D97-AF65-F5344CB8AC3E}">
        <p14:creationId xmlns:p14="http://schemas.microsoft.com/office/powerpoint/2010/main" val="1591436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8C562-8B63-4E12-9383-291BCD3F64FA}" type="slidenum">
              <a:rPr lang="en-US" smtClean="0"/>
              <a:t>43</a:t>
            </a:fld>
            <a:endParaRPr lang="en-US" dirty="0"/>
          </a:p>
        </p:txBody>
      </p:sp>
    </p:spTree>
    <p:extLst>
      <p:ext uri="{BB962C8B-B14F-4D97-AF65-F5344CB8AC3E}">
        <p14:creationId xmlns:p14="http://schemas.microsoft.com/office/powerpoint/2010/main" val="2571243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fitorder</a:t>
            </a:r>
            <a:r>
              <a:rPr lang="en-US" dirty="0"/>
              <a:t>: 1 means it fits a power-law (constant spectral index), 2 fits curvature. If the code doesn’t find enough solutions it’ll default to a lower </a:t>
            </a:r>
            <a:r>
              <a:rPr lang="en-US" dirty="0" err="1"/>
              <a:t>fitorder</a:t>
            </a:r>
            <a:r>
              <a:rPr lang="en-US" dirty="0"/>
              <a:t>. Most common to use </a:t>
            </a:r>
            <a:r>
              <a:rPr lang="en-US" dirty="0" err="1"/>
              <a:t>fitorder</a:t>
            </a:r>
            <a:r>
              <a:rPr lang="en-US" dirty="0"/>
              <a:t>=1 unless multi-band data, in which case </a:t>
            </a:r>
            <a:r>
              <a:rPr lang="en-US" dirty="0" err="1"/>
              <a:t>fitorder</a:t>
            </a:r>
            <a:r>
              <a:rPr lang="en-US" dirty="0"/>
              <a:t>=2 is common.</a:t>
            </a:r>
          </a:p>
        </p:txBody>
      </p:sp>
      <p:sp>
        <p:nvSpPr>
          <p:cNvPr id="4" name="Slide Number Placeholder 3"/>
          <p:cNvSpPr>
            <a:spLocks noGrp="1"/>
          </p:cNvSpPr>
          <p:nvPr>
            <p:ph type="sldNum" sz="quarter" idx="5"/>
          </p:nvPr>
        </p:nvSpPr>
        <p:spPr/>
        <p:txBody>
          <a:bodyPr/>
          <a:lstStyle/>
          <a:p>
            <a:fld id="{0658C562-8B63-4E12-9383-291BCD3F64FA}" type="slidenum">
              <a:rPr lang="en-US" smtClean="0"/>
              <a:t>44</a:t>
            </a:fld>
            <a:endParaRPr lang="en-US" dirty="0"/>
          </a:p>
        </p:txBody>
      </p:sp>
    </p:spTree>
    <p:extLst>
      <p:ext uri="{BB962C8B-B14F-4D97-AF65-F5344CB8AC3E}">
        <p14:creationId xmlns:p14="http://schemas.microsoft.com/office/powerpoint/2010/main" val="1994557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8C562-8B63-4E12-9383-291BCD3F64FA}" type="slidenum">
              <a:rPr lang="en-US" smtClean="0"/>
              <a:t>46</a:t>
            </a:fld>
            <a:endParaRPr lang="en-US" dirty="0"/>
          </a:p>
        </p:txBody>
      </p:sp>
    </p:spTree>
    <p:extLst>
      <p:ext uri="{BB962C8B-B14F-4D97-AF65-F5344CB8AC3E}">
        <p14:creationId xmlns:p14="http://schemas.microsoft.com/office/powerpoint/2010/main" val="2816875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colored here by </a:t>
            </a:r>
            <a:r>
              <a:rPr lang="en-US" dirty="0" err="1"/>
              <a:t>spw</a:t>
            </a:r>
            <a:r>
              <a:rPr lang="en-US" dirty="0"/>
              <a:t>; previously we looked at a version that was colored by correlation (RR,LL)</a:t>
            </a:r>
          </a:p>
        </p:txBody>
      </p:sp>
      <p:sp>
        <p:nvSpPr>
          <p:cNvPr id="4" name="Slide Number Placeholder 3"/>
          <p:cNvSpPr>
            <a:spLocks noGrp="1"/>
          </p:cNvSpPr>
          <p:nvPr>
            <p:ph type="sldNum" sz="quarter" idx="5"/>
          </p:nvPr>
        </p:nvSpPr>
        <p:spPr/>
        <p:txBody>
          <a:bodyPr/>
          <a:lstStyle/>
          <a:p>
            <a:fld id="{0658C562-8B63-4E12-9383-291BCD3F64FA}" type="slidenum">
              <a:rPr lang="en-US" smtClean="0"/>
              <a:t>47</a:t>
            </a:fld>
            <a:endParaRPr lang="en-US" dirty="0"/>
          </a:p>
        </p:txBody>
      </p:sp>
    </p:spTree>
    <p:extLst>
      <p:ext uri="{BB962C8B-B14F-4D97-AF65-F5344CB8AC3E}">
        <p14:creationId xmlns:p14="http://schemas.microsoft.com/office/powerpoint/2010/main" val="2568890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8C562-8B63-4E12-9383-291BCD3F64FA}" type="slidenum">
              <a:rPr lang="en-US" smtClean="0"/>
              <a:t>48</a:t>
            </a:fld>
            <a:endParaRPr lang="en-US" dirty="0"/>
          </a:p>
        </p:txBody>
      </p:sp>
    </p:spTree>
    <p:extLst>
      <p:ext uri="{BB962C8B-B14F-4D97-AF65-F5344CB8AC3E}">
        <p14:creationId xmlns:p14="http://schemas.microsoft.com/office/powerpoint/2010/main" val="2190580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calwt=False </a:t>
            </a:r>
            <a:r>
              <a:rPr lang="en-US" dirty="0"/>
              <a:t>: For the VLA, we do not use system calibration data to compute real (1/Jy</a:t>
            </a:r>
            <a:r>
              <a:rPr lang="en-US" baseline="30000" dirty="0"/>
              <a:t>2</a:t>
            </a:r>
            <a:r>
              <a:rPr lang="en-US" dirty="0"/>
              <a:t>) weights, thus trying to calibrate them during the applycal stage can produce nonsensical results. In particular, experience has shown that calibrating the weights will lead to problems especially in the self-calibration steps. We will instead set the weights before imaging using the </a:t>
            </a:r>
            <a:r>
              <a:rPr lang="en-US" dirty="0">
                <a:hlinkClick r:id="rId3"/>
              </a:rPr>
              <a:t>statwt</a:t>
            </a:r>
            <a:r>
              <a:rPr lang="en-US" dirty="0"/>
              <a:t> task (further details below).</a:t>
            </a:r>
          </a:p>
        </p:txBody>
      </p:sp>
      <p:sp>
        <p:nvSpPr>
          <p:cNvPr id="4" name="Slide Number Placeholder 3"/>
          <p:cNvSpPr>
            <a:spLocks noGrp="1"/>
          </p:cNvSpPr>
          <p:nvPr>
            <p:ph type="sldNum" sz="quarter" idx="5"/>
          </p:nvPr>
        </p:nvSpPr>
        <p:spPr/>
        <p:txBody>
          <a:bodyPr/>
          <a:lstStyle/>
          <a:p>
            <a:fld id="{0658C562-8B63-4E12-9383-291BCD3F64FA}" type="slidenum">
              <a:rPr lang="en-US" smtClean="0"/>
              <a:t>50</a:t>
            </a:fld>
            <a:endParaRPr lang="en-US" dirty="0"/>
          </a:p>
        </p:txBody>
      </p:sp>
    </p:spTree>
    <p:extLst>
      <p:ext uri="{BB962C8B-B14F-4D97-AF65-F5344CB8AC3E}">
        <p14:creationId xmlns:p14="http://schemas.microsoft.com/office/powerpoint/2010/main" val="3019161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8C562-8B63-4E12-9383-291BCD3F64FA}" type="slidenum">
              <a:rPr lang="en-US" smtClean="0"/>
              <a:t>51</a:t>
            </a:fld>
            <a:endParaRPr lang="en-US" dirty="0"/>
          </a:p>
        </p:txBody>
      </p:sp>
    </p:spTree>
    <p:extLst>
      <p:ext uri="{BB962C8B-B14F-4D97-AF65-F5344CB8AC3E}">
        <p14:creationId xmlns:p14="http://schemas.microsoft.com/office/powerpoint/2010/main" val="4025537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linear now because we are applying solutions found for the complex gain calibrator to the target. The complex gain calibrator scans bracketed the target scans in time.</a:t>
            </a:r>
          </a:p>
        </p:txBody>
      </p:sp>
      <p:sp>
        <p:nvSpPr>
          <p:cNvPr id="4" name="Slide Number Placeholder 3"/>
          <p:cNvSpPr>
            <a:spLocks noGrp="1"/>
          </p:cNvSpPr>
          <p:nvPr>
            <p:ph type="sldNum" sz="quarter" idx="5"/>
          </p:nvPr>
        </p:nvSpPr>
        <p:spPr/>
        <p:txBody>
          <a:bodyPr/>
          <a:lstStyle/>
          <a:p>
            <a:fld id="{0658C562-8B63-4E12-9383-291BCD3F64FA}" type="slidenum">
              <a:rPr lang="en-US" smtClean="0"/>
              <a:t>53</a:t>
            </a:fld>
            <a:endParaRPr lang="en-US" dirty="0"/>
          </a:p>
        </p:txBody>
      </p:sp>
    </p:spTree>
    <p:extLst>
      <p:ext uri="{BB962C8B-B14F-4D97-AF65-F5344CB8AC3E}">
        <p14:creationId xmlns:p14="http://schemas.microsoft.com/office/powerpoint/2010/main" val="4232558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8C562-8B63-4E12-9383-291BCD3F64FA}" type="slidenum">
              <a:rPr lang="en-US" smtClean="0"/>
              <a:t>55</a:t>
            </a:fld>
            <a:endParaRPr lang="en-US" dirty="0"/>
          </a:p>
        </p:txBody>
      </p:sp>
    </p:spTree>
    <p:extLst>
      <p:ext uri="{BB962C8B-B14F-4D97-AF65-F5344CB8AC3E}">
        <p14:creationId xmlns:p14="http://schemas.microsoft.com/office/powerpoint/2010/main" val="55204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are VLA-only. I did not include an example "tsys" which is for ALMA only.</a:t>
            </a:r>
          </a:p>
          <a:p>
            <a:endParaRPr lang="en-US" dirty="0"/>
          </a:p>
          <a:p>
            <a:r>
              <a:rPr lang="en-US" dirty="0"/>
              <a:t>From Claire: "The gain curves are normalized. So you need a separate scaling to go to K (=&gt; switched power) or Jy (=&gt; switched power plus K/Jy efficiency factor). caltype "eff" applies a canned efficiency factor, gceff applies the normalized gain curve and the efficiency factor. So, it all depends on how you are doing your calibration as to which kind of cal table you want to use. The pipeline just uses "gc" because we do not [automatically] apply the switched power, and use only the complex gain calibrator to track changes in system gain.”</a:t>
            </a:r>
          </a:p>
          <a:p>
            <a:endParaRPr lang="en-US" dirty="0"/>
          </a:p>
          <a:p>
            <a:r>
              <a:rPr lang="en-US" dirty="0"/>
              <a:t>From the CASA docs, a </a:t>
            </a:r>
            <a:r>
              <a:rPr lang="en-US" dirty="0" err="1"/>
              <a:t>swpow</a:t>
            </a:r>
            <a:r>
              <a:rPr lang="en-US" dirty="0"/>
              <a:t> calibration corrects both the visibility data and the weights. It implicitly includes any </a:t>
            </a:r>
            <a:r>
              <a:rPr lang="en-US" dirty="0" err="1"/>
              <a:t>requantizer</a:t>
            </a:r>
            <a:r>
              <a:rPr lang="en-US" dirty="0"/>
              <a:t> gain scale adjustments.  ‘</a:t>
            </a:r>
            <a:r>
              <a:rPr lang="en-US" dirty="0" err="1"/>
              <a:t>rq</a:t>
            </a:r>
            <a:r>
              <a:rPr lang="en-US" dirty="0"/>
              <a:t>’ yields only the </a:t>
            </a:r>
            <a:r>
              <a:rPr lang="en-US" dirty="0" err="1"/>
              <a:t>requantizer</a:t>
            </a:r>
            <a:r>
              <a:rPr lang="en-US" dirty="0"/>
              <a:t> voltage gains.</a:t>
            </a:r>
          </a:p>
        </p:txBody>
      </p:sp>
      <p:sp>
        <p:nvSpPr>
          <p:cNvPr id="4" name="Slide Number Placeholder 3"/>
          <p:cNvSpPr>
            <a:spLocks noGrp="1"/>
          </p:cNvSpPr>
          <p:nvPr>
            <p:ph type="sldNum" sz="quarter" idx="5"/>
          </p:nvPr>
        </p:nvSpPr>
        <p:spPr/>
        <p:txBody>
          <a:bodyPr/>
          <a:lstStyle/>
          <a:p>
            <a:fld id="{0658C562-8B63-4E12-9383-291BCD3F64FA}" type="slidenum">
              <a:rPr lang="en-US" smtClean="0"/>
              <a:t>9</a:t>
            </a:fld>
            <a:endParaRPr lang="en-US" dirty="0"/>
          </a:p>
        </p:txBody>
      </p:sp>
    </p:spTree>
    <p:extLst>
      <p:ext uri="{BB962C8B-B14F-4D97-AF65-F5344CB8AC3E}">
        <p14:creationId xmlns:p14="http://schemas.microsoft.com/office/powerpoint/2010/main" val="1554632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need to pay attention to *whether* there were any corrections because if none were found then no calibration table will be created, and therefore you don't need to apply it, in the later calibration steps (and in fact the later CASA tasks will fail if you try to apply a calibration table that doesn't exist!)</a:t>
            </a:r>
          </a:p>
        </p:txBody>
      </p:sp>
      <p:sp>
        <p:nvSpPr>
          <p:cNvPr id="4" name="Slide Number Placeholder 3"/>
          <p:cNvSpPr>
            <a:spLocks noGrp="1"/>
          </p:cNvSpPr>
          <p:nvPr>
            <p:ph type="sldNum" sz="quarter" idx="5"/>
          </p:nvPr>
        </p:nvSpPr>
        <p:spPr/>
        <p:txBody>
          <a:bodyPr/>
          <a:lstStyle/>
          <a:p>
            <a:fld id="{0658C562-8B63-4E12-9383-291BCD3F64FA}" type="slidenum">
              <a:rPr lang="en-US" smtClean="0"/>
              <a:t>11</a:t>
            </a:fld>
            <a:endParaRPr lang="en-US" dirty="0"/>
          </a:p>
        </p:txBody>
      </p:sp>
    </p:spTree>
    <p:extLst>
      <p:ext uri="{BB962C8B-B14F-4D97-AF65-F5344CB8AC3E}">
        <p14:creationId xmlns:p14="http://schemas.microsoft.com/office/powerpoint/2010/main" val="140345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Plotweather returns a value that can be captured in a variable. The “</a:t>
            </a:r>
            <a:r>
              <a:rPr lang="en-US" dirty="0" err="1"/>
              <a:t>plotweather</a:t>
            </a:r>
            <a:r>
              <a:rPr lang="en-US" dirty="0"/>
              <a:t>” command takes a while to run, so I should have the plot ready to look at.</a:t>
            </a:r>
          </a:p>
        </p:txBody>
      </p:sp>
      <p:sp>
        <p:nvSpPr>
          <p:cNvPr id="4" name="Slide Number Placeholder 3"/>
          <p:cNvSpPr>
            <a:spLocks noGrp="1"/>
          </p:cNvSpPr>
          <p:nvPr>
            <p:ph type="sldNum" sz="quarter" idx="5"/>
          </p:nvPr>
        </p:nvSpPr>
        <p:spPr/>
        <p:txBody>
          <a:bodyPr/>
          <a:lstStyle/>
          <a:p>
            <a:fld id="{0658C562-8B63-4E12-9383-291BCD3F64FA}" type="slidenum">
              <a:rPr lang="en-US" smtClean="0"/>
              <a:t>13</a:t>
            </a:fld>
            <a:endParaRPr lang="en-US" dirty="0"/>
          </a:p>
        </p:txBody>
      </p:sp>
    </p:spTree>
    <p:extLst>
      <p:ext uri="{BB962C8B-B14F-4D97-AF65-F5344CB8AC3E}">
        <p14:creationId xmlns:p14="http://schemas.microsoft.com/office/powerpoint/2010/main" val="364166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newest pipeline, only just released, not the one we are using for this </a:t>
            </a:r>
          </a:p>
        </p:txBody>
      </p:sp>
      <p:sp>
        <p:nvSpPr>
          <p:cNvPr id="4" name="Slide Number Placeholder 3"/>
          <p:cNvSpPr>
            <a:spLocks noGrp="1"/>
          </p:cNvSpPr>
          <p:nvPr>
            <p:ph type="sldNum" sz="quarter" idx="5"/>
          </p:nvPr>
        </p:nvSpPr>
        <p:spPr/>
        <p:txBody>
          <a:bodyPr/>
          <a:lstStyle/>
          <a:p>
            <a:fld id="{0658C562-8B63-4E12-9383-291BCD3F64FA}" type="slidenum">
              <a:rPr lang="en-US" smtClean="0"/>
              <a:t>14</a:t>
            </a:fld>
            <a:endParaRPr lang="en-US" dirty="0"/>
          </a:p>
        </p:txBody>
      </p:sp>
    </p:spTree>
    <p:extLst>
      <p:ext uri="{BB962C8B-B14F-4D97-AF65-F5344CB8AC3E}">
        <p14:creationId xmlns:p14="http://schemas.microsoft.com/office/powerpoint/2010/main" val="349947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Data comes from a NASA database.</a:t>
            </a:r>
          </a:p>
        </p:txBody>
      </p:sp>
      <p:sp>
        <p:nvSpPr>
          <p:cNvPr id="4" name="Slide Number Placeholder 3"/>
          <p:cNvSpPr>
            <a:spLocks noGrp="1"/>
          </p:cNvSpPr>
          <p:nvPr>
            <p:ph type="sldNum" sz="quarter" idx="5"/>
          </p:nvPr>
        </p:nvSpPr>
        <p:spPr/>
        <p:txBody>
          <a:bodyPr/>
          <a:lstStyle/>
          <a:p>
            <a:fld id="{0658C562-8B63-4E12-9383-291BCD3F64FA}" type="slidenum">
              <a:rPr lang="en-US" smtClean="0"/>
              <a:t>16</a:t>
            </a:fld>
            <a:endParaRPr lang="en-US" dirty="0"/>
          </a:p>
        </p:txBody>
      </p:sp>
    </p:spTree>
    <p:extLst>
      <p:ext uri="{BB962C8B-B14F-4D97-AF65-F5344CB8AC3E}">
        <p14:creationId xmlns:p14="http://schemas.microsoft.com/office/powerpoint/2010/main" val="86675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specify what observers should do with this information.  That is: we don't actually recommend doing this or not doing this.  The pipeline doesn't do this.  If they want to check whether this helps or hurts their data, they can do what Frank did by comparing before and after phase scatter.</a:t>
            </a:r>
          </a:p>
        </p:txBody>
      </p:sp>
      <p:sp>
        <p:nvSpPr>
          <p:cNvPr id="4" name="Slide Number Placeholder 3"/>
          <p:cNvSpPr>
            <a:spLocks noGrp="1"/>
          </p:cNvSpPr>
          <p:nvPr>
            <p:ph type="sldNum" sz="quarter" idx="5"/>
          </p:nvPr>
        </p:nvSpPr>
        <p:spPr/>
        <p:txBody>
          <a:bodyPr/>
          <a:lstStyle/>
          <a:p>
            <a:fld id="{0658C562-8B63-4E12-9383-291BCD3F64FA}" type="slidenum">
              <a:rPr lang="en-US" smtClean="0"/>
              <a:t>17</a:t>
            </a:fld>
            <a:endParaRPr lang="en-US" dirty="0"/>
          </a:p>
        </p:txBody>
      </p:sp>
    </p:spTree>
    <p:extLst>
      <p:ext uri="{BB962C8B-B14F-4D97-AF65-F5344CB8AC3E}">
        <p14:creationId xmlns:p14="http://schemas.microsoft.com/office/powerpoint/2010/main" val="2072675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HercA">
    <p:spTree>
      <p:nvGrpSpPr>
        <p:cNvPr id="1" name=""/>
        <p:cNvGrpSpPr/>
        <p:nvPr/>
      </p:nvGrpSpPr>
      <p:grpSpPr>
        <a:xfrm>
          <a:off x="0" y="0"/>
          <a:ext cx="0" cy="0"/>
          <a:chOff x="0" y="0"/>
          <a:chExt cx="0" cy="0"/>
        </a:xfrm>
      </p:grpSpPr>
      <p:pic>
        <p:nvPicPr>
          <p:cNvPr id="10" name="Picture 9" descr="NRAO PPT Images_Herc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02"/>
            <a:ext cx="9144000" cy="6858000"/>
          </a:xfrm>
          <a:prstGeom prst="rect">
            <a:avLst/>
          </a:prstGeom>
        </p:spPr>
      </p:pic>
      <p:sp>
        <p:nvSpPr>
          <p:cNvPr id="11" name="Freeform 10"/>
          <p:cNvSpPr/>
          <p:nvPr userDrawn="1"/>
        </p:nvSpPr>
        <p:spPr>
          <a:xfrm>
            <a:off x="-124504" y="4230440"/>
            <a:ext cx="9393008" cy="2873033"/>
          </a:xfrm>
          <a:custGeom>
            <a:avLst/>
            <a:gdLst>
              <a:gd name="connsiteX0" fmla="*/ 0 w 9393008"/>
              <a:gd name="connsiteY0" fmla="*/ 58023 h 734959"/>
              <a:gd name="connsiteX1" fmla="*/ 1921150 w 9393008"/>
              <a:gd name="connsiteY1" fmla="*/ 193410 h 734959"/>
              <a:gd name="connsiteX2" fmla="*/ 2965534 w 9393008"/>
              <a:gd name="connsiteY2" fmla="*/ 238540 h 734959"/>
              <a:gd name="connsiteX3" fmla="*/ 3829407 w 9393008"/>
              <a:gd name="connsiteY3" fmla="*/ 199857 h 734959"/>
              <a:gd name="connsiteX4" fmla="*/ 4583684 w 9393008"/>
              <a:gd name="connsiteY4" fmla="*/ 148281 h 734959"/>
              <a:gd name="connsiteX5" fmla="*/ 6124473 w 9393008"/>
              <a:gd name="connsiteY5" fmla="*/ 38682 h 734959"/>
              <a:gd name="connsiteX6" fmla="*/ 7723283 w 9393008"/>
              <a:gd name="connsiteY6" fmla="*/ 0 h 734959"/>
              <a:gd name="connsiteX7" fmla="*/ 9077114 w 9393008"/>
              <a:gd name="connsiteY7" fmla="*/ 58023 h 734959"/>
              <a:gd name="connsiteX8" fmla="*/ 9393008 w 9393008"/>
              <a:gd name="connsiteY8" fmla="*/ 90258 h 734959"/>
              <a:gd name="connsiteX9" fmla="*/ 9386561 w 9393008"/>
              <a:gd name="connsiteY9" fmla="*/ 728512 h 734959"/>
              <a:gd name="connsiteX10" fmla="*/ 51574 w 9393008"/>
              <a:gd name="connsiteY10" fmla="*/ 734959 h 734959"/>
              <a:gd name="connsiteX11" fmla="*/ 0 w 9393008"/>
              <a:gd name="connsiteY11" fmla="*/ 58023 h 734959"/>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38111"/>
              <a:gd name="connsiteX1" fmla="*/ 1921150 w 9393008"/>
              <a:gd name="connsiteY1" fmla="*/ 193410 h 838111"/>
              <a:gd name="connsiteX2" fmla="*/ 2965534 w 9393008"/>
              <a:gd name="connsiteY2" fmla="*/ 238540 h 838111"/>
              <a:gd name="connsiteX3" fmla="*/ 3829407 w 9393008"/>
              <a:gd name="connsiteY3" fmla="*/ 199857 h 838111"/>
              <a:gd name="connsiteX4" fmla="*/ 4583684 w 9393008"/>
              <a:gd name="connsiteY4" fmla="*/ 148281 h 838111"/>
              <a:gd name="connsiteX5" fmla="*/ 6124473 w 9393008"/>
              <a:gd name="connsiteY5" fmla="*/ 38682 h 838111"/>
              <a:gd name="connsiteX6" fmla="*/ 7723283 w 9393008"/>
              <a:gd name="connsiteY6" fmla="*/ 0 h 838111"/>
              <a:gd name="connsiteX7" fmla="*/ 9077114 w 9393008"/>
              <a:gd name="connsiteY7" fmla="*/ 58023 h 838111"/>
              <a:gd name="connsiteX8" fmla="*/ 9393008 w 9393008"/>
              <a:gd name="connsiteY8" fmla="*/ 90258 h 838111"/>
              <a:gd name="connsiteX9" fmla="*/ 9386561 w 9393008"/>
              <a:gd name="connsiteY9" fmla="*/ 838111 h 838111"/>
              <a:gd name="connsiteX10" fmla="*/ 19340 w 9393008"/>
              <a:gd name="connsiteY10" fmla="*/ 818770 h 838111"/>
              <a:gd name="connsiteX11" fmla="*/ 0 w 9393008"/>
              <a:gd name="connsiteY11" fmla="*/ 58023 h 8381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86561 w 9393008"/>
              <a:gd name="connsiteY9" fmla="*/ 838111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741037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838233 h 3844811"/>
              <a:gd name="connsiteX10" fmla="*/ 19340 w 9393008"/>
              <a:gd name="connsiteY10" fmla="*/ 3844811 h 3844811"/>
              <a:gd name="connsiteX11" fmla="*/ 0 w 9393008"/>
              <a:gd name="connsiteY11" fmla="*/ 58023 h 3844811"/>
              <a:gd name="connsiteX0" fmla="*/ 0 w 9393008"/>
              <a:gd name="connsiteY0" fmla="*/ 58023 h 3838236"/>
              <a:gd name="connsiteX1" fmla="*/ 1921150 w 9393008"/>
              <a:gd name="connsiteY1" fmla="*/ 193410 h 3838236"/>
              <a:gd name="connsiteX2" fmla="*/ 2965534 w 9393008"/>
              <a:gd name="connsiteY2" fmla="*/ 238540 h 3838236"/>
              <a:gd name="connsiteX3" fmla="*/ 3829407 w 9393008"/>
              <a:gd name="connsiteY3" fmla="*/ 199857 h 3838236"/>
              <a:gd name="connsiteX4" fmla="*/ 4583684 w 9393008"/>
              <a:gd name="connsiteY4" fmla="*/ 148281 h 3838236"/>
              <a:gd name="connsiteX5" fmla="*/ 6124473 w 9393008"/>
              <a:gd name="connsiteY5" fmla="*/ 38682 h 3838236"/>
              <a:gd name="connsiteX6" fmla="*/ 7723283 w 9393008"/>
              <a:gd name="connsiteY6" fmla="*/ 0 h 3838236"/>
              <a:gd name="connsiteX7" fmla="*/ 9077114 w 9393008"/>
              <a:gd name="connsiteY7" fmla="*/ 58023 h 3838236"/>
              <a:gd name="connsiteX8" fmla="*/ 9393008 w 9393008"/>
              <a:gd name="connsiteY8" fmla="*/ 90258 h 3838236"/>
              <a:gd name="connsiteX9" fmla="*/ 9354164 w 9393008"/>
              <a:gd name="connsiteY9" fmla="*/ 3838233 h 3838236"/>
              <a:gd name="connsiteX10" fmla="*/ 6640 w 9393008"/>
              <a:gd name="connsiteY10" fmla="*/ 2841511 h 3838236"/>
              <a:gd name="connsiteX11" fmla="*/ 0 w 9393008"/>
              <a:gd name="connsiteY11" fmla="*/ 58023 h 3838236"/>
              <a:gd name="connsiteX0" fmla="*/ 0 w 9393008"/>
              <a:gd name="connsiteY0" fmla="*/ 58023 h 2873033"/>
              <a:gd name="connsiteX1" fmla="*/ 1921150 w 9393008"/>
              <a:gd name="connsiteY1" fmla="*/ 193410 h 2873033"/>
              <a:gd name="connsiteX2" fmla="*/ 2965534 w 9393008"/>
              <a:gd name="connsiteY2" fmla="*/ 238540 h 2873033"/>
              <a:gd name="connsiteX3" fmla="*/ 3829407 w 9393008"/>
              <a:gd name="connsiteY3" fmla="*/ 199857 h 2873033"/>
              <a:gd name="connsiteX4" fmla="*/ 4583684 w 9393008"/>
              <a:gd name="connsiteY4" fmla="*/ 148281 h 2873033"/>
              <a:gd name="connsiteX5" fmla="*/ 6124473 w 9393008"/>
              <a:gd name="connsiteY5" fmla="*/ 38682 h 2873033"/>
              <a:gd name="connsiteX6" fmla="*/ 7723283 w 9393008"/>
              <a:gd name="connsiteY6" fmla="*/ 0 h 2873033"/>
              <a:gd name="connsiteX7" fmla="*/ 9077114 w 9393008"/>
              <a:gd name="connsiteY7" fmla="*/ 58023 h 2873033"/>
              <a:gd name="connsiteX8" fmla="*/ 9393008 w 9393008"/>
              <a:gd name="connsiteY8" fmla="*/ 90258 h 2873033"/>
              <a:gd name="connsiteX9" fmla="*/ 9354164 w 9393008"/>
              <a:gd name="connsiteY9" fmla="*/ 2873033 h 2873033"/>
              <a:gd name="connsiteX10" fmla="*/ 6640 w 9393008"/>
              <a:gd name="connsiteY10" fmla="*/ 2841511 h 2873033"/>
              <a:gd name="connsiteX11" fmla="*/ 0 w 9393008"/>
              <a:gd name="connsiteY11" fmla="*/ 58023 h 287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3008" h="2873033">
                <a:moveTo>
                  <a:pt x="0" y="58023"/>
                </a:moveTo>
                <a:lnTo>
                  <a:pt x="1921150" y="193410"/>
                </a:lnTo>
                <a:lnTo>
                  <a:pt x="2965534" y="238540"/>
                </a:lnTo>
                <a:lnTo>
                  <a:pt x="3829407" y="199857"/>
                </a:lnTo>
                <a:lnTo>
                  <a:pt x="4583684" y="148281"/>
                </a:lnTo>
                <a:lnTo>
                  <a:pt x="6124473" y="38682"/>
                </a:lnTo>
                <a:lnTo>
                  <a:pt x="7723283" y="0"/>
                </a:lnTo>
                <a:lnTo>
                  <a:pt x="9077114" y="58023"/>
                </a:lnTo>
                <a:lnTo>
                  <a:pt x="9393008" y="90258"/>
                </a:lnTo>
                <a:lnTo>
                  <a:pt x="9354164" y="2873033"/>
                </a:lnTo>
                <a:lnTo>
                  <a:pt x="6640" y="2841511"/>
                </a:lnTo>
                <a:cubicBezTo>
                  <a:pt x="193" y="1579248"/>
                  <a:pt x="6447" y="1320286"/>
                  <a:pt x="0" y="58023"/>
                </a:cubicBezTo>
                <a:close/>
              </a:path>
            </a:pathLst>
          </a:custGeom>
          <a:solidFill>
            <a:srgbClr val="0624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pic>
        <p:nvPicPr>
          <p:cNvPr id="12" name="Picture 11" descr="Curves_orange_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89797"/>
            <a:ext cx="9144000" cy="482203"/>
          </a:xfrm>
          <a:prstGeom prst="rect">
            <a:avLst/>
          </a:prstGeom>
        </p:spPr>
      </p:pic>
      <p:pic>
        <p:nvPicPr>
          <p:cNvPr id="15" name="Picture 14"/>
          <p:cNvPicPr>
            <a:picLocks noChangeAspect="1"/>
          </p:cNvPicPr>
          <p:nvPr userDrawn="1"/>
        </p:nvPicPr>
        <p:blipFill>
          <a:blip r:embed="rId4"/>
          <a:stretch>
            <a:fillRect/>
          </a:stretch>
        </p:blipFill>
        <p:spPr>
          <a:xfrm>
            <a:off x="8006597" y="6429398"/>
            <a:ext cx="335026" cy="335026"/>
          </a:xfrm>
          <a:prstGeom prst="rect">
            <a:avLst/>
          </a:prstGeom>
        </p:spPr>
      </p:pic>
      <p:pic>
        <p:nvPicPr>
          <p:cNvPr id="16" name="Picture 15"/>
          <p:cNvPicPr>
            <a:picLocks noChangeAspect="1"/>
          </p:cNvPicPr>
          <p:nvPr userDrawn="1"/>
        </p:nvPicPr>
        <p:blipFill>
          <a:blip r:embed="rId5"/>
          <a:stretch>
            <a:fillRect/>
          </a:stretch>
        </p:blipFill>
        <p:spPr>
          <a:xfrm>
            <a:off x="8409709" y="6416266"/>
            <a:ext cx="511823" cy="341215"/>
          </a:xfrm>
          <a:prstGeom prst="rect">
            <a:avLst/>
          </a:prstGeom>
        </p:spPr>
      </p:pic>
      <p:pic>
        <p:nvPicPr>
          <p:cNvPr id="17" name="Picture 16" descr="NRAO_Logo_White.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3" name="Text Placeholder 2"/>
          <p:cNvSpPr>
            <a:spLocks noGrp="1"/>
          </p:cNvSpPr>
          <p:nvPr>
            <p:ph type="body" sz="quarter" idx="10" hasCustomPrompt="1"/>
          </p:nvPr>
        </p:nvSpPr>
        <p:spPr>
          <a:xfrm>
            <a:off x="833438" y="5038725"/>
            <a:ext cx="7110412" cy="628231"/>
          </a:xfrm>
          <a:prstGeom prst="rect">
            <a:avLst/>
          </a:prstGeom>
        </p:spPr>
        <p:txBody>
          <a:bodyPr/>
          <a:lstStyle>
            <a:lvl1pPr marL="0" indent="0">
              <a:buNone/>
              <a:defRPr b="1">
                <a:solidFill>
                  <a:schemeClr val="bg1"/>
                </a:solidFill>
                <a:latin typeface="Gill Sans MT" panose="020B0502020104020203" pitchFamily="34" charset="0"/>
              </a:defRPr>
            </a:lvl1pPr>
          </a:lstStyle>
          <a:p>
            <a:pPr lvl="0"/>
            <a:r>
              <a:rPr lang="en-US" dirty="0"/>
              <a:t>Presentation Title</a:t>
            </a:r>
          </a:p>
        </p:txBody>
      </p:sp>
      <p:sp>
        <p:nvSpPr>
          <p:cNvPr id="18" name="Text Placeholder 2"/>
          <p:cNvSpPr>
            <a:spLocks noGrp="1"/>
          </p:cNvSpPr>
          <p:nvPr>
            <p:ph type="body" sz="quarter" idx="11" hasCustomPrompt="1"/>
          </p:nvPr>
        </p:nvSpPr>
        <p:spPr>
          <a:xfrm>
            <a:off x="833438" y="5694273"/>
            <a:ext cx="7110412" cy="628231"/>
          </a:xfrm>
          <a:prstGeom prst="rect">
            <a:avLst/>
          </a:prstGeom>
        </p:spPr>
        <p:txBody>
          <a:bodyPr/>
          <a:lstStyle>
            <a:lvl1pPr marL="0" indent="0">
              <a:buNone/>
              <a:defRPr sz="2800" b="1">
                <a:solidFill>
                  <a:schemeClr val="bg1"/>
                </a:solidFill>
                <a:latin typeface="Gill Sans MT" panose="020B0502020104020203" pitchFamily="34" charset="0"/>
              </a:defRPr>
            </a:lvl1pPr>
          </a:lstStyle>
          <a:p>
            <a:pPr lvl="0"/>
            <a:r>
              <a:rPr lang="en-US" dirty="0"/>
              <a:t>Presenter</a:t>
            </a:r>
          </a:p>
        </p:txBody>
      </p:sp>
    </p:spTree>
    <p:extLst>
      <p:ext uri="{BB962C8B-B14F-4D97-AF65-F5344CB8AC3E}">
        <p14:creationId xmlns:p14="http://schemas.microsoft.com/office/powerpoint/2010/main" val="249084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ALMA_2">
    <p:spTree>
      <p:nvGrpSpPr>
        <p:cNvPr id="1" name=""/>
        <p:cNvGrpSpPr/>
        <p:nvPr/>
      </p:nvGrpSpPr>
      <p:grpSpPr>
        <a:xfrm>
          <a:off x="0" y="0"/>
          <a:ext cx="0" cy="0"/>
          <a:chOff x="0" y="0"/>
          <a:chExt cx="0" cy="0"/>
        </a:xfrm>
      </p:grpSpPr>
      <p:pic>
        <p:nvPicPr>
          <p:cNvPr id="10" name="Picture 9" descr="NRAO PPT Images_ALMA_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0"/>
            <a:ext cx="9144000" cy="4572000"/>
          </a:xfrm>
          <a:prstGeom prst="rect">
            <a:avLst/>
          </a:prstGeom>
        </p:spPr>
      </p:pic>
      <p:sp>
        <p:nvSpPr>
          <p:cNvPr id="11" name="Freeform 10"/>
          <p:cNvSpPr/>
          <p:nvPr userDrawn="1"/>
        </p:nvSpPr>
        <p:spPr>
          <a:xfrm>
            <a:off x="-124504" y="4230440"/>
            <a:ext cx="9393008" cy="2873033"/>
          </a:xfrm>
          <a:custGeom>
            <a:avLst/>
            <a:gdLst>
              <a:gd name="connsiteX0" fmla="*/ 0 w 9393008"/>
              <a:gd name="connsiteY0" fmla="*/ 58023 h 734959"/>
              <a:gd name="connsiteX1" fmla="*/ 1921150 w 9393008"/>
              <a:gd name="connsiteY1" fmla="*/ 193410 h 734959"/>
              <a:gd name="connsiteX2" fmla="*/ 2965534 w 9393008"/>
              <a:gd name="connsiteY2" fmla="*/ 238540 h 734959"/>
              <a:gd name="connsiteX3" fmla="*/ 3829407 w 9393008"/>
              <a:gd name="connsiteY3" fmla="*/ 199857 h 734959"/>
              <a:gd name="connsiteX4" fmla="*/ 4583684 w 9393008"/>
              <a:gd name="connsiteY4" fmla="*/ 148281 h 734959"/>
              <a:gd name="connsiteX5" fmla="*/ 6124473 w 9393008"/>
              <a:gd name="connsiteY5" fmla="*/ 38682 h 734959"/>
              <a:gd name="connsiteX6" fmla="*/ 7723283 w 9393008"/>
              <a:gd name="connsiteY6" fmla="*/ 0 h 734959"/>
              <a:gd name="connsiteX7" fmla="*/ 9077114 w 9393008"/>
              <a:gd name="connsiteY7" fmla="*/ 58023 h 734959"/>
              <a:gd name="connsiteX8" fmla="*/ 9393008 w 9393008"/>
              <a:gd name="connsiteY8" fmla="*/ 90258 h 734959"/>
              <a:gd name="connsiteX9" fmla="*/ 9386561 w 9393008"/>
              <a:gd name="connsiteY9" fmla="*/ 728512 h 734959"/>
              <a:gd name="connsiteX10" fmla="*/ 51574 w 9393008"/>
              <a:gd name="connsiteY10" fmla="*/ 734959 h 734959"/>
              <a:gd name="connsiteX11" fmla="*/ 0 w 9393008"/>
              <a:gd name="connsiteY11" fmla="*/ 58023 h 734959"/>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38111"/>
              <a:gd name="connsiteX1" fmla="*/ 1921150 w 9393008"/>
              <a:gd name="connsiteY1" fmla="*/ 193410 h 838111"/>
              <a:gd name="connsiteX2" fmla="*/ 2965534 w 9393008"/>
              <a:gd name="connsiteY2" fmla="*/ 238540 h 838111"/>
              <a:gd name="connsiteX3" fmla="*/ 3829407 w 9393008"/>
              <a:gd name="connsiteY3" fmla="*/ 199857 h 838111"/>
              <a:gd name="connsiteX4" fmla="*/ 4583684 w 9393008"/>
              <a:gd name="connsiteY4" fmla="*/ 148281 h 838111"/>
              <a:gd name="connsiteX5" fmla="*/ 6124473 w 9393008"/>
              <a:gd name="connsiteY5" fmla="*/ 38682 h 838111"/>
              <a:gd name="connsiteX6" fmla="*/ 7723283 w 9393008"/>
              <a:gd name="connsiteY6" fmla="*/ 0 h 838111"/>
              <a:gd name="connsiteX7" fmla="*/ 9077114 w 9393008"/>
              <a:gd name="connsiteY7" fmla="*/ 58023 h 838111"/>
              <a:gd name="connsiteX8" fmla="*/ 9393008 w 9393008"/>
              <a:gd name="connsiteY8" fmla="*/ 90258 h 838111"/>
              <a:gd name="connsiteX9" fmla="*/ 9386561 w 9393008"/>
              <a:gd name="connsiteY9" fmla="*/ 838111 h 838111"/>
              <a:gd name="connsiteX10" fmla="*/ 19340 w 9393008"/>
              <a:gd name="connsiteY10" fmla="*/ 818770 h 838111"/>
              <a:gd name="connsiteX11" fmla="*/ 0 w 9393008"/>
              <a:gd name="connsiteY11" fmla="*/ 58023 h 8381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86561 w 9393008"/>
              <a:gd name="connsiteY9" fmla="*/ 838111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741037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838233 h 3844811"/>
              <a:gd name="connsiteX10" fmla="*/ 19340 w 9393008"/>
              <a:gd name="connsiteY10" fmla="*/ 3844811 h 3844811"/>
              <a:gd name="connsiteX11" fmla="*/ 0 w 9393008"/>
              <a:gd name="connsiteY11" fmla="*/ 58023 h 3844811"/>
              <a:gd name="connsiteX0" fmla="*/ 0 w 9393008"/>
              <a:gd name="connsiteY0" fmla="*/ 58023 h 3838236"/>
              <a:gd name="connsiteX1" fmla="*/ 1921150 w 9393008"/>
              <a:gd name="connsiteY1" fmla="*/ 193410 h 3838236"/>
              <a:gd name="connsiteX2" fmla="*/ 2965534 w 9393008"/>
              <a:gd name="connsiteY2" fmla="*/ 238540 h 3838236"/>
              <a:gd name="connsiteX3" fmla="*/ 3829407 w 9393008"/>
              <a:gd name="connsiteY3" fmla="*/ 199857 h 3838236"/>
              <a:gd name="connsiteX4" fmla="*/ 4583684 w 9393008"/>
              <a:gd name="connsiteY4" fmla="*/ 148281 h 3838236"/>
              <a:gd name="connsiteX5" fmla="*/ 6124473 w 9393008"/>
              <a:gd name="connsiteY5" fmla="*/ 38682 h 3838236"/>
              <a:gd name="connsiteX6" fmla="*/ 7723283 w 9393008"/>
              <a:gd name="connsiteY6" fmla="*/ 0 h 3838236"/>
              <a:gd name="connsiteX7" fmla="*/ 9077114 w 9393008"/>
              <a:gd name="connsiteY7" fmla="*/ 58023 h 3838236"/>
              <a:gd name="connsiteX8" fmla="*/ 9393008 w 9393008"/>
              <a:gd name="connsiteY8" fmla="*/ 90258 h 3838236"/>
              <a:gd name="connsiteX9" fmla="*/ 9354164 w 9393008"/>
              <a:gd name="connsiteY9" fmla="*/ 3838233 h 3838236"/>
              <a:gd name="connsiteX10" fmla="*/ 6640 w 9393008"/>
              <a:gd name="connsiteY10" fmla="*/ 2841511 h 3838236"/>
              <a:gd name="connsiteX11" fmla="*/ 0 w 9393008"/>
              <a:gd name="connsiteY11" fmla="*/ 58023 h 3838236"/>
              <a:gd name="connsiteX0" fmla="*/ 0 w 9393008"/>
              <a:gd name="connsiteY0" fmla="*/ 58023 h 2873033"/>
              <a:gd name="connsiteX1" fmla="*/ 1921150 w 9393008"/>
              <a:gd name="connsiteY1" fmla="*/ 193410 h 2873033"/>
              <a:gd name="connsiteX2" fmla="*/ 2965534 w 9393008"/>
              <a:gd name="connsiteY2" fmla="*/ 238540 h 2873033"/>
              <a:gd name="connsiteX3" fmla="*/ 3829407 w 9393008"/>
              <a:gd name="connsiteY3" fmla="*/ 199857 h 2873033"/>
              <a:gd name="connsiteX4" fmla="*/ 4583684 w 9393008"/>
              <a:gd name="connsiteY4" fmla="*/ 148281 h 2873033"/>
              <a:gd name="connsiteX5" fmla="*/ 6124473 w 9393008"/>
              <a:gd name="connsiteY5" fmla="*/ 38682 h 2873033"/>
              <a:gd name="connsiteX6" fmla="*/ 7723283 w 9393008"/>
              <a:gd name="connsiteY6" fmla="*/ 0 h 2873033"/>
              <a:gd name="connsiteX7" fmla="*/ 9077114 w 9393008"/>
              <a:gd name="connsiteY7" fmla="*/ 58023 h 2873033"/>
              <a:gd name="connsiteX8" fmla="*/ 9393008 w 9393008"/>
              <a:gd name="connsiteY8" fmla="*/ 90258 h 2873033"/>
              <a:gd name="connsiteX9" fmla="*/ 9354164 w 9393008"/>
              <a:gd name="connsiteY9" fmla="*/ 2873033 h 2873033"/>
              <a:gd name="connsiteX10" fmla="*/ 6640 w 9393008"/>
              <a:gd name="connsiteY10" fmla="*/ 2841511 h 2873033"/>
              <a:gd name="connsiteX11" fmla="*/ 0 w 9393008"/>
              <a:gd name="connsiteY11" fmla="*/ 58023 h 287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3008" h="2873033">
                <a:moveTo>
                  <a:pt x="0" y="58023"/>
                </a:moveTo>
                <a:lnTo>
                  <a:pt x="1921150" y="193410"/>
                </a:lnTo>
                <a:lnTo>
                  <a:pt x="2965534" y="238540"/>
                </a:lnTo>
                <a:lnTo>
                  <a:pt x="3829407" y="199857"/>
                </a:lnTo>
                <a:lnTo>
                  <a:pt x="4583684" y="148281"/>
                </a:lnTo>
                <a:lnTo>
                  <a:pt x="6124473" y="38682"/>
                </a:lnTo>
                <a:lnTo>
                  <a:pt x="7723283" y="0"/>
                </a:lnTo>
                <a:lnTo>
                  <a:pt x="9077114" y="58023"/>
                </a:lnTo>
                <a:lnTo>
                  <a:pt x="9393008" y="90258"/>
                </a:lnTo>
                <a:lnTo>
                  <a:pt x="9354164" y="2873033"/>
                </a:lnTo>
                <a:lnTo>
                  <a:pt x="6640" y="2841511"/>
                </a:lnTo>
                <a:cubicBezTo>
                  <a:pt x="193" y="1579248"/>
                  <a:pt x="6447" y="1320286"/>
                  <a:pt x="0" y="58023"/>
                </a:cubicBezTo>
                <a:close/>
              </a:path>
            </a:pathLst>
          </a:custGeom>
          <a:solidFill>
            <a:srgbClr val="0624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pic>
        <p:nvPicPr>
          <p:cNvPr id="12" name="Picture 11" descr="Curves_orange_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89797"/>
            <a:ext cx="9144000" cy="482203"/>
          </a:xfrm>
          <a:prstGeom prst="rect">
            <a:avLst/>
          </a:prstGeom>
        </p:spPr>
      </p:pic>
      <p:pic>
        <p:nvPicPr>
          <p:cNvPr id="15" name="Picture 14"/>
          <p:cNvPicPr>
            <a:picLocks noChangeAspect="1"/>
          </p:cNvPicPr>
          <p:nvPr userDrawn="1"/>
        </p:nvPicPr>
        <p:blipFill>
          <a:blip r:embed="rId4"/>
          <a:stretch>
            <a:fillRect/>
          </a:stretch>
        </p:blipFill>
        <p:spPr>
          <a:xfrm>
            <a:off x="8006597" y="6429398"/>
            <a:ext cx="335026" cy="335026"/>
          </a:xfrm>
          <a:prstGeom prst="rect">
            <a:avLst/>
          </a:prstGeom>
        </p:spPr>
      </p:pic>
      <p:pic>
        <p:nvPicPr>
          <p:cNvPr id="17" name="Picture 16" descr="NRAO_Logo_White.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3" name="Text Placeholder 2"/>
          <p:cNvSpPr>
            <a:spLocks noGrp="1"/>
          </p:cNvSpPr>
          <p:nvPr>
            <p:ph type="body" sz="quarter" idx="10" hasCustomPrompt="1"/>
          </p:nvPr>
        </p:nvSpPr>
        <p:spPr>
          <a:xfrm>
            <a:off x="833438" y="5038725"/>
            <a:ext cx="7110412" cy="628231"/>
          </a:xfrm>
          <a:prstGeom prst="rect">
            <a:avLst/>
          </a:prstGeom>
        </p:spPr>
        <p:txBody>
          <a:bodyPr/>
          <a:lstStyle>
            <a:lvl1pPr marL="0" indent="0">
              <a:buNone/>
              <a:defRPr b="1">
                <a:solidFill>
                  <a:schemeClr val="bg1"/>
                </a:solidFill>
                <a:latin typeface="Gill Sans MT" panose="020B0502020104020203" pitchFamily="34" charset="0"/>
              </a:defRPr>
            </a:lvl1pPr>
          </a:lstStyle>
          <a:p>
            <a:pPr lvl="0"/>
            <a:r>
              <a:rPr lang="en-US" dirty="0"/>
              <a:t>Presentation Title</a:t>
            </a:r>
          </a:p>
        </p:txBody>
      </p:sp>
      <p:sp>
        <p:nvSpPr>
          <p:cNvPr id="18" name="Text Placeholder 2"/>
          <p:cNvSpPr>
            <a:spLocks noGrp="1"/>
          </p:cNvSpPr>
          <p:nvPr>
            <p:ph type="body" sz="quarter" idx="11" hasCustomPrompt="1"/>
          </p:nvPr>
        </p:nvSpPr>
        <p:spPr>
          <a:xfrm>
            <a:off x="833438" y="5694273"/>
            <a:ext cx="7110412" cy="628231"/>
          </a:xfrm>
          <a:prstGeom prst="rect">
            <a:avLst/>
          </a:prstGeom>
        </p:spPr>
        <p:txBody>
          <a:bodyPr/>
          <a:lstStyle>
            <a:lvl1pPr marL="0" indent="0">
              <a:buNone/>
              <a:defRPr sz="2800" b="1">
                <a:solidFill>
                  <a:schemeClr val="bg1"/>
                </a:solidFill>
                <a:latin typeface="Gill Sans MT" panose="020B0502020104020203" pitchFamily="34" charset="0"/>
              </a:defRPr>
            </a:lvl1pPr>
          </a:lstStyle>
          <a:p>
            <a:pPr lvl="0"/>
            <a:r>
              <a:rPr lang="en-US" dirty="0"/>
              <a:t>Presenter</a:t>
            </a:r>
          </a:p>
        </p:txBody>
      </p:sp>
      <p:pic>
        <p:nvPicPr>
          <p:cNvPr id="13" name="Picture 12">
            <a:extLst>
              <a:ext uri="{FF2B5EF4-FFF2-40B4-BE49-F238E27FC236}">
                <a16:creationId xmlns:a16="http://schemas.microsoft.com/office/drawing/2014/main" id="{A8E2D4F4-E8FF-0146-9B5D-BB2A456B66EA}"/>
              </a:ext>
            </a:extLst>
          </p:cNvPr>
          <p:cNvPicPr>
            <a:picLocks noChangeAspect="1"/>
          </p:cNvPicPr>
          <p:nvPr userDrawn="1"/>
        </p:nvPicPr>
        <p:blipFill>
          <a:blip r:embed="rId6"/>
          <a:stretch>
            <a:fillRect/>
          </a:stretch>
        </p:blipFill>
        <p:spPr>
          <a:xfrm>
            <a:off x="8409709" y="6416266"/>
            <a:ext cx="511823" cy="341215"/>
          </a:xfrm>
          <a:prstGeom prst="rect">
            <a:avLst/>
          </a:prstGeom>
        </p:spPr>
      </p:pic>
    </p:spTree>
    <p:extLst>
      <p:ext uri="{BB962C8B-B14F-4D97-AF65-F5344CB8AC3E}">
        <p14:creationId xmlns:p14="http://schemas.microsoft.com/office/powerpoint/2010/main" val="407723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Tech">
    <p:spTree>
      <p:nvGrpSpPr>
        <p:cNvPr id="1" name=""/>
        <p:cNvGrpSpPr/>
        <p:nvPr/>
      </p:nvGrpSpPr>
      <p:grpSpPr>
        <a:xfrm>
          <a:off x="0" y="0"/>
          <a:ext cx="0" cy="0"/>
          <a:chOff x="0" y="0"/>
          <a:chExt cx="0" cy="0"/>
        </a:xfrm>
      </p:grpSpPr>
      <p:pic>
        <p:nvPicPr>
          <p:cNvPr id="13" name="Picture 12" descr="NRAO PPT Images_CD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63"/>
            <a:ext cx="9143391" cy="4571695"/>
          </a:xfrm>
          <a:prstGeom prst="rect">
            <a:avLst/>
          </a:prstGeom>
        </p:spPr>
      </p:pic>
      <p:sp>
        <p:nvSpPr>
          <p:cNvPr id="11" name="Freeform 10"/>
          <p:cNvSpPr/>
          <p:nvPr userDrawn="1"/>
        </p:nvSpPr>
        <p:spPr>
          <a:xfrm>
            <a:off x="-124504" y="4230440"/>
            <a:ext cx="9393008" cy="2873033"/>
          </a:xfrm>
          <a:custGeom>
            <a:avLst/>
            <a:gdLst>
              <a:gd name="connsiteX0" fmla="*/ 0 w 9393008"/>
              <a:gd name="connsiteY0" fmla="*/ 58023 h 734959"/>
              <a:gd name="connsiteX1" fmla="*/ 1921150 w 9393008"/>
              <a:gd name="connsiteY1" fmla="*/ 193410 h 734959"/>
              <a:gd name="connsiteX2" fmla="*/ 2965534 w 9393008"/>
              <a:gd name="connsiteY2" fmla="*/ 238540 h 734959"/>
              <a:gd name="connsiteX3" fmla="*/ 3829407 w 9393008"/>
              <a:gd name="connsiteY3" fmla="*/ 199857 h 734959"/>
              <a:gd name="connsiteX4" fmla="*/ 4583684 w 9393008"/>
              <a:gd name="connsiteY4" fmla="*/ 148281 h 734959"/>
              <a:gd name="connsiteX5" fmla="*/ 6124473 w 9393008"/>
              <a:gd name="connsiteY5" fmla="*/ 38682 h 734959"/>
              <a:gd name="connsiteX6" fmla="*/ 7723283 w 9393008"/>
              <a:gd name="connsiteY6" fmla="*/ 0 h 734959"/>
              <a:gd name="connsiteX7" fmla="*/ 9077114 w 9393008"/>
              <a:gd name="connsiteY7" fmla="*/ 58023 h 734959"/>
              <a:gd name="connsiteX8" fmla="*/ 9393008 w 9393008"/>
              <a:gd name="connsiteY8" fmla="*/ 90258 h 734959"/>
              <a:gd name="connsiteX9" fmla="*/ 9386561 w 9393008"/>
              <a:gd name="connsiteY9" fmla="*/ 728512 h 734959"/>
              <a:gd name="connsiteX10" fmla="*/ 51574 w 9393008"/>
              <a:gd name="connsiteY10" fmla="*/ 734959 h 734959"/>
              <a:gd name="connsiteX11" fmla="*/ 0 w 9393008"/>
              <a:gd name="connsiteY11" fmla="*/ 58023 h 734959"/>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38111"/>
              <a:gd name="connsiteX1" fmla="*/ 1921150 w 9393008"/>
              <a:gd name="connsiteY1" fmla="*/ 193410 h 838111"/>
              <a:gd name="connsiteX2" fmla="*/ 2965534 w 9393008"/>
              <a:gd name="connsiteY2" fmla="*/ 238540 h 838111"/>
              <a:gd name="connsiteX3" fmla="*/ 3829407 w 9393008"/>
              <a:gd name="connsiteY3" fmla="*/ 199857 h 838111"/>
              <a:gd name="connsiteX4" fmla="*/ 4583684 w 9393008"/>
              <a:gd name="connsiteY4" fmla="*/ 148281 h 838111"/>
              <a:gd name="connsiteX5" fmla="*/ 6124473 w 9393008"/>
              <a:gd name="connsiteY5" fmla="*/ 38682 h 838111"/>
              <a:gd name="connsiteX6" fmla="*/ 7723283 w 9393008"/>
              <a:gd name="connsiteY6" fmla="*/ 0 h 838111"/>
              <a:gd name="connsiteX7" fmla="*/ 9077114 w 9393008"/>
              <a:gd name="connsiteY7" fmla="*/ 58023 h 838111"/>
              <a:gd name="connsiteX8" fmla="*/ 9393008 w 9393008"/>
              <a:gd name="connsiteY8" fmla="*/ 90258 h 838111"/>
              <a:gd name="connsiteX9" fmla="*/ 9386561 w 9393008"/>
              <a:gd name="connsiteY9" fmla="*/ 838111 h 838111"/>
              <a:gd name="connsiteX10" fmla="*/ 19340 w 9393008"/>
              <a:gd name="connsiteY10" fmla="*/ 818770 h 838111"/>
              <a:gd name="connsiteX11" fmla="*/ 0 w 9393008"/>
              <a:gd name="connsiteY11" fmla="*/ 58023 h 8381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86561 w 9393008"/>
              <a:gd name="connsiteY9" fmla="*/ 838111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741037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838233 h 3844811"/>
              <a:gd name="connsiteX10" fmla="*/ 19340 w 9393008"/>
              <a:gd name="connsiteY10" fmla="*/ 3844811 h 3844811"/>
              <a:gd name="connsiteX11" fmla="*/ 0 w 9393008"/>
              <a:gd name="connsiteY11" fmla="*/ 58023 h 3844811"/>
              <a:gd name="connsiteX0" fmla="*/ 0 w 9393008"/>
              <a:gd name="connsiteY0" fmla="*/ 58023 h 3838236"/>
              <a:gd name="connsiteX1" fmla="*/ 1921150 w 9393008"/>
              <a:gd name="connsiteY1" fmla="*/ 193410 h 3838236"/>
              <a:gd name="connsiteX2" fmla="*/ 2965534 w 9393008"/>
              <a:gd name="connsiteY2" fmla="*/ 238540 h 3838236"/>
              <a:gd name="connsiteX3" fmla="*/ 3829407 w 9393008"/>
              <a:gd name="connsiteY3" fmla="*/ 199857 h 3838236"/>
              <a:gd name="connsiteX4" fmla="*/ 4583684 w 9393008"/>
              <a:gd name="connsiteY4" fmla="*/ 148281 h 3838236"/>
              <a:gd name="connsiteX5" fmla="*/ 6124473 w 9393008"/>
              <a:gd name="connsiteY5" fmla="*/ 38682 h 3838236"/>
              <a:gd name="connsiteX6" fmla="*/ 7723283 w 9393008"/>
              <a:gd name="connsiteY6" fmla="*/ 0 h 3838236"/>
              <a:gd name="connsiteX7" fmla="*/ 9077114 w 9393008"/>
              <a:gd name="connsiteY7" fmla="*/ 58023 h 3838236"/>
              <a:gd name="connsiteX8" fmla="*/ 9393008 w 9393008"/>
              <a:gd name="connsiteY8" fmla="*/ 90258 h 3838236"/>
              <a:gd name="connsiteX9" fmla="*/ 9354164 w 9393008"/>
              <a:gd name="connsiteY9" fmla="*/ 3838233 h 3838236"/>
              <a:gd name="connsiteX10" fmla="*/ 6640 w 9393008"/>
              <a:gd name="connsiteY10" fmla="*/ 2841511 h 3838236"/>
              <a:gd name="connsiteX11" fmla="*/ 0 w 9393008"/>
              <a:gd name="connsiteY11" fmla="*/ 58023 h 3838236"/>
              <a:gd name="connsiteX0" fmla="*/ 0 w 9393008"/>
              <a:gd name="connsiteY0" fmla="*/ 58023 h 2873033"/>
              <a:gd name="connsiteX1" fmla="*/ 1921150 w 9393008"/>
              <a:gd name="connsiteY1" fmla="*/ 193410 h 2873033"/>
              <a:gd name="connsiteX2" fmla="*/ 2965534 w 9393008"/>
              <a:gd name="connsiteY2" fmla="*/ 238540 h 2873033"/>
              <a:gd name="connsiteX3" fmla="*/ 3829407 w 9393008"/>
              <a:gd name="connsiteY3" fmla="*/ 199857 h 2873033"/>
              <a:gd name="connsiteX4" fmla="*/ 4583684 w 9393008"/>
              <a:gd name="connsiteY4" fmla="*/ 148281 h 2873033"/>
              <a:gd name="connsiteX5" fmla="*/ 6124473 w 9393008"/>
              <a:gd name="connsiteY5" fmla="*/ 38682 h 2873033"/>
              <a:gd name="connsiteX6" fmla="*/ 7723283 w 9393008"/>
              <a:gd name="connsiteY6" fmla="*/ 0 h 2873033"/>
              <a:gd name="connsiteX7" fmla="*/ 9077114 w 9393008"/>
              <a:gd name="connsiteY7" fmla="*/ 58023 h 2873033"/>
              <a:gd name="connsiteX8" fmla="*/ 9393008 w 9393008"/>
              <a:gd name="connsiteY8" fmla="*/ 90258 h 2873033"/>
              <a:gd name="connsiteX9" fmla="*/ 9354164 w 9393008"/>
              <a:gd name="connsiteY9" fmla="*/ 2873033 h 2873033"/>
              <a:gd name="connsiteX10" fmla="*/ 6640 w 9393008"/>
              <a:gd name="connsiteY10" fmla="*/ 2841511 h 2873033"/>
              <a:gd name="connsiteX11" fmla="*/ 0 w 9393008"/>
              <a:gd name="connsiteY11" fmla="*/ 58023 h 287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3008" h="2873033">
                <a:moveTo>
                  <a:pt x="0" y="58023"/>
                </a:moveTo>
                <a:lnTo>
                  <a:pt x="1921150" y="193410"/>
                </a:lnTo>
                <a:lnTo>
                  <a:pt x="2965534" y="238540"/>
                </a:lnTo>
                <a:lnTo>
                  <a:pt x="3829407" y="199857"/>
                </a:lnTo>
                <a:lnTo>
                  <a:pt x="4583684" y="148281"/>
                </a:lnTo>
                <a:lnTo>
                  <a:pt x="6124473" y="38682"/>
                </a:lnTo>
                <a:lnTo>
                  <a:pt x="7723283" y="0"/>
                </a:lnTo>
                <a:lnTo>
                  <a:pt x="9077114" y="58023"/>
                </a:lnTo>
                <a:lnTo>
                  <a:pt x="9393008" y="90258"/>
                </a:lnTo>
                <a:lnTo>
                  <a:pt x="9354164" y="2873033"/>
                </a:lnTo>
                <a:lnTo>
                  <a:pt x="6640" y="2841511"/>
                </a:lnTo>
                <a:cubicBezTo>
                  <a:pt x="193" y="1579248"/>
                  <a:pt x="6447" y="1320286"/>
                  <a:pt x="0" y="58023"/>
                </a:cubicBezTo>
                <a:close/>
              </a:path>
            </a:pathLst>
          </a:custGeom>
          <a:solidFill>
            <a:srgbClr val="0624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pic>
        <p:nvPicPr>
          <p:cNvPr id="12" name="Picture 11" descr="Curves_orange_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89797"/>
            <a:ext cx="9144000" cy="482203"/>
          </a:xfrm>
          <a:prstGeom prst="rect">
            <a:avLst/>
          </a:prstGeom>
        </p:spPr>
      </p:pic>
      <p:pic>
        <p:nvPicPr>
          <p:cNvPr id="15" name="Picture 14"/>
          <p:cNvPicPr>
            <a:picLocks noChangeAspect="1"/>
          </p:cNvPicPr>
          <p:nvPr userDrawn="1"/>
        </p:nvPicPr>
        <p:blipFill>
          <a:blip r:embed="rId4"/>
          <a:stretch>
            <a:fillRect/>
          </a:stretch>
        </p:blipFill>
        <p:spPr>
          <a:xfrm>
            <a:off x="8006597" y="6429398"/>
            <a:ext cx="335026" cy="335026"/>
          </a:xfrm>
          <a:prstGeom prst="rect">
            <a:avLst/>
          </a:prstGeom>
        </p:spPr>
      </p:pic>
      <p:pic>
        <p:nvPicPr>
          <p:cNvPr id="17" name="Picture 16" descr="NRAO_Logo_White.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3" name="Text Placeholder 2"/>
          <p:cNvSpPr>
            <a:spLocks noGrp="1"/>
          </p:cNvSpPr>
          <p:nvPr>
            <p:ph type="body" sz="quarter" idx="10" hasCustomPrompt="1"/>
          </p:nvPr>
        </p:nvSpPr>
        <p:spPr>
          <a:xfrm>
            <a:off x="833438" y="5038725"/>
            <a:ext cx="7110412" cy="628231"/>
          </a:xfrm>
          <a:prstGeom prst="rect">
            <a:avLst/>
          </a:prstGeom>
        </p:spPr>
        <p:txBody>
          <a:bodyPr/>
          <a:lstStyle>
            <a:lvl1pPr marL="0" indent="0">
              <a:buNone/>
              <a:defRPr b="1">
                <a:solidFill>
                  <a:schemeClr val="bg1"/>
                </a:solidFill>
                <a:latin typeface="Gill Sans MT" panose="020B0502020104020203" pitchFamily="34" charset="0"/>
              </a:defRPr>
            </a:lvl1pPr>
          </a:lstStyle>
          <a:p>
            <a:pPr lvl="0"/>
            <a:r>
              <a:rPr lang="en-US" dirty="0"/>
              <a:t>Presentation Title</a:t>
            </a:r>
          </a:p>
        </p:txBody>
      </p:sp>
      <p:sp>
        <p:nvSpPr>
          <p:cNvPr id="18" name="Text Placeholder 2"/>
          <p:cNvSpPr>
            <a:spLocks noGrp="1"/>
          </p:cNvSpPr>
          <p:nvPr>
            <p:ph type="body" sz="quarter" idx="11" hasCustomPrompt="1"/>
          </p:nvPr>
        </p:nvSpPr>
        <p:spPr>
          <a:xfrm>
            <a:off x="833438" y="5694273"/>
            <a:ext cx="7110412" cy="628231"/>
          </a:xfrm>
          <a:prstGeom prst="rect">
            <a:avLst/>
          </a:prstGeom>
        </p:spPr>
        <p:txBody>
          <a:bodyPr/>
          <a:lstStyle>
            <a:lvl1pPr marL="0" indent="0">
              <a:buNone/>
              <a:defRPr sz="2800" b="1">
                <a:solidFill>
                  <a:schemeClr val="bg1"/>
                </a:solidFill>
                <a:latin typeface="Gill Sans MT" panose="020B0502020104020203" pitchFamily="34" charset="0"/>
              </a:defRPr>
            </a:lvl1pPr>
          </a:lstStyle>
          <a:p>
            <a:pPr lvl="0"/>
            <a:r>
              <a:rPr lang="en-US" dirty="0"/>
              <a:t>Presenter</a:t>
            </a:r>
          </a:p>
        </p:txBody>
      </p:sp>
      <p:pic>
        <p:nvPicPr>
          <p:cNvPr id="10" name="Picture 9">
            <a:extLst>
              <a:ext uri="{FF2B5EF4-FFF2-40B4-BE49-F238E27FC236}">
                <a16:creationId xmlns:a16="http://schemas.microsoft.com/office/drawing/2014/main" id="{8983A66E-4CCD-8948-8C3E-D9B17AB71DB9}"/>
              </a:ext>
            </a:extLst>
          </p:cNvPr>
          <p:cNvPicPr>
            <a:picLocks noChangeAspect="1"/>
          </p:cNvPicPr>
          <p:nvPr userDrawn="1"/>
        </p:nvPicPr>
        <p:blipFill>
          <a:blip r:embed="rId6"/>
          <a:stretch>
            <a:fillRect/>
          </a:stretch>
        </p:blipFill>
        <p:spPr>
          <a:xfrm>
            <a:off x="8409709" y="6416266"/>
            <a:ext cx="511823" cy="341215"/>
          </a:xfrm>
          <a:prstGeom prst="rect">
            <a:avLst/>
          </a:prstGeom>
        </p:spPr>
      </p:pic>
    </p:spTree>
    <p:extLst>
      <p:ext uri="{BB962C8B-B14F-4D97-AF65-F5344CB8AC3E}">
        <p14:creationId xmlns:p14="http://schemas.microsoft.com/office/powerpoint/2010/main" val="57664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VLA">
    <p:spTree>
      <p:nvGrpSpPr>
        <p:cNvPr id="1" name=""/>
        <p:cNvGrpSpPr/>
        <p:nvPr/>
      </p:nvGrpSpPr>
      <p:grpSpPr>
        <a:xfrm>
          <a:off x="0" y="0"/>
          <a:ext cx="0" cy="0"/>
          <a:chOff x="0" y="0"/>
          <a:chExt cx="0" cy="0"/>
        </a:xfrm>
      </p:grpSpPr>
      <p:pic>
        <p:nvPicPr>
          <p:cNvPr id="10" name="Picture 9" descr="NRAO PPT Images_VLA_3.png"/>
          <p:cNvPicPr>
            <a:picLocks noChangeAspect="1"/>
          </p:cNvPicPr>
          <p:nvPr userDrawn="1"/>
        </p:nvPicPr>
        <p:blipFill rotWithShape="1">
          <a:blip r:embed="rId2">
            <a:extLst>
              <a:ext uri="{28A0092B-C50C-407E-A947-70E740481C1C}">
                <a14:useLocalDpi xmlns:a14="http://schemas.microsoft.com/office/drawing/2010/main" val="0"/>
              </a:ext>
            </a:extLst>
          </a:blip>
          <a:srcRect b="29676"/>
          <a:stretch/>
        </p:blipFill>
        <p:spPr>
          <a:xfrm>
            <a:off x="0" y="-250825"/>
            <a:ext cx="9144000" cy="4822825"/>
          </a:xfrm>
          <a:prstGeom prst="rect">
            <a:avLst/>
          </a:prstGeom>
        </p:spPr>
      </p:pic>
      <p:sp>
        <p:nvSpPr>
          <p:cNvPr id="11" name="Freeform 10"/>
          <p:cNvSpPr/>
          <p:nvPr userDrawn="1"/>
        </p:nvSpPr>
        <p:spPr>
          <a:xfrm>
            <a:off x="-124504" y="4230440"/>
            <a:ext cx="9393008" cy="2873033"/>
          </a:xfrm>
          <a:custGeom>
            <a:avLst/>
            <a:gdLst>
              <a:gd name="connsiteX0" fmla="*/ 0 w 9393008"/>
              <a:gd name="connsiteY0" fmla="*/ 58023 h 734959"/>
              <a:gd name="connsiteX1" fmla="*/ 1921150 w 9393008"/>
              <a:gd name="connsiteY1" fmla="*/ 193410 h 734959"/>
              <a:gd name="connsiteX2" fmla="*/ 2965534 w 9393008"/>
              <a:gd name="connsiteY2" fmla="*/ 238540 h 734959"/>
              <a:gd name="connsiteX3" fmla="*/ 3829407 w 9393008"/>
              <a:gd name="connsiteY3" fmla="*/ 199857 h 734959"/>
              <a:gd name="connsiteX4" fmla="*/ 4583684 w 9393008"/>
              <a:gd name="connsiteY4" fmla="*/ 148281 h 734959"/>
              <a:gd name="connsiteX5" fmla="*/ 6124473 w 9393008"/>
              <a:gd name="connsiteY5" fmla="*/ 38682 h 734959"/>
              <a:gd name="connsiteX6" fmla="*/ 7723283 w 9393008"/>
              <a:gd name="connsiteY6" fmla="*/ 0 h 734959"/>
              <a:gd name="connsiteX7" fmla="*/ 9077114 w 9393008"/>
              <a:gd name="connsiteY7" fmla="*/ 58023 h 734959"/>
              <a:gd name="connsiteX8" fmla="*/ 9393008 w 9393008"/>
              <a:gd name="connsiteY8" fmla="*/ 90258 h 734959"/>
              <a:gd name="connsiteX9" fmla="*/ 9386561 w 9393008"/>
              <a:gd name="connsiteY9" fmla="*/ 728512 h 734959"/>
              <a:gd name="connsiteX10" fmla="*/ 51574 w 9393008"/>
              <a:gd name="connsiteY10" fmla="*/ 734959 h 734959"/>
              <a:gd name="connsiteX11" fmla="*/ 0 w 9393008"/>
              <a:gd name="connsiteY11" fmla="*/ 58023 h 734959"/>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38111"/>
              <a:gd name="connsiteX1" fmla="*/ 1921150 w 9393008"/>
              <a:gd name="connsiteY1" fmla="*/ 193410 h 838111"/>
              <a:gd name="connsiteX2" fmla="*/ 2965534 w 9393008"/>
              <a:gd name="connsiteY2" fmla="*/ 238540 h 838111"/>
              <a:gd name="connsiteX3" fmla="*/ 3829407 w 9393008"/>
              <a:gd name="connsiteY3" fmla="*/ 199857 h 838111"/>
              <a:gd name="connsiteX4" fmla="*/ 4583684 w 9393008"/>
              <a:gd name="connsiteY4" fmla="*/ 148281 h 838111"/>
              <a:gd name="connsiteX5" fmla="*/ 6124473 w 9393008"/>
              <a:gd name="connsiteY5" fmla="*/ 38682 h 838111"/>
              <a:gd name="connsiteX6" fmla="*/ 7723283 w 9393008"/>
              <a:gd name="connsiteY6" fmla="*/ 0 h 838111"/>
              <a:gd name="connsiteX7" fmla="*/ 9077114 w 9393008"/>
              <a:gd name="connsiteY7" fmla="*/ 58023 h 838111"/>
              <a:gd name="connsiteX8" fmla="*/ 9393008 w 9393008"/>
              <a:gd name="connsiteY8" fmla="*/ 90258 h 838111"/>
              <a:gd name="connsiteX9" fmla="*/ 9386561 w 9393008"/>
              <a:gd name="connsiteY9" fmla="*/ 838111 h 838111"/>
              <a:gd name="connsiteX10" fmla="*/ 19340 w 9393008"/>
              <a:gd name="connsiteY10" fmla="*/ 818770 h 838111"/>
              <a:gd name="connsiteX11" fmla="*/ 0 w 9393008"/>
              <a:gd name="connsiteY11" fmla="*/ 58023 h 8381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86561 w 9393008"/>
              <a:gd name="connsiteY9" fmla="*/ 838111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741037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838233 h 3844811"/>
              <a:gd name="connsiteX10" fmla="*/ 19340 w 9393008"/>
              <a:gd name="connsiteY10" fmla="*/ 3844811 h 3844811"/>
              <a:gd name="connsiteX11" fmla="*/ 0 w 9393008"/>
              <a:gd name="connsiteY11" fmla="*/ 58023 h 3844811"/>
              <a:gd name="connsiteX0" fmla="*/ 0 w 9393008"/>
              <a:gd name="connsiteY0" fmla="*/ 58023 h 3838236"/>
              <a:gd name="connsiteX1" fmla="*/ 1921150 w 9393008"/>
              <a:gd name="connsiteY1" fmla="*/ 193410 h 3838236"/>
              <a:gd name="connsiteX2" fmla="*/ 2965534 w 9393008"/>
              <a:gd name="connsiteY2" fmla="*/ 238540 h 3838236"/>
              <a:gd name="connsiteX3" fmla="*/ 3829407 w 9393008"/>
              <a:gd name="connsiteY3" fmla="*/ 199857 h 3838236"/>
              <a:gd name="connsiteX4" fmla="*/ 4583684 w 9393008"/>
              <a:gd name="connsiteY4" fmla="*/ 148281 h 3838236"/>
              <a:gd name="connsiteX5" fmla="*/ 6124473 w 9393008"/>
              <a:gd name="connsiteY5" fmla="*/ 38682 h 3838236"/>
              <a:gd name="connsiteX6" fmla="*/ 7723283 w 9393008"/>
              <a:gd name="connsiteY6" fmla="*/ 0 h 3838236"/>
              <a:gd name="connsiteX7" fmla="*/ 9077114 w 9393008"/>
              <a:gd name="connsiteY7" fmla="*/ 58023 h 3838236"/>
              <a:gd name="connsiteX8" fmla="*/ 9393008 w 9393008"/>
              <a:gd name="connsiteY8" fmla="*/ 90258 h 3838236"/>
              <a:gd name="connsiteX9" fmla="*/ 9354164 w 9393008"/>
              <a:gd name="connsiteY9" fmla="*/ 3838233 h 3838236"/>
              <a:gd name="connsiteX10" fmla="*/ 6640 w 9393008"/>
              <a:gd name="connsiteY10" fmla="*/ 2841511 h 3838236"/>
              <a:gd name="connsiteX11" fmla="*/ 0 w 9393008"/>
              <a:gd name="connsiteY11" fmla="*/ 58023 h 3838236"/>
              <a:gd name="connsiteX0" fmla="*/ 0 w 9393008"/>
              <a:gd name="connsiteY0" fmla="*/ 58023 h 2873033"/>
              <a:gd name="connsiteX1" fmla="*/ 1921150 w 9393008"/>
              <a:gd name="connsiteY1" fmla="*/ 193410 h 2873033"/>
              <a:gd name="connsiteX2" fmla="*/ 2965534 w 9393008"/>
              <a:gd name="connsiteY2" fmla="*/ 238540 h 2873033"/>
              <a:gd name="connsiteX3" fmla="*/ 3829407 w 9393008"/>
              <a:gd name="connsiteY3" fmla="*/ 199857 h 2873033"/>
              <a:gd name="connsiteX4" fmla="*/ 4583684 w 9393008"/>
              <a:gd name="connsiteY4" fmla="*/ 148281 h 2873033"/>
              <a:gd name="connsiteX5" fmla="*/ 6124473 w 9393008"/>
              <a:gd name="connsiteY5" fmla="*/ 38682 h 2873033"/>
              <a:gd name="connsiteX6" fmla="*/ 7723283 w 9393008"/>
              <a:gd name="connsiteY6" fmla="*/ 0 h 2873033"/>
              <a:gd name="connsiteX7" fmla="*/ 9077114 w 9393008"/>
              <a:gd name="connsiteY7" fmla="*/ 58023 h 2873033"/>
              <a:gd name="connsiteX8" fmla="*/ 9393008 w 9393008"/>
              <a:gd name="connsiteY8" fmla="*/ 90258 h 2873033"/>
              <a:gd name="connsiteX9" fmla="*/ 9354164 w 9393008"/>
              <a:gd name="connsiteY9" fmla="*/ 2873033 h 2873033"/>
              <a:gd name="connsiteX10" fmla="*/ 6640 w 9393008"/>
              <a:gd name="connsiteY10" fmla="*/ 2841511 h 2873033"/>
              <a:gd name="connsiteX11" fmla="*/ 0 w 9393008"/>
              <a:gd name="connsiteY11" fmla="*/ 58023 h 287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3008" h="2873033">
                <a:moveTo>
                  <a:pt x="0" y="58023"/>
                </a:moveTo>
                <a:lnTo>
                  <a:pt x="1921150" y="193410"/>
                </a:lnTo>
                <a:lnTo>
                  <a:pt x="2965534" y="238540"/>
                </a:lnTo>
                <a:lnTo>
                  <a:pt x="3829407" y="199857"/>
                </a:lnTo>
                <a:lnTo>
                  <a:pt x="4583684" y="148281"/>
                </a:lnTo>
                <a:lnTo>
                  <a:pt x="6124473" y="38682"/>
                </a:lnTo>
                <a:lnTo>
                  <a:pt x="7723283" y="0"/>
                </a:lnTo>
                <a:lnTo>
                  <a:pt x="9077114" y="58023"/>
                </a:lnTo>
                <a:lnTo>
                  <a:pt x="9393008" y="90258"/>
                </a:lnTo>
                <a:lnTo>
                  <a:pt x="9354164" y="2873033"/>
                </a:lnTo>
                <a:lnTo>
                  <a:pt x="6640" y="2841511"/>
                </a:lnTo>
                <a:cubicBezTo>
                  <a:pt x="193" y="1579248"/>
                  <a:pt x="6447" y="1320286"/>
                  <a:pt x="0" y="58023"/>
                </a:cubicBezTo>
                <a:close/>
              </a:path>
            </a:pathLst>
          </a:custGeom>
          <a:solidFill>
            <a:srgbClr val="0624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pic>
        <p:nvPicPr>
          <p:cNvPr id="12" name="Picture 11" descr="Curves_orange_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89797"/>
            <a:ext cx="9144000" cy="482203"/>
          </a:xfrm>
          <a:prstGeom prst="rect">
            <a:avLst/>
          </a:prstGeom>
        </p:spPr>
      </p:pic>
      <p:pic>
        <p:nvPicPr>
          <p:cNvPr id="15" name="Picture 14"/>
          <p:cNvPicPr>
            <a:picLocks noChangeAspect="1"/>
          </p:cNvPicPr>
          <p:nvPr userDrawn="1"/>
        </p:nvPicPr>
        <p:blipFill>
          <a:blip r:embed="rId4"/>
          <a:stretch>
            <a:fillRect/>
          </a:stretch>
        </p:blipFill>
        <p:spPr>
          <a:xfrm>
            <a:off x="8006597" y="6429398"/>
            <a:ext cx="335026" cy="335026"/>
          </a:xfrm>
          <a:prstGeom prst="rect">
            <a:avLst/>
          </a:prstGeom>
        </p:spPr>
      </p:pic>
      <p:pic>
        <p:nvPicPr>
          <p:cNvPr id="17" name="Picture 16" descr="NRAO_Logo_White.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3" name="Text Placeholder 2"/>
          <p:cNvSpPr>
            <a:spLocks noGrp="1"/>
          </p:cNvSpPr>
          <p:nvPr>
            <p:ph type="body" sz="quarter" idx="10" hasCustomPrompt="1"/>
          </p:nvPr>
        </p:nvSpPr>
        <p:spPr>
          <a:xfrm>
            <a:off x="833438" y="5038725"/>
            <a:ext cx="7110412" cy="628231"/>
          </a:xfrm>
          <a:prstGeom prst="rect">
            <a:avLst/>
          </a:prstGeom>
        </p:spPr>
        <p:txBody>
          <a:bodyPr/>
          <a:lstStyle>
            <a:lvl1pPr marL="0" indent="0">
              <a:buNone/>
              <a:defRPr b="1">
                <a:solidFill>
                  <a:schemeClr val="bg1"/>
                </a:solidFill>
                <a:latin typeface="Gill Sans MT" panose="020B0502020104020203" pitchFamily="34" charset="0"/>
              </a:defRPr>
            </a:lvl1pPr>
          </a:lstStyle>
          <a:p>
            <a:pPr lvl="0"/>
            <a:r>
              <a:rPr lang="en-US" dirty="0"/>
              <a:t>Presentation Title</a:t>
            </a:r>
          </a:p>
        </p:txBody>
      </p:sp>
      <p:sp>
        <p:nvSpPr>
          <p:cNvPr id="18" name="Text Placeholder 2"/>
          <p:cNvSpPr>
            <a:spLocks noGrp="1"/>
          </p:cNvSpPr>
          <p:nvPr>
            <p:ph type="body" sz="quarter" idx="11" hasCustomPrompt="1"/>
          </p:nvPr>
        </p:nvSpPr>
        <p:spPr>
          <a:xfrm>
            <a:off x="833438" y="5694273"/>
            <a:ext cx="7110412" cy="628231"/>
          </a:xfrm>
          <a:prstGeom prst="rect">
            <a:avLst/>
          </a:prstGeom>
        </p:spPr>
        <p:txBody>
          <a:bodyPr/>
          <a:lstStyle>
            <a:lvl1pPr marL="0" indent="0">
              <a:buNone/>
              <a:defRPr sz="2800" b="1">
                <a:solidFill>
                  <a:schemeClr val="bg1"/>
                </a:solidFill>
                <a:latin typeface="Gill Sans MT" panose="020B0502020104020203" pitchFamily="34" charset="0"/>
              </a:defRPr>
            </a:lvl1pPr>
          </a:lstStyle>
          <a:p>
            <a:pPr lvl="0"/>
            <a:r>
              <a:rPr lang="en-US" dirty="0"/>
              <a:t>Presenter</a:t>
            </a:r>
          </a:p>
        </p:txBody>
      </p:sp>
      <p:pic>
        <p:nvPicPr>
          <p:cNvPr id="13" name="Picture 12">
            <a:extLst>
              <a:ext uri="{FF2B5EF4-FFF2-40B4-BE49-F238E27FC236}">
                <a16:creationId xmlns:a16="http://schemas.microsoft.com/office/drawing/2014/main" id="{7DE44079-D036-3343-AA63-D603B07B84A9}"/>
              </a:ext>
            </a:extLst>
          </p:cNvPr>
          <p:cNvPicPr>
            <a:picLocks noChangeAspect="1"/>
          </p:cNvPicPr>
          <p:nvPr userDrawn="1"/>
        </p:nvPicPr>
        <p:blipFill>
          <a:blip r:embed="rId6"/>
          <a:stretch>
            <a:fillRect/>
          </a:stretch>
        </p:blipFill>
        <p:spPr>
          <a:xfrm>
            <a:off x="8409709" y="6416266"/>
            <a:ext cx="511823" cy="341215"/>
          </a:xfrm>
          <a:prstGeom prst="rect">
            <a:avLst/>
          </a:prstGeom>
        </p:spPr>
      </p:pic>
    </p:spTree>
    <p:extLst>
      <p:ext uri="{BB962C8B-B14F-4D97-AF65-F5344CB8AC3E}">
        <p14:creationId xmlns:p14="http://schemas.microsoft.com/office/powerpoint/2010/main" val="38338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0208" y="145743"/>
            <a:ext cx="8636000" cy="477202"/>
          </a:xfrm>
          <a:prstGeom prst="rect">
            <a:avLst/>
          </a:prstGeom>
        </p:spPr>
        <p:txBody>
          <a:bodyPr/>
          <a:lstStyle>
            <a:lvl1pPr marL="0" indent="0">
              <a:buNone/>
              <a:defRPr b="1">
                <a:solidFill>
                  <a:srgbClr val="8B2124"/>
                </a:solidFill>
                <a:latin typeface="Gill Sans MT" panose="020B0502020104020203" pitchFamily="34" charset="0"/>
              </a:defRPr>
            </a:lvl1pPr>
          </a:lstStyle>
          <a:p>
            <a:pPr lvl="0"/>
            <a:r>
              <a:rPr lang="en-US" dirty="0"/>
              <a:t>Title</a:t>
            </a:r>
          </a:p>
        </p:txBody>
      </p:sp>
      <p:sp>
        <p:nvSpPr>
          <p:cNvPr id="5" name="Text Placeholder 4"/>
          <p:cNvSpPr>
            <a:spLocks noGrp="1"/>
          </p:cNvSpPr>
          <p:nvPr>
            <p:ph type="body" sz="quarter" idx="12" hasCustomPrompt="1"/>
          </p:nvPr>
        </p:nvSpPr>
        <p:spPr>
          <a:xfrm>
            <a:off x="250208" y="873928"/>
            <a:ext cx="8636000" cy="4603750"/>
          </a:xfrm>
          <a:prstGeom prst="rect">
            <a:avLst/>
          </a:prstGeom>
        </p:spPr>
        <p:txBody>
          <a:bodyPr/>
          <a:lstStyle>
            <a:lvl1pPr>
              <a:defRPr sz="2400">
                <a:latin typeface="Gill Sans MT" panose="020B0502020104020203" pitchFamily="34" charset="0"/>
              </a:defRPr>
            </a:lvl1pPr>
            <a:lvl2pPr>
              <a:defRPr sz="2200">
                <a:latin typeface="Gill Sans MT" panose="020B0502020104020203" pitchFamily="34" charset="0"/>
              </a:defRPr>
            </a:lvl2pPr>
            <a:lvl3pPr>
              <a:defRPr sz="2000">
                <a:latin typeface="Gill Sans MT" panose="020B0502020104020203" pitchFamily="34" charset="0"/>
              </a:defRPr>
            </a:lvl3pPr>
            <a:lvl4pPr>
              <a:defRPr sz="1800">
                <a:latin typeface="Gill Sans MT" panose="020B0502020104020203" pitchFamily="34" charset="0"/>
              </a:defRPr>
            </a:lvl4pPr>
            <a:lvl5pPr>
              <a:defRPr sz="1600">
                <a:latin typeface="Gill Sans MT" panose="020B0502020104020203" pitchFamily="34" charset="0"/>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455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38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rminator">
    <p:spTree>
      <p:nvGrpSpPr>
        <p:cNvPr id="1" name=""/>
        <p:cNvGrpSpPr/>
        <p:nvPr/>
      </p:nvGrpSpPr>
      <p:grpSpPr>
        <a:xfrm>
          <a:off x="0" y="0"/>
          <a:ext cx="0" cy="0"/>
          <a:chOff x="0" y="0"/>
          <a:chExt cx="0" cy="0"/>
        </a:xfrm>
      </p:grpSpPr>
      <p:pic>
        <p:nvPicPr>
          <p:cNvPr id="8" name="Picture 1" descr="nrao_logo_pm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7352" y="661286"/>
            <a:ext cx="2612566" cy="3398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userDrawn="1"/>
        </p:nvSpPr>
        <p:spPr>
          <a:xfrm>
            <a:off x="2245055" y="4316938"/>
            <a:ext cx="4217159" cy="1144929"/>
          </a:xfrm>
          <a:prstGeom prst="rect">
            <a:avLst/>
          </a:prstGeom>
          <a:noFill/>
        </p:spPr>
        <p:txBody>
          <a:bodyPr wrap="square" rtlCol="0">
            <a:spAutoFit/>
          </a:bodyPr>
          <a:lstStyle/>
          <a:p>
            <a:pPr algn="ctr">
              <a:lnSpc>
                <a:spcPct val="80000"/>
              </a:lnSpc>
              <a:spcBef>
                <a:spcPct val="20000"/>
              </a:spcBef>
            </a:pPr>
            <a:r>
              <a:rPr lang="en-US" sz="1800" b="1" dirty="0">
                <a:solidFill>
                  <a:srgbClr val="062458"/>
                </a:solidFill>
                <a:latin typeface="Gill Sans MT" charset="0"/>
                <a:cs typeface="Gill Sans" charset="0"/>
              </a:rPr>
              <a:t>www.nrao.edu</a:t>
            </a:r>
          </a:p>
          <a:p>
            <a:pPr algn="ctr">
              <a:lnSpc>
                <a:spcPct val="80000"/>
              </a:lnSpc>
              <a:spcBef>
                <a:spcPct val="20000"/>
              </a:spcBef>
            </a:pPr>
            <a:r>
              <a:rPr lang="en-US" sz="1800" b="1" dirty="0">
                <a:solidFill>
                  <a:srgbClr val="062458"/>
                </a:solidFill>
                <a:latin typeface="Gill Sans MT" charset="0"/>
                <a:cs typeface="Gill Sans" charset="0"/>
              </a:rPr>
              <a:t>science.nrao.edu</a:t>
            </a:r>
          </a:p>
          <a:p>
            <a:pPr algn="ctr">
              <a:lnSpc>
                <a:spcPct val="80000"/>
              </a:lnSpc>
              <a:spcBef>
                <a:spcPct val="20000"/>
              </a:spcBef>
            </a:pPr>
            <a:r>
              <a:rPr lang="en-US" sz="1800" b="1" dirty="0">
                <a:solidFill>
                  <a:srgbClr val="062458"/>
                </a:solidFill>
                <a:latin typeface="Gill Sans MT" charset="0"/>
                <a:cs typeface="Gill Sans" charset="0"/>
              </a:rPr>
              <a:t>public.nrao.edu</a:t>
            </a:r>
            <a:endParaRPr lang="en-US" dirty="0"/>
          </a:p>
          <a:p>
            <a:endParaRPr lang="en-US" dirty="0"/>
          </a:p>
        </p:txBody>
      </p:sp>
      <p:sp>
        <p:nvSpPr>
          <p:cNvPr id="15" name="TextBox 14"/>
          <p:cNvSpPr txBox="1"/>
          <p:nvPr userDrawn="1"/>
        </p:nvSpPr>
        <p:spPr>
          <a:xfrm>
            <a:off x="1228144" y="5348749"/>
            <a:ext cx="6250982" cy="800219"/>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dirty="0">
                <a:latin typeface="Gill Sans MT" charset="0"/>
                <a:cs typeface="Gill Sans" charset="0"/>
              </a:rPr>
              <a:t>The National Radio Astronomy Observatory is a facility of the National Science Foundation</a:t>
            </a:r>
            <a:br>
              <a:rPr lang="en-US" sz="1400" i="1" dirty="0">
                <a:latin typeface="Gill Sans MT" charset="0"/>
                <a:cs typeface="Gill Sans" charset="0"/>
              </a:rPr>
            </a:br>
            <a:r>
              <a:rPr lang="en-US" sz="1400" i="1" dirty="0">
                <a:latin typeface="Gill Sans MT" charset="0"/>
                <a:cs typeface="Gill Sans" charset="0"/>
              </a:rPr>
              <a:t>operated under cooperative agreement by Associated Universities, Inc.</a:t>
            </a:r>
          </a:p>
          <a:p>
            <a:endParaRPr lang="en-US" dirty="0"/>
          </a:p>
        </p:txBody>
      </p:sp>
    </p:spTree>
    <p:extLst>
      <p:ext uri="{BB962C8B-B14F-4D97-AF65-F5344CB8AC3E}">
        <p14:creationId xmlns:p14="http://schemas.microsoft.com/office/powerpoint/2010/main" val="75609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55AA-1BD5-446E-819C-59471BEAD13B}" type="datetimeFigureOut">
              <a:rPr lang="en-US" smtClean="0"/>
              <a:t>10/11/22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F3DFE-369F-42A8-95CC-0615539CF6FC}" type="slidenum">
              <a:rPr lang="en-US" smtClean="0"/>
              <a:t>‹#›</a:t>
            </a:fld>
            <a:endParaRPr lang="en-US" dirty="0"/>
          </a:p>
        </p:txBody>
      </p:sp>
      <p:sp>
        <p:nvSpPr>
          <p:cNvPr id="10" name="Freeform 9"/>
          <p:cNvSpPr/>
          <p:nvPr/>
        </p:nvSpPr>
        <p:spPr>
          <a:xfrm>
            <a:off x="-80001" y="6113419"/>
            <a:ext cx="9350520" cy="838111"/>
          </a:xfrm>
          <a:custGeom>
            <a:avLst/>
            <a:gdLst>
              <a:gd name="connsiteX0" fmla="*/ 0 w 9393008"/>
              <a:gd name="connsiteY0" fmla="*/ 58023 h 734959"/>
              <a:gd name="connsiteX1" fmla="*/ 1921150 w 9393008"/>
              <a:gd name="connsiteY1" fmla="*/ 193410 h 734959"/>
              <a:gd name="connsiteX2" fmla="*/ 2965534 w 9393008"/>
              <a:gd name="connsiteY2" fmla="*/ 238540 h 734959"/>
              <a:gd name="connsiteX3" fmla="*/ 3829407 w 9393008"/>
              <a:gd name="connsiteY3" fmla="*/ 199857 h 734959"/>
              <a:gd name="connsiteX4" fmla="*/ 4583684 w 9393008"/>
              <a:gd name="connsiteY4" fmla="*/ 148281 h 734959"/>
              <a:gd name="connsiteX5" fmla="*/ 6124473 w 9393008"/>
              <a:gd name="connsiteY5" fmla="*/ 38682 h 734959"/>
              <a:gd name="connsiteX6" fmla="*/ 7723283 w 9393008"/>
              <a:gd name="connsiteY6" fmla="*/ 0 h 734959"/>
              <a:gd name="connsiteX7" fmla="*/ 9077114 w 9393008"/>
              <a:gd name="connsiteY7" fmla="*/ 58023 h 734959"/>
              <a:gd name="connsiteX8" fmla="*/ 9393008 w 9393008"/>
              <a:gd name="connsiteY8" fmla="*/ 90258 h 734959"/>
              <a:gd name="connsiteX9" fmla="*/ 9386561 w 9393008"/>
              <a:gd name="connsiteY9" fmla="*/ 728512 h 734959"/>
              <a:gd name="connsiteX10" fmla="*/ 51574 w 9393008"/>
              <a:gd name="connsiteY10" fmla="*/ 734959 h 734959"/>
              <a:gd name="connsiteX11" fmla="*/ 0 w 9393008"/>
              <a:gd name="connsiteY11" fmla="*/ 58023 h 734959"/>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38111"/>
              <a:gd name="connsiteX1" fmla="*/ 1921150 w 9393008"/>
              <a:gd name="connsiteY1" fmla="*/ 193410 h 838111"/>
              <a:gd name="connsiteX2" fmla="*/ 2965534 w 9393008"/>
              <a:gd name="connsiteY2" fmla="*/ 238540 h 838111"/>
              <a:gd name="connsiteX3" fmla="*/ 3829407 w 9393008"/>
              <a:gd name="connsiteY3" fmla="*/ 199857 h 838111"/>
              <a:gd name="connsiteX4" fmla="*/ 4583684 w 9393008"/>
              <a:gd name="connsiteY4" fmla="*/ 148281 h 838111"/>
              <a:gd name="connsiteX5" fmla="*/ 6124473 w 9393008"/>
              <a:gd name="connsiteY5" fmla="*/ 38682 h 838111"/>
              <a:gd name="connsiteX6" fmla="*/ 7723283 w 9393008"/>
              <a:gd name="connsiteY6" fmla="*/ 0 h 838111"/>
              <a:gd name="connsiteX7" fmla="*/ 9077114 w 9393008"/>
              <a:gd name="connsiteY7" fmla="*/ 58023 h 838111"/>
              <a:gd name="connsiteX8" fmla="*/ 9393008 w 9393008"/>
              <a:gd name="connsiteY8" fmla="*/ 90258 h 838111"/>
              <a:gd name="connsiteX9" fmla="*/ 9386561 w 9393008"/>
              <a:gd name="connsiteY9" fmla="*/ 838111 h 838111"/>
              <a:gd name="connsiteX10" fmla="*/ 19340 w 9393008"/>
              <a:gd name="connsiteY10" fmla="*/ 818770 h 838111"/>
              <a:gd name="connsiteX11" fmla="*/ 0 w 9393008"/>
              <a:gd name="connsiteY11" fmla="*/ 58023 h 83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3008" h="838111">
                <a:moveTo>
                  <a:pt x="0" y="58023"/>
                </a:moveTo>
                <a:lnTo>
                  <a:pt x="1921150" y="193410"/>
                </a:lnTo>
                <a:lnTo>
                  <a:pt x="2965534" y="238540"/>
                </a:lnTo>
                <a:lnTo>
                  <a:pt x="3829407" y="199857"/>
                </a:lnTo>
                <a:lnTo>
                  <a:pt x="4583684" y="148281"/>
                </a:lnTo>
                <a:lnTo>
                  <a:pt x="6124473" y="38682"/>
                </a:lnTo>
                <a:lnTo>
                  <a:pt x="7723283" y="0"/>
                </a:lnTo>
                <a:lnTo>
                  <a:pt x="9077114" y="58023"/>
                </a:lnTo>
                <a:lnTo>
                  <a:pt x="9393008" y="90258"/>
                </a:lnTo>
                <a:lnTo>
                  <a:pt x="9386561" y="838111"/>
                </a:lnTo>
                <a:lnTo>
                  <a:pt x="19340" y="818770"/>
                </a:lnTo>
                <a:lnTo>
                  <a:pt x="0" y="58023"/>
                </a:lnTo>
                <a:close/>
              </a:path>
            </a:pathLst>
          </a:custGeom>
          <a:solidFill>
            <a:srgbClr val="0624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9"/>
          <a:stretch>
            <a:fillRect/>
          </a:stretch>
        </p:blipFill>
        <p:spPr>
          <a:xfrm>
            <a:off x="8006597" y="6429398"/>
            <a:ext cx="335026" cy="335026"/>
          </a:xfrm>
          <a:prstGeom prst="rect">
            <a:avLst/>
          </a:prstGeom>
        </p:spPr>
      </p:pic>
      <p:pic>
        <p:nvPicPr>
          <p:cNvPr id="12" name="Picture 11" descr="Curves_orange_blu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982031"/>
            <a:ext cx="9144000" cy="482203"/>
          </a:xfrm>
          <a:prstGeom prst="rect">
            <a:avLst/>
          </a:prstGeom>
        </p:spPr>
      </p:pic>
      <p:pic>
        <p:nvPicPr>
          <p:cNvPr id="14" name="Picture 13" descr="NRAO_Logo_White.ai"/>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15" name="Subtitle 2"/>
          <p:cNvSpPr txBox="1">
            <a:spLocks/>
          </p:cNvSpPr>
          <p:nvPr/>
        </p:nvSpPr>
        <p:spPr>
          <a:xfrm>
            <a:off x="211671" y="6510864"/>
            <a:ext cx="3769084" cy="217448"/>
          </a:xfrm>
          <a:prstGeom prst="rect">
            <a:avLst/>
          </a:prstGeom>
        </p:spPr>
        <p:txBody>
          <a:bodyPr vert="horz" wrap="none" lIns="0" tIns="0" rIns="0" bIns="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fld id="{0372DE0E-017C-6047-AB40-14FA8E408B1F}" type="slidenum">
              <a:rPr lang="en-US" sz="1200" smtClean="0">
                <a:solidFill>
                  <a:schemeClr val="bg1"/>
                </a:solidFill>
                <a:latin typeface="Gill Sans Light"/>
                <a:cs typeface="Gill Sans Light"/>
              </a:rPr>
              <a:pPr algn="l"/>
              <a:t>‹#›</a:t>
            </a:fld>
            <a:endParaRPr lang="en-US" sz="1200" dirty="0">
              <a:solidFill>
                <a:schemeClr val="tx2">
                  <a:lumMod val="20000"/>
                  <a:lumOff val="80000"/>
                </a:schemeClr>
              </a:solidFill>
              <a:latin typeface="Gill Sans Light"/>
              <a:cs typeface="Gill Sans Light"/>
            </a:endParaRPr>
          </a:p>
        </p:txBody>
      </p:sp>
      <p:sp>
        <p:nvSpPr>
          <p:cNvPr id="16" name="Footer Placeholder 1"/>
          <p:cNvSpPr txBox="1">
            <a:spLocks/>
          </p:cNvSpPr>
          <p:nvPr/>
        </p:nvSpPr>
        <p:spPr>
          <a:xfrm>
            <a:off x="2415803" y="6432672"/>
            <a:ext cx="4312393" cy="3822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white"/>
                </a:solidFill>
                <a:latin typeface="Gill Sans MT" panose="020B0502020104020203" pitchFamily="34" charset="0"/>
              </a:rPr>
              <a:t>11 Oct 2022 –9</a:t>
            </a:r>
            <a:r>
              <a:rPr lang="en-US" sz="1400" b="1" baseline="30000" dirty="0">
                <a:solidFill>
                  <a:prstClr val="white"/>
                </a:solidFill>
                <a:latin typeface="Gill Sans MT" panose="020B0502020104020203" pitchFamily="34" charset="0"/>
              </a:rPr>
              <a:t>th</a:t>
            </a:r>
            <a:r>
              <a:rPr lang="en-US" sz="1400" b="1" dirty="0">
                <a:solidFill>
                  <a:prstClr val="white"/>
                </a:solidFill>
                <a:latin typeface="Gill Sans MT" panose="020B0502020104020203" pitchFamily="34" charset="0"/>
              </a:rPr>
              <a:t> VLA Data Reduction Workshop</a:t>
            </a:r>
          </a:p>
        </p:txBody>
      </p:sp>
      <p:pic>
        <p:nvPicPr>
          <p:cNvPr id="17" name="Picture 16">
            <a:extLst>
              <a:ext uri="{FF2B5EF4-FFF2-40B4-BE49-F238E27FC236}">
                <a16:creationId xmlns:a16="http://schemas.microsoft.com/office/drawing/2014/main" id="{8BCFF275-257D-5C4A-BD63-AA2D7F91E0A5}"/>
              </a:ext>
            </a:extLst>
          </p:cNvPr>
          <p:cNvPicPr>
            <a:picLocks noChangeAspect="1"/>
          </p:cNvPicPr>
          <p:nvPr userDrawn="1"/>
        </p:nvPicPr>
        <p:blipFill>
          <a:blip r:embed="rId12"/>
          <a:stretch>
            <a:fillRect/>
          </a:stretch>
        </p:blipFill>
        <p:spPr>
          <a:xfrm>
            <a:off x="8409709" y="6416266"/>
            <a:ext cx="511823" cy="341215"/>
          </a:xfrm>
          <a:prstGeom prst="rect">
            <a:avLst/>
          </a:prstGeom>
        </p:spPr>
      </p:pic>
    </p:spTree>
    <p:extLst>
      <p:ext uri="{BB962C8B-B14F-4D97-AF65-F5344CB8AC3E}">
        <p14:creationId xmlns:p14="http://schemas.microsoft.com/office/powerpoint/2010/main" val="3925874379"/>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0" r:id="rId3"/>
    <p:sldLayoutId id="2147483671" r:id="rId4"/>
    <p:sldLayoutId id="2147483662" r:id="rId5"/>
    <p:sldLayoutId id="2147483663" r:id="rId6"/>
    <p:sldLayoutId id="214748366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vla.nrao.edu/astro/archive/baselines/"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cddis.nasa.gov/Data_and_Derived_Products/GNSS/atmospheric_products.htm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casaguides.nrao.edu/"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hyperlink" Target="https://science.nrao.edu/facilities/vla/data-processing/pipeline" TargetMode="Externa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2111" y="5038725"/>
            <a:ext cx="8310562" cy="628231"/>
          </a:xfrm>
        </p:spPr>
        <p:txBody>
          <a:bodyPr/>
          <a:lstStyle/>
          <a:p>
            <a:r>
              <a:rPr lang="en-US" dirty="0"/>
              <a:t>VLA Data Reduction: </a:t>
            </a:r>
            <a:r>
              <a:rPr lang="en-US" i="1" dirty="0"/>
              <a:t>Standard Calibration</a:t>
            </a:r>
          </a:p>
        </p:txBody>
      </p:sp>
      <p:sp>
        <p:nvSpPr>
          <p:cNvPr id="3" name="Text Placeholder 2"/>
          <p:cNvSpPr>
            <a:spLocks noGrp="1"/>
          </p:cNvSpPr>
          <p:nvPr>
            <p:ph type="body" sz="quarter" idx="11"/>
          </p:nvPr>
        </p:nvSpPr>
        <p:spPr>
          <a:xfrm>
            <a:off x="282111" y="5694273"/>
            <a:ext cx="7110412" cy="628231"/>
          </a:xfrm>
        </p:spPr>
        <p:txBody>
          <a:bodyPr/>
          <a:lstStyle/>
          <a:p>
            <a:r>
              <a:rPr lang="en-US" dirty="0"/>
              <a:t>Amy Kimball (NRAO)</a:t>
            </a:r>
          </a:p>
        </p:txBody>
      </p:sp>
    </p:spTree>
    <p:extLst>
      <p:ext uri="{BB962C8B-B14F-4D97-AF65-F5344CB8AC3E}">
        <p14:creationId xmlns:p14="http://schemas.microsoft.com/office/powerpoint/2010/main" val="241895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9" name="Title 1">
            <a:extLst>
              <a:ext uri="{FF2B5EF4-FFF2-40B4-BE49-F238E27FC236}">
                <a16:creationId xmlns:a16="http://schemas.microsoft.com/office/drawing/2014/main" id="{1E1D153F-2C1F-7741-A70F-284702BB6418}"/>
              </a:ext>
            </a:extLst>
          </p:cNvPr>
          <p:cNvSpPr txBox="1">
            <a:spLocks/>
          </p:cNvSpPr>
          <p:nvPr/>
        </p:nvSpPr>
        <p:spPr bwMode="auto">
          <a:xfrm>
            <a:off x="76200" y="304800"/>
            <a:ext cx="8229600" cy="67448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300" b="1" i="0" u="none" strike="noStrike" kern="1200" cap="none" spc="0" normalizeH="0" baseline="0" noProof="0" dirty="0">
                <a:ln>
                  <a:noFill/>
                </a:ln>
                <a:solidFill>
                  <a:srgbClr val="990033"/>
                </a:solidFill>
                <a:effectLst/>
                <a:uLnTx/>
                <a:uFillTx/>
                <a:latin typeface="Gill Sans MT" charset="0"/>
                <a:ea typeface="ＭＳ Ｐゴシック" charset="0"/>
                <a:cs typeface="GillSans"/>
              </a:rPr>
              <a:t>Antenna Positions:  </a:t>
            </a:r>
            <a:r>
              <a:rPr kumimoji="0" lang="en-US" sz="3300" b="1" i="1" u="none" strike="noStrike" kern="1200" cap="none" spc="0" normalizeH="0" baseline="0" noProof="0" dirty="0">
                <a:ln>
                  <a:noFill/>
                </a:ln>
                <a:solidFill>
                  <a:srgbClr val="990033"/>
                </a:solidFill>
                <a:effectLst/>
                <a:uLnTx/>
                <a:uFillTx/>
                <a:latin typeface="Gill Sans MT" charset="0"/>
                <a:ea typeface="ＭＳ Ｐゴシック" charset="0"/>
                <a:cs typeface="GillSans"/>
              </a:rPr>
              <a:t>gencal</a:t>
            </a:r>
            <a:endParaRPr kumimoji="0" lang="en-US" sz="3300" b="1" i="0" u="none" strike="noStrike" kern="1200" cap="none" spc="0" normalizeH="0" baseline="0" noProof="0" dirty="0">
              <a:ln>
                <a:noFill/>
              </a:ln>
              <a:solidFill>
                <a:srgbClr val="990033"/>
              </a:solidFill>
              <a:effectLst/>
              <a:uLnTx/>
              <a:uFillTx/>
              <a:latin typeface="Gill Sans MT"/>
              <a:ea typeface="ＭＳ Ｐゴシック"/>
              <a:cs typeface="GillSans"/>
            </a:endParaRPr>
          </a:p>
        </p:txBody>
      </p:sp>
      <p:sp>
        <p:nvSpPr>
          <p:cNvPr id="10" name="Content Placeholder 2">
            <a:extLst>
              <a:ext uri="{FF2B5EF4-FFF2-40B4-BE49-F238E27FC236}">
                <a16:creationId xmlns:a16="http://schemas.microsoft.com/office/drawing/2014/main" id="{8B76A5D7-A91B-6742-8FB1-D9C244DE8C77}"/>
              </a:ext>
            </a:extLst>
          </p:cNvPr>
          <p:cNvSpPr txBox="1">
            <a:spLocks/>
          </p:cNvSpPr>
          <p:nvPr/>
        </p:nvSpPr>
        <p:spPr bwMode="auto">
          <a:xfrm>
            <a:off x="457200" y="1137200"/>
            <a:ext cx="8229600" cy="48353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600" b="0" i="0" u="none" strike="noStrike" kern="1200" cap="none" spc="0" normalizeH="0" baseline="0" noProof="0" dirty="0">
                <a:ln>
                  <a:noFill/>
                </a:ln>
                <a:solidFill>
                  <a:schemeClr val="tx1"/>
                </a:solidFill>
                <a:effectLst/>
                <a:uLnTx/>
                <a:uFillTx/>
                <a:latin typeface="Gill Sans MT"/>
                <a:ea typeface="ＭＳ Ｐゴシック"/>
                <a:cs typeface="Gill Sans"/>
              </a:rPr>
              <a:t>Correct baselines after antenna moves</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600" b="0" i="0" u="none" strike="noStrike" kern="1200" cap="none" spc="0" normalizeH="0" baseline="0" noProof="0" dirty="0">
                <a:ln>
                  <a:noFill/>
                </a:ln>
                <a:solidFill>
                  <a:schemeClr val="tx1"/>
                </a:solidFill>
                <a:effectLst/>
                <a:uLnTx/>
                <a:uFillTx/>
                <a:latin typeface="Gill Sans MT"/>
                <a:ea typeface="ＭＳ Ｐゴシック"/>
                <a:cs typeface="Gill Sans"/>
              </a:rPr>
              <a:t>operator’s log reports recent antenna moves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600" b="0" i="0" u="none" strike="noStrike" kern="1200" cap="none" spc="0" normalizeH="0" baseline="0" noProof="0" dirty="0">
                <a:ln>
                  <a:noFill/>
                </a:ln>
                <a:solidFill>
                  <a:schemeClr val="tx1"/>
                </a:solidFill>
                <a:effectLst/>
                <a:uLnTx/>
                <a:uFillTx/>
                <a:latin typeface="Gill Sans MT" charset="0"/>
                <a:ea typeface="ＭＳ Ｐゴシック"/>
                <a:cs typeface="Gill Sans" charset="0"/>
              </a:rPr>
              <a:t>Use the task </a:t>
            </a:r>
            <a:r>
              <a:rPr kumimoji="0" lang="en-US" sz="2600" b="0" i="1" u="none" strike="noStrike" kern="1200" cap="none" spc="0" normalizeH="0" baseline="0" noProof="0" dirty="0">
                <a:ln>
                  <a:noFill/>
                </a:ln>
                <a:solidFill>
                  <a:schemeClr val="tx1"/>
                </a:solidFill>
                <a:effectLst/>
                <a:uLnTx/>
                <a:uFillTx/>
                <a:latin typeface="Gill Sans MT" charset="0"/>
                <a:ea typeface="ＭＳ Ｐゴシック"/>
                <a:cs typeface="Gill Sans" charset="0"/>
              </a:rPr>
              <a:t>gencal</a:t>
            </a:r>
            <a:r>
              <a:rPr kumimoji="0" lang="en-US" sz="2600" b="0" i="0" u="none" strike="noStrike" kern="1200" cap="none" spc="0" normalizeH="0" baseline="0" noProof="0" dirty="0">
                <a:ln>
                  <a:noFill/>
                </a:ln>
                <a:solidFill>
                  <a:schemeClr val="tx1"/>
                </a:solidFill>
                <a:effectLst/>
                <a:uLnTx/>
                <a:uFillTx/>
                <a:latin typeface="Gill Sans MT" charset="0"/>
                <a:ea typeface="ＭＳ Ｐゴシック"/>
                <a:cs typeface="Gill Sans" charset="0"/>
              </a:rPr>
              <a:t> to produce a calibration table that will include the antenna position corrections</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600" b="0" i="0" u="none" strike="noStrike" kern="1200" cap="none" spc="0" normalizeH="0" baseline="0" noProof="0" dirty="0">
                <a:ln>
                  <a:noFill/>
                </a:ln>
                <a:solidFill>
                  <a:schemeClr val="tx1"/>
                </a:solidFill>
                <a:effectLst/>
                <a:uLnTx/>
                <a:uFillTx/>
                <a:latin typeface="Gill Sans MT" charset="0"/>
                <a:ea typeface="ＭＳ Ｐゴシック"/>
                <a:cs typeface="Gill Sans" charset="0"/>
              </a:rPr>
              <a:t>(check whether table was needed/created)</a:t>
            </a:r>
          </a:p>
          <a:p>
            <a:pPr marL="457200" marR="0" lvl="1" indent="0" algn="l" defTabSz="457200" rtl="0" eaLnBrk="0" fontAlgn="base" latinLnBrk="0" hangingPunct="0">
              <a:lnSpc>
                <a:spcPct val="100000"/>
              </a:lnSpc>
              <a:spcBef>
                <a:spcPct val="20000"/>
              </a:spcBef>
              <a:spcAft>
                <a:spcPct val="0"/>
              </a:spcAft>
              <a:buClrTx/>
              <a:buSzTx/>
              <a:buNone/>
              <a:tabLst/>
              <a:defRPr/>
            </a:pPr>
            <a:endParaRPr kumimoji="0" lang="en-US" sz="2600" b="0" i="0" u="none" strike="noStrike" kern="1200" cap="none" spc="0" normalizeH="0" baseline="0" noProof="0" dirty="0">
              <a:ln>
                <a:noFill/>
              </a:ln>
              <a:solidFill>
                <a:schemeClr val="tx1"/>
              </a:solidFill>
              <a:effectLst/>
              <a:uLnTx/>
              <a:uFillTx/>
              <a:latin typeface="Gill Sans MT" charset="0"/>
              <a:ea typeface="ＭＳ Ｐゴシック"/>
              <a:cs typeface="Gill Sans" charset="0"/>
            </a:endParaRPr>
          </a:p>
          <a:p>
            <a:pPr marL="344488" marR="0" lvl="0" indent="-344488" algn="l" defTabSz="457200" rtl="0" eaLnBrk="0" fontAlgn="base" latinLnBrk="0" hangingPunct="0">
              <a:lnSpc>
                <a:spcPct val="100000"/>
              </a:lnSpc>
              <a:spcBef>
                <a:spcPct val="20000"/>
              </a:spcBef>
              <a:spcAft>
                <a:spcPct val="0"/>
              </a:spcAft>
              <a:buClrTx/>
              <a:buSzTx/>
              <a:buFontTx/>
              <a:buChar char="•"/>
              <a:tabLst/>
              <a:defRPr/>
            </a:pPr>
            <a:r>
              <a:rPr kumimoji="0" lang="en-US" sz="2600" b="0" i="0" u="none" strike="noStrike" kern="1200" cap="none" spc="0" normalizeH="0" baseline="0" noProof="0" dirty="0">
                <a:ln>
                  <a:noFill/>
                </a:ln>
                <a:solidFill>
                  <a:schemeClr val="tx1"/>
                </a:solidFill>
                <a:effectLst/>
                <a:uLnTx/>
                <a:uFillTx/>
                <a:latin typeface="Gill Sans MT" charset="0"/>
                <a:ea typeface="ＭＳ Ｐゴシック"/>
                <a:cs typeface="Gill Sans" charset="0"/>
              </a:rPr>
              <a:t>Baseline correction related information is at:</a:t>
            </a:r>
          </a:p>
          <a:p>
            <a:pPr marL="346075" marR="0" lvl="1" indent="0" algn="l" defTabSz="457200" rtl="0" eaLnBrk="0" fontAlgn="base" latinLnBrk="0" hangingPunct="0">
              <a:lnSpc>
                <a:spcPct val="100000"/>
              </a:lnSpc>
              <a:spcBef>
                <a:spcPct val="20000"/>
              </a:spcBef>
              <a:spcAft>
                <a:spcPct val="0"/>
              </a:spcAft>
              <a:buClrTx/>
              <a:buSzTx/>
              <a:buNone/>
              <a:defRPr/>
            </a:pPr>
            <a:r>
              <a:rPr kumimoji="0" lang="en-US" sz="2600" b="0" i="0" u="none" strike="noStrike" kern="1200" cap="none" spc="0" normalizeH="0" baseline="0" noProof="0" dirty="0">
                <a:ln>
                  <a:noFill/>
                </a:ln>
                <a:solidFill>
                  <a:srgbClr val="0070C0"/>
                </a:solidFill>
                <a:effectLst/>
                <a:uLnTx/>
                <a:uFillTx/>
                <a:latin typeface="Gill Sans MT" charset="0"/>
                <a:ea typeface="ＭＳ Ｐゴシック"/>
                <a:cs typeface="Gill Sans" charset="0"/>
                <a:hlinkClick r:id="rId2">
                  <a:extLst>
                    <a:ext uri="{A12FA001-AC4F-418D-AE19-62706E023703}">
                      <ahyp:hlinkClr xmlns:ahyp="http://schemas.microsoft.com/office/drawing/2018/hyperlinkcolor" val="tx"/>
                    </a:ext>
                  </a:extLst>
                </a:hlinkClick>
              </a:rPr>
              <a:t>http://www.vla.nrao.edu/astro/archive/baselines/</a:t>
            </a:r>
            <a:endParaRPr kumimoji="0" lang="en-US" sz="2600" b="0" i="0" u="none" strike="noStrike" kern="1200" cap="none" spc="0" normalizeH="0" baseline="0" noProof="0" dirty="0">
              <a:ln>
                <a:noFill/>
              </a:ln>
              <a:solidFill>
                <a:schemeClr val="tx1"/>
              </a:solidFill>
              <a:effectLst/>
              <a:uLnTx/>
              <a:uFillTx/>
              <a:latin typeface="Gill Sans MT" charset="0"/>
              <a:ea typeface="ＭＳ Ｐゴシック"/>
              <a:cs typeface="Gill Sans" charset="0"/>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600" b="0" i="0" u="none" strike="noStrike" kern="1200" cap="none" spc="0" normalizeH="0" baseline="0" noProof="0" dirty="0">
              <a:ln>
                <a:noFill/>
              </a:ln>
              <a:solidFill>
                <a:schemeClr val="tx1"/>
              </a:solidFill>
              <a:effectLst/>
              <a:uLnTx/>
              <a:uFillTx/>
              <a:latin typeface="Gill Sans MT"/>
              <a:ea typeface="ＭＳ Ｐゴシック"/>
              <a:cs typeface="Gill Sans"/>
            </a:endParaRPr>
          </a:p>
        </p:txBody>
      </p:sp>
    </p:spTree>
    <p:extLst>
      <p:ext uri="{BB962C8B-B14F-4D97-AF65-F5344CB8AC3E}">
        <p14:creationId xmlns:p14="http://schemas.microsoft.com/office/powerpoint/2010/main" val="391970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00DC947-5C4A-1442-8F5D-743C5C61A38C}"/>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270788" y="145743"/>
            <a:ext cx="8873212" cy="524500"/>
          </a:xfrm>
        </p:spPr>
        <p:txBody>
          <a:bodyPr/>
          <a:lstStyle/>
          <a:p>
            <a:r>
              <a:rPr lang="en-US" dirty="0"/>
              <a:t>Antenna position corrections</a:t>
            </a:r>
          </a:p>
          <a:p>
            <a:endParaRPr lang="en-US" dirty="0"/>
          </a:p>
        </p:txBody>
      </p:sp>
      <p:sp>
        <p:nvSpPr>
          <p:cNvPr id="3" name="Text Placeholder 2"/>
          <p:cNvSpPr>
            <a:spLocks noGrp="1"/>
          </p:cNvSpPr>
          <p:nvPr>
            <p:ph type="body" sz="quarter" idx="4294967295"/>
          </p:nvPr>
        </p:nvSpPr>
        <p:spPr>
          <a:xfrm>
            <a:off x="457200" y="670243"/>
            <a:ext cx="8551840" cy="619125"/>
          </a:xfrm>
          <a:prstGeom prst="rect">
            <a:avLst/>
          </a:prstGeom>
        </p:spPr>
        <p:txBody>
          <a:bodyPr/>
          <a:lstStyle/>
          <a:p>
            <a:r>
              <a:rPr lang="en-US" dirty="0"/>
              <a:t>CASA task </a:t>
            </a:r>
            <a:r>
              <a:rPr lang="en-US" i="1" dirty="0"/>
              <a:t>gencal</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3"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7" name="TextBox 6">
            <a:extLst>
              <a:ext uri="{FF2B5EF4-FFF2-40B4-BE49-F238E27FC236}">
                <a16:creationId xmlns:a16="http://schemas.microsoft.com/office/drawing/2014/main" id="{DCED5204-7767-5B4D-9D5F-B0543B4B5F96}"/>
              </a:ext>
            </a:extLst>
          </p:cNvPr>
          <p:cNvSpPr txBox="1"/>
          <p:nvPr/>
        </p:nvSpPr>
        <p:spPr>
          <a:xfrm>
            <a:off x="2493679" y="1526531"/>
            <a:ext cx="4187043" cy="1200329"/>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gencal</a:t>
            </a:r>
          </a:p>
          <a:p>
            <a:r>
              <a:rPr lang="en-US" dirty="0">
                <a:latin typeface="Courier New" panose="02070309020205020404" pitchFamily="49" charset="0"/>
                <a:cs typeface="Courier New" panose="02070309020205020404" pitchFamily="49" charset="0"/>
              </a:rPr>
              <a:t>vis = 'my_data.ms'</a:t>
            </a:r>
          </a:p>
          <a:p>
            <a:r>
              <a:rPr lang="en-US" dirty="0">
                <a:latin typeface="Courier New" panose="02070309020205020404" pitchFamily="49" charset="0"/>
                <a:cs typeface="Courier New" panose="02070309020205020404" pitchFamily="49" charset="0"/>
              </a:rPr>
              <a:t>caltable = 'antpos.cal'</a:t>
            </a:r>
          </a:p>
          <a:p>
            <a:r>
              <a:rPr lang="en-US" dirty="0">
                <a:latin typeface="Courier New" panose="02070309020205020404" pitchFamily="49" charset="0"/>
                <a:cs typeface="Courier New" panose="02070309020205020404" pitchFamily="49" charset="0"/>
              </a:rPr>
              <a:t>caltype = 'antpos'</a:t>
            </a:r>
          </a:p>
        </p:txBody>
      </p:sp>
      <p:sp>
        <p:nvSpPr>
          <p:cNvPr id="8" name="TextBox 7">
            <a:extLst>
              <a:ext uri="{FF2B5EF4-FFF2-40B4-BE49-F238E27FC236}">
                <a16:creationId xmlns:a16="http://schemas.microsoft.com/office/drawing/2014/main" id="{9325B5E7-3DA0-864C-9A90-3E476C7005EF}"/>
              </a:ext>
            </a:extLst>
          </p:cNvPr>
          <p:cNvSpPr txBox="1"/>
          <p:nvPr/>
        </p:nvSpPr>
        <p:spPr>
          <a:xfrm>
            <a:off x="457198" y="3260253"/>
            <a:ext cx="8551841" cy="2431435"/>
          </a:xfrm>
          <a:prstGeom prst="rect">
            <a:avLst/>
          </a:prstGeom>
          <a:noFill/>
        </p:spPr>
        <p:txBody>
          <a:bodyPr wrap="square" rtlCol="0">
            <a:spAutoFit/>
          </a:bodyPr>
          <a:lstStyle/>
          <a:p>
            <a:r>
              <a:rPr lang="en-US" dirty="0">
                <a:latin typeface="Gill Sans MT" panose="020B0502020104020203" pitchFamily="34" charset="0"/>
              </a:rPr>
              <a:t>Antenna position corrections (if any) are reported in the casalogger:</a:t>
            </a:r>
          </a:p>
          <a:p>
            <a:endParaRPr lang="en-US" sz="800" dirty="0">
              <a:latin typeface="Gill Sans MT" panose="020B0502020104020203" pitchFamily="34" charset="0"/>
            </a:endParaRPr>
          </a:p>
          <a:p>
            <a:r>
              <a:rPr lang="en-US" dirty="0">
                <a:latin typeface="Avenir Book" panose="02000503020000020003" pitchFamily="2" charset="0"/>
                <a:cs typeface="Arial" panose="020B0604020202020204" pitchFamily="34" charset="0"/>
              </a:rPr>
              <a:t>offsets for antenna ea02 : -0.00060   0.00220  -0.00130</a:t>
            </a:r>
          </a:p>
          <a:p>
            <a:r>
              <a:rPr lang="en-US" dirty="0">
                <a:latin typeface="Avenir Book" panose="02000503020000020003" pitchFamily="2" charset="0"/>
                <a:cs typeface="Arial" panose="020B0604020202020204" pitchFamily="34" charset="0"/>
              </a:rPr>
              <a:t>offsets for antenna ea04 :  0.00150   0.00190  -0.00150</a:t>
            </a:r>
          </a:p>
          <a:p>
            <a:r>
              <a:rPr lang="en-US" dirty="0">
                <a:latin typeface="Avenir Book" panose="02000503020000020003" pitchFamily="2" charset="0"/>
                <a:cs typeface="Arial" panose="020B0604020202020204" pitchFamily="34" charset="0"/>
              </a:rPr>
              <a:t>offsets for antenna ea06 :  0.00120   0.00190  -0.00140</a:t>
            </a:r>
          </a:p>
          <a:p>
            <a:r>
              <a:rPr lang="en-US" dirty="0">
                <a:latin typeface="Avenir Book" panose="02000503020000020003" pitchFamily="2" charset="0"/>
                <a:cs typeface="Arial" panose="020B0604020202020204" pitchFamily="34" charset="0"/>
              </a:rPr>
              <a:t>offsets for antenna ea13 :  0.00110   0.00120  -0.00140</a:t>
            </a:r>
          </a:p>
          <a:p>
            <a:r>
              <a:rPr lang="en-US" dirty="0">
                <a:latin typeface="Avenir Book" panose="02000503020000020003" pitchFamily="2" charset="0"/>
                <a:cs typeface="Arial" panose="020B0604020202020204" pitchFamily="34" charset="0"/>
              </a:rPr>
              <a:t>offsets for antenna ea16 :  0.00110   0.00120  -0.00180</a:t>
            </a:r>
          </a:p>
          <a:p>
            <a:r>
              <a:rPr lang="en-US" dirty="0">
                <a:latin typeface="Avenir Book" panose="02000503020000020003" pitchFamily="2" charset="0"/>
                <a:cs typeface="Arial" panose="020B0604020202020204" pitchFamily="34" charset="0"/>
              </a:rPr>
              <a:t>offsets for antenna ea20 : -0.00190   0.00110  -0.00130</a:t>
            </a:r>
          </a:p>
          <a:p>
            <a:r>
              <a:rPr lang="en-US" dirty="0">
                <a:latin typeface="Avenir Book" panose="02000503020000020003" pitchFamily="2" charset="0"/>
                <a:cs typeface="Arial" panose="020B0604020202020204" pitchFamily="34" charset="0"/>
              </a:rPr>
              <a:t>offsets for antenna ea25 : -0.00340   0.00190  -0.00280</a:t>
            </a:r>
          </a:p>
        </p:txBody>
      </p:sp>
    </p:spTree>
    <p:extLst>
      <p:ext uri="{BB962C8B-B14F-4D97-AF65-F5344CB8AC3E}">
        <p14:creationId xmlns:p14="http://schemas.microsoft.com/office/powerpoint/2010/main" val="5732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9" name="Rectangle 2">
            <a:extLst>
              <a:ext uri="{FF2B5EF4-FFF2-40B4-BE49-F238E27FC236}">
                <a16:creationId xmlns:a16="http://schemas.microsoft.com/office/drawing/2014/main" id="{217B8079-3D58-8841-B512-0364FB2B6AA2}"/>
              </a:ext>
            </a:extLst>
          </p:cNvPr>
          <p:cNvSpPr txBox="1">
            <a:spLocks noChangeArrowheads="1"/>
          </p:cNvSpPr>
          <p:nvPr/>
        </p:nvSpPr>
        <p:spPr bwMode="auto">
          <a:xfrm>
            <a:off x="0" y="274320"/>
            <a:ext cx="9144000" cy="86868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Gain Curves:  </a:t>
            </a:r>
            <a:r>
              <a:rPr lang="en-US" i="1" dirty="0">
                <a:latin typeface="Gill Sans MT" charset="0"/>
                <a:ea typeface="ＭＳ Ｐゴシック" charset="0"/>
              </a:rPr>
              <a:t>gencal</a:t>
            </a:r>
          </a:p>
        </p:txBody>
      </p:sp>
      <p:sp>
        <p:nvSpPr>
          <p:cNvPr id="10" name="Rectangle 4">
            <a:extLst>
              <a:ext uri="{FF2B5EF4-FFF2-40B4-BE49-F238E27FC236}">
                <a16:creationId xmlns:a16="http://schemas.microsoft.com/office/drawing/2014/main" id="{2D3E7EB5-D69B-084D-9082-4ABF11696FBC}"/>
              </a:ext>
            </a:extLst>
          </p:cNvPr>
          <p:cNvSpPr>
            <a:spLocks noChangeArrowheads="1"/>
          </p:cNvSpPr>
          <p:nvPr/>
        </p:nvSpPr>
        <p:spPr bwMode="auto">
          <a:xfrm>
            <a:off x="345219" y="1178308"/>
            <a:ext cx="8466190" cy="3220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81000" indent="-381000" fontAlgn="base">
              <a:lnSpc>
                <a:spcPct val="90000"/>
              </a:lnSpc>
              <a:spcBef>
                <a:spcPct val="20000"/>
              </a:spcBef>
              <a:spcAft>
                <a:spcPct val="0"/>
              </a:spcAft>
              <a:buFont typeface="Arial" charset="0"/>
              <a:buChar char="•"/>
            </a:pPr>
            <a:r>
              <a:rPr lang="en-US" sz="2400" dirty="0">
                <a:latin typeface="Gill Sans MT"/>
                <a:ea typeface="ＭＳ Ｐゴシック"/>
                <a:cs typeface="Gill Sans"/>
              </a:rPr>
              <a:t>Large antennas have a forward gain that changes with elevation.</a:t>
            </a:r>
          </a:p>
          <a:p>
            <a:pPr marL="381000" indent="-381000" fontAlgn="base">
              <a:lnSpc>
                <a:spcPct val="90000"/>
              </a:lnSpc>
              <a:spcBef>
                <a:spcPct val="20000"/>
              </a:spcBef>
              <a:spcAft>
                <a:spcPct val="0"/>
              </a:spcAft>
              <a:buFont typeface="Arial" charset="0"/>
              <a:buChar char="•"/>
            </a:pPr>
            <a:r>
              <a:rPr lang="en-US" sz="2400" dirty="0">
                <a:latin typeface="Gill Sans MT"/>
                <a:ea typeface="ＭＳ Ｐゴシック"/>
                <a:cs typeface="Gill Sans"/>
              </a:rPr>
              <a:t>Gain curves describe how each antenna behaves as a function of elevation, for each receiver band.</a:t>
            </a:r>
          </a:p>
          <a:p>
            <a:pPr marL="381000" indent="-381000" fontAlgn="base">
              <a:lnSpc>
                <a:spcPct val="90000"/>
              </a:lnSpc>
              <a:spcBef>
                <a:spcPct val="20000"/>
              </a:spcBef>
              <a:spcAft>
                <a:spcPct val="0"/>
              </a:spcAft>
              <a:buFont typeface="Arial" charset="0"/>
              <a:buChar char="•"/>
            </a:pPr>
            <a:r>
              <a:rPr lang="en-US" sz="2400" dirty="0">
                <a:latin typeface="Gill Sans MT"/>
                <a:ea typeface="ＭＳ Ｐゴシック"/>
                <a:cs typeface="Gill Sans"/>
              </a:rPr>
              <a:t>The polynomial coefficients for the VLA are available directly from the CASA data repository.</a:t>
            </a:r>
          </a:p>
          <a:p>
            <a:pPr marL="381000" indent="-381000" fontAlgn="base">
              <a:lnSpc>
                <a:spcPct val="90000"/>
              </a:lnSpc>
              <a:spcBef>
                <a:spcPct val="20000"/>
              </a:spcBef>
              <a:spcAft>
                <a:spcPct val="0"/>
              </a:spcAft>
              <a:buFont typeface="Arial" charset="0"/>
              <a:buChar char="•"/>
            </a:pPr>
            <a:r>
              <a:rPr lang="en-US" sz="2400" dirty="0">
                <a:solidFill>
                  <a:srgbClr val="811A00"/>
                </a:solidFill>
                <a:latin typeface="Gill Sans MT"/>
                <a:ea typeface="ＭＳ Ｐゴシック"/>
                <a:cs typeface="Gill Sans"/>
              </a:rPr>
              <a:t>Important for </a:t>
            </a:r>
            <a:r>
              <a:rPr lang="en-US" sz="2400" b="1" i="1" dirty="0">
                <a:solidFill>
                  <a:srgbClr val="811A00"/>
                </a:solidFill>
                <a:latin typeface="Gill Sans MT"/>
                <a:ea typeface="ＭＳ Ｐゴシック"/>
                <a:cs typeface="Gill Sans"/>
              </a:rPr>
              <a:t>higher frequencies </a:t>
            </a:r>
            <a:r>
              <a:rPr lang="en-US" sz="2000" dirty="0">
                <a:solidFill>
                  <a:srgbClr val="811A00"/>
                </a:solidFill>
                <a:latin typeface="Gill Sans MT"/>
                <a:ea typeface="ＭＳ Ｐゴシック"/>
                <a:cs typeface="Gill Sans"/>
              </a:rPr>
              <a:t>(&gt;15 GHz)</a:t>
            </a:r>
            <a:r>
              <a:rPr lang="en-US" sz="2400" dirty="0">
                <a:solidFill>
                  <a:srgbClr val="811A00"/>
                </a:solidFill>
                <a:latin typeface="Gill Sans MT"/>
                <a:ea typeface="ＭＳ Ｐゴシック"/>
                <a:cs typeface="Gill Sans"/>
              </a:rPr>
              <a:t>.</a:t>
            </a:r>
          </a:p>
          <a:p>
            <a:pPr marL="381000" indent="-381000" fontAlgn="base">
              <a:lnSpc>
                <a:spcPct val="90000"/>
              </a:lnSpc>
              <a:spcBef>
                <a:spcPct val="20000"/>
              </a:spcBef>
              <a:spcAft>
                <a:spcPct val="0"/>
              </a:spcAft>
              <a:buFont typeface="Arial" charset="0"/>
              <a:buChar char="•"/>
            </a:pPr>
            <a:r>
              <a:rPr lang="en-US" sz="2400" dirty="0">
                <a:latin typeface="Gill Sans MT"/>
                <a:ea typeface="ＭＳ Ｐゴシック"/>
                <a:cs typeface="Gill Sans"/>
              </a:rPr>
              <a:t>The VLA pipeline </a:t>
            </a:r>
            <a:r>
              <a:rPr lang="en-US" sz="2400" i="1" dirty="0">
                <a:latin typeface="Gill Sans MT"/>
                <a:ea typeface="ＭＳ Ｐゴシック"/>
                <a:cs typeface="Gill Sans"/>
              </a:rPr>
              <a:t>always</a:t>
            </a:r>
            <a:r>
              <a:rPr lang="en-US" sz="2400" dirty="0">
                <a:latin typeface="Gill Sans MT"/>
                <a:ea typeface="ＭＳ Ｐゴシック"/>
                <a:cs typeface="Gill Sans"/>
              </a:rPr>
              <a:t> performs this step.</a:t>
            </a:r>
          </a:p>
          <a:p>
            <a:pPr marL="381000" indent="-381000" fontAlgn="base">
              <a:lnSpc>
                <a:spcPct val="90000"/>
              </a:lnSpc>
              <a:spcBef>
                <a:spcPct val="20000"/>
              </a:spcBef>
              <a:spcAft>
                <a:spcPct val="0"/>
              </a:spcAft>
              <a:buFont typeface="Arial" charset="0"/>
              <a:buChar char="•"/>
            </a:pPr>
            <a:r>
              <a:rPr lang="en-US" sz="2400" dirty="0">
                <a:latin typeface="Gill Sans MT"/>
                <a:ea typeface="ＭＳ Ｐゴシック"/>
                <a:cs typeface="Gill Sans"/>
              </a:rPr>
              <a:t>In </a:t>
            </a:r>
            <a:r>
              <a:rPr lang="en-US" sz="2400" i="1" dirty="0">
                <a:latin typeface="Gill Sans MT"/>
                <a:ea typeface="ＭＳ Ｐゴシック"/>
                <a:cs typeface="Gill Sans"/>
              </a:rPr>
              <a:t>gencal</a:t>
            </a:r>
            <a:r>
              <a:rPr lang="en-US" sz="2400" dirty="0">
                <a:latin typeface="Gill Sans MT"/>
                <a:ea typeface="ＭＳ Ｐゴシック"/>
                <a:cs typeface="Gill Sans"/>
              </a:rPr>
              <a:t>, set:</a:t>
            </a:r>
          </a:p>
        </p:txBody>
      </p:sp>
      <p:sp>
        <p:nvSpPr>
          <p:cNvPr id="11" name="Rectangle 10">
            <a:extLst>
              <a:ext uri="{FF2B5EF4-FFF2-40B4-BE49-F238E27FC236}">
                <a16:creationId xmlns:a16="http://schemas.microsoft.com/office/drawing/2014/main" id="{DE64906A-77DC-CB47-9688-71C125413316}"/>
              </a:ext>
            </a:extLst>
          </p:cNvPr>
          <p:cNvSpPr/>
          <p:nvPr/>
        </p:nvSpPr>
        <p:spPr>
          <a:xfrm>
            <a:off x="2113304" y="4502351"/>
            <a:ext cx="4939173" cy="1200329"/>
          </a:xfrm>
          <a:prstGeom prst="rect">
            <a:avLst/>
          </a:prstGeom>
        </p:spPr>
        <p:txBody>
          <a:bodyPr wrap="none">
            <a:spAutoFit/>
          </a:bodyPr>
          <a:lstStyle/>
          <a:p>
            <a:r>
              <a:rPr lang="tr-TR" sz="2400" dirty="0">
                <a:solidFill>
                  <a:srgbClr val="000090"/>
                </a:solidFill>
                <a:latin typeface="Courier New"/>
                <a:cs typeface="Courier New"/>
              </a:rPr>
              <a:t>caltype  = </a:t>
            </a:r>
            <a:r>
              <a:rPr lang="en-US" sz="2400" dirty="0">
                <a:solidFill>
                  <a:srgbClr val="000099"/>
                </a:solidFill>
                <a:latin typeface="Avenir Book" panose="02000503020000020003" pitchFamily="2" charset="0"/>
                <a:ea typeface="ＭＳ Ｐゴシック" charset="0"/>
                <a:cs typeface="Courier New"/>
              </a:rPr>
              <a:t>'</a:t>
            </a:r>
            <a:r>
              <a:rPr lang="tr-TR" sz="2400" dirty="0">
                <a:solidFill>
                  <a:srgbClr val="000090"/>
                </a:solidFill>
                <a:latin typeface="Courier New"/>
                <a:cs typeface="Courier New"/>
              </a:rPr>
              <a:t>gc</a:t>
            </a:r>
            <a:r>
              <a:rPr lang="en-US" sz="2400" dirty="0">
                <a:solidFill>
                  <a:srgbClr val="000099"/>
                </a:solidFill>
                <a:latin typeface="Avenir Book" panose="02000503020000020003" pitchFamily="2" charset="0"/>
                <a:ea typeface="ＭＳ Ｐゴシック" charset="0"/>
                <a:cs typeface="Courier New"/>
              </a:rPr>
              <a:t>'</a:t>
            </a:r>
            <a:endParaRPr lang="tr-TR" sz="2400" dirty="0">
              <a:solidFill>
                <a:srgbClr val="000090"/>
              </a:solidFill>
              <a:latin typeface="+mj-lt"/>
              <a:cs typeface="Courier New"/>
            </a:endParaRPr>
          </a:p>
          <a:p>
            <a:r>
              <a:rPr lang="tr-TR" sz="2400" dirty="0">
                <a:solidFill>
                  <a:srgbClr val="000090"/>
                </a:solidFill>
                <a:latin typeface="Courier New"/>
                <a:cs typeface="Courier New"/>
              </a:rPr>
              <a:t>caltable = </a:t>
            </a:r>
            <a:r>
              <a:rPr lang="en-US" sz="2400" dirty="0">
                <a:solidFill>
                  <a:srgbClr val="000099"/>
                </a:solidFill>
                <a:latin typeface="Avenir Book" panose="02000503020000020003" pitchFamily="2" charset="0"/>
                <a:ea typeface="ＭＳ Ｐゴシック" charset="0"/>
                <a:cs typeface="Courier New"/>
              </a:rPr>
              <a:t>'</a:t>
            </a:r>
            <a:r>
              <a:rPr lang="tr-TR" sz="2400" dirty="0" err="1">
                <a:solidFill>
                  <a:srgbClr val="000090"/>
                </a:solidFill>
                <a:latin typeface="Courier New"/>
                <a:cs typeface="Courier New"/>
              </a:rPr>
              <a:t>gaincurve.cal</a:t>
            </a:r>
            <a:r>
              <a:rPr lang="en-US" sz="2400" dirty="0">
                <a:solidFill>
                  <a:srgbClr val="000099"/>
                </a:solidFill>
                <a:latin typeface="Avenir Book" panose="02000503020000020003" pitchFamily="2" charset="0"/>
                <a:ea typeface="ＭＳ Ｐゴシック" charset="0"/>
                <a:cs typeface="Courier New"/>
              </a:rPr>
              <a:t>'</a:t>
            </a:r>
            <a:endParaRPr lang="en-US" sz="2400" dirty="0">
              <a:solidFill>
                <a:srgbClr val="000090"/>
              </a:solidFill>
              <a:latin typeface="+mj-lt"/>
              <a:cs typeface="Courier New"/>
            </a:endParaRPr>
          </a:p>
          <a:p>
            <a:endParaRPr lang="en-US" sz="2400" dirty="0">
              <a:solidFill>
                <a:srgbClr val="000090"/>
              </a:solidFill>
              <a:latin typeface="Courier New"/>
              <a:cs typeface="Courier New"/>
            </a:endParaRPr>
          </a:p>
        </p:txBody>
      </p:sp>
    </p:spTree>
    <p:extLst>
      <p:ext uri="{BB962C8B-B14F-4D97-AF65-F5344CB8AC3E}">
        <p14:creationId xmlns:p14="http://schemas.microsoft.com/office/powerpoint/2010/main" val="416800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D6DD09-161C-1D4A-A707-BF812DE43B01}"/>
              </a:ext>
            </a:extLst>
          </p:cNvPr>
          <p:cNvPicPr>
            <a:picLocks noChangeAspect="1"/>
          </p:cNvPicPr>
          <p:nvPr/>
        </p:nvPicPr>
        <p:blipFill rotWithShape="1">
          <a:blip r:embed="rId3"/>
          <a:srcRect l="4132" t="1595" r="3565" b="4662"/>
          <a:stretch/>
        </p:blipFill>
        <p:spPr>
          <a:xfrm>
            <a:off x="5347401" y="2381384"/>
            <a:ext cx="3813163" cy="4556066"/>
          </a:xfrm>
          <a:prstGeom prst="rect">
            <a:avLst/>
          </a:prstGeom>
        </p:spPr>
      </p:pic>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10" name="Rectangle 2">
            <a:extLst>
              <a:ext uri="{FF2B5EF4-FFF2-40B4-BE49-F238E27FC236}">
                <a16:creationId xmlns:a16="http://schemas.microsoft.com/office/drawing/2014/main" id="{CFAE17B1-4AE4-E244-B600-CB025D0F31DF}"/>
              </a:ext>
            </a:extLst>
          </p:cNvPr>
          <p:cNvSpPr txBox="1">
            <a:spLocks noChangeArrowheads="1"/>
          </p:cNvSpPr>
          <p:nvPr/>
        </p:nvSpPr>
        <p:spPr bwMode="auto">
          <a:xfrm>
            <a:off x="0" y="59406"/>
            <a:ext cx="9144000" cy="86868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Opacity Corrections:  </a:t>
            </a:r>
            <a:r>
              <a:rPr lang="en-US" i="1" dirty="0">
                <a:latin typeface="Gill Sans MT" charset="0"/>
                <a:ea typeface="ＭＳ Ｐゴシック" charset="0"/>
              </a:rPr>
              <a:t>plotweather</a:t>
            </a:r>
          </a:p>
        </p:txBody>
      </p:sp>
      <p:sp>
        <p:nvSpPr>
          <p:cNvPr id="11" name="Rectangle 3">
            <a:extLst>
              <a:ext uri="{FF2B5EF4-FFF2-40B4-BE49-F238E27FC236}">
                <a16:creationId xmlns:a16="http://schemas.microsoft.com/office/drawing/2014/main" id="{186F3098-D948-8A45-B4C2-A1665B7F85E3}"/>
              </a:ext>
            </a:extLst>
          </p:cNvPr>
          <p:cNvSpPr>
            <a:spLocks noChangeArrowheads="1"/>
          </p:cNvSpPr>
          <p:nvPr/>
        </p:nvSpPr>
        <p:spPr bwMode="auto">
          <a:xfrm>
            <a:off x="76199" y="990600"/>
            <a:ext cx="8842513" cy="4177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defTabSz="914400" fontAlgn="base">
              <a:spcBef>
                <a:spcPct val="20000"/>
              </a:spcBef>
              <a:spcAft>
                <a:spcPct val="0"/>
              </a:spcAft>
              <a:buFontTx/>
              <a:buChar char="•"/>
            </a:pPr>
            <a:r>
              <a:rPr lang="en-US" sz="2200" dirty="0">
                <a:latin typeface="Gill Sans MT" charset="0"/>
                <a:ea typeface="ＭＳ Ｐゴシック" charset="0"/>
                <a:cs typeface="Gill Sans" charset="0"/>
              </a:rPr>
              <a:t>Atmospheric optical depth, important for </a:t>
            </a:r>
            <a:r>
              <a:rPr lang="en-US" sz="2200" i="1" dirty="0">
                <a:latin typeface="Gill Sans MT" charset="0"/>
                <a:ea typeface="ＭＳ Ｐゴシック" charset="0"/>
                <a:cs typeface="Gill Sans" charset="0"/>
              </a:rPr>
              <a:t>high frequencies </a:t>
            </a:r>
            <a:r>
              <a:rPr lang="en-US" sz="2200" dirty="0">
                <a:latin typeface="Gill Sans MT" charset="0"/>
                <a:ea typeface="ＭＳ Ｐゴシック" charset="0"/>
                <a:cs typeface="Gill Sans" charset="0"/>
              </a:rPr>
              <a:t>(&gt;15 GHz)</a:t>
            </a:r>
          </a:p>
          <a:p>
            <a:pPr marL="344488" lvl="1" indent="-344488" defTabSz="914400" fontAlgn="base">
              <a:spcBef>
                <a:spcPct val="20000"/>
              </a:spcBef>
              <a:spcAft>
                <a:spcPct val="0"/>
              </a:spcAft>
              <a:buFontTx/>
              <a:buChar char="•"/>
            </a:pPr>
            <a:r>
              <a:rPr lang="en-US" sz="2200" dirty="0">
                <a:latin typeface="Gill Sans MT" charset="0"/>
                <a:ea typeface="ＭＳ Ｐゴシック" charset="0"/>
                <a:cs typeface="Gill Sans" charset="0"/>
              </a:rPr>
              <a:t>CASA task </a:t>
            </a:r>
            <a:r>
              <a:rPr lang="en-US" sz="2200" i="1" dirty="0">
                <a:latin typeface="Gill Sans MT" charset="0"/>
                <a:ea typeface="ＭＳ Ｐゴシック" charset="0"/>
                <a:cs typeface="Gill Sans" charset="0"/>
              </a:rPr>
              <a:t>plotweather</a:t>
            </a:r>
            <a:r>
              <a:rPr lang="en-US" sz="2200" dirty="0">
                <a:latin typeface="Gill Sans MT" charset="0"/>
                <a:ea typeface="ＭＳ Ｐゴシック" charset="0"/>
                <a:cs typeface="Gill Sans" charset="0"/>
              </a:rPr>
              <a:t> uses weather statistics and/or seasonal models to estimate opacities and make weather plots</a:t>
            </a:r>
          </a:p>
        </p:txBody>
      </p:sp>
      <p:sp>
        <p:nvSpPr>
          <p:cNvPr id="13" name="Rectangle 3">
            <a:extLst>
              <a:ext uri="{FF2B5EF4-FFF2-40B4-BE49-F238E27FC236}">
                <a16:creationId xmlns:a16="http://schemas.microsoft.com/office/drawing/2014/main" id="{36604E1A-2FF5-7047-BFD6-1DFD6F90957C}"/>
              </a:ext>
            </a:extLst>
          </p:cNvPr>
          <p:cNvSpPr>
            <a:spLocks noChangeArrowheads="1"/>
          </p:cNvSpPr>
          <p:nvPr/>
        </p:nvSpPr>
        <p:spPr bwMode="auto">
          <a:xfrm>
            <a:off x="76199" y="2195854"/>
            <a:ext cx="5638800" cy="4556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52425" lvl="2" defTabSz="914400" fontAlgn="base">
              <a:spcBef>
                <a:spcPct val="20000"/>
              </a:spcBef>
              <a:spcAft>
                <a:spcPct val="0"/>
              </a:spcAft>
            </a:pPr>
            <a:r>
              <a:rPr lang="en-US" sz="1600" b="1" dirty="0">
                <a:solidFill>
                  <a:schemeClr val="tx2"/>
                </a:solidFill>
                <a:latin typeface="Courier" pitchFamily="2" charset="0"/>
                <a:ea typeface="ＭＳ Ｐゴシック" charset="0"/>
                <a:cs typeface="Courier New"/>
              </a:rPr>
              <a:t>tau_val </a:t>
            </a:r>
            <a:r>
              <a:rPr lang="en-US" sz="1700" dirty="0">
                <a:solidFill>
                  <a:schemeClr val="tx2"/>
                </a:solidFill>
                <a:latin typeface="Courier" pitchFamily="2" charset="0"/>
                <a:ea typeface="ＭＳ Ｐゴシック" charset="0"/>
                <a:cs typeface="Courier New"/>
              </a:rPr>
              <a:t>=</a:t>
            </a:r>
            <a:r>
              <a:rPr lang="en-US" sz="1700" b="1" dirty="0">
                <a:solidFill>
                  <a:schemeClr val="tx2"/>
                </a:solidFill>
                <a:latin typeface="Courier" pitchFamily="2" charset="0"/>
                <a:ea typeface="ＭＳ Ｐゴシック" charset="0"/>
                <a:cs typeface="Courier New"/>
              </a:rPr>
              <a:t> </a:t>
            </a:r>
            <a:r>
              <a:rPr lang="en-US" sz="1700" i="1" dirty="0">
                <a:solidFill>
                  <a:schemeClr val="tx2"/>
                </a:solidFill>
                <a:latin typeface="Courier" pitchFamily="2" charset="0"/>
                <a:ea typeface="ＭＳ Ｐゴシック" charset="0"/>
                <a:cs typeface="Courier New"/>
              </a:rPr>
              <a:t>plotweather</a:t>
            </a:r>
            <a:r>
              <a:rPr lang="en-US" sz="1700" dirty="0">
                <a:solidFill>
                  <a:schemeClr val="tx2"/>
                </a:solidFill>
                <a:latin typeface="Courier" pitchFamily="2" charset="0"/>
                <a:ea typeface="ＭＳ Ｐゴシック" charset="0"/>
                <a:cs typeface="Courier New"/>
              </a:rPr>
              <a:t>( vis='&lt;ms name&gt;', doPlot=True, plotName='weather.png' )</a:t>
            </a:r>
          </a:p>
          <a:p>
            <a:pPr marL="347472" lvl="2" indent="-347472" defTabSz="914400" fontAlgn="base">
              <a:spcBef>
                <a:spcPct val="20000"/>
              </a:spcBef>
              <a:spcAft>
                <a:spcPct val="0"/>
              </a:spcAft>
              <a:buFont typeface="Arial" panose="020B0604020202020204" pitchFamily="34" charset="0"/>
              <a:buChar char="•"/>
            </a:pPr>
            <a:r>
              <a:rPr lang="en-US" sz="2200" dirty="0">
                <a:latin typeface="Gill Sans MT" charset="0"/>
                <a:ea typeface="ＭＳ Ｐゴシック" charset="0"/>
                <a:cs typeface="Gill Sans" charset="0"/>
              </a:rPr>
              <a:t>Gives one value per spw:</a:t>
            </a:r>
          </a:p>
          <a:p>
            <a:pPr marL="352425" lvl="2" defTabSz="914400" fontAlgn="base">
              <a:spcBef>
                <a:spcPct val="20000"/>
              </a:spcBef>
              <a:spcAft>
                <a:spcPct val="0"/>
              </a:spcAft>
            </a:pPr>
            <a:r>
              <a:rPr lang="en-US" dirty="0">
                <a:latin typeface="Avenir Book" panose="02000503020000020003" pitchFamily="2" charset="0"/>
                <a:ea typeface="ＭＳ Ｐゴシック" charset="0"/>
                <a:cs typeface="Gill Sans" charset="0"/>
              </a:rPr>
              <a:t>SPW : Frequency (GHz)  :  Zenith opacity (nepers)</a:t>
            </a:r>
          </a:p>
          <a:p>
            <a:pPr marL="352425" lvl="2" defTabSz="914400" fontAlgn="base">
              <a:spcAft>
                <a:spcPct val="0"/>
              </a:spcAft>
            </a:pPr>
            <a:r>
              <a:rPr lang="en-US" dirty="0">
                <a:latin typeface="Avenir Book" panose="02000503020000020003" pitchFamily="2" charset="0"/>
                <a:ea typeface="ＭＳ Ｐゴシック" charset="0"/>
                <a:cs typeface="Gill Sans" charset="0"/>
              </a:rPr>
              <a:t>     0    :      3.000  :      0.006</a:t>
            </a:r>
          </a:p>
          <a:p>
            <a:pPr marL="352425" lvl="2" defTabSz="914400" fontAlgn="base">
              <a:spcAft>
                <a:spcPct val="0"/>
              </a:spcAft>
            </a:pPr>
            <a:r>
              <a:rPr lang="en-US" dirty="0">
                <a:latin typeface="Avenir Book" panose="02000503020000020003" pitchFamily="2" charset="0"/>
                <a:ea typeface="ＭＳ Ｐゴシック" charset="0"/>
                <a:cs typeface="Gill Sans" charset="0"/>
              </a:rPr>
              <a:t>     1    :      3.128  :      0.006</a:t>
            </a:r>
          </a:p>
          <a:p>
            <a:pPr marL="352425" lvl="2" defTabSz="914400" fontAlgn="base">
              <a:spcAft>
                <a:spcPct val="0"/>
              </a:spcAft>
            </a:pPr>
            <a:r>
              <a:rPr lang="en-US" dirty="0">
                <a:latin typeface="Avenir Book" panose="02000503020000020003" pitchFamily="2" charset="0"/>
                <a:ea typeface="ＭＳ Ｐゴシック" charset="0"/>
                <a:cs typeface="Gill Sans" charset="0"/>
              </a:rPr>
              <a:t>     2    :      3.256  :      0.006</a:t>
            </a:r>
          </a:p>
          <a:p>
            <a:pPr marL="347472" lvl="2" indent="-347472" defTabSz="914400" fontAlgn="base">
              <a:spcBef>
                <a:spcPts val="528"/>
              </a:spcBef>
              <a:spcAft>
                <a:spcPct val="0"/>
              </a:spcAft>
              <a:buFont typeface="Arial" panose="020B0604020202020204" pitchFamily="34" charset="0"/>
              <a:buChar char="•"/>
            </a:pPr>
            <a:r>
              <a:rPr lang="en-US" sz="2200" dirty="0">
                <a:latin typeface="Gill Sans MT" panose="020B0502020104020203" pitchFamily="34" charset="77"/>
                <a:ea typeface="ＭＳ Ｐゴシック" charset="0"/>
                <a:cs typeface="Gill Sans" charset="0"/>
              </a:rPr>
              <a:t>Apply to data with </a:t>
            </a:r>
            <a:r>
              <a:rPr lang="en-US" sz="2200" i="1" dirty="0">
                <a:latin typeface="Gill Sans MT" panose="020B0502020104020203" pitchFamily="34" charset="77"/>
                <a:ea typeface="ＭＳ Ｐゴシック" charset="0"/>
                <a:cs typeface="Gill Sans" charset="0"/>
              </a:rPr>
              <a:t>gencal</a:t>
            </a:r>
            <a:r>
              <a:rPr lang="en-US" sz="2200" dirty="0">
                <a:latin typeface="Gill Sans MT" panose="020B0502020104020203" pitchFamily="34" charset="77"/>
                <a:ea typeface="ＭＳ Ｐゴシック" charset="0"/>
                <a:cs typeface="Gill Sans" charset="0"/>
              </a:rPr>
              <a:t> task:</a:t>
            </a:r>
          </a:p>
          <a:p>
            <a:pPr marL="352425" defTabSz="914400" fontAlgn="base">
              <a:spcBef>
                <a:spcPct val="0"/>
              </a:spcBef>
              <a:spcAft>
                <a:spcPct val="0"/>
              </a:spcAft>
            </a:pPr>
            <a:r>
              <a:rPr lang="tr-TR" dirty="0">
                <a:solidFill>
                  <a:schemeClr val="tx2"/>
                </a:solidFill>
                <a:latin typeface="Courier New" panose="02070309020205020404" pitchFamily="49" charset="0"/>
                <a:ea typeface="ＭＳ Ｐゴシック" charset="0"/>
                <a:cs typeface="Courier New" panose="02070309020205020404" pitchFamily="49" charset="0"/>
              </a:rPr>
              <a:t>caltype   = </a:t>
            </a:r>
            <a:r>
              <a:rPr lang="en-US" dirty="0">
                <a:solidFill>
                  <a:schemeClr val="tx2"/>
                </a:solidFill>
                <a:latin typeface="Courier New" panose="02070309020205020404" pitchFamily="49" charset="0"/>
                <a:ea typeface="ＭＳ Ｐゴシック" charset="0"/>
                <a:cs typeface="Courier New" panose="02070309020205020404" pitchFamily="49" charset="0"/>
              </a:rPr>
              <a:t>'</a:t>
            </a:r>
            <a:r>
              <a:rPr lang="tr-TR" dirty="0">
                <a:solidFill>
                  <a:schemeClr val="tx2"/>
                </a:solidFill>
                <a:latin typeface="Courier New" panose="02070309020205020404" pitchFamily="49" charset="0"/>
                <a:ea typeface="ＭＳ Ｐゴシック" charset="0"/>
                <a:cs typeface="Courier New" panose="02070309020205020404" pitchFamily="49" charset="0"/>
              </a:rPr>
              <a:t>opac</a:t>
            </a:r>
            <a:r>
              <a:rPr lang="en-US" dirty="0">
                <a:solidFill>
                  <a:schemeClr val="tx2"/>
                </a:solidFill>
                <a:latin typeface="Courier New" panose="02070309020205020404" pitchFamily="49" charset="0"/>
                <a:ea typeface="ＭＳ Ｐゴシック" charset="0"/>
                <a:cs typeface="Courier New" panose="02070309020205020404" pitchFamily="49" charset="0"/>
              </a:rPr>
              <a:t>'</a:t>
            </a:r>
            <a:endParaRPr lang="tr-TR" dirty="0">
              <a:solidFill>
                <a:schemeClr val="tx2"/>
              </a:solidFill>
              <a:latin typeface="Courier New" panose="02070309020205020404" pitchFamily="49" charset="0"/>
              <a:ea typeface="ＭＳ Ｐゴシック" charset="0"/>
              <a:cs typeface="Courier New" panose="02070309020205020404" pitchFamily="49" charset="0"/>
            </a:endParaRPr>
          </a:p>
          <a:p>
            <a:pPr marL="352425" defTabSz="914400" fontAlgn="base">
              <a:spcBef>
                <a:spcPct val="0"/>
              </a:spcBef>
              <a:spcAft>
                <a:spcPct val="0"/>
              </a:spcAft>
            </a:pPr>
            <a:r>
              <a:rPr lang="tr-TR" dirty="0">
                <a:solidFill>
                  <a:schemeClr val="tx2"/>
                </a:solidFill>
                <a:latin typeface="Courier New" panose="02070309020205020404" pitchFamily="49" charset="0"/>
                <a:ea typeface="ＭＳ Ｐゴシック" charset="0"/>
                <a:cs typeface="Courier New" panose="02070309020205020404" pitchFamily="49" charset="0"/>
              </a:rPr>
              <a:t>caltable  = </a:t>
            </a:r>
            <a:r>
              <a:rPr lang="en-US" dirty="0">
                <a:solidFill>
                  <a:schemeClr val="tx2"/>
                </a:solidFill>
                <a:latin typeface="Courier New" panose="02070309020205020404" pitchFamily="49" charset="0"/>
                <a:ea typeface="ＭＳ Ｐゴシック" charset="0"/>
                <a:cs typeface="Courier New" panose="02070309020205020404" pitchFamily="49" charset="0"/>
              </a:rPr>
              <a:t>'</a:t>
            </a:r>
            <a:r>
              <a:rPr lang="tr-TR" dirty="0" err="1">
                <a:solidFill>
                  <a:schemeClr val="tx2"/>
                </a:solidFill>
                <a:latin typeface="Courier New" panose="02070309020205020404" pitchFamily="49" charset="0"/>
                <a:ea typeface="ＭＳ Ｐゴシック" charset="0"/>
                <a:cs typeface="Courier New" panose="02070309020205020404" pitchFamily="49" charset="0"/>
              </a:rPr>
              <a:t>opacity.cal</a:t>
            </a:r>
            <a:r>
              <a:rPr lang="en-US" dirty="0">
                <a:solidFill>
                  <a:schemeClr val="tx2"/>
                </a:solidFill>
                <a:latin typeface="Courier New" panose="02070309020205020404" pitchFamily="49" charset="0"/>
                <a:ea typeface="ＭＳ Ｐゴシック" charset="0"/>
                <a:cs typeface="Courier New" panose="02070309020205020404" pitchFamily="49" charset="0"/>
              </a:rPr>
              <a:t>'</a:t>
            </a:r>
            <a:endParaRPr lang="tr-TR" dirty="0">
              <a:solidFill>
                <a:schemeClr val="tx2"/>
              </a:solidFill>
              <a:latin typeface="Courier New" panose="02070309020205020404" pitchFamily="49" charset="0"/>
              <a:ea typeface="ＭＳ Ｐゴシック" charset="0"/>
              <a:cs typeface="Courier New" panose="02070309020205020404" pitchFamily="49" charset="0"/>
            </a:endParaRPr>
          </a:p>
          <a:p>
            <a:pPr marL="352425" defTabSz="914400" fontAlgn="base">
              <a:spcBef>
                <a:spcPct val="0"/>
              </a:spcBef>
              <a:spcAft>
                <a:spcPct val="0"/>
              </a:spcAft>
            </a:pPr>
            <a:r>
              <a:rPr lang="tr-TR" dirty="0">
                <a:solidFill>
                  <a:schemeClr val="tx2"/>
                </a:solidFill>
                <a:latin typeface="Courier New" panose="02070309020205020404" pitchFamily="49" charset="0"/>
                <a:ea typeface="ＭＳ Ｐゴシック" charset="0"/>
                <a:cs typeface="Courier New" panose="02070309020205020404" pitchFamily="49" charset="0"/>
              </a:rPr>
              <a:t>parameter =  </a:t>
            </a:r>
            <a:r>
              <a:rPr lang="tr-TR" b="1" dirty="0">
                <a:solidFill>
                  <a:schemeClr val="tx2"/>
                </a:solidFill>
                <a:latin typeface="Courier New" panose="02070309020205020404" pitchFamily="49" charset="0"/>
                <a:ea typeface="ＭＳ Ｐゴシック" charset="0"/>
                <a:cs typeface="Courier New" panose="02070309020205020404" pitchFamily="49" charset="0"/>
              </a:rPr>
              <a:t>tau_val</a:t>
            </a:r>
          </a:p>
          <a:p>
            <a:pPr marL="352425" defTabSz="914400" fontAlgn="base">
              <a:spcBef>
                <a:spcPct val="0"/>
              </a:spcBef>
              <a:spcAft>
                <a:spcPct val="0"/>
              </a:spcAft>
            </a:pPr>
            <a:r>
              <a:rPr lang="tr-TR" dirty="0">
                <a:solidFill>
                  <a:schemeClr val="tx2"/>
                </a:solidFill>
                <a:latin typeface="Courier New" panose="02070309020205020404" pitchFamily="49" charset="0"/>
                <a:ea typeface="ＭＳ Ｐゴシック" charset="0"/>
                <a:cs typeface="Courier New" panose="02070309020205020404" pitchFamily="49" charset="0"/>
              </a:rPr>
              <a:t>s</a:t>
            </a:r>
            <a:r>
              <a:rPr lang="en-US" dirty="0">
                <a:solidFill>
                  <a:schemeClr val="tx2"/>
                </a:solidFill>
                <a:latin typeface="Courier New" panose="02070309020205020404" pitchFamily="49" charset="0"/>
                <a:ea typeface="ＭＳ Ｐゴシック" charset="0"/>
                <a:cs typeface="Courier New" panose="02070309020205020404" pitchFamily="49" charset="0"/>
              </a:rPr>
              <a:t>pw = '0~2' </a:t>
            </a:r>
            <a:r>
              <a:rPr lang="en-US" dirty="0">
                <a:solidFill>
                  <a:schemeClr val="tx2"/>
                </a:solidFill>
                <a:latin typeface="Avenir Book" panose="02000503020000020003" pitchFamily="2" charset="0"/>
                <a:ea typeface="ＭＳ Ｐゴシック" charset="0"/>
                <a:cs typeface="Times New Roman" panose="02020603050405020304" pitchFamily="18" charset="0"/>
              </a:rPr>
              <a:t># (</a:t>
            </a:r>
            <a:r>
              <a:rPr lang="en-US" i="1" dirty="0">
                <a:solidFill>
                  <a:schemeClr val="tx2"/>
                </a:solidFill>
                <a:latin typeface="Avenir Book" panose="02000503020000020003" pitchFamily="2" charset="0"/>
                <a:ea typeface="ＭＳ Ｐゴシック" charset="0"/>
                <a:cs typeface="Times New Roman" panose="02020603050405020304" pitchFamily="18" charset="0"/>
              </a:rPr>
              <a:t>match to tau_val spws)</a:t>
            </a:r>
            <a:endParaRPr lang="tr-TR" dirty="0">
              <a:solidFill>
                <a:schemeClr val="tx2"/>
              </a:solidFill>
              <a:latin typeface="Avenir Book" panose="02000503020000020003" pitchFamily="2"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392094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9" name="Rectangle 2">
            <a:extLst>
              <a:ext uri="{FF2B5EF4-FFF2-40B4-BE49-F238E27FC236}">
                <a16:creationId xmlns:a16="http://schemas.microsoft.com/office/drawing/2014/main" id="{217B8079-3D58-8841-B512-0364FB2B6AA2}"/>
              </a:ext>
            </a:extLst>
          </p:cNvPr>
          <p:cNvSpPr txBox="1">
            <a:spLocks noChangeArrowheads="1"/>
          </p:cNvSpPr>
          <p:nvPr/>
        </p:nvSpPr>
        <p:spPr bwMode="auto">
          <a:xfrm>
            <a:off x="0" y="274320"/>
            <a:ext cx="9144000" cy="8686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“Sys” Power / Switched-power gain</a:t>
            </a:r>
            <a:endParaRPr lang="en-US" i="1" dirty="0">
              <a:latin typeface="Gill Sans MT" charset="0"/>
              <a:ea typeface="ＭＳ Ｐゴシック" charset="0"/>
            </a:endParaRPr>
          </a:p>
        </p:txBody>
      </p:sp>
      <p:sp>
        <p:nvSpPr>
          <p:cNvPr id="10" name="Rectangle 4">
            <a:extLst>
              <a:ext uri="{FF2B5EF4-FFF2-40B4-BE49-F238E27FC236}">
                <a16:creationId xmlns:a16="http://schemas.microsoft.com/office/drawing/2014/main" id="{2D3E7EB5-D69B-084D-9082-4ABF11696FBC}"/>
              </a:ext>
            </a:extLst>
          </p:cNvPr>
          <p:cNvSpPr>
            <a:spLocks noChangeArrowheads="1"/>
          </p:cNvSpPr>
          <p:nvPr/>
        </p:nvSpPr>
        <p:spPr bwMode="auto">
          <a:xfrm>
            <a:off x="345218" y="1178308"/>
            <a:ext cx="8531153" cy="3220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81000" indent="-381000" fontAlgn="base">
              <a:lnSpc>
                <a:spcPct val="90000"/>
              </a:lnSpc>
              <a:spcBef>
                <a:spcPct val="20000"/>
              </a:spcBef>
              <a:spcAft>
                <a:spcPct val="0"/>
              </a:spcAft>
              <a:buFont typeface="Arial" charset="0"/>
              <a:buChar char="•"/>
            </a:pPr>
            <a:r>
              <a:rPr lang="en-US" sz="2400" dirty="0">
                <a:latin typeface="Gill Sans MT"/>
                <a:ea typeface="ＭＳ Ｐゴシック"/>
                <a:cs typeface="Gill Sans"/>
              </a:rPr>
              <a:t>For the VLA, the total power received is continuously monitored during an observation, using a calibration signal of known power switched in/out at 10 Hz.</a:t>
            </a:r>
          </a:p>
          <a:p>
            <a:pPr marL="381000" indent="-381000" fontAlgn="base">
              <a:lnSpc>
                <a:spcPct val="90000"/>
              </a:lnSpc>
              <a:spcBef>
                <a:spcPct val="20000"/>
              </a:spcBef>
              <a:spcAft>
                <a:spcPct val="0"/>
              </a:spcAft>
              <a:buFont typeface="Arial" charset="0"/>
              <a:buChar char="•"/>
            </a:pPr>
            <a:r>
              <a:rPr lang="en-US" sz="2400" dirty="0">
                <a:latin typeface="Gill Sans MT"/>
                <a:ea typeface="ＭＳ Ｐゴシック"/>
                <a:cs typeface="Gill Sans"/>
              </a:rPr>
              <a:t>The values stored in the </a:t>
            </a:r>
            <a:r>
              <a:rPr lang="en-US" sz="2400" dirty="0" err="1">
                <a:latin typeface="Gill Sans MT"/>
                <a:ea typeface="ＭＳ Ｐゴシック"/>
                <a:cs typeface="Gill Sans"/>
              </a:rPr>
              <a:t>syspower</a:t>
            </a:r>
            <a:r>
              <a:rPr lang="en-US" sz="2400" dirty="0">
                <a:latin typeface="Gill Sans MT"/>
                <a:ea typeface="ＭＳ Ｐゴシック"/>
                <a:cs typeface="Gill Sans"/>
              </a:rPr>
              <a:t> table </a:t>
            </a:r>
            <a:r>
              <a:rPr lang="en-US" sz="2400" b="1" i="1" dirty="0">
                <a:latin typeface="Gill Sans MT"/>
                <a:ea typeface="ＭＳ Ｐゴシック"/>
                <a:cs typeface="Gill Sans"/>
              </a:rPr>
              <a:t>can</a:t>
            </a:r>
            <a:r>
              <a:rPr lang="en-US" sz="2400" dirty="0">
                <a:latin typeface="Gill Sans MT"/>
                <a:ea typeface="ＭＳ Ｐゴシック"/>
                <a:cs typeface="Gill Sans"/>
              </a:rPr>
              <a:t> be used to calibrate amplitude gains.</a:t>
            </a:r>
          </a:p>
          <a:p>
            <a:pPr marL="381000" indent="-381000" fontAlgn="base">
              <a:lnSpc>
                <a:spcPct val="90000"/>
              </a:lnSpc>
              <a:spcBef>
                <a:spcPct val="20000"/>
              </a:spcBef>
              <a:spcAft>
                <a:spcPct val="0"/>
              </a:spcAft>
              <a:buFont typeface="Arial" charset="0"/>
              <a:buChar char="•"/>
            </a:pPr>
            <a:r>
              <a:rPr lang="en-US" sz="2400" dirty="0">
                <a:latin typeface="Gill Sans MT"/>
                <a:ea typeface="ＭＳ Ｐゴシック"/>
                <a:cs typeface="Gill Sans"/>
              </a:rPr>
              <a:t>We </a:t>
            </a:r>
            <a:r>
              <a:rPr lang="en-US" sz="2400" b="1" i="1" dirty="0">
                <a:latin typeface="Gill Sans MT"/>
                <a:ea typeface="ＭＳ Ｐゴシック"/>
                <a:cs typeface="Gill Sans"/>
              </a:rPr>
              <a:t>do not </a:t>
            </a:r>
            <a:r>
              <a:rPr lang="en-US" sz="2400" dirty="0">
                <a:latin typeface="Gill Sans MT"/>
                <a:ea typeface="ＭＳ Ｐゴシック"/>
                <a:cs typeface="Gill Sans"/>
              </a:rPr>
              <a:t>recommend blind application of </a:t>
            </a:r>
            <a:r>
              <a:rPr lang="en-US" sz="2400" dirty="0" err="1">
                <a:latin typeface="Gill Sans MT"/>
                <a:ea typeface="ＭＳ Ｐゴシック"/>
                <a:cs typeface="Gill Sans"/>
              </a:rPr>
              <a:t>syspower</a:t>
            </a:r>
            <a:r>
              <a:rPr lang="en-US" sz="2400" dirty="0">
                <a:latin typeface="Gill Sans MT"/>
                <a:ea typeface="ＭＳ Ｐゴシック"/>
                <a:cs typeface="Gill Sans"/>
              </a:rPr>
              <a:t> (e.g., in </a:t>
            </a:r>
            <a:r>
              <a:rPr lang="en-US" sz="2400" dirty="0" err="1">
                <a:latin typeface="Gill Sans MT"/>
                <a:ea typeface="ＭＳ Ｐゴシック"/>
                <a:cs typeface="Gill Sans"/>
              </a:rPr>
              <a:t>gencal</a:t>
            </a:r>
            <a:r>
              <a:rPr lang="en-US" sz="2400" dirty="0">
                <a:latin typeface="Gill Sans MT"/>
                <a:ea typeface="ＭＳ Ｐゴシック"/>
                <a:cs typeface="Gill Sans"/>
              </a:rPr>
              <a:t> with </a:t>
            </a:r>
            <a:r>
              <a:rPr lang="en-US" sz="2400" dirty="0" err="1">
                <a:latin typeface="Gill Sans MT"/>
                <a:ea typeface="ＭＳ Ｐゴシック"/>
                <a:cs typeface="Gill Sans"/>
              </a:rPr>
              <a:t>caltype</a:t>
            </a:r>
            <a:r>
              <a:rPr lang="en-US" sz="2400" dirty="0">
                <a:latin typeface="Gill Sans MT"/>
                <a:ea typeface="ＭＳ Ｐゴシック"/>
                <a:cs typeface="Gill Sans"/>
              </a:rPr>
              <a:t>=‘</a:t>
            </a:r>
            <a:r>
              <a:rPr lang="en-US" sz="2400" dirty="0" err="1">
                <a:latin typeface="Gill Sans MT"/>
                <a:ea typeface="ＭＳ Ｐゴシック"/>
                <a:cs typeface="Gill Sans"/>
              </a:rPr>
              <a:t>swpow</a:t>
            </a:r>
            <a:r>
              <a:rPr lang="en-US" sz="2400" dirty="0">
                <a:latin typeface="Gill Sans MT"/>
                <a:ea typeface="ＭＳ Ｐゴシック"/>
                <a:cs typeface="Gill Sans"/>
              </a:rPr>
              <a:t>’);  this is not a commissioned mode.</a:t>
            </a:r>
          </a:p>
          <a:p>
            <a:pPr marL="381000" indent="-381000" fontAlgn="base">
              <a:lnSpc>
                <a:spcPct val="90000"/>
              </a:lnSpc>
              <a:spcBef>
                <a:spcPct val="20000"/>
              </a:spcBef>
              <a:spcAft>
                <a:spcPct val="0"/>
              </a:spcAft>
              <a:buFont typeface="Arial" charset="0"/>
              <a:buChar char="•"/>
            </a:pPr>
            <a:r>
              <a:rPr lang="en-US" sz="2400" dirty="0">
                <a:latin typeface="Gill Sans MT"/>
                <a:ea typeface="ＭＳ Ｐゴシック"/>
                <a:cs typeface="Gill Sans"/>
              </a:rPr>
              <a:t>What is now available in the </a:t>
            </a:r>
            <a:r>
              <a:rPr lang="en-US" sz="2400" i="1" dirty="0">
                <a:latin typeface="Gill Sans MT"/>
                <a:ea typeface="ＭＳ Ｐゴシック"/>
                <a:cs typeface="Gill Sans"/>
              </a:rPr>
              <a:t>newest (6.4) pipeline </a:t>
            </a:r>
            <a:r>
              <a:rPr lang="en-US" sz="2400">
                <a:latin typeface="Gill Sans MT"/>
                <a:ea typeface="ＭＳ Ｐゴシック"/>
                <a:cs typeface="Gill Sans"/>
              </a:rPr>
              <a:t>is optional application </a:t>
            </a:r>
            <a:r>
              <a:rPr lang="en-US" sz="2400" dirty="0">
                <a:latin typeface="Gill Sans MT"/>
                <a:ea typeface="ＭＳ Ｐゴシック"/>
                <a:cs typeface="Gill Sans"/>
              </a:rPr>
              <a:t>of a polynomial fit to the </a:t>
            </a:r>
            <a:r>
              <a:rPr lang="en-US" sz="2400" dirty="0" err="1">
                <a:latin typeface="Gill Sans MT"/>
                <a:ea typeface="ＭＳ Ｐゴシック"/>
                <a:cs typeface="Gill Sans"/>
              </a:rPr>
              <a:t>syspower</a:t>
            </a:r>
            <a:r>
              <a:rPr lang="en-US" sz="2400" dirty="0">
                <a:latin typeface="Gill Sans MT"/>
                <a:ea typeface="ＭＳ Ｐゴシック"/>
                <a:cs typeface="Gill Sans"/>
              </a:rPr>
              <a:t> pattern to correct for </a:t>
            </a:r>
            <a:r>
              <a:rPr lang="en-US" sz="2400" i="1" dirty="0">
                <a:solidFill>
                  <a:srgbClr val="5587CB"/>
                </a:solidFill>
                <a:latin typeface="Gill Sans MT"/>
                <a:ea typeface="ＭＳ Ｐゴシック"/>
                <a:cs typeface="Gill Sans"/>
              </a:rPr>
              <a:t>gain compression.</a:t>
            </a:r>
          </a:p>
          <a:p>
            <a:pPr fontAlgn="base">
              <a:lnSpc>
                <a:spcPct val="90000"/>
              </a:lnSpc>
              <a:spcBef>
                <a:spcPct val="20000"/>
              </a:spcBef>
              <a:spcAft>
                <a:spcPct val="0"/>
              </a:spcAft>
            </a:pPr>
            <a:endParaRPr lang="en-US" sz="2400" dirty="0">
              <a:latin typeface="Gill Sans MT"/>
              <a:ea typeface="ＭＳ Ｐゴシック"/>
              <a:cs typeface="Gill Sans"/>
            </a:endParaRPr>
          </a:p>
        </p:txBody>
      </p:sp>
      <p:sp>
        <p:nvSpPr>
          <p:cNvPr id="2" name="TextBox 1">
            <a:extLst>
              <a:ext uri="{FF2B5EF4-FFF2-40B4-BE49-F238E27FC236}">
                <a16:creationId xmlns:a16="http://schemas.microsoft.com/office/drawing/2014/main" id="{B8B11C80-A226-7B56-0A82-A33B1D495C9E}"/>
              </a:ext>
            </a:extLst>
          </p:cNvPr>
          <p:cNvSpPr txBox="1"/>
          <p:nvPr/>
        </p:nvSpPr>
        <p:spPr>
          <a:xfrm>
            <a:off x="991413" y="4959869"/>
            <a:ext cx="7238761" cy="830997"/>
          </a:xfrm>
          <a:prstGeom prst="rect">
            <a:avLst/>
          </a:prstGeom>
          <a:noFill/>
          <a:ln w="28575">
            <a:noFill/>
          </a:ln>
        </p:spPr>
        <p:txBody>
          <a:bodyPr wrap="square" rtlCol="0">
            <a:spAutoFit/>
          </a:bodyPr>
          <a:lstStyle/>
          <a:p>
            <a:pPr algn="ctr"/>
            <a:r>
              <a:rPr lang="en-US" sz="2400" b="1" i="1" dirty="0">
                <a:solidFill>
                  <a:schemeClr val="tx2">
                    <a:lumMod val="60000"/>
                    <a:lumOff val="40000"/>
                  </a:schemeClr>
                </a:solidFill>
                <a:latin typeface="Gill Sans MT" panose="020B0502020104020203" pitchFamily="34" charset="0"/>
              </a:rPr>
              <a:t>Gain compression</a:t>
            </a:r>
            <a:r>
              <a:rPr lang="en-US" sz="2400" i="1" dirty="0">
                <a:solidFill>
                  <a:schemeClr val="tx2">
                    <a:lumMod val="60000"/>
                    <a:lumOff val="40000"/>
                  </a:schemeClr>
                </a:solidFill>
                <a:latin typeface="Gill Sans MT" panose="020B0502020104020203" pitchFamily="34" charset="0"/>
              </a:rPr>
              <a:t>: when a strong signal (e.g. RFI) increases the gain of the amplifier into a non-linear regime.</a:t>
            </a:r>
          </a:p>
        </p:txBody>
      </p:sp>
    </p:spTree>
    <p:extLst>
      <p:ext uri="{BB962C8B-B14F-4D97-AF65-F5344CB8AC3E}">
        <p14:creationId xmlns:p14="http://schemas.microsoft.com/office/powerpoint/2010/main" val="65055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9" name="Rectangle 2">
            <a:extLst>
              <a:ext uri="{FF2B5EF4-FFF2-40B4-BE49-F238E27FC236}">
                <a16:creationId xmlns:a16="http://schemas.microsoft.com/office/drawing/2014/main" id="{217B8079-3D58-8841-B512-0364FB2B6AA2}"/>
              </a:ext>
            </a:extLst>
          </p:cNvPr>
          <p:cNvSpPr txBox="1">
            <a:spLocks noChangeArrowheads="1"/>
          </p:cNvSpPr>
          <p:nvPr/>
        </p:nvSpPr>
        <p:spPr bwMode="auto">
          <a:xfrm>
            <a:off x="0" y="97549"/>
            <a:ext cx="9144000" cy="86868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Sys-power examples (pipeline plots)</a:t>
            </a:r>
            <a:endParaRPr lang="en-US" i="1" dirty="0">
              <a:latin typeface="Gill Sans MT" charset="0"/>
              <a:ea typeface="ＭＳ Ｐゴシック" charset="0"/>
            </a:endParaRPr>
          </a:p>
        </p:txBody>
      </p:sp>
      <p:pic>
        <p:nvPicPr>
          <p:cNvPr id="4" name="Picture 3">
            <a:extLst>
              <a:ext uri="{FF2B5EF4-FFF2-40B4-BE49-F238E27FC236}">
                <a16:creationId xmlns:a16="http://schemas.microsoft.com/office/drawing/2014/main" id="{A4AAD34B-8BCF-13CC-DEDE-2E3CE9CB6EC7}"/>
              </a:ext>
            </a:extLst>
          </p:cNvPr>
          <p:cNvPicPr>
            <a:picLocks noChangeAspect="1"/>
          </p:cNvPicPr>
          <p:nvPr/>
        </p:nvPicPr>
        <p:blipFill>
          <a:blip r:embed="rId2"/>
          <a:stretch>
            <a:fillRect/>
          </a:stretch>
        </p:blipFill>
        <p:spPr>
          <a:xfrm>
            <a:off x="2621464" y="1134635"/>
            <a:ext cx="2861711" cy="215776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AD46CE1-B71B-652E-0724-E626FEEE7C6A}"/>
              </a:ext>
            </a:extLst>
          </p:cNvPr>
          <p:cNvPicPr>
            <a:picLocks noChangeAspect="1"/>
          </p:cNvPicPr>
          <p:nvPr/>
        </p:nvPicPr>
        <p:blipFill>
          <a:blip r:embed="rId3"/>
          <a:stretch>
            <a:fillRect/>
          </a:stretch>
        </p:blipFill>
        <p:spPr>
          <a:xfrm>
            <a:off x="5989471" y="1155441"/>
            <a:ext cx="2841558" cy="215776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7E541EE6-777D-F6A5-E9B8-076B3F243148}"/>
              </a:ext>
            </a:extLst>
          </p:cNvPr>
          <p:cNvPicPr>
            <a:picLocks noChangeAspect="1"/>
          </p:cNvPicPr>
          <p:nvPr/>
        </p:nvPicPr>
        <p:blipFill>
          <a:blip r:embed="rId4"/>
          <a:stretch>
            <a:fillRect/>
          </a:stretch>
        </p:blipFill>
        <p:spPr>
          <a:xfrm>
            <a:off x="5989471" y="3609923"/>
            <a:ext cx="2841558" cy="2145319"/>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EC30268C-F343-C82E-BC26-2A2C17093E70}"/>
              </a:ext>
            </a:extLst>
          </p:cNvPr>
          <p:cNvSpPr txBox="1"/>
          <p:nvPr/>
        </p:nvSpPr>
        <p:spPr>
          <a:xfrm>
            <a:off x="312971" y="1770309"/>
            <a:ext cx="2271519" cy="830997"/>
          </a:xfrm>
          <a:prstGeom prst="rect">
            <a:avLst/>
          </a:prstGeom>
          <a:noFill/>
        </p:spPr>
        <p:txBody>
          <a:bodyPr wrap="square" rtlCol="0">
            <a:spAutoFit/>
          </a:bodyPr>
          <a:lstStyle/>
          <a:p>
            <a:r>
              <a:rPr lang="en-US" sz="2400" dirty="0">
                <a:latin typeface="Gill Sans MT" panose="020B0502020104020203" pitchFamily="34" charset="0"/>
              </a:rPr>
              <a:t>Switched power table values:</a:t>
            </a:r>
          </a:p>
        </p:txBody>
      </p:sp>
      <p:sp>
        <p:nvSpPr>
          <p:cNvPr id="14" name="TextBox 13">
            <a:extLst>
              <a:ext uri="{FF2B5EF4-FFF2-40B4-BE49-F238E27FC236}">
                <a16:creationId xmlns:a16="http://schemas.microsoft.com/office/drawing/2014/main" id="{7E75DA4F-B892-B423-013B-C3088FE6CE05}"/>
              </a:ext>
            </a:extLst>
          </p:cNvPr>
          <p:cNvSpPr txBox="1"/>
          <p:nvPr/>
        </p:nvSpPr>
        <p:spPr>
          <a:xfrm>
            <a:off x="244766" y="4267085"/>
            <a:ext cx="2407927" cy="830997"/>
          </a:xfrm>
          <a:prstGeom prst="rect">
            <a:avLst/>
          </a:prstGeom>
          <a:noFill/>
        </p:spPr>
        <p:txBody>
          <a:bodyPr wrap="square" rtlCol="0">
            <a:spAutoFit/>
          </a:bodyPr>
          <a:lstStyle/>
          <a:p>
            <a:r>
              <a:rPr lang="en-US" sz="2400" dirty="0">
                <a:latin typeface="Gill Sans MT" panose="020B0502020104020203" pitchFamily="34" charset="0"/>
              </a:rPr>
              <a:t>“</a:t>
            </a:r>
            <a:r>
              <a:rPr lang="en-US" sz="2400" dirty="0" err="1">
                <a:latin typeface="Gill Sans MT" panose="020B0502020104020203" pitchFamily="34" charset="0"/>
              </a:rPr>
              <a:t>Pdiff</a:t>
            </a:r>
            <a:r>
              <a:rPr lang="en-US" sz="2400" dirty="0">
                <a:latin typeface="Gill Sans MT" panose="020B0502020104020203" pitchFamily="34" charset="0"/>
              </a:rPr>
              <a:t>”-- on/off power difference:</a:t>
            </a:r>
          </a:p>
        </p:txBody>
      </p:sp>
      <p:pic>
        <p:nvPicPr>
          <p:cNvPr id="16" name="Picture 15">
            <a:extLst>
              <a:ext uri="{FF2B5EF4-FFF2-40B4-BE49-F238E27FC236}">
                <a16:creationId xmlns:a16="http://schemas.microsoft.com/office/drawing/2014/main" id="{3D646E65-895C-7937-E3A6-C033C818C9ED}"/>
              </a:ext>
            </a:extLst>
          </p:cNvPr>
          <p:cNvPicPr>
            <a:picLocks noChangeAspect="1"/>
          </p:cNvPicPr>
          <p:nvPr/>
        </p:nvPicPr>
        <p:blipFill>
          <a:blip r:embed="rId5"/>
          <a:stretch>
            <a:fillRect/>
          </a:stretch>
        </p:blipFill>
        <p:spPr>
          <a:xfrm>
            <a:off x="2621464" y="3609923"/>
            <a:ext cx="2861711" cy="2150095"/>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516392BA-DEAA-E855-E555-8A222AD507E8}"/>
              </a:ext>
            </a:extLst>
          </p:cNvPr>
          <p:cNvSpPr txBox="1"/>
          <p:nvPr/>
        </p:nvSpPr>
        <p:spPr>
          <a:xfrm>
            <a:off x="3301472" y="2718870"/>
            <a:ext cx="1501693" cy="369332"/>
          </a:xfrm>
          <a:prstGeom prst="rect">
            <a:avLst/>
          </a:prstGeom>
          <a:noFill/>
        </p:spPr>
        <p:txBody>
          <a:bodyPr wrap="none" rtlCol="0">
            <a:spAutoFit/>
          </a:bodyPr>
          <a:lstStyle/>
          <a:p>
            <a:r>
              <a:rPr lang="en-US" dirty="0">
                <a:solidFill>
                  <a:srgbClr val="5587CB"/>
                </a:solidFill>
                <a:latin typeface="Gill Sans MT" panose="020B0502020104020203" pitchFamily="34" charset="0"/>
              </a:rPr>
              <a:t>this data, ea09</a:t>
            </a:r>
          </a:p>
        </p:txBody>
      </p:sp>
      <p:sp>
        <p:nvSpPr>
          <p:cNvPr id="18" name="TextBox 17">
            <a:extLst>
              <a:ext uri="{FF2B5EF4-FFF2-40B4-BE49-F238E27FC236}">
                <a16:creationId xmlns:a16="http://schemas.microsoft.com/office/drawing/2014/main" id="{75EED536-BF2E-38F9-FB5B-E7855802B63D}"/>
              </a:ext>
            </a:extLst>
          </p:cNvPr>
          <p:cNvSpPr txBox="1"/>
          <p:nvPr/>
        </p:nvSpPr>
        <p:spPr>
          <a:xfrm>
            <a:off x="6659403" y="2718870"/>
            <a:ext cx="1501693" cy="369332"/>
          </a:xfrm>
          <a:prstGeom prst="rect">
            <a:avLst/>
          </a:prstGeom>
          <a:noFill/>
        </p:spPr>
        <p:txBody>
          <a:bodyPr wrap="none" rtlCol="0">
            <a:spAutoFit/>
          </a:bodyPr>
          <a:lstStyle/>
          <a:p>
            <a:r>
              <a:rPr lang="en-US" dirty="0">
                <a:solidFill>
                  <a:srgbClr val="5587CB"/>
                </a:solidFill>
                <a:latin typeface="Gill Sans MT" panose="020B0502020104020203" pitchFamily="34" charset="0"/>
              </a:rPr>
              <a:t>this data, ea12</a:t>
            </a:r>
          </a:p>
        </p:txBody>
      </p:sp>
      <p:sp>
        <p:nvSpPr>
          <p:cNvPr id="19" name="TextBox 18">
            <a:extLst>
              <a:ext uri="{FF2B5EF4-FFF2-40B4-BE49-F238E27FC236}">
                <a16:creationId xmlns:a16="http://schemas.microsoft.com/office/drawing/2014/main" id="{72731019-DFC1-BEE5-1FC3-5B2ECE20DDE9}"/>
              </a:ext>
            </a:extLst>
          </p:cNvPr>
          <p:cNvSpPr txBox="1"/>
          <p:nvPr/>
        </p:nvSpPr>
        <p:spPr>
          <a:xfrm>
            <a:off x="2888165" y="5076992"/>
            <a:ext cx="2106859" cy="369332"/>
          </a:xfrm>
          <a:prstGeom prst="rect">
            <a:avLst/>
          </a:prstGeom>
          <a:noFill/>
        </p:spPr>
        <p:txBody>
          <a:bodyPr wrap="none" rtlCol="0">
            <a:spAutoFit/>
          </a:bodyPr>
          <a:lstStyle/>
          <a:p>
            <a:r>
              <a:rPr lang="en-US" dirty="0">
                <a:solidFill>
                  <a:srgbClr val="5587CB"/>
                </a:solidFill>
                <a:latin typeface="Gill Sans MT" panose="020B0502020104020203" pitchFamily="34" charset="0"/>
              </a:rPr>
              <a:t>“mild compression”</a:t>
            </a:r>
          </a:p>
        </p:txBody>
      </p:sp>
      <p:cxnSp>
        <p:nvCxnSpPr>
          <p:cNvPr id="21" name="Straight Arrow Connector 20">
            <a:extLst>
              <a:ext uri="{FF2B5EF4-FFF2-40B4-BE49-F238E27FC236}">
                <a16:creationId xmlns:a16="http://schemas.microsoft.com/office/drawing/2014/main" id="{68364A01-FAD9-F9F1-3270-5DD8CA52271A}"/>
              </a:ext>
            </a:extLst>
          </p:cNvPr>
          <p:cNvCxnSpPr>
            <a:cxnSpLocks/>
          </p:cNvCxnSpPr>
          <p:nvPr/>
        </p:nvCxnSpPr>
        <p:spPr>
          <a:xfrm flipV="1">
            <a:off x="4650059" y="4555271"/>
            <a:ext cx="268688" cy="542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509C9DE-DFD3-7DD8-2A16-DF494023D0B0}"/>
              </a:ext>
            </a:extLst>
          </p:cNvPr>
          <p:cNvSpPr txBox="1"/>
          <p:nvPr/>
        </p:nvSpPr>
        <p:spPr>
          <a:xfrm>
            <a:off x="6177039" y="3724507"/>
            <a:ext cx="2631687" cy="646331"/>
          </a:xfrm>
          <a:prstGeom prst="rect">
            <a:avLst/>
          </a:prstGeom>
          <a:noFill/>
        </p:spPr>
        <p:txBody>
          <a:bodyPr wrap="square" rtlCol="0">
            <a:spAutoFit/>
          </a:bodyPr>
          <a:lstStyle/>
          <a:p>
            <a:pPr algn="ctr"/>
            <a:r>
              <a:rPr lang="en-US" dirty="0">
                <a:solidFill>
                  <a:srgbClr val="5587CB"/>
                </a:solidFill>
                <a:latin typeface="Gill Sans MT" panose="020B0502020104020203" pitchFamily="34" charset="0"/>
              </a:rPr>
              <a:t>severe compression   (VLA Sky Survey example)</a:t>
            </a:r>
          </a:p>
        </p:txBody>
      </p:sp>
    </p:spTree>
    <p:extLst>
      <p:ext uri="{BB962C8B-B14F-4D97-AF65-F5344CB8AC3E}">
        <p14:creationId xmlns:p14="http://schemas.microsoft.com/office/powerpoint/2010/main" val="326419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9" name="Rectangle 2">
            <a:extLst>
              <a:ext uri="{FF2B5EF4-FFF2-40B4-BE49-F238E27FC236}">
                <a16:creationId xmlns:a16="http://schemas.microsoft.com/office/drawing/2014/main" id="{B220D45C-ACC3-4C47-A041-0AF199561185}"/>
              </a:ext>
            </a:extLst>
          </p:cNvPr>
          <p:cNvSpPr txBox="1">
            <a:spLocks noChangeArrowheads="1"/>
          </p:cNvSpPr>
          <p:nvPr/>
        </p:nvSpPr>
        <p:spPr bwMode="auto">
          <a:xfrm>
            <a:off x="0" y="203640"/>
            <a:ext cx="9144000" cy="78267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The Ionosphere:  </a:t>
            </a:r>
            <a:r>
              <a:rPr lang="en-US" i="1" dirty="0">
                <a:latin typeface="Gill Sans MT" charset="0"/>
                <a:ea typeface="ＭＳ Ｐゴシック" charset="0"/>
              </a:rPr>
              <a:t>Total Electron Content (TEC)</a:t>
            </a:r>
          </a:p>
        </p:txBody>
      </p:sp>
      <p:sp>
        <p:nvSpPr>
          <p:cNvPr id="10" name="Rectangle 3">
            <a:extLst>
              <a:ext uri="{FF2B5EF4-FFF2-40B4-BE49-F238E27FC236}">
                <a16:creationId xmlns:a16="http://schemas.microsoft.com/office/drawing/2014/main" id="{46AE4D18-2C22-4149-A0D1-C6A004B9619E}"/>
              </a:ext>
            </a:extLst>
          </p:cNvPr>
          <p:cNvSpPr>
            <a:spLocks noChangeArrowheads="1"/>
          </p:cNvSpPr>
          <p:nvPr/>
        </p:nvSpPr>
        <p:spPr bwMode="auto">
          <a:xfrm>
            <a:off x="401576" y="2836850"/>
            <a:ext cx="8563536" cy="2142409"/>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fontAlgn="base">
              <a:spcBef>
                <a:spcPct val="0"/>
              </a:spcBef>
              <a:spcAft>
                <a:spcPts val="300"/>
              </a:spcAft>
            </a:pPr>
            <a:r>
              <a:rPr lang="en-US" sz="2200" dirty="0">
                <a:latin typeface="Gill Sans MT"/>
                <a:ea typeface="ＭＳ Ｐゴシック" charset="0"/>
              </a:rPr>
              <a:t>TEC corrections are:</a:t>
            </a:r>
          </a:p>
          <a:p>
            <a:pPr marL="342900" indent="-342900" defTabSz="914400" fontAlgn="base">
              <a:spcBef>
                <a:spcPct val="0"/>
              </a:spcBef>
              <a:spcAft>
                <a:spcPts val="300"/>
              </a:spcAft>
              <a:buFont typeface="Arial"/>
              <a:buChar char="•"/>
            </a:pPr>
            <a:r>
              <a:rPr lang="en-US" sz="2200" dirty="0">
                <a:latin typeface="Gill Sans MT"/>
                <a:ea typeface="ＭＳ Ｐゴシック" charset="0"/>
              </a:rPr>
              <a:t>Important for VLA low frequencies </a:t>
            </a:r>
            <a:r>
              <a:rPr lang="en-US" sz="2200" i="1" dirty="0">
                <a:latin typeface="Gill Sans MT"/>
                <a:ea typeface="ＭＳ Ｐゴシック" charset="0"/>
              </a:rPr>
              <a:t>(P, L, S bands;  C and X if active Sun)</a:t>
            </a:r>
          </a:p>
          <a:p>
            <a:pPr marL="342900" indent="-342900" defTabSz="914400" fontAlgn="base">
              <a:spcBef>
                <a:spcPct val="0"/>
              </a:spcBef>
              <a:spcAft>
                <a:spcPts val="300"/>
              </a:spcAft>
              <a:buFont typeface="Arial"/>
              <a:buChar char="•"/>
            </a:pPr>
            <a:r>
              <a:rPr lang="en-US" sz="2200" dirty="0">
                <a:latin typeface="Gill Sans MT"/>
                <a:ea typeface="ＭＳ Ｐゴシック" charset="0"/>
              </a:rPr>
              <a:t>Important for large arrays (</a:t>
            </a:r>
            <a:r>
              <a:rPr lang="en-US" sz="2200" i="1" dirty="0">
                <a:latin typeface="Gill Sans MT"/>
                <a:ea typeface="ＭＳ Ｐゴシック" charset="0"/>
              </a:rPr>
              <a:t>baselines ≳ 5 km;  VLA's A and B config</a:t>
            </a:r>
            <a:r>
              <a:rPr lang="en-US" sz="2200" dirty="0">
                <a:latin typeface="Gill Sans MT"/>
                <a:ea typeface="ＭＳ Ｐゴシック" charset="0"/>
              </a:rPr>
              <a:t>)</a:t>
            </a:r>
          </a:p>
          <a:p>
            <a:pPr marL="342900" indent="-342900" defTabSz="914400" fontAlgn="base">
              <a:spcBef>
                <a:spcPct val="0"/>
              </a:spcBef>
              <a:spcAft>
                <a:spcPts val="300"/>
              </a:spcAft>
              <a:buFont typeface="Arial"/>
              <a:buChar char="•"/>
            </a:pPr>
            <a:r>
              <a:rPr lang="en-US" sz="2200" dirty="0">
                <a:latin typeface="Gill Sans MT"/>
                <a:ea typeface="ＭＳ Ｐゴシック" charset="0"/>
              </a:rPr>
              <a:t>Important for polarimetry</a:t>
            </a:r>
          </a:p>
          <a:p>
            <a:pPr marL="342900" indent="-342900" defTabSz="914400" fontAlgn="base">
              <a:spcBef>
                <a:spcPct val="0"/>
              </a:spcBef>
              <a:spcAft>
                <a:spcPts val="300"/>
              </a:spcAft>
              <a:buFont typeface="Arial"/>
              <a:buChar char="•"/>
            </a:pPr>
            <a:r>
              <a:rPr lang="en-US" sz="2200" b="1" dirty="0">
                <a:latin typeface="Gill Sans MT"/>
                <a:ea typeface="ＭＳ Ｐゴシック" charset="0"/>
              </a:rPr>
              <a:t>Still under commissioning</a:t>
            </a:r>
          </a:p>
        </p:txBody>
      </p:sp>
      <p:sp>
        <p:nvSpPr>
          <p:cNvPr id="7" name="TextBox 6">
            <a:extLst>
              <a:ext uri="{FF2B5EF4-FFF2-40B4-BE49-F238E27FC236}">
                <a16:creationId xmlns:a16="http://schemas.microsoft.com/office/drawing/2014/main" id="{C8DA6F6B-3D39-6742-AB4F-3D1E5CD342E7}"/>
              </a:ext>
            </a:extLst>
          </p:cNvPr>
          <p:cNvSpPr txBox="1"/>
          <p:nvPr/>
        </p:nvSpPr>
        <p:spPr>
          <a:xfrm>
            <a:off x="164030" y="5060228"/>
            <a:ext cx="8815940" cy="461665"/>
          </a:xfrm>
          <a:prstGeom prst="rect">
            <a:avLst/>
          </a:prstGeom>
          <a:noFill/>
          <a:ln w="28575">
            <a:solidFill>
              <a:srgbClr val="C00000"/>
            </a:solidFill>
          </a:ln>
        </p:spPr>
        <p:txBody>
          <a:bodyPr wrap="none" rtlCol="0">
            <a:spAutoFit/>
          </a:bodyPr>
          <a:lstStyle/>
          <a:p>
            <a:r>
              <a:rPr lang="en-US" sz="2400" b="1" i="1" dirty="0">
                <a:solidFill>
                  <a:schemeClr val="tx2">
                    <a:lumMod val="60000"/>
                    <a:lumOff val="40000"/>
                  </a:schemeClr>
                </a:solidFill>
                <a:latin typeface="Gill Sans MT" panose="020B0502020104020203" pitchFamily="34" charset="0"/>
              </a:rPr>
              <a:t>By default the VLA pipeline does </a:t>
            </a:r>
            <a:r>
              <a:rPr lang="en-US" sz="2400" b="1" dirty="0">
                <a:solidFill>
                  <a:schemeClr val="tx2">
                    <a:lumMod val="60000"/>
                    <a:lumOff val="40000"/>
                  </a:schemeClr>
                </a:solidFill>
                <a:latin typeface="Gill Sans MT" panose="020B0502020104020203" pitchFamily="34" charset="0"/>
              </a:rPr>
              <a:t>NOT</a:t>
            </a:r>
            <a:r>
              <a:rPr lang="en-US" sz="2400" b="1" i="1" dirty="0">
                <a:solidFill>
                  <a:schemeClr val="tx2">
                    <a:lumMod val="60000"/>
                    <a:lumOff val="40000"/>
                  </a:schemeClr>
                </a:solidFill>
                <a:latin typeface="Gill Sans MT" panose="020B0502020104020203" pitchFamily="34" charset="0"/>
              </a:rPr>
              <a:t> perform TEC corrections.</a:t>
            </a:r>
          </a:p>
        </p:txBody>
      </p:sp>
      <p:sp>
        <p:nvSpPr>
          <p:cNvPr id="8" name="Rectangle 3">
            <a:extLst>
              <a:ext uri="{FF2B5EF4-FFF2-40B4-BE49-F238E27FC236}">
                <a16:creationId xmlns:a16="http://schemas.microsoft.com/office/drawing/2014/main" id="{7551B94F-FEAC-9442-936F-6EF8CFF78584}"/>
              </a:ext>
            </a:extLst>
          </p:cNvPr>
          <p:cNvSpPr>
            <a:spLocks noChangeArrowheads="1"/>
          </p:cNvSpPr>
          <p:nvPr/>
        </p:nvSpPr>
        <p:spPr bwMode="auto">
          <a:xfrm>
            <a:off x="401576" y="1108684"/>
            <a:ext cx="8563536" cy="181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fontAlgn="base">
              <a:spcBef>
                <a:spcPct val="0"/>
              </a:spcBef>
              <a:spcAft>
                <a:spcPts val="300"/>
              </a:spcAft>
            </a:pPr>
            <a:r>
              <a:rPr lang="en-US" sz="2200" dirty="0">
                <a:latin typeface="Gill Sans MT"/>
                <a:ea typeface="ＭＳ Ｐゴシック" charset="0"/>
              </a:rPr>
              <a:t>Free electrons in the atmosphere cause a dispersive delay (phase errors). Effect goes as 𝜈</a:t>
            </a:r>
            <a:r>
              <a:rPr lang="en-US" sz="2200" baseline="30000" dirty="0">
                <a:latin typeface="Gill Sans MT"/>
                <a:ea typeface="ＭＳ Ｐゴシック" charset="0"/>
              </a:rPr>
              <a:t>-2</a:t>
            </a:r>
            <a:r>
              <a:rPr lang="en-US" sz="2200" dirty="0">
                <a:latin typeface="Gill Sans MT"/>
                <a:ea typeface="ＭＳ Ｐゴシック" charset="0"/>
              </a:rPr>
              <a:t> but depends on ever-changing atmosphere:</a:t>
            </a:r>
          </a:p>
          <a:p>
            <a:pPr marL="342900" indent="-342900" defTabSz="914400" fontAlgn="base">
              <a:spcBef>
                <a:spcPct val="0"/>
              </a:spcBef>
              <a:spcAft>
                <a:spcPts val="300"/>
              </a:spcAft>
              <a:buFont typeface="Arial" panose="020B0604020202020204" pitchFamily="34" charset="0"/>
              <a:buChar char="•"/>
            </a:pPr>
            <a:r>
              <a:rPr lang="en-US" sz="2200" dirty="0">
                <a:latin typeface="Gill Sans MT"/>
                <a:ea typeface="ＭＳ Ｐゴシック" charset="0"/>
              </a:rPr>
              <a:t>introduces Faraday rotation</a:t>
            </a:r>
          </a:p>
          <a:p>
            <a:pPr marL="342900" indent="-342900" defTabSz="914400" fontAlgn="base">
              <a:spcBef>
                <a:spcPct val="0"/>
              </a:spcBef>
              <a:spcAft>
                <a:spcPts val="300"/>
              </a:spcAft>
              <a:buFont typeface="Arial" panose="020B0604020202020204" pitchFamily="34" charset="0"/>
              <a:buChar char="•"/>
            </a:pPr>
            <a:r>
              <a:rPr lang="en-US" sz="2200" dirty="0">
                <a:latin typeface="Gill Sans MT"/>
                <a:ea typeface="ＭＳ Ｐゴシック" charset="0"/>
              </a:rPr>
              <a:t>changes measured source position</a:t>
            </a:r>
          </a:p>
        </p:txBody>
      </p:sp>
      <p:sp>
        <p:nvSpPr>
          <p:cNvPr id="2" name="TextBox 1">
            <a:extLst>
              <a:ext uri="{FF2B5EF4-FFF2-40B4-BE49-F238E27FC236}">
                <a16:creationId xmlns:a16="http://schemas.microsoft.com/office/drawing/2014/main" id="{3876ED06-F80D-A42F-2A83-78FC9652525D}"/>
              </a:ext>
            </a:extLst>
          </p:cNvPr>
          <p:cNvSpPr txBox="1"/>
          <p:nvPr/>
        </p:nvSpPr>
        <p:spPr>
          <a:xfrm>
            <a:off x="1507154" y="5521893"/>
            <a:ext cx="6352380" cy="400110"/>
          </a:xfrm>
          <a:prstGeom prst="rect">
            <a:avLst/>
          </a:prstGeom>
          <a:noFill/>
          <a:ln w="12700">
            <a:solidFill>
              <a:schemeClr val="tx1"/>
            </a:solidFill>
            <a:prstDash val="sysDot"/>
          </a:ln>
        </p:spPr>
        <p:txBody>
          <a:bodyPr wrap="none" rtlCol="0">
            <a:spAutoFit/>
          </a:bodyPr>
          <a:lstStyle/>
          <a:p>
            <a:r>
              <a:rPr lang="en-US" sz="2000" dirty="0">
                <a:solidFill>
                  <a:schemeClr val="tx1">
                    <a:lumMod val="85000"/>
                    <a:lumOff val="15000"/>
                  </a:schemeClr>
                </a:solidFill>
                <a:latin typeface="Gill Sans MT" panose="020B0502020104020203" pitchFamily="34" charset="0"/>
              </a:rPr>
              <a:t>(in pipelines 6.4 and onward:  TEC corrections are </a:t>
            </a:r>
            <a:r>
              <a:rPr lang="en-US" sz="2000" i="1" dirty="0">
                <a:solidFill>
                  <a:schemeClr val="tx1">
                    <a:lumMod val="85000"/>
                    <a:lumOff val="15000"/>
                  </a:schemeClr>
                </a:solidFill>
                <a:latin typeface="Gill Sans MT" panose="020B0502020104020203" pitchFamily="34" charset="0"/>
              </a:rPr>
              <a:t>optional</a:t>
            </a:r>
            <a:endParaRPr lang="en-US" sz="2000" dirty="0">
              <a:solidFill>
                <a:schemeClr val="tx1">
                  <a:lumMod val="85000"/>
                  <a:lumOff val="15000"/>
                </a:schemeClr>
              </a:solidFill>
              <a:latin typeface="Gill Sans MT" panose="020B0502020104020203" pitchFamily="34" charset="0"/>
            </a:endParaRPr>
          </a:p>
        </p:txBody>
      </p:sp>
    </p:spTree>
    <p:extLst>
      <p:ext uri="{BB962C8B-B14F-4D97-AF65-F5344CB8AC3E}">
        <p14:creationId xmlns:p14="http://schemas.microsoft.com/office/powerpoint/2010/main" val="274021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A2A479-4D13-B142-BB5E-A507FB7FD412}"/>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309944" y="145743"/>
            <a:ext cx="8834056" cy="524500"/>
          </a:xfrm>
        </p:spPr>
        <p:txBody>
          <a:bodyPr/>
          <a:lstStyle/>
          <a:p>
            <a:r>
              <a:rPr lang="en-US" sz="3100" dirty="0"/>
              <a:t>Ionosphere correction (</a:t>
            </a:r>
            <a:r>
              <a:rPr lang="en-US" sz="3100" i="1" dirty="0"/>
              <a:t>Total Electron Content</a:t>
            </a:r>
            <a:r>
              <a:rPr lang="en-US" sz="3100" dirty="0"/>
              <a:t>)</a:t>
            </a:r>
          </a:p>
          <a:p>
            <a:endParaRPr lang="en-US" sz="3100" dirty="0"/>
          </a:p>
        </p:txBody>
      </p:sp>
      <p:sp>
        <p:nvSpPr>
          <p:cNvPr id="3" name="Text Placeholder 2"/>
          <p:cNvSpPr>
            <a:spLocks noGrp="1"/>
          </p:cNvSpPr>
          <p:nvPr>
            <p:ph type="body" sz="quarter" idx="4294967295"/>
          </p:nvPr>
        </p:nvSpPr>
        <p:spPr>
          <a:xfrm>
            <a:off x="457200" y="670243"/>
            <a:ext cx="8551840" cy="619125"/>
          </a:xfrm>
          <a:prstGeom prst="rect">
            <a:avLst/>
          </a:prstGeom>
        </p:spPr>
        <p:txBody>
          <a:bodyPr/>
          <a:lstStyle/>
          <a:p>
            <a:r>
              <a:rPr lang="en-US" dirty="0"/>
              <a:t>CASA “recipe” and CASA task </a:t>
            </a:r>
            <a:r>
              <a:rPr lang="en-US" i="1" dirty="0"/>
              <a:t>gencal</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7" name="TextBox 6">
            <a:extLst>
              <a:ext uri="{FF2B5EF4-FFF2-40B4-BE49-F238E27FC236}">
                <a16:creationId xmlns:a16="http://schemas.microsoft.com/office/drawing/2014/main" id="{DCED5204-7767-5B4D-9D5F-B0543B4B5F96}"/>
              </a:ext>
            </a:extLst>
          </p:cNvPr>
          <p:cNvSpPr txBox="1"/>
          <p:nvPr/>
        </p:nvSpPr>
        <p:spPr>
          <a:xfrm>
            <a:off x="881057" y="2178621"/>
            <a:ext cx="7617184" cy="2708434"/>
          </a:xfrm>
          <a:prstGeom prst="rect">
            <a:avLst/>
          </a:prstGeom>
          <a:solidFill>
            <a:srgbClr val="D8BFD8"/>
          </a:solidFill>
        </p:spPr>
        <p:txBody>
          <a:bodyPr wrap="square" rtlCol="0">
            <a:spAutoFit/>
          </a:bodyPr>
          <a:lstStyle/>
          <a:p>
            <a:r>
              <a:rPr lang="en-US" dirty="0">
                <a:latin typeface="Gill Sans MT" panose="020B0502020104020203" pitchFamily="34" charset="0"/>
              </a:rPr>
              <a:t># In CASA</a:t>
            </a:r>
          </a:p>
          <a:p>
            <a:r>
              <a:rPr lang="en-US" dirty="0">
                <a:latin typeface="Gill Sans MT" panose="020B0502020104020203" pitchFamily="34" charset="0"/>
              </a:rPr>
              <a:t># import the TEC image    </a:t>
            </a:r>
            <a:r>
              <a:rPr lang="en-US" i="1" dirty="0">
                <a:latin typeface="Gill Sans MT" panose="020B0502020104020203" pitchFamily="34" charset="0"/>
              </a:rPr>
              <a:t>(in CASA 5, import from "recipes")</a:t>
            </a:r>
          </a:p>
          <a:p>
            <a:r>
              <a:rPr lang="en-US" dirty="0">
                <a:latin typeface="Courier New" panose="02070309020205020404" pitchFamily="49" charset="0"/>
                <a:cs typeface="Courier New" panose="02070309020205020404" pitchFamily="49" charset="0"/>
              </a:rPr>
              <a:t>from casatasks.private import tec_maps</a:t>
            </a:r>
          </a:p>
          <a:p>
            <a:pPr marL="576263" indent="-576263"/>
            <a:r>
              <a:rPr lang="en-US" dirty="0">
                <a:latin typeface="Courier New" panose="02070309020205020404" pitchFamily="49" charset="0"/>
                <a:cs typeface="Courier New" panose="02070309020205020404" pitchFamily="49" charset="0"/>
              </a:rPr>
              <a:t>tec_image, tec_rms_image, tec_graph = tec_maps.create( vis='my_data.ms', doplot=True)</a:t>
            </a:r>
          </a:p>
          <a:p>
            <a:endParaRPr lang="en-US" sz="800" dirty="0">
              <a:latin typeface="Gill Sans MT" panose="020B0502020104020203" pitchFamily="34" charset="77"/>
              <a:cs typeface="Courier New" panose="02070309020205020404" pitchFamily="49" charset="0"/>
            </a:endParaRPr>
          </a:p>
          <a:p>
            <a:r>
              <a:rPr lang="en-US" dirty="0">
                <a:latin typeface="Gill Sans MT" panose="020B0502020104020203" pitchFamily="34" charset="77"/>
                <a:cs typeface="Courier New" panose="02070309020205020404" pitchFamily="49" charset="0"/>
              </a:rPr>
              <a:t># gencal parameters</a:t>
            </a:r>
          </a:p>
          <a:p>
            <a:r>
              <a:rPr lang="en-US" dirty="0">
                <a:latin typeface="Courier New" panose="02070309020205020404" pitchFamily="49" charset="0"/>
                <a:cs typeface="Courier New" panose="02070309020205020404" pitchFamily="49" charset="0"/>
              </a:rPr>
              <a:t>caltype = 'tecim'</a:t>
            </a:r>
          </a:p>
          <a:p>
            <a:r>
              <a:rPr lang="en-US" dirty="0">
                <a:latin typeface="Courier New" panose="02070309020205020404" pitchFamily="49" charset="0"/>
                <a:cs typeface="Courier New" panose="02070309020205020404" pitchFamily="49" charset="0"/>
              </a:rPr>
              <a:t>caltable = 'tecim.cal'</a:t>
            </a:r>
          </a:p>
          <a:p>
            <a:r>
              <a:rPr lang="en-US" dirty="0">
                <a:latin typeface="Courier New" panose="02070309020205020404" pitchFamily="49" charset="0"/>
                <a:cs typeface="Courier New" panose="02070309020205020404" pitchFamily="49" charset="0"/>
              </a:rPr>
              <a:t>infile = tec_image</a:t>
            </a:r>
          </a:p>
        </p:txBody>
      </p:sp>
      <p:sp>
        <p:nvSpPr>
          <p:cNvPr id="9" name="TextBox 8">
            <a:extLst>
              <a:ext uri="{FF2B5EF4-FFF2-40B4-BE49-F238E27FC236}">
                <a16:creationId xmlns:a16="http://schemas.microsoft.com/office/drawing/2014/main" id="{E119D193-B0BF-1C45-9A02-8FECB50BD64C}"/>
              </a:ext>
            </a:extLst>
          </p:cNvPr>
          <p:cNvSpPr txBox="1"/>
          <p:nvPr/>
        </p:nvSpPr>
        <p:spPr>
          <a:xfrm>
            <a:off x="822474" y="1572032"/>
            <a:ext cx="7497052" cy="430887"/>
          </a:xfrm>
          <a:prstGeom prst="rect">
            <a:avLst/>
          </a:prstGeom>
          <a:noFill/>
        </p:spPr>
        <p:txBody>
          <a:bodyPr wrap="none" rtlCol="0">
            <a:spAutoFit/>
          </a:bodyPr>
          <a:lstStyle/>
          <a:p>
            <a:r>
              <a:rPr lang="en-US" sz="2200" dirty="0">
                <a:latin typeface="Courier New" panose="02070309020205020404" pitchFamily="49" charset="0"/>
                <a:cs typeface="Courier New" panose="02070309020205020404" pitchFamily="49" charset="0"/>
              </a:rPr>
              <a:t>tec_maps</a:t>
            </a:r>
            <a:r>
              <a:rPr lang="en-US" sz="2200" dirty="0">
                <a:latin typeface="Gill Sans MT" panose="020B0502020104020203" pitchFamily="34" charset="77"/>
                <a:cs typeface="Courier New" panose="02070309020205020404" pitchFamily="49" charset="0"/>
              </a:rPr>
              <a:t> </a:t>
            </a:r>
            <a:r>
              <a:rPr lang="en-US" sz="2200" dirty="0">
                <a:latin typeface="Gill Sans MT" panose="020B0502020104020203" pitchFamily="34" charset="0"/>
              </a:rPr>
              <a:t>module retrieves TEC info from a NASA database.*</a:t>
            </a:r>
          </a:p>
        </p:txBody>
      </p:sp>
      <p:sp>
        <p:nvSpPr>
          <p:cNvPr id="10" name="TextBox 9">
            <a:hlinkClick r:id="rId3"/>
            <a:extLst>
              <a:ext uri="{FF2B5EF4-FFF2-40B4-BE49-F238E27FC236}">
                <a16:creationId xmlns:a16="http://schemas.microsoft.com/office/drawing/2014/main" id="{B3FF0B7A-96DC-9249-8FF6-86299AABA766}"/>
              </a:ext>
            </a:extLst>
          </p:cNvPr>
          <p:cNvSpPr txBox="1"/>
          <p:nvPr/>
        </p:nvSpPr>
        <p:spPr>
          <a:xfrm>
            <a:off x="457200" y="5116691"/>
            <a:ext cx="8359533" cy="369332"/>
          </a:xfrm>
          <a:prstGeom prst="rect">
            <a:avLst/>
          </a:prstGeom>
          <a:noFill/>
        </p:spPr>
        <p:txBody>
          <a:bodyPr wrap="none" rtlCol="0">
            <a:spAutoFit/>
          </a:bodyPr>
          <a:lstStyle/>
          <a:p>
            <a:r>
              <a:rPr lang="en-US" dirty="0">
                <a:solidFill>
                  <a:schemeClr val="tx1">
                    <a:lumMod val="65000"/>
                    <a:lumOff val="35000"/>
                  </a:schemeClr>
                </a:solidFill>
                <a:latin typeface="Gill Sans MT" panose="020B0502020104020203" pitchFamily="34" charset="77"/>
              </a:rPr>
              <a:t>* </a:t>
            </a:r>
            <a:r>
              <a:rPr lang="en-US" dirty="0">
                <a:solidFill>
                  <a:schemeClr val="tx1">
                    <a:lumMod val="65000"/>
                    <a:lumOff val="35000"/>
                  </a:schemeClr>
                </a:solidFill>
                <a:latin typeface="Gill Sans MT" panose="020B0502020104020203" pitchFamily="34" charset="77"/>
                <a:hlinkClick r:id="rId3"/>
              </a:rPr>
              <a:t>https://cddis.nasa.gov/Data_and_Derived_Products/GNSS/atmospheric_products.html</a:t>
            </a:r>
            <a:endParaRPr lang="en-US" dirty="0">
              <a:solidFill>
                <a:schemeClr val="tx1">
                  <a:lumMod val="65000"/>
                  <a:lumOff val="35000"/>
                </a:schemeClr>
              </a:solidFill>
              <a:latin typeface="Gill Sans MT" panose="020B0502020104020203" pitchFamily="34" charset="77"/>
            </a:endParaRPr>
          </a:p>
        </p:txBody>
      </p:sp>
    </p:spTree>
    <p:extLst>
      <p:ext uri="{BB962C8B-B14F-4D97-AF65-F5344CB8AC3E}">
        <p14:creationId xmlns:p14="http://schemas.microsoft.com/office/powerpoint/2010/main" val="407081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97E3BE-8CCC-594A-95AE-9FAC661E21CC}"/>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10" name="Rectangle 2">
            <a:extLst>
              <a:ext uri="{FF2B5EF4-FFF2-40B4-BE49-F238E27FC236}">
                <a16:creationId xmlns:a16="http://schemas.microsoft.com/office/drawing/2014/main" id="{EACB8E7D-7937-8B4F-9CEA-FA5EB9C65AF5}"/>
              </a:ext>
            </a:extLst>
          </p:cNvPr>
          <p:cNvSpPr txBox="1">
            <a:spLocks noChangeArrowheads="1"/>
          </p:cNvSpPr>
          <p:nvPr/>
        </p:nvSpPr>
        <p:spPr bwMode="auto">
          <a:xfrm>
            <a:off x="274320" y="-84359"/>
            <a:ext cx="886968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TEC image and rms image for this dataset</a:t>
            </a:r>
            <a:endParaRPr lang="en-US" i="1" dirty="0">
              <a:latin typeface="Gill Sans MT" charset="0"/>
              <a:ea typeface="ＭＳ Ｐゴシック" charset="0"/>
            </a:endParaRPr>
          </a:p>
        </p:txBody>
      </p:sp>
      <p:sp>
        <p:nvSpPr>
          <p:cNvPr id="11" name="TextBox 10">
            <a:extLst>
              <a:ext uri="{FF2B5EF4-FFF2-40B4-BE49-F238E27FC236}">
                <a16:creationId xmlns:a16="http://schemas.microsoft.com/office/drawing/2014/main" id="{053E8973-3D3C-CF49-B166-0E248B27B6BF}"/>
              </a:ext>
            </a:extLst>
          </p:cNvPr>
          <p:cNvSpPr txBox="1"/>
          <p:nvPr/>
        </p:nvSpPr>
        <p:spPr>
          <a:xfrm>
            <a:off x="428566" y="1763381"/>
            <a:ext cx="4564934" cy="461665"/>
          </a:xfrm>
          <a:prstGeom prst="rect">
            <a:avLst/>
          </a:prstGeom>
          <a:noFill/>
        </p:spPr>
        <p:txBody>
          <a:bodyPr wrap="square" rtlCol="0">
            <a:spAutoFit/>
          </a:bodyPr>
          <a:lstStyle/>
          <a:p>
            <a:pPr algn="ctr"/>
            <a:r>
              <a:rPr lang="en-US" sz="2400" dirty="0">
                <a:latin typeface="Gill Sans MT" panose="020B0502020104020203" pitchFamily="34" charset="0"/>
              </a:rPr>
              <a:t>TEC is time dependent:</a:t>
            </a:r>
          </a:p>
        </p:txBody>
      </p:sp>
      <p:sp>
        <p:nvSpPr>
          <p:cNvPr id="13" name="TextBox 12">
            <a:extLst>
              <a:ext uri="{FF2B5EF4-FFF2-40B4-BE49-F238E27FC236}">
                <a16:creationId xmlns:a16="http://schemas.microsoft.com/office/drawing/2014/main" id="{7C56DB99-77FD-3246-B43F-0BD9B25155C5}"/>
              </a:ext>
            </a:extLst>
          </p:cNvPr>
          <p:cNvSpPr txBox="1"/>
          <p:nvPr/>
        </p:nvSpPr>
        <p:spPr>
          <a:xfrm>
            <a:off x="864370" y="889077"/>
            <a:ext cx="7237046" cy="646331"/>
          </a:xfrm>
          <a:prstGeom prst="rect">
            <a:avLst/>
          </a:prstGeom>
          <a:solidFill>
            <a:srgbClr val="D8BFD8"/>
          </a:solidFill>
        </p:spPr>
        <p:txBody>
          <a:bodyPr wrap="none" rtlCol="0">
            <a:spAutoFit/>
          </a:bodyPr>
          <a:lstStyle/>
          <a:p>
            <a:r>
              <a:rPr lang="en-US" dirty="0">
                <a:latin typeface="Gill Sans MT" panose="020B0502020104020203" pitchFamily="34" charset="77"/>
                <a:cs typeface="Courier New" panose="02070309020205020404" pitchFamily="49" charset="0"/>
              </a:rPr>
              <a:t># open carta in a terminal, paste the reported URL into a local browser tab</a:t>
            </a:r>
          </a:p>
          <a:p>
            <a:r>
              <a:rPr lang="en-US" dirty="0">
                <a:latin typeface="Courier New" panose="02070309020205020404" pitchFamily="49" charset="0"/>
                <a:cs typeface="Courier New" panose="02070309020205020404" pitchFamily="49" charset="0"/>
              </a:rPr>
              <a:t>carta --</a:t>
            </a:r>
            <a:r>
              <a:rPr lang="en-US" dirty="0" err="1">
                <a:latin typeface="Courier New" panose="02070309020205020404" pitchFamily="49" charset="0"/>
                <a:cs typeface="Courier New" panose="02070309020205020404" pitchFamily="49" charset="0"/>
              </a:rPr>
              <a:t>no_browser</a:t>
            </a:r>
            <a:endParaRPr lang="en-US" dirty="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DC0B6AEF-0867-3E3F-CE70-07D8357756D2}"/>
              </a:ext>
            </a:extLst>
          </p:cNvPr>
          <p:cNvPicPr>
            <a:picLocks noChangeAspect="1"/>
          </p:cNvPicPr>
          <p:nvPr/>
        </p:nvPicPr>
        <p:blipFill>
          <a:blip r:embed="rId3"/>
          <a:stretch>
            <a:fillRect/>
          </a:stretch>
        </p:blipFill>
        <p:spPr>
          <a:xfrm>
            <a:off x="3182498" y="2321397"/>
            <a:ext cx="4000500" cy="355600"/>
          </a:xfrm>
          <a:prstGeom prst="rect">
            <a:avLst/>
          </a:prstGeom>
        </p:spPr>
      </p:pic>
      <p:sp>
        <p:nvSpPr>
          <p:cNvPr id="2" name="Oval 1">
            <a:extLst>
              <a:ext uri="{FF2B5EF4-FFF2-40B4-BE49-F238E27FC236}">
                <a16:creationId xmlns:a16="http://schemas.microsoft.com/office/drawing/2014/main" id="{47ADC245-744A-5B47-B538-D31BA129A59A}"/>
              </a:ext>
            </a:extLst>
          </p:cNvPr>
          <p:cNvSpPr>
            <a:spLocks noChangeAspect="1"/>
          </p:cNvSpPr>
          <p:nvPr/>
        </p:nvSpPr>
        <p:spPr>
          <a:xfrm>
            <a:off x="4771489" y="2274155"/>
            <a:ext cx="482152" cy="4811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A155B53-5BD6-82DC-5D97-4E1833698285}"/>
              </a:ext>
            </a:extLst>
          </p:cNvPr>
          <p:cNvSpPr txBox="1"/>
          <p:nvPr/>
        </p:nvSpPr>
        <p:spPr>
          <a:xfrm>
            <a:off x="799665" y="2295095"/>
            <a:ext cx="2236510" cy="369332"/>
          </a:xfrm>
          <a:prstGeom prst="rect">
            <a:avLst/>
          </a:prstGeom>
          <a:noFill/>
        </p:spPr>
        <p:txBody>
          <a:bodyPr wrap="none" rtlCol="0">
            <a:spAutoFit/>
          </a:bodyPr>
          <a:lstStyle/>
          <a:p>
            <a:r>
              <a:rPr lang="en-US" dirty="0">
                <a:solidFill>
                  <a:srgbClr val="C00000"/>
                </a:solidFill>
                <a:latin typeface="Gill Sans MT" panose="020B0502020104020203" pitchFamily="34" charset="0"/>
              </a:rPr>
              <a:t>open animator widget</a:t>
            </a:r>
          </a:p>
        </p:txBody>
      </p:sp>
      <p:pic>
        <p:nvPicPr>
          <p:cNvPr id="20" name="Picture 19">
            <a:extLst>
              <a:ext uri="{FF2B5EF4-FFF2-40B4-BE49-F238E27FC236}">
                <a16:creationId xmlns:a16="http://schemas.microsoft.com/office/drawing/2014/main" id="{A2A9C6E5-AA22-721E-6518-D716CCBB2684}"/>
              </a:ext>
            </a:extLst>
          </p:cNvPr>
          <p:cNvPicPr>
            <a:picLocks noChangeAspect="1"/>
          </p:cNvPicPr>
          <p:nvPr/>
        </p:nvPicPr>
        <p:blipFill rotWithShape="1">
          <a:blip r:embed="rId4"/>
          <a:srcRect b="60517"/>
          <a:stretch/>
        </p:blipFill>
        <p:spPr>
          <a:xfrm>
            <a:off x="2543393" y="2929786"/>
            <a:ext cx="4900214" cy="481175"/>
          </a:xfrm>
          <a:prstGeom prst="rect">
            <a:avLst/>
          </a:prstGeom>
        </p:spPr>
      </p:pic>
      <p:sp>
        <p:nvSpPr>
          <p:cNvPr id="25" name="Oval 24">
            <a:extLst>
              <a:ext uri="{FF2B5EF4-FFF2-40B4-BE49-F238E27FC236}">
                <a16:creationId xmlns:a16="http://schemas.microsoft.com/office/drawing/2014/main" id="{74939A49-47A0-52BA-47E2-21078C459E85}"/>
              </a:ext>
            </a:extLst>
          </p:cNvPr>
          <p:cNvSpPr>
            <a:spLocks noChangeAspect="1"/>
          </p:cNvSpPr>
          <p:nvPr/>
        </p:nvSpPr>
        <p:spPr>
          <a:xfrm>
            <a:off x="3751947" y="3040484"/>
            <a:ext cx="711878" cy="3965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906596AC-922E-3827-DDDB-0BDAA80AC101}"/>
              </a:ext>
            </a:extLst>
          </p:cNvPr>
          <p:cNvSpPr txBox="1"/>
          <p:nvPr/>
        </p:nvSpPr>
        <p:spPr>
          <a:xfrm>
            <a:off x="1110860" y="2929786"/>
            <a:ext cx="1268232" cy="369332"/>
          </a:xfrm>
          <a:prstGeom prst="rect">
            <a:avLst/>
          </a:prstGeom>
          <a:noFill/>
        </p:spPr>
        <p:txBody>
          <a:bodyPr wrap="none" rtlCol="0">
            <a:spAutoFit/>
          </a:bodyPr>
          <a:lstStyle/>
          <a:p>
            <a:r>
              <a:rPr lang="en-US" dirty="0">
                <a:solidFill>
                  <a:srgbClr val="C00000"/>
                </a:solidFill>
                <a:latin typeface="Gill Sans MT" panose="020B0502020104020203" pitchFamily="34" charset="0"/>
              </a:rPr>
              <a:t>press “Play”</a:t>
            </a:r>
          </a:p>
        </p:txBody>
      </p:sp>
      <p:pic>
        <p:nvPicPr>
          <p:cNvPr id="32" name="Picture 31">
            <a:extLst>
              <a:ext uri="{FF2B5EF4-FFF2-40B4-BE49-F238E27FC236}">
                <a16:creationId xmlns:a16="http://schemas.microsoft.com/office/drawing/2014/main" id="{73B27903-D3D1-EC8D-ABAE-E27809C698C1}"/>
              </a:ext>
            </a:extLst>
          </p:cNvPr>
          <p:cNvPicPr>
            <a:picLocks noChangeAspect="1"/>
          </p:cNvPicPr>
          <p:nvPr/>
        </p:nvPicPr>
        <p:blipFill>
          <a:blip r:embed="rId5"/>
          <a:stretch>
            <a:fillRect/>
          </a:stretch>
        </p:blipFill>
        <p:spPr>
          <a:xfrm>
            <a:off x="600442" y="3590593"/>
            <a:ext cx="4023956" cy="2230874"/>
          </a:xfrm>
          <a:prstGeom prst="rect">
            <a:avLst/>
          </a:prstGeom>
        </p:spPr>
      </p:pic>
      <p:pic>
        <p:nvPicPr>
          <p:cNvPr id="34" name="Picture 33">
            <a:extLst>
              <a:ext uri="{FF2B5EF4-FFF2-40B4-BE49-F238E27FC236}">
                <a16:creationId xmlns:a16="http://schemas.microsoft.com/office/drawing/2014/main" id="{12A9EB69-FD98-498E-E182-5844807810EF}"/>
              </a:ext>
            </a:extLst>
          </p:cNvPr>
          <p:cNvPicPr>
            <a:picLocks noChangeAspect="1"/>
          </p:cNvPicPr>
          <p:nvPr/>
        </p:nvPicPr>
        <p:blipFill>
          <a:blip r:embed="rId6"/>
          <a:stretch>
            <a:fillRect/>
          </a:stretch>
        </p:blipFill>
        <p:spPr>
          <a:xfrm>
            <a:off x="4917385" y="3588005"/>
            <a:ext cx="4023956" cy="2236050"/>
          </a:xfrm>
          <a:prstGeom prst="rect">
            <a:avLst/>
          </a:prstGeom>
        </p:spPr>
      </p:pic>
    </p:spTree>
    <p:extLst>
      <p:ext uri="{BB962C8B-B14F-4D97-AF65-F5344CB8AC3E}">
        <p14:creationId xmlns:p14="http://schemas.microsoft.com/office/powerpoint/2010/main" val="2763337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9" name="Rectangle 2">
            <a:extLst>
              <a:ext uri="{FF2B5EF4-FFF2-40B4-BE49-F238E27FC236}">
                <a16:creationId xmlns:a16="http://schemas.microsoft.com/office/drawing/2014/main" id="{B220D45C-ACC3-4C47-A041-0AF199561185}"/>
              </a:ext>
            </a:extLst>
          </p:cNvPr>
          <p:cNvSpPr txBox="1">
            <a:spLocks noChangeArrowheads="1"/>
          </p:cNvSpPr>
          <p:nvPr/>
        </p:nvSpPr>
        <p:spPr bwMode="auto">
          <a:xfrm>
            <a:off x="0" y="159654"/>
            <a:ext cx="91440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Requantizer gains:  </a:t>
            </a:r>
            <a:r>
              <a:rPr lang="en-US" i="1" dirty="0">
                <a:latin typeface="Gill Sans MT" charset="0"/>
                <a:ea typeface="ＭＳ Ｐゴシック" charset="0"/>
              </a:rPr>
              <a:t>gencal</a:t>
            </a:r>
          </a:p>
        </p:txBody>
      </p:sp>
      <p:sp>
        <p:nvSpPr>
          <p:cNvPr id="10" name="Rectangle 3">
            <a:extLst>
              <a:ext uri="{FF2B5EF4-FFF2-40B4-BE49-F238E27FC236}">
                <a16:creationId xmlns:a16="http://schemas.microsoft.com/office/drawing/2014/main" id="{46AE4D18-2C22-4149-A0D1-C6A004B9619E}"/>
              </a:ext>
            </a:extLst>
          </p:cNvPr>
          <p:cNvSpPr>
            <a:spLocks noChangeArrowheads="1"/>
          </p:cNvSpPr>
          <p:nvPr/>
        </p:nvSpPr>
        <p:spPr bwMode="auto">
          <a:xfrm>
            <a:off x="190500" y="1462308"/>
            <a:ext cx="87630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defTabSz="914400" fontAlgn="base">
              <a:spcBef>
                <a:spcPct val="0"/>
              </a:spcBef>
              <a:spcAft>
                <a:spcPts val="1200"/>
              </a:spcAft>
              <a:buFont typeface="Arial"/>
              <a:buChar char="•"/>
            </a:pPr>
            <a:r>
              <a:rPr lang="en-US" sz="2600" dirty="0">
                <a:latin typeface="Gill Sans MT"/>
                <a:ea typeface="ＭＳ Ｐゴシック" charset="0"/>
              </a:rPr>
              <a:t>Optimizes the digital power within each spectral window.</a:t>
            </a:r>
          </a:p>
          <a:p>
            <a:pPr marL="342900" indent="-342900" defTabSz="914400" fontAlgn="base">
              <a:spcBef>
                <a:spcPct val="0"/>
              </a:spcBef>
              <a:spcAft>
                <a:spcPts val="1200"/>
              </a:spcAft>
              <a:buFont typeface="Arial"/>
              <a:buChar char="•"/>
            </a:pPr>
            <a:r>
              <a:rPr lang="en-US" sz="2600" dirty="0">
                <a:latin typeface="Gill Sans MT"/>
                <a:ea typeface="ＭＳ Ｐゴシック" charset="0"/>
              </a:rPr>
              <a:t>Required for </a:t>
            </a:r>
            <a:r>
              <a:rPr lang="en-US" sz="2600" i="1" dirty="0">
                <a:latin typeface="Gill Sans MT"/>
                <a:ea typeface="ＭＳ Ｐゴシック" charset="0"/>
              </a:rPr>
              <a:t>3-bit data</a:t>
            </a:r>
            <a:r>
              <a:rPr lang="en-US" sz="2600" dirty="0">
                <a:latin typeface="Gill Sans MT"/>
                <a:ea typeface="ＭＳ Ｐゴシック" charset="0"/>
              </a:rPr>
              <a:t>.   </a:t>
            </a:r>
            <a:r>
              <a:rPr lang="en-US" sz="2400" dirty="0">
                <a:solidFill>
                  <a:srgbClr val="929292"/>
                </a:solidFill>
                <a:latin typeface="Gill Sans MT"/>
                <a:ea typeface="ＭＳ Ｐゴシック" charset="0"/>
              </a:rPr>
              <a:t>(This example data set is 8-bit data.)</a:t>
            </a:r>
            <a:endParaRPr lang="en-US" sz="2600" dirty="0">
              <a:solidFill>
                <a:srgbClr val="929292"/>
              </a:solidFill>
              <a:latin typeface="Gill Sans MT"/>
              <a:ea typeface="ＭＳ Ｐゴシック" charset="0"/>
            </a:endParaRPr>
          </a:p>
          <a:p>
            <a:pPr marL="342900" indent="-342900" defTabSz="914400" fontAlgn="base">
              <a:spcBef>
                <a:spcPct val="0"/>
              </a:spcBef>
              <a:spcAft>
                <a:spcPts val="1200"/>
              </a:spcAft>
              <a:buFont typeface="Arial"/>
              <a:buChar char="•"/>
            </a:pPr>
            <a:r>
              <a:rPr lang="en-US" sz="2600" dirty="0">
                <a:latin typeface="Gill Sans MT"/>
                <a:ea typeface="ＭＳ Ｐゴシック" charset="0"/>
              </a:rPr>
              <a:t>Strongly recommended for </a:t>
            </a:r>
            <a:r>
              <a:rPr lang="en-US" sz="2600" i="1" dirty="0">
                <a:latin typeface="Gill Sans MT"/>
                <a:ea typeface="ＭＳ Ｐゴシック" charset="0"/>
              </a:rPr>
              <a:t>all P-band data</a:t>
            </a:r>
            <a:r>
              <a:rPr lang="en-US" sz="2600" dirty="0">
                <a:latin typeface="Gill Sans MT"/>
                <a:ea typeface="ＭＳ Ｐゴシック" charset="0"/>
              </a:rPr>
              <a:t>.</a:t>
            </a:r>
          </a:p>
          <a:p>
            <a:pPr marL="342900" lvl="1" indent="-342900" defTabSz="914400" fontAlgn="base">
              <a:spcBef>
                <a:spcPct val="0"/>
              </a:spcBef>
              <a:spcAft>
                <a:spcPts val="1200"/>
              </a:spcAft>
              <a:buFont typeface="Arial"/>
              <a:buChar char="•"/>
            </a:pPr>
            <a:r>
              <a:rPr lang="en-US" sz="2600" dirty="0">
                <a:latin typeface="Gill Sans MT"/>
                <a:ea typeface="ＭＳ Ｐゴシック" charset="0"/>
              </a:rPr>
              <a:t>In </a:t>
            </a:r>
            <a:r>
              <a:rPr lang="en-US" sz="2600" i="1" dirty="0">
                <a:latin typeface="Gill Sans MT"/>
                <a:ea typeface="ＭＳ Ｐゴシック" charset="0"/>
              </a:rPr>
              <a:t>gencal</a:t>
            </a:r>
            <a:r>
              <a:rPr lang="en-US" sz="2600" dirty="0">
                <a:latin typeface="Gill Sans MT"/>
                <a:ea typeface="ＭＳ Ｐゴシック" charset="0"/>
              </a:rPr>
              <a:t>, set:</a:t>
            </a:r>
          </a:p>
        </p:txBody>
      </p:sp>
      <p:sp>
        <p:nvSpPr>
          <p:cNvPr id="11" name="Rectangle 10">
            <a:extLst>
              <a:ext uri="{FF2B5EF4-FFF2-40B4-BE49-F238E27FC236}">
                <a16:creationId xmlns:a16="http://schemas.microsoft.com/office/drawing/2014/main" id="{7119639C-D0A1-0744-B97B-B06C3A96CFCB}"/>
              </a:ext>
            </a:extLst>
          </p:cNvPr>
          <p:cNvSpPr/>
          <p:nvPr/>
        </p:nvSpPr>
        <p:spPr>
          <a:xfrm>
            <a:off x="1831506" y="3760935"/>
            <a:ext cx="5676554" cy="1200329"/>
          </a:xfrm>
          <a:prstGeom prst="rect">
            <a:avLst/>
          </a:prstGeom>
        </p:spPr>
        <p:txBody>
          <a:bodyPr wrap="none">
            <a:spAutoFit/>
          </a:bodyPr>
          <a:lstStyle/>
          <a:p>
            <a:r>
              <a:rPr lang="tr-TR" sz="2400" dirty="0">
                <a:solidFill>
                  <a:schemeClr val="tx2"/>
                </a:solidFill>
                <a:latin typeface="Courier New"/>
                <a:cs typeface="Courier New"/>
              </a:rPr>
              <a:t>caltype  = </a:t>
            </a:r>
            <a:r>
              <a:rPr lang="en-US" sz="2400" dirty="0">
                <a:solidFill>
                  <a:schemeClr val="tx2"/>
                </a:solidFill>
                <a:latin typeface="Avenir Book" panose="02000503020000020003" pitchFamily="2" charset="0"/>
                <a:ea typeface="ＭＳ Ｐゴシック" charset="0"/>
                <a:cs typeface="Courier New"/>
              </a:rPr>
              <a:t>'</a:t>
            </a:r>
            <a:r>
              <a:rPr lang="tr-TR" sz="2400" dirty="0">
                <a:solidFill>
                  <a:schemeClr val="tx2"/>
                </a:solidFill>
                <a:latin typeface="Courier New"/>
                <a:cs typeface="Courier New"/>
              </a:rPr>
              <a:t>rq</a:t>
            </a:r>
            <a:r>
              <a:rPr lang="en-US" sz="2400" dirty="0">
                <a:solidFill>
                  <a:schemeClr val="tx2"/>
                </a:solidFill>
                <a:latin typeface="Avenir Book" panose="02000503020000020003" pitchFamily="2" charset="0"/>
                <a:ea typeface="ＭＳ Ｐゴシック" charset="0"/>
                <a:cs typeface="Courier New"/>
              </a:rPr>
              <a:t>'</a:t>
            </a:r>
            <a:endParaRPr lang="tr-TR" sz="2400" dirty="0">
              <a:solidFill>
                <a:schemeClr val="tx2"/>
              </a:solidFill>
              <a:latin typeface="+mj-lt"/>
              <a:cs typeface="Courier New"/>
            </a:endParaRPr>
          </a:p>
          <a:p>
            <a:r>
              <a:rPr lang="tr-TR" sz="2400" dirty="0">
                <a:solidFill>
                  <a:schemeClr val="tx2"/>
                </a:solidFill>
                <a:latin typeface="Courier New"/>
                <a:cs typeface="Courier New"/>
              </a:rPr>
              <a:t>caltable = </a:t>
            </a:r>
            <a:r>
              <a:rPr lang="en-US" sz="2400" dirty="0">
                <a:solidFill>
                  <a:schemeClr val="tx2"/>
                </a:solidFill>
                <a:latin typeface="Avenir Book" panose="02000503020000020003" pitchFamily="2" charset="0"/>
                <a:ea typeface="ＭＳ Ｐゴシック" charset="0"/>
                <a:cs typeface="Courier New"/>
              </a:rPr>
              <a:t>'</a:t>
            </a:r>
            <a:r>
              <a:rPr lang="tr-TR" sz="2400" dirty="0" err="1">
                <a:solidFill>
                  <a:schemeClr val="tx2"/>
                </a:solidFill>
                <a:latin typeface="Courier New"/>
                <a:cs typeface="Courier New"/>
              </a:rPr>
              <a:t>requant_gains.cal</a:t>
            </a:r>
            <a:r>
              <a:rPr lang="en-US" sz="2400" dirty="0">
                <a:solidFill>
                  <a:schemeClr val="tx2"/>
                </a:solidFill>
                <a:latin typeface="Avenir Book" panose="02000503020000020003" pitchFamily="2" charset="0"/>
                <a:ea typeface="ＭＳ Ｐゴシック" charset="0"/>
                <a:cs typeface="Courier New"/>
              </a:rPr>
              <a:t>'</a:t>
            </a:r>
            <a:endParaRPr lang="en-US" sz="2400" dirty="0">
              <a:solidFill>
                <a:schemeClr val="tx2"/>
              </a:solidFill>
              <a:latin typeface="+mj-lt"/>
              <a:cs typeface="Courier New"/>
            </a:endParaRPr>
          </a:p>
          <a:p>
            <a:endParaRPr lang="en-US" sz="2400" dirty="0">
              <a:solidFill>
                <a:schemeClr val="tx2"/>
              </a:solidFill>
              <a:latin typeface="Courier New"/>
              <a:cs typeface="Courier New"/>
            </a:endParaRPr>
          </a:p>
        </p:txBody>
      </p:sp>
    </p:spTree>
    <p:extLst>
      <p:ext uri="{BB962C8B-B14F-4D97-AF65-F5344CB8AC3E}">
        <p14:creationId xmlns:p14="http://schemas.microsoft.com/office/powerpoint/2010/main" val="236293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08020E2-2490-684B-8A93-5C87414A29D8}"/>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270788" y="145743"/>
            <a:ext cx="8873212" cy="524500"/>
          </a:xfrm>
        </p:spPr>
        <p:txBody>
          <a:bodyPr/>
          <a:lstStyle/>
          <a:p>
            <a:pPr algn="ctr"/>
            <a:r>
              <a:rPr lang="en-US" dirty="0"/>
              <a:t>Using these slides as a reference</a:t>
            </a:r>
          </a:p>
          <a:p>
            <a:pPr algn="ctr"/>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3"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Box 8">
            <a:extLst>
              <a:ext uri="{FF2B5EF4-FFF2-40B4-BE49-F238E27FC236}">
                <a16:creationId xmlns:a16="http://schemas.microsoft.com/office/drawing/2014/main" id="{FBB11831-0A42-EE4A-BAEA-32DC7C955765}"/>
              </a:ext>
            </a:extLst>
          </p:cNvPr>
          <p:cNvSpPr txBox="1"/>
          <p:nvPr/>
        </p:nvSpPr>
        <p:spPr>
          <a:xfrm>
            <a:off x="1253972" y="938277"/>
            <a:ext cx="6653812" cy="1446550"/>
          </a:xfrm>
          <a:prstGeom prst="rect">
            <a:avLst/>
          </a:prstGeom>
          <a:noFill/>
        </p:spPr>
        <p:txBody>
          <a:bodyPr wrap="square" rtlCol="0">
            <a:spAutoFit/>
          </a:bodyPr>
          <a:lstStyle/>
          <a:p>
            <a:pPr algn="ctr"/>
            <a:r>
              <a:rPr lang="en-US" sz="2000" dirty="0">
                <a:latin typeface="Gill Sans MT" panose="020B0502020104020203" pitchFamily="34" charset="77"/>
                <a:cs typeface="Arial" panose="020B0604020202020204" pitchFamily="34" charset="0"/>
              </a:rPr>
              <a:t>This presentation is based on a 12.5-GB (raw) data set that can be downloaded from the new NRAO Data Archive: </a:t>
            </a:r>
            <a:r>
              <a:rPr lang="en-US" sz="2800" u="sng" dirty="0">
                <a:solidFill>
                  <a:schemeClr val="tx2">
                    <a:lumMod val="60000"/>
                    <a:lumOff val="40000"/>
                  </a:schemeClr>
                </a:solidFill>
                <a:latin typeface="Gill Sans MT" panose="020B0502020104020203" pitchFamily="34" charset="77"/>
                <a:cs typeface="Arial" panose="020B0604020202020204" pitchFamily="34" charset="0"/>
              </a:rPr>
              <a:t>data.nrao.edu</a:t>
            </a:r>
          </a:p>
          <a:p>
            <a:pPr algn="ctr"/>
            <a:endParaRPr lang="en-US" sz="2000" dirty="0">
              <a:latin typeface="Gill Sans MT" panose="020B0502020104020203" pitchFamily="34" charset="77"/>
              <a:cs typeface="Arial" panose="020B0604020202020204" pitchFamily="34" charset="0"/>
            </a:endParaRPr>
          </a:p>
        </p:txBody>
      </p:sp>
      <p:sp>
        <p:nvSpPr>
          <p:cNvPr id="22" name="TextBox 21">
            <a:extLst>
              <a:ext uri="{FF2B5EF4-FFF2-40B4-BE49-F238E27FC236}">
                <a16:creationId xmlns:a16="http://schemas.microsoft.com/office/drawing/2014/main" id="{6BDEC1B3-B768-F64D-8B95-6B7396F1FD0E}"/>
              </a:ext>
            </a:extLst>
          </p:cNvPr>
          <p:cNvSpPr txBox="1"/>
          <p:nvPr/>
        </p:nvSpPr>
        <p:spPr>
          <a:xfrm>
            <a:off x="1463475" y="2707933"/>
            <a:ext cx="6244331" cy="1015663"/>
          </a:xfrm>
          <a:prstGeom prst="rect">
            <a:avLst/>
          </a:prstGeom>
          <a:solidFill>
            <a:srgbClr val="D8BFD8"/>
          </a:solidFill>
        </p:spPr>
        <p:txBody>
          <a:bodyPr wrap="square" rtlCol="0">
            <a:spAutoFit/>
          </a:bodyPr>
          <a:lstStyle/>
          <a:p>
            <a:r>
              <a:rPr lang="en-US" sz="2000" dirty="0">
                <a:latin typeface="Gill Sans MT" panose="020B0502020104020203" pitchFamily="34" charset="0"/>
                <a:cs typeface="Courier New" panose="02070309020205020404" pitchFamily="49" charset="0"/>
              </a:rPr>
              <a:t>#  When you see text like this and the sidebar to the left:</a:t>
            </a:r>
          </a:p>
          <a:p>
            <a:r>
              <a:rPr lang="en-US" sz="2000" dirty="0">
                <a:latin typeface="Courier New" panose="02070309020205020404" pitchFamily="49" charset="0"/>
                <a:cs typeface="Courier New" panose="02070309020205020404" pitchFamily="49" charset="0"/>
              </a:rPr>
              <a:t>CASA commands and input parameters for CASA tasks will appear like this</a:t>
            </a:r>
          </a:p>
        </p:txBody>
      </p:sp>
      <p:cxnSp>
        <p:nvCxnSpPr>
          <p:cNvPr id="25" name="Straight Arrow Connector 24">
            <a:extLst>
              <a:ext uri="{FF2B5EF4-FFF2-40B4-BE49-F238E27FC236}">
                <a16:creationId xmlns:a16="http://schemas.microsoft.com/office/drawing/2014/main" id="{83BDD3B0-A1C5-5448-8862-EC63F7ED97BF}"/>
              </a:ext>
            </a:extLst>
          </p:cNvPr>
          <p:cNvCxnSpPr>
            <a:cxnSpLocks/>
            <a:stCxn id="22" idx="1"/>
          </p:cNvCxnSpPr>
          <p:nvPr/>
        </p:nvCxnSpPr>
        <p:spPr>
          <a:xfrm flipH="1" flipV="1">
            <a:off x="338554" y="3061876"/>
            <a:ext cx="1124921" cy="1538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8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960" y="274320"/>
            <a:ext cx="8874080" cy="477202"/>
          </a:xfrm>
        </p:spPr>
        <p:txBody>
          <a:bodyPr/>
          <a:lstStyle/>
          <a:p>
            <a:r>
              <a:rPr lang="en-US" dirty="0">
                <a:latin typeface="Gill Sans MT" charset="0"/>
                <a:ea typeface="ＭＳ Ｐゴシック" charset="0"/>
              </a:rPr>
              <a:t>Calibration</a:t>
            </a:r>
            <a:endParaRPr lang="en-US" dirty="0"/>
          </a:p>
        </p:txBody>
      </p:sp>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Rectangle 4">
            <a:extLst>
              <a:ext uri="{FF2B5EF4-FFF2-40B4-BE49-F238E27FC236}">
                <a16:creationId xmlns:a16="http://schemas.microsoft.com/office/drawing/2014/main" id="{94E26C71-6248-D94E-850D-114900AE5CA2}"/>
              </a:ext>
            </a:extLst>
          </p:cNvPr>
          <p:cNvSpPr>
            <a:spLocks noChangeArrowheads="1"/>
          </p:cNvSpPr>
          <p:nvPr/>
        </p:nvSpPr>
        <p:spPr bwMode="auto">
          <a:xfrm>
            <a:off x="381000" y="914400"/>
            <a:ext cx="7633447"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Correcting antenna positions</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Gain Curves (high-freq)</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Opacity (high-) and Ionospheric (low-freq) corrections</a:t>
            </a:r>
          </a:p>
          <a:p>
            <a:pPr marL="344488" indent="-344488">
              <a:spcBef>
                <a:spcPct val="20000"/>
              </a:spcBef>
              <a:buFont typeface="Wingdings" pitchFamily="2" charset="2"/>
              <a:buChar char="ü"/>
            </a:pPr>
            <a:r>
              <a:rPr lang="en-US" sz="2200" i="1" dirty="0">
                <a:solidFill>
                  <a:schemeClr val="bg1">
                    <a:lumMod val="65000"/>
                  </a:schemeClr>
                </a:solidFill>
                <a:latin typeface="Gill Sans MT" charset="0"/>
                <a:cs typeface="Gill Sans" charset="0"/>
              </a:rPr>
              <a:t>Switched power **</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Re-quantizer gain calibration (mostly 3-bit data)</a:t>
            </a:r>
          </a:p>
          <a:p>
            <a:pPr marL="344488" indent="-344488">
              <a:spcBef>
                <a:spcPct val="20000"/>
              </a:spcBef>
              <a:buFontTx/>
              <a:buChar char="•"/>
            </a:pPr>
            <a:endParaRPr lang="en-US" sz="1000" dirty="0">
              <a:latin typeface="Gill Sans MT" charset="0"/>
              <a:cs typeface="Gill Sans" charset="0"/>
            </a:endParaRPr>
          </a:p>
          <a:p>
            <a:pPr marL="344488" indent="-344488">
              <a:spcBef>
                <a:spcPct val="20000"/>
              </a:spcBef>
              <a:buFontTx/>
              <a:buChar char="•"/>
            </a:pPr>
            <a:r>
              <a:rPr lang="en-US" sz="2200" dirty="0">
                <a:latin typeface="Gill Sans MT" charset="0"/>
                <a:cs typeface="Gill Sans" charset="0"/>
              </a:rPr>
              <a:t>Setting the flux density scale</a:t>
            </a:r>
          </a:p>
          <a:p>
            <a:pPr marL="344488" indent="-344488">
              <a:spcBef>
                <a:spcPct val="20000"/>
              </a:spcBef>
              <a:buFontTx/>
              <a:buChar char="•"/>
            </a:pPr>
            <a:r>
              <a:rPr lang="en-US" sz="2200" dirty="0">
                <a:latin typeface="Gill Sans MT" charset="0"/>
                <a:cs typeface="Gill Sans" charset="0"/>
              </a:rPr>
              <a:t>Delay calibration</a:t>
            </a:r>
          </a:p>
          <a:p>
            <a:pPr marL="344488" indent="-344488">
              <a:spcBef>
                <a:spcPct val="20000"/>
              </a:spcBef>
              <a:buFontTx/>
              <a:buChar char="•"/>
            </a:pPr>
            <a:r>
              <a:rPr lang="en-US" sz="2200" dirty="0">
                <a:latin typeface="Gill Sans MT" charset="0"/>
                <a:cs typeface="Gill Sans" charset="0"/>
              </a:rPr>
              <a:t>Pre-bandpass phase-only calibration (high-</a:t>
            </a:r>
            <a:r>
              <a:rPr lang="en-US" sz="2200" dirty="0" err="1">
                <a:latin typeface="Gill Sans MT" charset="0"/>
                <a:cs typeface="Gill Sans" charset="0"/>
              </a:rPr>
              <a:t>freq</a:t>
            </a:r>
            <a:r>
              <a:rPr lang="en-US" sz="2200" dirty="0">
                <a:latin typeface="Gill Sans MT" charset="0"/>
                <a:cs typeface="Gill Sans" charset="0"/>
              </a:rPr>
              <a:t>)</a:t>
            </a:r>
          </a:p>
          <a:p>
            <a:pPr marL="344488" indent="-344488">
              <a:spcBef>
                <a:spcPct val="20000"/>
              </a:spcBef>
              <a:buFontTx/>
              <a:buChar char="•"/>
            </a:pPr>
            <a:r>
              <a:rPr lang="en-US" sz="2200" dirty="0">
                <a:latin typeface="Gill Sans MT" charset="0"/>
                <a:cs typeface="Gill Sans" charset="0"/>
              </a:rPr>
              <a:t>Bandpass calibration</a:t>
            </a:r>
          </a:p>
          <a:p>
            <a:pPr marL="344488" indent="-344488">
              <a:spcBef>
                <a:spcPct val="20000"/>
              </a:spcBef>
              <a:buFontTx/>
              <a:buChar char="•"/>
            </a:pPr>
            <a:r>
              <a:rPr lang="en-US" sz="2200" dirty="0">
                <a:latin typeface="Gill Sans MT" charset="0"/>
                <a:cs typeface="Gill Sans" charset="0"/>
              </a:rPr>
              <a:t>Complex gain calibration</a:t>
            </a:r>
          </a:p>
          <a:p>
            <a:pPr marL="344488" indent="-344488">
              <a:spcBef>
                <a:spcPct val="20000"/>
              </a:spcBef>
              <a:buFontTx/>
              <a:buChar char="•"/>
            </a:pPr>
            <a:r>
              <a:rPr lang="en-US" sz="2200" dirty="0">
                <a:latin typeface="Gill Sans MT" charset="0"/>
                <a:cs typeface="Gill Sans" charset="0"/>
              </a:rPr>
              <a:t>(Polarization Calibration)</a:t>
            </a:r>
          </a:p>
          <a:p>
            <a:pPr marL="344488" indent="-344488">
              <a:spcBef>
                <a:spcPct val="20000"/>
              </a:spcBef>
              <a:buFontTx/>
              <a:buChar char="•"/>
            </a:pPr>
            <a:r>
              <a:rPr lang="en-US" sz="2200" dirty="0">
                <a:latin typeface="Gill Sans MT" charset="0"/>
                <a:cs typeface="Gill Sans" charset="0"/>
              </a:rPr>
              <a:t>Setting the flux density scales of the complex gain calibrators</a:t>
            </a:r>
          </a:p>
        </p:txBody>
      </p:sp>
      <p:sp>
        <p:nvSpPr>
          <p:cNvPr id="8" name="AutoShape 5">
            <a:extLst>
              <a:ext uri="{FF2B5EF4-FFF2-40B4-BE49-F238E27FC236}">
                <a16:creationId xmlns:a16="http://schemas.microsoft.com/office/drawing/2014/main" id="{A107A8A3-E3A4-C64F-B1CF-A14C5BCF37A6}"/>
              </a:ext>
            </a:extLst>
          </p:cNvPr>
          <p:cNvSpPr>
            <a:spLocks/>
          </p:cNvSpPr>
          <p:nvPr/>
        </p:nvSpPr>
        <p:spPr bwMode="auto">
          <a:xfrm>
            <a:off x="6948056" y="1034147"/>
            <a:ext cx="533400" cy="1974096"/>
          </a:xfrm>
          <a:prstGeom prst="rightBrace">
            <a:avLst>
              <a:gd name="adj1" fmla="val 30952"/>
              <a:gd name="adj2" fmla="val 50667"/>
            </a:avLst>
          </a:prstGeom>
          <a:noFill/>
          <a:ln w="34925">
            <a:solidFill>
              <a:srgbClr val="8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000000"/>
              </a:solidFill>
              <a:cs typeface="Gill Sans" charset="0"/>
            </a:endParaRPr>
          </a:p>
        </p:txBody>
      </p:sp>
      <p:sp>
        <p:nvSpPr>
          <p:cNvPr id="9" name="TextBox 8">
            <a:extLst>
              <a:ext uri="{FF2B5EF4-FFF2-40B4-BE49-F238E27FC236}">
                <a16:creationId xmlns:a16="http://schemas.microsoft.com/office/drawing/2014/main" id="{A4DFDE37-1445-D843-9A07-F0E67BB1D1C6}"/>
              </a:ext>
            </a:extLst>
          </p:cNvPr>
          <p:cNvSpPr txBox="1"/>
          <p:nvPr/>
        </p:nvSpPr>
        <p:spPr>
          <a:xfrm>
            <a:off x="7214756" y="1605696"/>
            <a:ext cx="1752600" cy="830997"/>
          </a:xfrm>
          <a:prstGeom prst="rect">
            <a:avLst/>
          </a:prstGeom>
          <a:noFill/>
        </p:spPr>
        <p:txBody>
          <a:bodyPr wrap="square" rtlCol="0">
            <a:spAutoFit/>
          </a:bodyPr>
          <a:lstStyle/>
          <a:p>
            <a:pPr algn="ctr" eaLnBrk="0" hangingPunct="0">
              <a:spcBef>
                <a:spcPct val="20000"/>
              </a:spcBef>
            </a:pPr>
            <a:r>
              <a:rPr lang="en-US" sz="2400" i="1" dirty="0">
                <a:latin typeface="Gill Sans MT" pitchFamily="34" charset="0"/>
                <a:cs typeface="Gill Sans" pitchFamily="17" charset="0"/>
              </a:rPr>
              <a:t>A priori </a:t>
            </a:r>
            <a:r>
              <a:rPr lang="en-US" sz="2400" dirty="0">
                <a:latin typeface="Gill Sans MT" pitchFamily="34" charset="0"/>
                <a:cs typeface="Gill Sans" pitchFamily="17" charset="0"/>
              </a:rPr>
              <a:t>calibration</a:t>
            </a:r>
          </a:p>
        </p:txBody>
      </p:sp>
    </p:spTree>
    <p:extLst>
      <p:ext uri="{BB962C8B-B14F-4D97-AF65-F5344CB8AC3E}">
        <p14:creationId xmlns:p14="http://schemas.microsoft.com/office/powerpoint/2010/main" val="2770114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4" name="Rectangle 2">
            <a:extLst>
              <a:ext uri="{FF2B5EF4-FFF2-40B4-BE49-F238E27FC236}">
                <a16:creationId xmlns:a16="http://schemas.microsoft.com/office/drawing/2014/main" id="{EBA24B80-7BEC-6F4F-89EA-D86A5220BE6C}"/>
              </a:ext>
            </a:extLst>
          </p:cNvPr>
          <p:cNvSpPr txBox="1">
            <a:spLocks noChangeArrowheads="1"/>
          </p:cNvSpPr>
          <p:nvPr/>
        </p:nvSpPr>
        <p:spPr bwMode="auto">
          <a:xfrm>
            <a:off x="17755" y="-35308"/>
            <a:ext cx="9144000" cy="107528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Calibration: setting the flux density scale</a:t>
            </a:r>
            <a:endParaRPr lang="en-US" i="1" dirty="0">
              <a:latin typeface="Gill Sans MT" charset="0"/>
              <a:ea typeface="ＭＳ Ｐゴシック" charset="0"/>
            </a:endParaRPr>
          </a:p>
        </p:txBody>
      </p:sp>
      <p:sp>
        <p:nvSpPr>
          <p:cNvPr id="7" name="Rectangle 4">
            <a:extLst>
              <a:ext uri="{FF2B5EF4-FFF2-40B4-BE49-F238E27FC236}">
                <a16:creationId xmlns:a16="http://schemas.microsoft.com/office/drawing/2014/main" id="{0BF8827D-B8AB-854F-9086-04DDD41D2FBD}"/>
              </a:ext>
            </a:extLst>
          </p:cNvPr>
          <p:cNvSpPr>
            <a:spLocks noChangeArrowheads="1"/>
          </p:cNvSpPr>
          <p:nvPr/>
        </p:nvSpPr>
        <p:spPr bwMode="auto">
          <a:xfrm>
            <a:off x="106680" y="3444487"/>
            <a:ext cx="8864138"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defTabSz="914400" fontAlgn="base">
              <a:spcBef>
                <a:spcPct val="20000"/>
              </a:spcBef>
              <a:spcAft>
                <a:spcPct val="0"/>
              </a:spcAft>
            </a:pPr>
            <a:r>
              <a:rPr lang="en-US" sz="2000" dirty="0">
                <a:solidFill>
                  <a:srgbClr val="000099"/>
                </a:solidFill>
                <a:latin typeface="Courier New" charset="0"/>
                <a:ea typeface="ＭＳ Ｐゴシック" charset="0"/>
                <a:cs typeface="Gill Sans" charset="0"/>
              </a:rPr>
              <a:t>		field               =  </a:t>
            </a:r>
            <a:r>
              <a:rPr lang="en-US" sz="2000" dirty="0">
                <a:solidFill>
                  <a:srgbClr val="000099"/>
                </a:solidFill>
                <a:latin typeface="Avenir Book" panose="02000503020000020003" pitchFamily="2" charset="0"/>
                <a:ea typeface="ＭＳ Ｐゴシック" charset="0"/>
                <a:cs typeface="Courier New"/>
              </a:rPr>
              <a:t>‘ </a:t>
            </a:r>
            <a:r>
              <a:rPr lang="en-US" altLang="ja-JP" sz="2000" dirty="0">
                <a:solidFill>
                  <a:srgbClr val="000099"/>
                </a:solidFill>
                <a:latin typeface="Courier New" charset="0"/>
                <a:cs typeface="Gill Sans" charset="0"/>
              </a:rPr>
              <a:t>&lt;</a:t>
            </a:r>
            <a:r>
              <a:rPr lang="en-US" altLang="ja-JP" sz="2000" dirty="0" err="1">
                <a:solidFill>
                  <a:srgbClr val="000099"/>
                </a:solidFill>
                <a:latin typeface="Courier New" charset="0"/>
                <a:cs typeface="Gill Sans" charset="0"/>
              </a:rPr>
              <a:t>fluxcal</a:t>
            </a:r>
            <a:r>
              <a:rPr lang="en-US" altLang="ja-JP" sz="2000" dirty="0">
                <a:solidFill>
                  <a:srgbClr val="000099"/>
                </a:solidFill>
                <a:latin typeface="Courier New" charset="0"/>
                <a:cs typeface="Gill Sans" charset="0"/>
              </a:rPr>
              <a:t> field name or #&gt;</a:t>
            </a:r>
            <a:r>
              <a:rPr lang="en-US" sz="2000" dirty="0">
                <a:solidFill>
                  <a:srgbClr val="000099"/>
                </a:solidFill>
                <a:latin typeface="Avenir Book" panose="02000503020000020003" pitchFamily="2" charset="0"/>
                <a:ea typeface="ＭＳ Ｐゴシック" charset="0"/>
                <a:cs typeface="Courier New"/>
              </a:rPr>
              <a:t>'</a:t>
            </a:r>
            <a:r>
              <a:rPr lang="en-US" altLang="ja-JP" sz="2000" dirty="0">
                <a:solidFill>
                  <a:srgbClr val="000099"/>
                </a:solidFill>
                <a:latin typeface="Courier New" charset="0"/>
                <a:cs typeface="Gill Sans" charset="0"/>
              </a:rPr>
              <a:t>          </a:t>
            </a:r>
          </a:p>
          <a:p>
            <a:pPr marL="344488" indent="-344488" defTabSz="914400" fontAlgn="base">
              <a:spcBef>
                <a:spcPct val="20000"/>
              </a:spcBef>
              <a:spcAft>
                <a:spcPct val="0"/>
              </a:spcAft>
            </a:pPr>
            <a:r>
              <a:rPr lang="en-US" sz="2000" dirty="0">
                <a:solidFill>
                  <a:srgbClr val="000099"/>
                </a:solidFill>
                <a:latin typeface="Courier New" charset="0"/>
                <a:ea typeface="ＭＳ Ｐゴシック" charset="0"/>
                <a:cs typeface="Gill Sans" charset="0"/>
              </a:rPr>
              <a:t>		standard            = </a:t>
            </a:r>
            <a:r>
              <a:rPr lang="en-US" sz="2000" dirty="0">
                <a:solidFill>
                  <a:srgbClr val="000099"/>
                </a:solidFill>
                <a:latin typeface="Avenir Book" panose="02000503020000020003" pitchFamily="2" charset="0"/>
                <a:ea typeface="ＭＳ Ｐゴシック" charset="0"/>
                <a:cs typeface="Courier New"/>
              </a:rPr>
              <a:t>' </a:t>
            </a:r>
            <a:r>
              <a:rPr lang="en-US" sz="2000" dirty="0">
                <a:solidFill>
                  <a:srgbClr val="000099"/>
                </a:solidFill>
                <a:latin typeface="Courier New" charset="0"/>
                <a:ea typeface="ＭＳ Ｐゴシック" charset="0"/>
                <a:cs typeface="Gill Sans" charset="0"/>
              </a:rPr>
              <a:t>Perley-Butler 2017</a:t>
            </a:r>
            <a:r>
              <a:rPr lang="en-US" sz="2000" dirty="0">
                <a:solidFill>
                  <a:srgbClr val="000099"/>
                </a:solidFill>
                <a:latin typeface="Avenir Book" panose="02000503020000020003" pitchFamily="2" charset="0"/>
                <a:ea typeface="ＭＳ Ｐゴシック" charset="0"/>
                <a:cs typeface="Courier New"/>
              </a:rPr>
              <a:t>' </a:t>
            </a:r>
            <a:r>
              <a:rPr lang="en-US" sz="2000" dirty="0">
                <a:solidFill>
                  <a:srgbClr val="000099"/>
                </a:solidFill>
                <a:latin typeface="Courier New" charset="0"/>
                <a:ea typeface="ＭＳ Ｐゴシック" charset="0"/>
                <a:cs typeface="Gill Sans" charset="0"/>
              </a:rPr>
              <a:t>				model         = </a:t>
            </a:r>
            <a:r>
              <a:rPr lang="en-US" sz="2000" dirty="0">
                <a:solidFill>
                  <a:srgbClr val="000099"/>
                </a:solidFill>
                <a:latin typeface="Avenir Book" panose="02000503020000020003" pitchFamily="2" charset="0"/>
                <a:ea typeface="ＭＳ Ｐゴシック" charset="0"/>
                <a:cs typeface="Courier New"/>
              </a:rPr>
              <a:t>' </a:t>
            </a:r>
            <a:r>
              <a:rPr lang="en-US" altLang="ja-JP" sz="2000" dirty="0">
                <a:solidFill>
                  <a:srgbClr val="000099"/>
                </a:solidFill>
                <a:latin typeface="Courier New" charset="0"/>
                <a:cs typeface="Gill Sans" charset="0"/>
              </a:rPr>
              <a:t>&lt;source/band model name&gt;</a:t>
            </a:r>
            <a:r>
              <a:rPr lang="en-US" sz="2000" dirty="0">
                <a:solidFill>
                  <a:srgbClr val="000099"/>
                </a:solidFill>
                <a:latin typeface="Avenir Book" panose="02000503020000020003" pitchFamily="2" charset="0"/>
                <a:ea typeface="ＭＳ Ｐゴシック" charset="0"/>
                <a:cs typeface="Courier New"/>
              </a:rPr>
              <a:t>'</a:t>
            </a:r>
            <a:r>
              <a:rPr lang="en-US" altLang="ja-JP" sz="2000" dirty="0">
                <a:solidFill>
                  <a:srgbClr val="000099"/>
                </a:solidFill>
                <a:latin typeface="Courier New" charset="0"/>
                <a:cs typeface="Gill Sans" charset="0"/>
              </a:rPr>
              <a:t>          </a:t>
            </a:r>
          </a:p>
          <a:p>
            <a:pPr marL="344488" indent="-344488" defTabSz="914400" fontAlgn="base">
              <a:spcBef>
                <a:spcPct val="20000"/>
              </a:spcBef>
              <a:spcAft>
                <a:spcPct val="0"/>
              </a:spcAft>
            </a:pPr>
            <a:r>
              <a:rPr lang="en-US" sz="2000" b="1" dirty="0">
                <a:solidFill>
                  <a:srgbClr val="000099"/>
                </a:solidFill>
                <a:latin typeface="Courier New" charset="0"/>
                <a:ea typeface="ＭＳ Ｐゴシック" charset="0"/>
                <a:cs typeface="Gill Sans" charset="0"/>
              </a:rPr>
              <a:t>			listmodels    =   True </a:t>
            </a:r>
            <a:r>
              <a:rPr lang="en-US" sz="2000" dirty="0">
                <a:solidFill>
                  <a:srgbClr val="000099"/>
                </a:solidFill>
                <a:latin typeface="Courier New" charset="0"/>
                <a:ea typeface="ＭＳ Ｐゴシック" charset="0"/>
                <a:cs typeface="Gill Sans" charset="0"/>
              </a:rPr>
              <a:t>or</a:t>
            </a:r>
            <a:r>
              <a:rPr lang="en-US" sz="2000" b="1" dirty="0">
                <a:solidFill>
                  <a:srgbClr val="000099"/>
                </a:solidFill>
                <a:latin typeface="Courier New" charset="0"/>
                <a:ea typeface="ＭＳ Ｐゴシック" charset="0"/>
                <a:cs typeface="Gill Sans" charset="0"/>
              </a:rPr>
              <a:t> False          </a:t>
            </a:r>
          </a:p>
          <a:p>
            <a:pPr marL="344488" indent="-344488" defTabSz="914400" fontAlgn="base">
              <a:spcBef>
                <a:spcPct val="20000"/>
              </a:spcBef>
              <a:spcAft>
                <a:spcPct val="0"/>
              </a:spcAft>
            </a:pPr>
            <a:r>
              <a:rPr lang="da-DK" altLang="ja-JP" sz="2000" dirty="0">
                <a:solidFill>
                  <a:srgbClr val="000099"/>
                </a:solidFill>
                <a:latin typeface="Courier New" charset="0"/>
                <a:cs typeface="Gill Sans" charset="0"/>
              </a:rPr>
              <a:t>      usescratch          =      False</a:t>
            </a:r>
            <a:endParaRPr lang="en-US" altLang="ja-JP" sz="2000" dirty="0">
              <a:solidFill>
                <a:srgbClr val="000099"/>
              </a:solidFill>
              <a:latin typeface="Courier New" charset="0"/>
              <a:cs typeface="Gill Sans" charset="0"/>
            </a:endParaRPr>
          </a:p>
        </p:txBody>
      </p:sp>
      <p:sp>
        <p:nvSpPr>
          <p:cNvPr id="8" name="Rectangle 5">
            <a:extLst>
              <a:ext uri="{FF2B5EF4-FFF2-40B4-BE49-F238E27FC236}">
                <a16:creationId xmlns:a16="http://schemas.microsoft.com/office/drawing/2014/main" id="{C3DAA401-785B-9346-A176-497F3ED60346}"/>
              </a:ext>
            </a:extLst>
          </p:cNvPr>
          <p:cNvSpPr>
            <a:spLocks noChangeArrowheads="1"/>
          </p:cNvSpPr>
          <p:nvPr/>
        </p:nvSpPr>
        <p:spPr bwMode="auto">
          <a:xfrm>
            <a:off x="173182" y="900546"/>
            <a:ext cx="8797636"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334963" defTabSz="914400" fontAlgn="base">
              <a:spcBef>
                <a:spcPct val="0"/>
              </a:spcBef>
              <a:spcAft>
                <a:spcPts val="600"/>
              </a:spcAft>
              <a:buFont typeface="Arial"/>
              <a:buChar char="•"/>
            </a:pPr>
            <a:r>
              <a:rPr lang="en-US" sz="2600" dirty="0">
                <a:latin typeface="Gill Sans MT" charset="0"/>
                <a:ea typeface="ＭＳ Ｐゴシック" charset="0"/>
                <a:cs typeface="Gill Sans" charset="0"/>
              </a:rPr>
              <a:t>CASA task </a:t>
            </a:r>
            <a:r>
              <a:rPr lang="en-US" sz="2600" i="1" dirty="0">
                <a:latin typeface="Gill Sans MT" charset="0"/>
                <a:ea typeface="ＭＳ Ｐゴシック" charset="0"/>
                <a:cs typeface="Gill Sans" charset="0"/>
              </a:rPr>
              <a:t>setjy</a:t>
            </a:r>
            <a:r>
              <a:rPr lang="en-US" sz="2600" dirty="0">
                <a:latin typeface="Gill Sans MT" charset="0"/>
                <a:ea typeface="ＭＳ Ｐゴシック" charset="0"/>
                <a:cs typeface="Gill Sans" charset="0"/>
              </a:rPr>
              <a:t> calculates the absolute flux density as a function of frequency (and time):</a:t>
            </a:r>
          </a:p>
          <a:p>
            <a:pPr marL="806450" lvl="1" indent="-349250" defTabSz="914400" fontAlgn="base">
              <a:spcBef>
                <a:spcPct val="0"/>
              </a:spcBef>
              <a:spcAft>
                <a:spcPts val="600"/>
              </a:spcAft>
              <a:buFont typeface="Lucida Grande"/>
              <a:buChar char="-"/>
            </a:pPr>
            <a:r>
              <a:rPr lang="en-US" sz="2400" dirty="0">
                <a:latin typeface="Gill Sans MT" charset="0"/>
                <a:ea typeface="ＭＳ Ｐゴシック" charset="0"/>
                <a:cs typeface="Gill Sans" charset="0"/>
              </a:rPr>
              <a:t>for standard flux density calibrators (e.g., Perley-Butler 2017)</a:t>
            </a:r>
          </a:p>
          <a:p>
            <a:pPr marL="806450" lvl="1" indent="-349250" defTabSz="914400" fontAlgn="base">
              <a:spcBef>
                <a:spcPct val="0"/>
              </a:spcBef>
              <a:spcAft>
                <a:spcPts val="600"/>
              </a:spcAft>
              <a:buFont typeface="Lucida Grande"/>
              <a:buChar char="-"/>
            </a:pPr>
            <a:r>
              <a:rPr lang="en-US" sz="2400" dirty="0">
                <a:latin typeface="Gill Sans MT" charset="0"/>
                <a:ea typeface="ＭＳ Ｐゴシック" charset="0"/>
                <a:cs typeface="Gill Sans" charset="0"/>
              </a:rPr>
              <a:t>for Solar System objects (e.g., Butler-JPL-Horizons 2012)</a:t>
            </a:r>
          </a:p>
          <a:p>
            <a:pPr marL="457200" indent="-334963" defTabSz="914400" fontAlgn="base">
              <a:spcBef>
                <a:spcPct val="0"/>
              </a:spcBef>
              <a:spcAft>
                <a:spcPts val="600"/>
              </a:spcAft>
              <a:buFont typeface="Arial"/>
              <a:buChar char="•"/>
            </a:pPr>
            <a:r>
              <a:rPr lang="en-US" sz="2600" dirty="0">
                <a:latin typeface="Gill Sans MT" charset="0"/>
                <a:ea typeface="ＭＳ Ｐゴシック" charset="0"/>
                <a:cs typeface="Gill Sans" charset="0"/>
              </a:rPr>
              <a:t>If provided,  attaches a model record to the MS</a:t>
            </a:r>
          </a:p>
        </p:txBody>
      </p:sp>
    </p:spTree>
    <p:extLst>
      <p:ext uri="{BB962C8B-B14F-4D97-AF65-F5344CB8AC3E}">
        <p14:creationId xmlns:p14="http://schemas.microsoft.com/office/powerpoint/2010/main" val="2524599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7A43C2-0393-D64A-ADFB-3674FBA0EE35}"/>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457200" y="145743"/>
            <a:ext cx="8551840" cy="524500"/>
          </a:xfrm>
        </p:spPr>
        <p:txBody>
          <a:bodyPr/>
          <a:lstStyle/>
          <a:p>
            <a:r>
              <a:rPr lang="en-US" dirty="0"/>
              <a:t>Identifying available flux density models</a:t>
            </a:r>
          </a:p>
          <a:p>
            <a:endParaRPr lang="en-US" dirty="0"/>
          </a:p>
        </p:txBody>
      </p:sp>
      <p:sp>
        <p:nvSpPr>
          <p:cNvPr id="3" name="Text Placeholder 2"/>
          <p:cNvSpPr>
            <a:spLocks noGrp="1"/>
          </p:cNvSpPr>
          <p:nvPr>
            <p:ph type="body" sz="quarter" idx="4294967295"/>
          </p:nvPr>
        </p:nvSpPr>
        <p:spPr>
          <a:xfrm>
            <a:off x="457200" y="670243"/>
            <a:ext cx="8551840" cy="619125"/>
          </a:xfrm>
          <a:prstGeom prst="rect">
            <a:avLst/>
          </a:prstGeom>
        </p:spPr>
        <p:txBody>
          <a:bodyPr/>
          <a:lstStyle/>
          <a:p>
            <a:r>
              <a:rPr lang="en-US" dirty="0"/>
              <a:t>CASA task </a:t>
            </a:r>
            <a:r>
              <a:rPr lang="en-US" i="1" dirty="0"/>
              <a:t>setjy</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7" name="TextBox 6">
            <a:extLst>
              <a:ext uri="{FF2B5EF4-FFF2-40B4-BE49-F238E27FC236}">
                <a16:creationId xmlns:a16="http://schemas.microsoft.com/office/drawing/2014/main" id="{DCED5204-7767-5B4D-9D5F-B0543B4B5F96}"/>
              </a:ext>
            </a:extLst>
          </p:cNvPr>
          <p:cNvSpPr txBox="1"/>
          <p:nvPr/>
        </p:nvSpPr>
        <p:spPr>
          <a:xfrm>
            <a:off x="457198" y="1465366"/>
            <a:ext cx="8551841" cy="1015663"/>
          </a:xfrm>
          <a:prstGeom prst="rect">
            <a:avLst/>
          </a:prstGeom>
          <a:solidFill>
            <a:srgbClr val="D8BFD8"/>
          </a:solidFill>
        </p:spPr>
        <p:txBody>
          <a:bodyPr wrap="square" rtlCol="0">
            <a:spAutoFit/>
          </a:bodyPr>
          <a:lstStyle/>
          <a:p>
            <a:r>
              <a:rPr lang="en-US" sz="2000" dirty="0">
                <a:latin typeface="Gill Sans MT" panose="020B0502020104020203" pitchFamily="34" charset="0"/>
              </a:rPr>
              <a:t># CASA parameters for setjy</a:t>
            </a:r>
          </a:p>
          <a:p>
            <a:r>
              <a:rPr lang="en-US" sz="2000" dirty="0">
                <a:latin typeface="Courier New" panose="02070309020205020404" pitchFamily="49" charset="0"/>
                <a:cs typeface="Courier New" panose="02070309020205020404" pitchFamily="49" charset="0"/>
              </a:rPr>
              <a:t>standard = 'Perley-Butler 2017' </a:t>
            </a:r>
            <a:r>
              <a:rPr lang="en-US" sz="2000" dirty="0">
                <a:latin typeface="Gill Sans MT" panose="020B0502020104020203" pitchFamily="34" charset="77"/>
                <a:cs typeface="Courier New" panose="02070309020205020404" pitchFamily="49" charset="0"/>
              </a:rPr>
              <a:t># default; other models available</a:t>
            </a:r>
          </a:p>
          <a:p>
            <a:r>
              <a:rPr lang="en-US" sz="2000" dirty="0">
                <a:latin typeface="Courier New" panose="02070309020205020404" pitchFamily="49" charset="0"/>
                <a:cs typeface="Courier New" panose="02070309020205020404" pitchFamily="49" charset="0"/>
              </a:rPr>
              <a:t>listmodels = True</a:t>
            </a:r>
          </a:p>
        </p:txBody>
      </p:sp>
      <p:sp>
        <p:nvSpPr>
          <p:cNvPr id="9" name="TextBox 8">
            <a:extLst>
              <a:ext uri="{FF2B5EF4-FFF2-40B4-BE49-F238E27FC236}">
                <a16:creationId xmlns:a16="http://schemas.microsoft.com/office/drawing/2014/main" id="{6AA7A144-F093-8B4F-909F-1D1EEA6E55C2}"/>
              </a:ext>
            </a:extLst>
          </p:cNvPr>
          <p:cNvSpPr txBox="1"/>
          <p:nvPr/>
        </p:nvSpPr>
        <p:spPr>
          <a:xfrm>
            <a:off x="580216" y="2690260"/>
            <a:ext cx="8428823" cy="3185487"/>
          </a:xfrm>
          <a:prstGeom prst="rect">
            <a:avLst/>
          </a:prstGeom>
          <a:noFill/>
        </p:spPr>
        <p:txBody>
          <a:bodyPr wrap="square" rtlCol="0">
            <a:spAutoFit/>
          </a:bodyPr>
          <a:lstStyle/>
          <a:p>
            <a:pPr defTabSz="914400" fontAlgn="base">
              <a:spcBef>
                <a:spcPct val="20000"/>
              </a:spcBef>
              <a:spcAft>
                <a:spcPct val="0"/>
              </a:spcAft>
            </a:pPr>
            <a:r>
              <a:rPr lang="en-US" sz="2200" dirty="0">
                <a:latin typeface="Courier New" charset="0"/>
                <a:ea typeface="ＭＳ Ｐゴシック" charset="0"/>
                <a:cs typeface="Gill Sans" charset="0"/>
              </a:rPr>
              <a:t>listmodels</a:t>
            </a:r>
            <a:r>
              <a:rPr lang="en-US" sz="2200" dirty="0">
                <a:latin typeface="Gill Sans MT" charset="0"/>
                <a:ea typeface="ＭＳ Ｐゴシック" charset="0"/>
                <a:cs typeface="Gill Sans" charset="0"/>
              </a:rPr>
              <a:t> </a:t>
            </a:r>
          </a:p>
          <a:p>
            <a:pPr marL="801688" lvl="1" indent="-344488" defTabSz="914400" fontAlgn="base">
              <a:spcBef>
                <a:spcPct val="20000"/>
              </a:spcBef>
              <a:spcAft>
                <a:spcPct val="0"/>
              </a:spcAft>
              <a:buFontTx/>
              <a:buChar char="•"/>
            </a:pPr>
            <a:r>
              <a:rPr lang="en-US" sz="2200" dirty="0">
                <a:latin typeface="Gill Sans MT" charset="0"/>
                <a:ea typeface="ＭＳ Ｐゴシック" charset="0"/>
                <a:cs typeface="Gill Sans" charset="0"/>
              </a:rPr>
              <a:t>For </a:t>
            </a:r>
            <a:r>
              <a:rPr lang="en-US" sz="2200" dirty="0">
                <a:latin typeface="Courier New" charset="0"/>
                <a:ea typeface="ＭＳ Ｐゴシック" charset="0"/>
                <a:cs typeface="Gill Sans" charset="0"/>
              </a:rPr>
              <a:t>True</a:t>
            </a:r>
            <a:r>
              <a:rPr lang="en-US" sz="2200" dirty="0">
                <a:latin typeface="Gill Sans MT" charset="0"/>
                <a:ea typeface="ＭＳ Ｐゴシック" charset="0"/>
                <a:cs typeface="Gill Sans" charset="0"/>
              </a:rPr>
              <a:t>, instead of calculating flux density, CASA will list the available primary calibrator models (3C138, 3C147, 3C286, 3C48; P, L, S, C, X, U, K, A, Q bands). </a:t>
            </a:r>
          </a:p>
          <a:p>
            <a:pPr marL="801688" lvl="1" indent="-344488" defTabSz="914400" fontAlgn="base">
              <a:spcBef>
                <a:spcPct val="20000"/>
              </a:spcBef>
              <a:spcAft>
                <a:spcPct val="0"/>
              </a:spcAft>
              <a:buFontTx/>
              <a:buChar char="•"/>
            </a:pPr>
            <a:endParaRPr lang="en-US" sz="1050" dirty="0">
              <a:latin typeface="Gill Sans MT" charset="0"/>
              <a:ea typeface="ＭＳ Ｐゴシック" charset="0"/>
              <a:cs typeface="Gill Sans" charset="0"/>
            </a:endParaRPr>
          </a:p>
          <a:p>
            <a:pPr indent="239713" defTabSz="914400" fontAlgn="base">
              <a:spcBef>
                <a:spcPct val="20000"/>
              </a:spcBef>
              <a:spcAft>
                <a:spcPct val="0"/>
              </a:spcAft>
            </a:pPr>
            <a:r>
              <a:rPr lang="en-US" sz="2000" dirty="0">
                <a:latin typeface="Gill Sans MT" charset="0"/>
                <a:ea typeface="ＭＳ Ｐゴシック" charset="0"/>
                <a:cs typeface="Gill Sans" charset="0"/>
              </a:rPr>
              <a:t>P-band models have another standard available:</a:t>
            </a:r>
          </a:p>
          <a:p>
            <a:pPr indent="239713" defTabSz="914400" fontAlgn="base">
              <a:spcBef>
                <a:spcPct val="20000"/>
              </a:spcBef>
              <a:spcAft>
                <a:spcPct val="0"/>
              </a:spcAft>
            </a:pPr>
            <a:r>
              <a:rPr lang="en-US" sz="2000" dirty="0">
                <a:latin typeface="Gill Sans MT" charset="0"/>
                <a:ea typeface="ＭＳ Ｐゴシック" charset="0"/>
                <a:cs typeface="Gill Sans" charset="0"/>
              </a:rPr>
              <a:t>	</a:t>
            </a:r>
            <a:r>
              <a:rPr lang="en-US" sz="2000" dirty="0">
                <a:latin typeface="Courier New" panose="02070309020205020404" pitchFamily="49" charset="0"/>
                <a:ea typeface="ＭＳ Ｐゴシック" charset="0"/>
                <a:cs typeface="Courier New" panose="02070309020205020404" pitchFamily="49" charset="0"/>
              </a:rPr>
              <a:t>standard = 'Scaife-Heald 2012'</a:t>
            </a:r>
            <a:r>
              <a:rPr lang="en-US" sz="2000" dirty="0">
                <a:latin typeface="Gill Sans MT" charset="0"/>
                <a:ea typeface="ＭＳ Ｐゴシック" charset="0"/>
                <a:cs typeface="Gill Sans" charset="0"/>
              </a:rPr>
              <a:t>:</a:t>
            </a:r>
          </a:p>
          <a:p>
            <a:pPr lvl="3" defTabSz="914400" fontAlgn="base">
              <a:spcBef>
                <a:spcPct val="20000"/>
              </a:spcBef>
              <a:spcAft>
                <a:spcPct val="0"/>
              </a:spcAft>
            </a:pPr>
            <a:r>
              <a:rPr lang="en-US" sz="2000" dirty="0">
                <a:latin typeface="Gill Sans MT" charset="0"/>
                <a:ea typeface="ＭＳ Ｐゴシック" charset="0"/>
                <a:cs typeface="Gill Sans" charset="0"/>
              </a:rPr>
              <a:t>3C48, 3C147, 3C196, 3C286, 3C295, 3C380</a:t>
            </a:r>
          </a:p>
          <a:p>
            <a:pPr marL="801688" lvl="1" indent="-344488" defTabSz="914400" fontAlgn="base">
              <a:spcBef>
                <a:spcPct val="20000"/>
              </a:spcBef>
              <a:spcAft>
                <a:spcPct val="0"/>
              </a:spcAft>
              <a:buFontTx/>
              <a:buChar char="•"/>
            </a:pPr>
            <a:r>
              <a:rPr lang="en-US" sz="2000" dirty="0">
                <a:latin typeface="Gill Sans MT" charset="0"/>
                <a:ea typeface="ＭＳ Ｐゴシック" charset="0"/>
                <a:cs typeface="Gill Sans" charset="0"/>
              </a:rPr>
              <a:t>3C123 and 3C138 available for P-band only with "Perley-Butler 2017"</a:t>
            </a:r>
          </a:p>
        </p:txBody>
      </p:sp>
    </p:spTree>
    <p:extLst>
      <p:ext uri="{BB962C8B-B14F-4D97-AF65-F5344CB8AC3E}">
        <p14:creationId xmlns:p14="http://schemas.microsoft.com/office/powerpoint/2010/main" val="65056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D1B0A-AEB8-5746-BB7E-1B499D311D64}"/>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457200" y="145743"/>
            <a:ext cx="8551840" cy="524500"/>
          </a:xfrm>
        </p:spPr>
        <p:txBody>
          <a:bodyPr/>
          <a:lstStyle/>
          <a:p>
            <a:r>
              <a:rPr lang="en-US" dirty="0"/>
              <a:t>Setting the flux density scale</a:t>
            </a:r>
          </a:p>
          <a:p>
            <a:endParaRPr lang="en-US" dirty="0"/>
          </a:p>
        </p:txBody>
      </p:sp>
      <p:sp>
        <p:nvSpPr>
          <p:cNvPr id="3" name="Text Placeholder 2"/>
          <p:cNvSpPr>
            <a:spLocks noGrp="1"/>
          </p:cNvSpPr>
          <p:nvPr>
            <p:ph type="body" sz="quarter" idx="4294967295"/>
          </p:nvPr>
        </p:nvSpPr>
        <p:spPr>
          <a:xfrm>
            <a:off x="457200" y="670243"/>
            <a:ext cx="8551840" cy="619125"/>
          </a:xfrm>
          <a:prstGeom prst="rect">
            <a:avLst/>
          </a:prstGeom>
        </p:spPr>
        <p:txBody>
          <a:bodyPr/>
          <a:lstStyle/>
          <a:p>
            <a:r>
              <a:rPr lang="en-US" dirty="0"/>
              <a:t>CASA task </a:t>
            </a:r>
            <a:r>
              <a:rPr lang="en-US" i="1" dirty="0"/>
              <a:t>setjy</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7" name="TextBox 6">
            <a:extLst>
              <a:ext uri="{FF2B5EF4-FFF2-40B4-BE49-F238E27FC236}">
                <a16:creationId xmlns:a16="http://schemas.microsoft.com/office/drawing/2014/main" id="{DCED5204-7767-5B4D-9D5F-B0543B4B5F96}"/>
              </a:ext>
            </a:extLst>
          </p:cNvPr>
          <p:cNvSpPr txBox="1"/>
          <p:nvPr/>
        </p:nvSpPr>
        <p:spPr>
          <a:xfrm>
            <a:off x="411478" y="1289368"/>
            <a:ext cx="8686802" cy="1000274"/>
          </a:xfrm>
          <a:prstGeom prst="rect">
            <a:avLst/>
          </a:prstGeom>
          <a:solidFill>
            <a:srgbClr val="D8BFD8"/>
          </a:solidFill>
        </p:spPr>
        <p:txBody>
          <a:bodyPr wrap="square" rtlCol="0">
            <a:spAutoFit/>
          </a:bodyPr>
          <a:lstStyle/>
          <a:p>
            <a:r>
              <a:rPr lang="en-US" sz="2000" dirty="0">
                <a:latin typeface="Gill Sans MT" panose="020B0502020104020203" pitchFamily="34" charset="0"/>
              </a:rPr>
              <a:t># In CASA</a:t>
            </a:r>
          </a:p>
          <a:p>
            <a:pPr marL="285750" indent="-271463"/>
            <a:r>
              <a:rPr lang="en-US" sz="1900" dirty="0">
                <a:latin typeface="Courier New" panose="02070309020205020404" pitchFamily="49" charset="0"/>
                <a:cs typeface="Courier New" panose="02070309020205020404" pitchFamily="49" charset="0"/>
              </a:rPr>
              <a:t>result = setjy(vis=</a:t>
            </a:r>
            <a:r>
              <a:rPr lang="en-US" sz="2000" dirty="0">
                <a:latin typeface="Courier New" panose="02070309020205020404" pitchFamily="49" charset="0"/>
                <a:cs typeface="Courier New" panose="02070309020205020404" pitchFamily="49" charset="0"/>
              </a:rPr>
              <a:t>'my_data.ms</a:t>
            </a:r>
            <a:r>
              <a:rPr lang="en-US" sz="1900" dirty="0">
                <a:latin typeface="Courier New" panose="02070309020205020404" pitchFamily="49" charset="0"/>
                <a:cs typeface="Courier New" panose="02070309020205020404" pitchFamily="49" charset="0"/>
              </a:rPr>
              <a:t>', field='0', 					            model='3C48_S.im')</a:t>
            </a:r>
          </a:p>
        </p:txBody>
      </p:sp>
      <p:sp>
        <p:nvSpPr>
          <p:cNvPr id="9" name="TextBox 8">
            <a:extLst>
              <a:ext uri="{FF2B5EF4-FFF2-40B4-BE49-F238E27FC236}">
                <a16:creationId xmlns:a16="http://schemas.microsoft.com/office/drawing/2014/main" id="{6AA7A144-F093-8B4F-909F-1D1EEA6E55C2}"/>
              </a:ext>
            </a:extLst>
          </p:cNvPr>
          <p:cNvSpPr txBox="1"/>
          <p:nvPr/>
        </p:nvSpPr>
        <p:spPr>
          <a:xfrm>
            <a:off x="457200" y="2330837"/>
            <a:ext cx="8305803" cy="3400931"/>
          </a:xfrm>
          <a:prstGeom prst="rect">
            <a:avLst/>
          </a:prstGeom>
          <a:noFill/>
        </p:spPr>
        <p:txBody>
          <a:bodyPr wrap="square" rtlCol="0">
            <a:spAutoFit/>
          </a:bodyPr>
          <a:lstStyle/>
          <a:p>
            <a:r>
              <a:rPr lang="en-US" dirty="0">
                <a:latin typeface="Gill Sans MT" panose="020B0502020104020203" pitchFamily="34" charset="0"/>
              </a:rPr>
              <a:t>output of </a:t>
            </a:r>
            <a:r>
              <a:rPr lang="en-US" dirty="0">
                <a:latin typeface="Courier New" panose="02070309020205020404" pitchFamily="49" charset="0"/>
                <a:cs typeface="Courier New" panose="02070309020205020404" pitchFamily="49" charset="0"/>
              </a:rPr>
              <a:t>setjy</a:t>
            </a:r>
            <a:r>
              <a:rPr lang="en-US" dirty="0">
                <a:latin typeface="Gill Sans MT" panose="020B0502020104020203" pitchFamily="34" charset="0"/>
              </a:rPr>
              <a:t> captured in variable "result":</a:t>
            </a:r>
          </a:p>
          <a:p>
            <a:endParaRPr lang="en-US" sz="600" dirty="0">
              <a:latin typeface="Gill Sans MT" panose="020B0502020104020203" pitchFamily="34" charset="0"/>
            </a:endParaRPr>
          </a:p>
          <a:p>
            <a:r>
              <a:rPr lang="en-US" dirty="0">
                <a:latin typeface="Times New Roman" panose="02020603050405020304" pitchFamily="18" charset="0"/>
                <a:cs typeface="Times New Roman" panose="02020603050405020304" pitchFamily="18" charset="0"/>
              </a:rPr>
              <a:t>{'0': {'0': {'fluxd': array([ 8.44827557,  0.        ,  0.        ,  0.        ])},</a:t>
            </a:r>
          </a:p>
          <a:p>
            <a:r>
              <a:rPr lang="en-US" dirty="0">
                <a:latin typeface="Times New Roman" panose="02020603050405020304" pitchFamily="18" charset="0"/>
                <a:cs typeface="Times New Roman" panose="02020603050405020304" pitchFamily="18" charset="0"/>
              </a:rPr>
              <a:t>    '1': {'fluxd': array([ 8.13441944,  0.        ,  0.        ,  0.        ])},</a:t>
            </a:r>
          </a:p>
          <a:p>
            <a:r>
              <a:rPr lang="en-US" dirty="0">
                <a:latin typeface="Times New Roman" panose="02020603050405020304" pitchFamily="18" charset="0"/>
                <a:cs typeface="Times New Roman" panose="02020603050405020304" pitchFamily="18" charset="0"/>
              </a:rPr>
              <a:t>    '2': {'fluxd': array([ 7.84281111,  0.        ,  0.        ,  0.        ])},</a:t>
            </a:r>
          </a:p>
          <a:p>
            <a:r>
              <a:rPr lang="en-US" dirty="0">
                <a:latin typeface="Times New Roman" panose="02020603050405020304" pitchFamily="18" charset="0"/>
                <a:cs typeface="Times New Roman" panose="02020603050405020304" pitchFamily="18" charset="0"/>
              </a:rPr>
              <a:t>    'fieldName': '0137+331=3C48'},</a:t>
            </a:r>
          </a:p>
          <a:p>
            <a:r>
              <a:rPr lang="en-US" dirty="0">
                <a:latin typeface="Times New Roman" panose="02020603050405020304" pitchFamily="18" charset="0"/>
                <a:cs typeface="Times New Roman" panose="02020603050405020304" pitchFamily="18" charset="0"/>
              </a:rPr>
              <a:t>   'format': "{field Id: {spw Id: {fluxd: [I,Q,U,V] in Jy}, 'fieldName':field name }}"}</a:t>
            </a:r>
          </a:p>
          <a:p>
            <a:endParaRPr lang="en-US" sz="6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r>
              <a:rPr lang="en-US" dirty="0">
                <a:latin typeface="Gill Sans MT" panose="020B0502020104020203" pitchFamily="34" charset="77"/>
                <a:cs typeface="Times New Roman" panose="02020603050405020304" pitchFamily="18" charset="0"/>
              </a:rPr>
              <a:t>CASA reports in casalog:</a:t>
            </a:r>
          </a:p>
          <a:p>
            <a:endParaRPr lang="en-US" sz="600" dirty="0">
              <a:latin typeface="Gill Sans MT" panose="020B0502020104020203" pitchFamily="34" charset="77"/>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Selected 54756 out of 97929 rows.</a:t>
            </a:r>
          </a:p>
          <a:p>
            <a:r>
              <a:rPr lang="en-US" sz="1500" dirty="0">
                <a:latin typeface="Times New Roman" panose="02020603050405020304" pitchFamily="18" charset="0"/>
                <a:cs typeface="Times New Roman" panose="02020603050405020304" pitchFamily="18" charset="0"/>
              </a:rPr>
              <a:t>0137+331=3C48 (fld ind 0) spw 0  [I=8.4483, Q=0, U=0, V=0] Jy @ 3e+09Hz, (Perley-Butler 2017)</a:t>
            </a:r>
          </a:p>
          <a:p>
            <a:r>
              <a:rPr lang="en-US" sz="1500" dirty="0">
                <a:latin typeface="Times New Roman" panose="02020603050405020304" pitchFamily="18" charset="0"/>
                <a:cs typeface="Times New Roman" panose="02020603050405020304" pitchFamily="18" charset="0"/>
              </a:rPr>
              <a:t>0137+331=3C48 (fld ind 0) spw 1  [I=8.1344, Q=0, U=0, V=0] Jy @ 3.128e+09Hz, (Perley-Butler 2017)</a:t>
            </a:r>
          </a:p>
          <a:p>
            <a:r>
              <a:rPr lang="en-US" sz="1500" dirty="0">
                <a:latin typeface="Times New Roman" panose="02020603050405020304" pitchFamily="18" charset="0"/>
                <a:cs typeface="Times New Roman" panose="02020603050405020304" pitchFamily="18" charset="0"/>
              </a:rPr>
              <a:t>0137+331=3C48 (fld ind 0) spw 2  [I=7.8428, Q=0, U=0, V=0] Jy @ 3.256e+09Hz, (Perley-Butler 2017)</a:t>
            </a:r>
          </a:p>
        </p:txBody>
      </p:sp>
    </p:spTree>
    <p:extLst>
      <p:ext uri="{BB962C8B-B14F-4D97-AF65-F5344CB8AC3E}">
        <p14:creationId xmlns:p14="http://schemas.microsoft.com/office/powerpoint/2010/main" val="113789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BC26C0-1012-2B44-B7A7-71E28EA3A0F5}"/>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a:extLst>
              <a:ext uri="{FF2B5EF4-FFF2-40B4-BE49-F238E27FC236}">
                <a16:creationId xmlns:a16="http://schemas.microsoft.com/office/drawing/2014/main" id="{0F4F3756-649F-574F-B02F-C815F69AEDF7}"/>
              </a:ext>
            </a:extLst>
          </p:cNvPr>
          <p:cNvPicPr>
            <a:picLocks noChangeAspect="1"/>
          </p:cNvPicPr>
          <p:nvPr/>
        </p:nvPicPr>
        <p:blipFill>
          <a:blip r:embed="rId3"/>
          <a:stretch>
            <a:fillRect/>
          </a:stretch>
        </p:blipFill>
        <p:spPr>
          <a:xfrm>
            <a:off x="309944" y="2064833"/>
            <a:ext cx="5261162" cy="4061647"/>
          </a:xfrm>
          <a:prstGeom prst="rect">
            <a:avLst/>
          </a:prstGeom>
        </p:spPr>
      </p:pic>
      <p:sp>
        <p:nvSpPr>
          <p:cNvPr id="2" name="Text Placeholder 1"/>
          <p:cNvSpPr>
            <a:spLocks noGrp="1"/>
          </p:cNvSpPr>
          <p:nvPr>
            <p:ph type="body" sz="quarter" idx="10"/>
          </p:nvPr>
        </p:nvSpPr>
        <p:spPr>
          <a:xfrm>
            <a:off x="457200" y="145743"/>
            <a:ext cx="8551840" cy="524500"/>
          </a:xfrm>
        </p:spPr>
        <p:txBody>
          <a:bodyPr/>
          <a:lstStyle/>
          <a:p>
            <a:r>
              <a:rPr lang="en-US" dirty="0"/>
              <a:t>Examine flux density scale calibrator model</a:t>
            </a:r>
          </a:p>
        </p:txBody>
      </p:sp>
      <p:sp>
        <p:nvSpPr>
          <p:cNvPr id="3" name="Text Placeholder 2"/>
          <p:cNvSpPr>
            <a:spLocks noGrp="1"/>
          </p:cNvSpPr>
          <p:nvPr>
            <p:ph type="body" sz="quarter" idx="4294967295"/>
          </p:nvPr>
        </p:nvSpPr>
        <p:spPr>
          <a:xfrm>
            <a:off x="457200" y="670243"/>
            <a:ext cx="8551840" cy="619125"/>
          </a:xfrm>
          <a:prstGeom prst="rect">
            <a:avLst/>
          </a:prstGeom>
        </p:spPr>
        <p:txBody>
          <a:bodyPr/>
          <a:lstStyle/>
          <a:p>
            <a:r>
              <a:rPr lang="en-US" dirty="0"/>
              <a:t>CASA task </a:t>
            </a:r>
            <a:r>
              <a:rPr lang="en-US" i="1" dirty="0"/>
              <a:t>plotms</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7" name="TextBox 6">
            <a:extLst>
              <a:ext uri="{FF2B5EF4-FFF2-40B4-BE49-F238E27FC236}">
                <a16:creationId xmlns:a16="http://schemas.microsoft.com/office/drawing/2014/main" id="{DCED5204-7767-5B4D-9D5F-B0543B4B5F96}"/>
              </a:ext>
            </a:extLst>
          </p:cNvPr>
          <p:cNvSpPr txBox="1"/>
          <p:nvPr/>
        </p:nvSpPr>
        <p:spPr>
          <a:xfrm>
            <a:off x="4389292" y="979805"/>
            <a:ext cx="4619748" cy="2308324"/>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plotms</a:t>
            </a:r>
          </a:p>
          <a:p>
            <a:pPr marL="285750" indent="-271463"/>
            <a:r>
              <a:rPr lang="en-US" dirty="0">
                <a:latin typeface="Courier New" panose="02070309020205020404" pitchFamily="49" charset="0"/>
                <a:cs typeface="Courier New" panose="02070309020205020404" pitchFamily="49" charset="0"/>
              </a:rPr>
              <a:t>vis = 'my_data.ms</a:t>
            </a:r>
            <a:r>
              <a:rPr lang="en-US" sz="1600" dirty="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285750" indent="-271463"/>
            <a:r>
              <a:rPr lang="en-US" dirty="0">
                <a:latin typeface="Courier New" panose="02070309020205020404" pitchFamily="49" charset="0"/>
                <a:cs typeface="Courier New" panose="02070309020205020404" pitchFamily="49" charset="0"/>
              </a:rPr>
              <a:t>xaxis = </a:t>
            </a:r>
            <a:r>
              <a:rPr lang="en-US" sz="1600"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freq</a:t>
            </a:r>
            <a:r>
              <a:rPr lang="en-US" sz="1600" dirty="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285750" indent="-271463"/>
            <a:r>
              <a:rPr lang="en-US" dirty="0">
                <a:latin typeface="Courier New" panose="02070309020205020404" pitchFamily="49" charset="0"/>
                <a:cs typeface="Courier New" panose="02070309020205020404" pitchFamily="49" charset="0"/>
              </a:rPr>
              <a:t>yaxis = </a:t>
            </a:r>
            <a:r>
              <a:rPr lang="en-US" sz="1600"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amp</a:t>
            </a:r>
            <a:r>
              <a:rPr lang="en-US" sz="1600" dirty="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285750" indent="-271463"/>
            <a:r>
              <a:rPr lang="en-US" dirty="0">
                <a:latin typeface="Courier New" panose="02070309020205020404" pitchFamily="49" charset="0"/>
                <a:cs typeface="Courier New" panose="02070309020205020404" pitchFamily="49" charset="0"/>
              </a:rPr>
              <a:t>ydatacolumn = </a:t>
            </a:r>
            <a:r>
              <a:rPr lang="en-US" sz="1600"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model</a:t>
            </a:r>
            <a:r>
              <a:rPr lang="en-US" sz="1600" dirty="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285750" indent="-271463"/>
            <a:r>
              <a:rPr lang="en-US" dirty="0">
                <a:latin typeface="Courier New" panose="02070309020205020404" pitchFamily="49" charset="0"/>
                <a:cs typeface="Courier New" panose="02070309020205020404" pitchFamily="49" charset="0"/>
              </a:rPr>
              <a:t>field = </a:t>
            </a:r>
            <a:r>
              <a:rPr lang="en-US" sz="1800"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0</a:t>
            </a:r>
            <a:r>
              <a:rPr lang="en-US" sz="1600" dirty="0">
                <a:latin typeface="Courier New" panose="02070309020205020404" pitchFamily="49" charset="0"/>
                <a:cs typeface="Courier New" panose="02070309020205020404" pitchFamily="49" charset="0"/>
              </a:rPr>
              <a:t>'</a:t>
            </a:r>
          </a:p>
          <a:p>
            <a:pPr marL="285750" indent="-271463"/>
            <a:r>
              <a:rPr lang="en-US" dirty="0">
                <a:latin typeface="Courier New" panose="02070309020205020404" pitchFamily="49" charset="0"/>
                <a:cs typeface="Courier New" panose="02070309020205020404" pitchFamily="49" charset="0"/>
              </a:rPr>
              <a:t>correlation = </a:t>
            </a:r>
            <a:r>
              <a:rPr lang="en-US" sz="1600" dirty="0">
                <a:latin typeface="Courier New" panose="02070309020205020404" pitchFamily="49" charset="0"/>
                <a:cs typeface="Courier New" panose="02070309020205020404" pitchFamily="49" charset="0"/>
              </a:rPr>
              <a:t>'RR,LL'</a:t>
            </a:r>
            <a:endParaRPr lang="en-US" dirty="0">
              <a:latin typeface="Courier New" panose="02070309020205020404" pitchFamily="49" charset="0"/>
              <a:cs typeface="Courier New" panose="02070309020205020404" pitchFamily="49" charset="0"/>
            </a:endParaRPr>
          </a:p>
          <a:p>
            <a:pPr marL="285750" indent="-271463"/>
            <a:r>
              <a:rPr lang="en-US" dirty="0">
                <a:latin typeface="Courier New" panose="02070309020205020404" pitchFamily="49" charset="0"/>
                <a:cs typeface="Courier New" panose="02070309020205020404" pitchFamily="49" charset="0"/>
              </a:rPr>
              <a:t>coloraxis = </a:t>
            </a:r>
            <a:r>
              <a:rPr lang="en-US" sz="1600"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spw</a:t>
            </a: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91897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23837"/>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9" name="Rectangle 2">
            <a:extLst>
              <a:ext uri="{FF2B5EF4-FFF2-40B4-BE49-F238E27FC236}">
                <a16:creationId xmlns:a16="http://schemas.microsoft.com/office/drawing/2014/main" id="{893878FC-5A42-A047-9000-1B918D6A62A9}"/>
              </a:ext>
            </a:extLst>
          </p:cNvPr>
          <p:cNvSpPr txBox="1">
            <a:spLocks noChangeArrowheads="1"/>
          </p:cNvSpPr>
          <p:nvPr/>
        </p:nvSpPr>
        <p:spPr bwMode="auto">
          <a:xfrm>
            <a:off x="8878" y="0"/>
            <a:ext cx="9144000" cy="99429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Setting the flux density scale manually:  </a:t>
            </a:r>
            <a:r>
              <a:rPr lang="en-US" i="1" dirty="0">
                <a:latin typeface="Gill Sans MT" charset="0"/>
                <a:ea typeface="ＭＳ Ｐゴシック" charset="0"/>
              </a:rPr>
              <a:t>setjy</a:t>
            </a:r>
          </a:p>
        </p:txBody>
      </p:sp>
      <p:sp>
        <p:nvSpPr>
          <p:cNvPr id="10" name="Rectangle 4">
            <a:extLst>
              <a:ext uri="{FF2B5EF4-FFF2-40B4-BE49-F238E27FC236}">
                <a16:creationId xmlns:a16="http://schemas.microsoft.com/office/drawing/2014/main" id="{9349DE9B-98F8-C143-9001-B5C1EE444C4E}"/>
              </a:ext>
            </a:extLst>
          </p:cNvPr>
          <p:cNvSpPr>
            <a:spLocks noChangeArrowheads="1"/>
          </p:cNvSpPr>
          <p:nvPr/>
        </p:nvSpPr>
        <p:spPr bwMode="auto">
          <a:xfrm>
            <a:off x="9331" y="1958458"/>
            <a:ext cx="9134669" cy="3263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defTabSz="914400" fontAlgn="base">
              <a:spcBef>
                <a:spcPct val="20000"/>
              </a:spcBef>
              <a:spcAft>
                <a:spcPct val="0"/>
              </a:spcAft>
            </a:pPr>
            <a:r>
              <a:rPr lang="en-US" sz="2000" dirty="0">
                <a:solidFill>
                  <a:srgbClr val="000099"/>
                </a:solidFill>
                <a:latin typeface="Courier New" charset="0"/>
                <a:ea typeface="ＭＳ Ｐゴシック" charset="0"/>
                <a:cs typeface="Gill Sans" charset="0"/>
              </a:rPr>
              <a:t>  standard       =     </a:t>
            </a:r>
            <a:r>
              <a:rPr lang="en-US" sz="2000" dirty="0">
                <a:solidFill>
                  <a:srgbClr val="062458"/>
                </a:solidFill>
                <a:latin typeface="Times New Roman" panose="02020603050405020304" pitchFamily="18" charset="0"/>
                <a:cs typeface="Times New Roman" panose="02020603050405020304" pitchFamily="18" charset="0"/>
              </a:rPr>
              <a:t>'</a:t>
            </a:r>
            <a:r>
              <a:rPr lang="en-US" sz="2000" dirty="0">
                <a:solidFill>
                  <a:srgbClr val="000099"/>
                </a:solidFill>
                <a:latin typeface="Courier New" charset="0"/>
                <a:ea typeface="ＭＳ Ｐゴシック" charset="0"/>
                <a:cs typeface="Gill Sans" charset="0"/>
              </a:rPr>
              <a:t>manual</a:t>
            </a:r>
            <a:r>
              <a:rPr lang="en-US" sz="2000" dirty="0">
                <a:solidFill>
                  <a:srgbClr val="062458"/>
                </a:solidFill>
                <a:latin typeface="Times New Roman" panose="02020603050405020304" pitchFamily="18" charset="0"/>
                <a:cs typeface="Times New Roman" panose="02020603050405020304" pitchFamily="18" charset="0"/>
              </a:rPr>
              <a:t>'</a:t>
            </a:r>
            <a:endParaRPr lang="en-US" sz="2000" dirty="0">
              <a:solidFill>
                <a:srgbClr val="000099"/>
              </a:solidFill>
              <a:latin typeface="ＭＳ Ｐゴシック"/>
              <a:ea typeface="ＭＳ Ｐゴシック"/>
              <a:cs typeface="Gill Sans" charset="0"/>
            </a:endParaRPr>
          </a:p>
          <a:p>
            <a:pPr marL="344488" indent="-344488" defTabSz="914400" fontAlgn="base">
              <a:spcBef>
                <a:spcPct val="20000"/>
              </a:spcBef>
              <a:spcAft>
                <a:spcPct val="0"/>
              </a:spcAft>
            </a:pPr>
            <a:r>
              <a:rPr lang="en-US" sz="2000" dirty="0">
                <a:solidFill>
                  <a:srgbClr val="000099"/>
                </a:solidFill>
                <a:latin typeface="Courier New" charset="0"/>
                <a:ea typeface="ＭＳ Ｐゴシック" charset="0"/>
                <a:cs typeface="Gill Sans" charset="0"/>
              </a:rPr>
              <a:t>		fluxdensity    = [8.446, 0, 0, 0]   </a:t>
            </a:r>
            <a:r>
              <a:rPr lang="en-US" sz="2000" dirty="0">
                <a:solidFill>
                  <a:srgbClr val="000099"/>
                </a:solidFill>
                <a:latin typeface="Gill Sans MT" panose="020B0502020104020203" pitchFamily="34" charset="77"/>
                <a:ea typeface="ＭＳ Ｐゴシック" charset="0"/>
                <a:cs typeface="Gill Sans" charset="0"/>
              </a:rPr>
              <a:t># Stokes I, Q, U, V in Jy</a:t>
            </a:r>
          </a:p>
          <a:p>
            <a:pPr marL="344488" indent="-344488" defTabSz="914400" fontAlgn="base">
              <a:spcBef>
                <a:spcPct val="20000"/>
              </a:spcBef>
              <a:spcAft>
                <a:spcPct val="0"/>
              </a:spcAft>
            </a:pPr>
            <a:r>
              <a:rPr lang="en-US" sz="2000" dirty="0">
                <a:solidFill>
                  <a:srgbClr val="000099"/>
                </a:solidFill>
                <a:latin typeface="Courier New" charset="0"/>
                <a:ea typeface="ＭＳ Ｐゴシック" charset="0"/>
                <a:cs typeface="Gill Sans" charset="0"/>
              </a:rPr>
              <a:t>		spix           = [-0.925,0]         </a:t>
            </a:r>
            <a:r>
              <a:rPr lang="en-US" sz="2000" dirty="0">
                <a:solidFill>
                  <a:srgbClr val="000099"/>
                </a:solidFill>
                <a:latin typeface="Gill Sans MT" panose="020B0502020104020203" pitchFamily="34" charset="77"/>
                <a:ea typeface="ＭＳ Ｐゴシック" charset="0"/>
                <a:cs typeface="Gill Sans" charset="0"/>
              </a:rPr>
              <a:t># [alpha, curvature]</a:t>
            </a:r>
          </a:p>
          <a:p>
            <a:pPr marL="344488" indent="-344488" defTabSz="914400" fontAlgn="base">
              <a:spcBef>
                <a:spcPct val="20000"/>
              </a:spcBef>
              <a:spcAft>
                <a:spcPct val="0"/>
              </a:spcAft>
            </a:pPr>
            <a:r>
              <a:rPr lang="en-US" sz="2000" dirty="0">
                <a:solidFill>
                  <a:srgbClr val="000099"/>
                </a:solidFill>
                <a:latin typeface="Courier New" charset="0"/>
                <a:ea typeface="ＭＳ Ｐゴシック" charset="0"/>
                <a:cs typeface="Gill Sans" charset="0"/>
              </a:rPr>
              <a:t>		reffreq        = </a:t>
            </a:r>
            <a:r>
              <a:rPr lang="en-US" sz="2000" dirty="0">
                <a:solidFill>
                  <a:srgbClr val="062458"/>
                </a:solidFill>
                <a:latin typeface="Times New Roman" panose="02020603050405020304" pitchFamily="18" charset="0"/>
                <a:cs typeface="Times New Roman" panose="02020603050405020304" pitchFamily="18" charset="0"/>
              </a:rPr>
              <a:t>'</a:t>
            </a:r>
            <a:r>
              <a:rPr lang="en-US" sz="2000" dirty="0">
                <a:solidFill>
                  <a:srgbClr val="000099"/>
                </a:solidFill>
                <a:latin typeface="Courier New" charset="0"/>
                <a:ea typeface="ＭＳ Ｐゴシック" charset="0"/>
                <a:cs typeface="Gill Sans" charset="0"/>
              </a:rPr>
              <a:t>3 GHz</a:t>
            </a:r>
            <a:r>
              <a:rPr lang="en-US" sz="2000" dirty="0">
                <a:solidFill>
                  <a:srgbClr val="062458"/>
                </a:solidFill>
                <a:latin typeface="Times New Roman" panose="02020603050405020304" pitchFamily="18" charset="0"/>
                <a:cs typeface="Times New Roman" panose="02020603050405020304" pitchFamily="18" charset="0"/>
              </a:rPr>
              <a:t>'</a:t>
            </a:r>
            <a:endParaRPr lang="en-US" sz="2000" dirty="0">
              <a:solidFill>
                <a:srgbClr val="062458"/>
              </a:solidFill>
              <a:latin typeface="ＭＳ Ｐゴシック"/>
              <a:ea typeface="ＭＳ Ｐゴシック"/>
              <a:cs typeface="Gill Sans" charset="0"/>
            </a:endParaRPr>
          </a:p>
          <a:p>
            <a:pPr marL="344488" indent="-344488" defTabSz="914400" fontAlgn="base">
              <a:spcBef>
                <a:spcPct val="20000"/>
              </a:spcBef>
              <a:spcAft>
                <a:spcPct val="0"/>
              </a:spcAft>
            </a:pPr>
            <a:r>
              <a:rPr lang="en-US" sz="2000" dirty="0">
                <a:solidFill>
                  <a:srgbClr val="000099"/>
                </a:solidFill>
                <a:latin typeface="Courier New" charset="0"/>
                <a:ea typeface="ＭＳ Ｐゴシック" charset="0"/>
                <a:cs typeface="Gill Sans" charset="0"/>
              </a:rPr>
              <a:t>	</a:t>
            </a:r>
          </a:p>
          <a:p>
            <a:pPr marL="344488" indent="-344488" defTabSz="914400" fontAlgn="base">
              <a:spcBef>
                <a:spcPct val="20000"/>
              </a:spcBef>
              <a:spcAft>
                <a:spcPct val="0"/>
              </a:spcAft>
            </a:pPr>
            <a:r>
              <a:rPr lang="en-US" sz="2000" dirty="0">
                <a:latin typeface="Gill Sans MT"/>
                <a:ea typeface="ＭＳ Ｐゴシック" charset="0"/>
                <a:cs typeface="Gill Sans" charset="0"/>
              </a:rPr>
              <a:t>	Can also use </a:t>
            </a:r>
            <a:r>
              <a:rPr lang="en-US" sz="2000" i="1" dirty="0">
                <a:latin typeface="Gill Sans MT"/>
                <a:ea typeface="ＭＳ Ｐゴシック" charset="0"/>
                <a:cs typeface="Gill Sans" charset="0"/>
              </a:rPr>
              <a:t>setjy</a:t>
            </a:r>
            <a:r>
              <a:rPr lang="en-US" sz="2000" dirty="0">
                <a:latin typeface="Gill Sans MT"/>
                <a:ea typeface="ＭＳ Ｐゴシック" charset="0"/>
                <a:cs typeface="Gill Sans" charset="0"/>
              </a:rPr>
              <a:t> to provide:</a:t>
            </a:r>
          </a:p>
          <a:p>
            <a:pPr marL="344488" indent="-344488" defTabSz="914400" fontAlgn="base">
              <a:spcBef>
                <a:spcPct val="20000"/>
              </a:spcBef>
              <a:spcAft>
                <a:spcPct val="0"/>
              </a:spcAft>
            </a:pPr>
            <a:r>
              <a:rPr lang="en-US" sz="2000" dirty="0">
                <a:solidFill>
                  <a:srgbClr val="000099"/>
                </a:solidFill>
                <a:latin typeface="Gill Sans MT"/>
                <a:ea typeface="ＭＳ Ｐゴシック" charset="0"/>
                <a:cs typeface="Gill Sans" charset="0"/>
              </a:rPr>
              <a:t>		</a:t>
            </a:r>
            <a:r>
              <a:rPr lang="en-US" sz="1900" dirty="0">
                <a:solidFill>
                  <a:srgbClr val="000099"/>
                </a:solidFill>
                <a:latin typeface="Courier New" charset="0"/>
                <a:ea typeface="Courier New" charset="0"/>
                <a:cs typeface="Courier New" charset="0"/>
              </a:rPr>
              <a:t>polindex</a:t>
            </a:r>
            <a:r>
              <a:rPr lang="en-US" sz="1900" dirty="0">
                <a:solidFill>
                  <a:srgbClr val="000099"/>
                </a:solidFill>
                <a:latin typeface="Gill Sans MT"/>
                <a:ea typeface="ＭＳ Ｐゴシック" charset="0"/>
                <a:cs typeface="Gill Sans" charset="0"/>
              </a:rPr>
              <a:t>:  coefficients for frequency dependence of linear polarization fraction 	</a:t>
            </a:r>
            <a:r>
              <a:rPr lang="en-US" sz="1900" dirty="0">
                <a:solidFill>
                  <a:srgbClr val="000099"/>
                </a:solidFill>
                <a:latin typeface="Courier New" charset="0"/>
                <a:ea typeface="Courier New" charset="0"/>
                <a:cs typeface="Courier New" charset="0"/>
              </a:rPr>
              <a:t>polangle</a:t>
            </a:r>
            <a:r>
              <a:rPr lang="en-US" sz="1900" dirty="0">
                <a:solidFill>
                  <a:srgbClr val="000099"/>
                </a:solidFill>
                <a:latin typeface="Gill Sans MT"/>
                <a:ea typeface="ＭＳ Ｐゴシック" charset="0"/>
                <a:cs typeface="Gill Sans" charset="0"/>
              </a:rPr>
              <a:t>:  coefficients for frequency dependence of polarization angle    	</a:t>
            </a:r>
            <a:r>
              <a:rPr lang="en-US" sz="1900" dirty="0">
                <a:solidFill>
                  <a:srgbClr val="000099"/>
                </a:solidFill>
                <a:latin typeface="Courier New" charset="0"/>
                <a:ea typeface="Courier New" charset="0"/>
                <a:cs typeface="Courier New" charset="0"/>
              </a:rPr>
              <a:t>rotmeas</a:t>
            </a:r>
            <a:r>
              <a:rPr lang="en-US" sz="1900" dirty="0">
                <a:solidFill>
                  <a:srgbClr val="000099"/>
                </a:solidFill>
                <a:latin typeface="Gill Sans MT"/>
                <a:ea typeface="ＭＳ Ｐゴシック" charset="0"/>
                <a:cs typeface="Gill Sans" charset="0"/>
              </a:rPr>
              <a:t>:    rotation measure (rad/m</a:t>
            </a:r>
            <a:r>
              <a:rPr lang="en-US" sz="1900" baseline="30000" dirty="0">
                <a:solidFill>
                  <a:srgbClr val="000099"/>
                </a:solidFill>
                <a:latin typeface="Gill Sans MT"/>
                <a:ea typeface="ＭＳ Ｐゴシック" charset="0"/>
                <a:cs typeface="Gill Sans" charset="0"/>
              </a:rPr>
              <a:t>2</a:t>
            </a:r>
            <a:r>
              <a:rPr lang="en-US" sz="1900" dirty="0">
                <a:solidFill>
                  <a:srgbClr val="000099"/>
                </a:solidFill>
                <a:latin typeface="Gill Sans MT"/>
                <a:ea typeface="ＭＳ Ｐゴシック" charset="0"/>
                <a:cs typeface="Gill Sans" charset="0"/>
              </a:rPr>
              <a:t>)</a:t>
            </a:r>
            <a:endParaRPr lang="en-US" sz="2000" dirty="0">
              <a:solidFill>
                <a:srgbClr val="000099"/>
              </a:solidFill>
              <a:latin typeface="Courier New" charset="0"/>
              <a:ea typeface="ＭＳ Ｐゴシック" charset="0"/>
              <a:cs typeface="Gill Sans" charset="0"/>
            </a:endParaRPr>
          </a:p>
          <a:p>
            <a:pPr marL="344488" indent="-344488" defTabSz="914400" fontAlgn="base">
              <a:spcBef>
                <a:spcPct val="20000"/>
              </a:spcBef>
              <a:spcAft>
                <a:spcPct val="0"/>
              </a:spcAft>
            </a:pPr>
            <a:endParaRPr lang="en-US" sz="2000" dirty="0">
              <a:solidFill>
                <a:srgbClr val="000099"/>
              </a:solidFill>
              <a:latin typeface="Courier New" charset="0"/>
              <a:ea typeface="ＭＳ Ｐゴシック" charset="0"/>
              <a:cs typeface="Gill Sans" charset="0"/>
            </a:endParaRPr>
          </a:p>
        </p:txBody>
      </p:sp>
      <p:sp>
        <p:nvSpPr>
          <p:cNvPr id="11" name="Rectangle 5">
            <a:extLst>
              <a:ext uri="{FF2B5EF4-FFF2-40B4-BE49-F238E27FC236}">
                <a16:creationId xmlns:a16="http://schemas.microsoft.com/office/drawing/2014/main" id="{8989EB49-D630-FD49-94B8-7E9C42FFBF45}"/>
              </a:ext>
            </a:extLst>
          </p:cNvPr>
          <p:cNvSpPr>
            <a:spLocks noChangeArrowheads="1"/>
          </p:cNvSpPr>
          <p:nvPr/>
        </p:nvSpPr>
        <p:spPr bwMode="auto">
          <a:xfrm>
            <a:off x="381000" y="914400"/>
            <a:ext cx="8762999"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defTabSz="914400" fontAlgn="base">
              <a:spcBef>
                <a:spcPct val="0"/>
              </a:spcBef>
              <a:spcAft>
                <a:spcPct val="0"/>
              </a:spcAft>
              <a:buFont typeface="Arial"/>
              <a:buChar char="•"/>
            </a:pPr>
            <a:r>
              <a:rPr lang="en-US" sz="2600" dirty="0">
                <a:latin typeface="Gill Sans MT" charset="0"/>
                <a:ea typeface="ＭＳ Ｐゴシック" charset="0"/>
                <a:cs typeface="Gill Sans" charset="0"/>
              </a:rPr>
              <a:t>User can choose to provide flux density values rather than letting the task calculate them (manual mode)</a:t>
            </a:r>
          </a:p>
        </p:txBody>
      </p:sp>
      <p:sp>
        <p:nvSpPr>
          <p:cNvPr id="2" name="TextBox 1">
            <a:extLst>
              <a:ext uri="{FF2B5EF4-FFF2-40B4-BE49-F238E27FC236}">
                <a16:creationId xmlns:a16="http://schemas.microsoft.com/office/drawing/2014/main" id="{DE23CD1B-C5A7-5342-A09D-DC2DEAA95A34}"/>
              </a:ext>
            </a:extLst>
          </p:cNvPr>
          <p:cNvSpPr txBox="1"/>
          <p:nvPr/>
        </p:nvSpPr>
        <p:spPr>
          <a:xfrm>
            <a:off x="290900" y="5443634"/>
            <a:ext cx="6178102" cy="400110"/>
          </a:xfrm>
          <a:prstGeom prst="rect">
            <a:avLst/>
          </a:prstGeom>
          <a:noFill/>
        </p:spPr>
        <p:txBody>
          <a:bodyPr wrap="none" rtlCol="0">
            <a:spAutoFit/>
          </a:bodyPr>
          <a:lstStyle/>
          <a:p>
            <a:r>
              <a:rPr lang="en-US" sz="2000" dirty="0">
                <a:solidFill>
                  <a:schemeClr val="accent2"/>
                </a:solidFill>
                <a:latin typeface="Gill Sans MT" panose="020B0502020104020203" pitchFamily="34" charset="0"/>
              </a:rPr>
              <a:t>* Polarization discussed tomorrow in Frank Schinzel's talk</a:t>
            </a:r>
          </a:p>
        </p:txBody>
      </p:sp>
    </p:spTree>
    <p:extLst>
      <p:ext uri="{BB962C8B-B14F-4D97-AF65-F5344CB8AC3E}">
        <p14:creationId xmlns:p14="http://schemas.microsoft.com/office/powerpoint/2010/main" val="468200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960" y="274320"/>
            <a:ext cx="8874080" cy="477202"/>
          </a:xfrm>
        </p:spPr>
        <p:txBody>
          <a:bodyPr/>
          <a:lstStyle/>
          <a:p>
            <a:r>
              <a:rPr lang="en-US" dirty="0">
                <a:latin typeface="Gill Sans MT" charset="0"/>
                <a:ea typeface="ＭＳ Ｐゴシック" charset="0"/>
              </a:rPr>
              <a:t>Calibration</a:t>
            </a:r>
            <a:endParaRPr lang="en-US" dirty="0"/>
          </a:p>
        </p:txBody>
      </p:sp>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Rectangle 4">
            <a:extLst>
              <a:ext uri="{FF2B5EF4-FFF2-40B4-BE49-F238E27FC236}">
                <a16:creationId xmlns:a16="http://schemas.microsoft.com/office/drawing/2014/main" id="{94E26C71-6248-D94E-850D-114900AE5CA2}"/>
              </a:ext>
            </a:extLst>
          </p:cNvPr>
          <p:cNvSpPr>
            <a:spLocks noChangeArrowheads="1"/>
          </p:cNvSpPr>
          <p:nvPr/>
        </p:nvSpPr>
        <p:spPr bwMode="auto">
          <a:xfrm>
            <a:off x="381000" y="914400"/>
            <a:ext cx="763344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Correcting antenna positions</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Gain Curves (high-freq)</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Opacity (high-) and Ionospheric (low-freq) corrections</a:t>
            </a:r>
          </a:p>
          <a:p>
            <a:pPr marL="344488" indent="-344488">
              <a:spcBef>
                <a:spcPct val="20000"/>
              </a:spcBef>
              <a:buFont typeface="Wingdings" pitchFamily="2" charset="2"/>
              <a:buChar char="ü"/>
            </a:pPr>
            <a:r>
              <a:rPr lang="en-US" sz="2200" i="1" dirty="0">
                <a:solidFill>
                  <a:schemeClr val="bg1">
                    <a:lumMod val="65000"/>
                  </a:schemeClr>
                </a:solidFill>
                <a:latin typeface="Gill Sans MT" charset="0"/>
                <a:cs typeface="Gill Sans" charset="0"/>
              </a:rPr>
              <a:t>Switched power **</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Re-quantizer gain calibration (mostly 3-bit data)</a:t>
            </a:r>
          </a:p>
          <a:p>
            <a:pPr marL="344488" indent="-344488">
              <a:spcBef>
                <a:spcPct val="20000"/>
              </a:spcBef>
              <a:buFontTx/>
              <a:buChar char="•"/>
            </a:pPr>
            <a:endParaRPr lang="en-US" sz="1000" dirty="0">
              <a:latin typeface="Gill Sans MT" charset="0"/>
              <a:cs typeface="Gill Sans" charset="0"/>
            </a:endParaRP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Setting the flux density scale</a:t>
            </a:r>
          </a:p>
          <a:p>
            <a:pPr marL="344488" indent="-344488">
              <a:spcBef>
                <a:spcPct val="20000"/>
              </a:spcBef>
              <a:buFontTx/>
              <a:buChar char="•"/>
            </a:pPr>
            <a:r>
              <a:rPr lang="en-US" sz="2200" dirty="0">
                <a:latin typeface="Gill Sans MT" charset="0"/>
                <a:cs typeface="Gill Sans" charset="0"/>
              </a:rPr>
              <a:t>Delay calibration</a:t>
            </a:r>
          </a:p>
          <a:p>
            <a:pPr marL="344488" indent="-344488">
              <a:spcBef>
                <a:spcPct val="20000"/>
              </a:spcBef>
              <a:buFontTx/>
              <a:buChar char="•"/>
            </a:pPr>
            <a:r>
              <a:rPr lang="en-US" sz="2200" dirty="0">
                <a:latin typeface="Gill Sans MT" charset="0"/>
                <a:cs typeface="Gill Sans" charset="0"/>
              </a:rPr>
              <a:t>Pre-bandpass phase-only calibration (high-</a:t>
            </a:r>
            <a:r>
              <a:rPr lang="en-US" sz="2200" dirty="0" err="1">
                <a:latin typeface="Gill Sans MT" charset="0"/>
                <a:cs typeface="Gill Sans" charset="0"/>
              </a:rPr>
              <a:t>freq</a:t>
            </a:r>
            <a:r>
              <a:rPr lang="en-US" sz="2200" dirty="0">
                <a:latin typeface="Gill Sans MT" charset="0"/>
                <a:cs typeface="Gill Sans" charset="0"/>
              </a:rPr>
              <a:t>)</a:t>
            </a:r>
          </a:p>
          <a:p>
            <a:pPr marL="344488" indent="-344488">
              <a:spcBef>
                <a:spcPct val="20000"/>
              </a:spcBef>
              <a:buFontTx/>
              <a:buChar char="•"/>
            </a:pPr>
            <a:r>
              <a:rPr lang="en-US" sz="2200" dirty="0">
                <a:latin typeface="Gill Sans MT" charset="0"/>
                <a:cs typeface="Gill Sans" charset="0"/>
              </a:rPr>
              <a:t>Bandpass calibration</a:t>
            </a:r>
          </a:p>
          <a:p>
            <a:pPr marL="344488" indent="-344488">
              <a:spcBef>
                <a:spcPct val="20000"/>
              </a:spcBef>
              <a:buFontTx/>
              <a:buChar char="•"/>
            </a:pPr>
            <a:r>
              <a:rPr lang="en-US" sz="2200" dirty="0">
                <a:latin typeface="Gill Sans MT" charset="0"/>
                <a:cs typeface="Gill Sans" charset="0"/>
              </a:rPr>
              <a:t>Complex gain calibration</a:t>
            </a:r>
          </a:p>
          <a:p>
            <a:pPr marL="344488" indent="-344488">
              <a:spcBef>
                <a:spcPct val="20000"/>
              </a:spcBef>
              <a:buFontTx/>
              <a:buChar char="•"/>
            </a:pPr>
            <a:r>
              <a:rPr lang="en-US" sz="2200" dirty="0">
                <a:latin typeface="Gill Sans MT" charset="0"/>
                <a:cs typeface="Gill Sans" charset="0"/>
              </a:rPr>
              <a:t>(Polarization Calibration)</a:t>
            </a:r>
          </a:p>
          <a:p>
            <a:pPr marL="344488" indent="-344488">
              <a:spcBef>
                <a:spcPct val="20000"/>
              </a:spcBef>
              <a:buFontTx/>
              <a:buChar char="•"/>
            </a:pPr>
            <a:r>
              <a:rPr lang="en-US" sz="2200" dirty="0">
                <a:latin typeface="Gill Sans MT" charset="0"/>
                <a:cs typeface="Gill Sans" charset="0"/>
              </a:rPr>
              <a:t>Setting the flux density scales of the complex gain calibrators</a:t>
            </a:r>
          </a:p>
        </p:txBody>
      </p:sp>
      <p:sp>
        <p:nvSpPr>
          <p:cNvPr id="8" name="AutoShape 5">
            <a:extLst>
              <a:ext uri="{FF2B5EF4-FFF2-40B4-BE49-F238E27FC236}">
                <a16:creationId xmlns:a16="http://schemas.microsoft.com/office/drawing/2014/main" id="{A107A8A3-E3A4-C64F-B1CF-A14C5BCF37A6}"/>
              </a:ext>
            </a:extLst>
          </p:cNvPr>
          <p:cNvSpPr>
            <a:spLocks/>
          </p:cNvSpPr>
          <p:nvPr/>
        </p:nvSpPr>
        <p:spPr bwMode="auto">
          <a:xfrm>
            <a:off x="6948056" y="1034147"/>
            <a:ext cx="533400" cy="1974096"/>
          </a:xfrm>
          <a:prstGeom prst="rightBrace">
            <a:avLst>
              <a:gd name="adj1" fmla="val 30952"/>
              <a:gd name="adj2" fmla="val 50667"/>
            </a:avLst>
          </a:prstGeom>
          <a:noFill/>
          <a:ln w="34925">
            <a:solidFill>
              <a:schemeClr val="accent2">
                <a:lumMod val="60000"/>
                <a:lumOff val="40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solidFill>
                <a:schemeClr val="accent2"/>
              </a:solidFill>
              <a:cs typeface="Gill Sans" charset="0"/>
            </a:endParaRPr>
          </a:p>
        </p:txBody>
      </p:sp>
      <p:sp>
        <p:nvSpPr>
          <p:cNvPr id="9" name="TextBox 8">
            <a:extLst>
              <a:ext uri="{FF2B5EF4-FFF2-40B4-BE49-F238E27FC236}">
                <a16:creationId xmlns:a16="http://schemas.microsoft.com/office/drawing/2014/main" id="{A4DFDE37-1445-D843-9A07-F0E67BB1D1C6}"/>
              </a:ext>
            </a:extLst>
          </p:cNvPr>
          <p:cNvSpPr txBox="1"/>
          <p:nvPr/>
        </p:nvSpPr>
        <p:spPr>
          <a:xfrm>
            <a:off x="7214756" y="1605696"/>
            <a:ext cx="1752600" cy="830997"/>
          </a:xfrm>
          <a:prstGeom prst="rect">
            <a:avLst/>
          </a:prstGeom>
          <a:noFill/>
        </p:spPr>
        <p:txBody>
          <a:bodyPr wrap="square" rtlCol="0">
            <a:spAutoFit/>
          </a:bodyPr>
          <a:lstStyle/>
          <a:p>
            <a:pPr algn="ctr" eaLnBrk="0" hangingPunct="0">
              <a:spcBef>
                <a:spcPct val="20000"/>
              </a:spcBef>
            </a:pPr>
            <a:r>
              <a:rPr lang="en-US" sz="2400" i="1" dirty="0">
                <a:solidFill>
                  <a:schemeClr val="bg1">
                    <a:lumMod val="65000"/>
                  </a:schemeClr>
                </a:solidFill>
                <a:latin typeface="Gill Sans MT" pitchFamily="34" charset="0"/>
                <a:cs typeface="Gill Sans" pitchFamily="17" charset="0"/>
              </a:rPr>
              <a:t>A priori </a:t>
            </a:r>
            <a:r>
              <a:rPr lang="en-US" sz="2400" dirty="0">
                <a:solidFill>
                  <a:schemeClr val="bg1">
                    <a:lumMod val="65000"/>
                  </a:schemeClr>
                </a:solidFill>
                <a:latin typeface="Gill Sans MT" pitchFamily="34" charset="0"/>
                <a:cs typeface="Gill Sans" pitchFamily="17" charset="0"/>
              </a:rPr>
              <a:t>calibration</a:t>
            </a:r>
          </a:p>
        </p:txBody>
      </p:sp>
    </p:spTree>
    <p:extLst>
      <p:ext uri="{BB962C8B-B14F-4D97-AF65-F5344CB8AC3E}">
        <p14:creationId xmlns:p14="http://schemas.microsoft.com/office/powerpoint/2010/main" val="2424067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329962-71E3-0945-AAE2-905F794819FF}"/>
              </a:ext>
            </a:extLst>
          </p:cNvPr>
          <p:cNvPicPr>
            <a:picLocks noChangeAspect="1"/>
          </p:cNvPicPr>
          <p:nvPr/>
        </p:nvPicPr>
        <p:blipFill>
          <a:blip r:embed="rId3"/>
          <a:stretch>
            <a:fillRect/>
          </a:stretch>
        </p:blipFill>
        <p:spPr>
          <a:xfrm>
            <a:off x="4762499" y="2273366"/>
            <a:ext cx="4025500" cy="3107709"/>
          </a:xfrm>
          <a:prstGeom prst="rect">
            <a:avLst/>
          </a:prstGeom>
        </p:spPr>
      </p:pic>
      <p:pic>
        <p:nvPicPr>
          <p:cNvPr id="4" name="Picture 3">
            <a:extLst>
              <a:ext uri="{FF2B5EF4-FFF2-40B4-BE49-F238E27FC236}">
                <a16:creationId xmlns:a16="http://schemas.microsoft.com/office/drawing/2014/main" id="{1A0EEFB8-6FA2-6E4D-8CA0-D4326324967E}"/>
              </a:ext>
            </a:extLst>
          </p:cNvPr>
          <p:cNvPicPr>
            <a:picLocks noChangeAspect="1"/>
          </p:cNvPicPr>
          <p:nvPr/>
        </p:nvPicPr>
        <p:blipFill>
          <a:blip r:embed="rId4"/>
          <a:stretch>
            <a:fillRect/>
          </a:stretch>
        </p:blipFill>
        <p:spPr>
          <a:xfrm>
            <a:off x="371743" y="2273366"/>
            <a:ext cx="4025500" cy="3107709"/>
          </a:xfrm>
          <a:prstGeom prst="rect">
            <a:avLst/>
          </a:prstGeom>
        </p:spPr>
      </p:pic>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9" name="Rectangle 2">
            <a:extLst>
              <a:ext uri="{FF2B5EF4-FFF2-40B4-BE49-F238E27FC236}">
                <a16:creationId xmlns:a16="http://schemas.microsoft.com/office/drawing/2014/main" id="{893878FC-5A42-A047-9000-1B918D6A62A9}"/>
              </a:ext>
            </a:extLst>
          </p:cNvPr>
          <p:cNvSpPr txBox="1">
            <a:spLocks noChangeArrowheads="1"/>
          </p:cNvSpPr>
          <p:nvPr/>
        </p:nvSpPr>
        <p:spPr bwMode="auto">
          <a:xfrm>
            <a:off x="0" y="-35308"/>
            <a:ext cx="9144000" cy="105940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Antenna-based residual delays</a:t>
            </a:r>
          </a:p>
        </p:txBody>
      </p:sp>
      <p:sp>
        <p:nvSpPr>
          <p:cNvPr id="11" name="Rectangle 5">
            <a:extLst>
              <a:ext uri="{FF2B5EF4-FFF2-40B4-BE49-F238E27FC236}">
                <a16:creationId xmlns:a16="http://schemas.microsoft.com/office/drawing/2014/main" id="{8989EB49-D630-FD49-94B8-7E9C42FFBF45}"/>
              </a:ext>
            </a:extLst>
          </p:cNvPr>
          <p:cNvSpPr>
            <a:spLocks noChangeArrowheads="1"/>
          </p:cNvSpPr>
          <p:nvPr/>
        </p:nvSpPr>
        <p:spPr bwMode="auto">
          <a:xfrm>
            <a:off x="381001" y="1143000"/>
            <a:ext cx="8762999"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defTabSz="914400" fontAlgn="base">
              <a:spcBef>
                <a:spcPct val="0"/>
              </a:spcBef>
              <a:spcAft>
                <a:spcPct val="0"/>
              </a:spcAft>
              <a:buFont typeface="Arial"/>
              <a:buChar char="•"/>
            </a:pPr>
            <a:r>
              <a:rPr lang="en-US" sz="2600" dirty="0">
                <a:latin typeface="Gill Sans MT" charset="0"/>
                <a:ea typeface="ＭＳ Ｐゴシック" charset="0"/>
                <a:cs typeface="Gill Sans" charset="0"/>
              </a:rPr>
              <a:t>Seen in UV data as linear phase-ramp vs frequency:</a:t>
            </a:r>
          </a:p>
          <a:p>
            <a:pPr marL="688975" lvl="1" indent="-230188" defTabSz="914400" fontAlgn="base">
              <a:spcBef>
                <a:spcPct val="0"/>
              </a:spcBef>
              <a:spcAft>
                <a:spcPct val="0"/>
              </a:spcAft>
              <a:buFont typeface="System Font Regular"/>
              <a:buChar char="-"/>
            </a:pPr>
            <a:r>
              <a:rPr lang="en-US" sz="2600" dirty="0">
                <a:latin typeface="Gill Sans MT" charset="0"/>
                <a:ea typeface="ＭＳ Ｐゴシック" charset="0"/>
                <a:cs typeface="Gill Sans" charset="0"/>
              </a:rPr>
              <a:t>varying with baseline, correlation (RR, LL), baseband</a:t>
            </a:r>
          </a:p>
        </p:txBody>
      </p:sp>
    </p:spTree>
    <p:extLst>
      <p:ext uri="{BB962C8B-B14F-4D97-AF65-F5344CB8AC3E}">
        <p14:creationId xmlns:p14="http://schemas.microsoft.com/office/powerpoint/2010/main" val="2195497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14277E-CB92-9543-A4BA-812AD2C7D4DD}"/>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457200" y="145743"/>
            <a:ext cx="8551840" cy="524500"/>
          </a:xfrm>
        </p:spPr>
        <p:txBody>
          <a:bodyPr/>
          <a:lstStyle/>
          <a:p>
            <a:r>
              <a:rPr lang="en-US" dirty="0"/>
              <a:t>Calibrating antenna-based delays</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7" name="TextBox 6">
            <a:extLst>
              <a:ext uri="{FF2B5EF4-FFF2-40B4-BE49-F238E27FC236}">
                <a16:creationId xmlns:a16="http://schemas.microsoft.com/office/drawing/2014/main" id="{DCED5204-7767-5B4D-9D5F-B0543B4B5F96}"/>
              </a:ext>
            </a:extLst>
          </p:cNvPr>
          <p:cNvSpPr txBox="1"/>
          <p:nvPr/>
        </p:nvSpPr>
        <p:spPr>
          <a:xfrm>
            <a:off x="457197" y="1502786"/>
            <a:ext cx="8551841" cy="2308324"/>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gaincal</a:t>
            </a:r>
          </a:p>
          <a:p>
            <a:r>
              <a:rPr lang="en-US" dirty="0">
                <a:latin typeface="Courier New" panose="02070309020205020404" pitchFamily="49" charset="0"/>
                <a:cs typeface="Courier New" panose="02070309020205020404" pitchFamily="49" charset="0"/>
              </a:rPr>
              <a:t>vis = 'my_data.ms'</a:t>
            </a:r>
          </a:p>
          <a:p>
            <a:r>
              <a:rPr lang="en-US" dirty="0">
                <a:latin typeface="Courier New" panose="02070309020205020404" pitchFamily="49" charset="0"/>
                <a:cs typeface="Courier New" panose="02070309020205020404" pitchFamily="49" charset="0"/>
              </a:rPr>
              <a:t>caltable = 'delays.cal'</a:t>
            </a:r>
          </a:p>
          <a:p>
            <a:r>
              <a:rPr lang="en-US" dirty="0">
                <a:latin typeface="Courier New" panose="02070309020205020404" pitchFamily="49" charset="0"/>
                <a:cs typeface="Courier New" panose="02070309020205020404" pitchFamily="49" charset="0"/>
              </a:rPr>
              <a:t>solint = 'inf'        </a:t>
            </a:r>
            <a:r>
              <a:rPr lang="en-US" dirty="0">
                <a:latin typeface="Gill Sans MT" panose="020B0502020104020203" pitchFamily="34" charset="77"/>
                <a:cs typeface="Courier New" panose="02070309020205020404" pitchFamily="49" charset="0"/>
              </a:rPr>
              <a:t>#  'inf</a:t>
            </a:r>
            <a:r>
              <a:rPr lang="en-US" sz="600" dirty="0">
                <a:latin typeface="Gill Sans MT" panose="020B0502020104020203" pitchFamily="34" charset="77"/>
                <a:cs typeface="Courier New" panose="02070309020205020404" pitchFamily="49" charset="0"/>
              </a:rPr>
              <a:t> </a:t>
            </a:r>
            <a:r>
              <a:rPr lang="en-US" dirty="0">
                <a:latin typeface="Gill Sans MT" panose="020B0502020104020203" pitchFamily="34" charset="77"/>
                <a:cs typeface="Courier New" panose="02070309020205020404" pitchFamily="49" charset="0"/>
              </a:rPr>
              <a:t>' = infinite: combines all data within a scan</a:t>
            </a:r>
          </a:p>
          <a:p>
            <a:r>
              <a:rPr lang="en-US" dirty="0">
                <a:latin typeface="Courier New" panose="02070309020205020404" pitchFamily="49" charset="0"/>
                <a:cs typeface="Courier New" panose="02070309020205020404" pitchFamily="49" charset="0"/>
              </a:rPr>
              <a:t>refant = 'ea10'</a:t>
            </a:r>
          </a:p>
          <a:p>
            <a:pPr marL="2178050" indent="-2178050"/>
            <a:r>
              <a:rPr lang="en-US" dirty="0">
                <a:latin typeface="Courier New" panose="02070309020205020404" pitchFamily="49" charset="0"/>
                <a:cs typeface="Courier New" panose="02070309020205020404" pitchFamily="49" charset="0"/>
              </a:rPr>
              <a:t>scan = '5'  </a:t>
            </a:r>
            <a:r>
              <a:rPr lang="en-US" dirty="0">
                <a:latin typeface="Gill Sans MT" panose="020B0502020104020203" pitchFamily="34" charset="77"/>
                <a:cs typeface="Courier New" panose="02070309020205020404" pitchFamily="49" charset="0"/>
              </a:rPr>
              <a:t>#  can use one scan, or use all with e.g.:  field = '0'  combine = 'scan'</a:t>
            </a:r>
          </a:p>
          <a:p>
            <a:r>
              <a:rPr lang="en-US" b="1" dirty="0">
                <a:latin typeface="Courier New" panose="02070309020205020404" pitchFamily="49" charset="0"/>
                <a:cs typeface="Courier New" panose="02070309020205020404" pitchFamily="49" charset="0"/>
              </a:rPr>
              <a:t>gaintype = 'K'</a:t>
            </a:r>
          </a:p>
          <a:p>
            <a:r>
              <a:rPr lang="en-US" b="1" dirty="0">
                <a:latin typeface="Courier New" panose="02070309020205020404" pitchFamily="49" charset="0"/>
                <a:cs typeface="Courier New" panose="02070309020205020404" pitchFamily="49" charset="0"/>
              </a:rPr>
              <a:t>gaintable = ['antpos.cal', 'tecim.cal']</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gaincal</a:t>
            </a:r>
          </a:p>
        </p:txBody>
      </p:sp>
      <p:sp>
        <p:nvSpPr>
          <p:cNvPr id="10" name="TextBox 9">
            <a:extLst>
              <a:ext uri="{FF2B5EF4-FFF2-40B4-BE49-F238E27FC236}">
                <a16:creationId xmlns:a16="http://schemas.microsoft.com/office/drawing/2014/main" id="{3EFFC8C8-9FB1-154B-86EA-CCC3DB5DA82E}"/>
              </a:ext>
            </a:extLst>
          </p:cNvPr>
          <p:cNvSpPr txBox="1"/>
          <p:nvPr/>
        </p:nvSpPr>
        <p:spPr>
          <a:xfrm>
            <a:off x="457197" y="4098411"/>
            <a:ext cx="8551841" cy="1015663"/>
          </a:xfrm>
          <a:prstGeom prst="rect">
            <a:avLst/>
          </a:prstGeom>
          <a:noFill/>
        </p:spPr>
        <p:txBody>
          <a:bodyPr wrap="square" rtlCol="0">
            <a:spAutoFit/>
          </a:bodyPr>
          <a:lstStyle/>
          <a:p>
            <a:r>
              <a:rPr lang="en-US" sz="2000" dirty="0">
                <a:latin typeface="Gill Sans MT" panose="020B0502020104020203" pitchFamily="34" charset="0"/>
              </a:rPr>
              <a:t>Use a strong (high signal-to-noise) source--- e.g. flux/bandpass calibrator.</a:t>
            </a:r>
          </a:p>
          <a:p>
            <a:r>
              <a:rPr lang="en-US" sz="2000" dirty="0">
                <a:latin typeface="Gill Sans MT" panose="020B0502020104020203" pitchFamily="34" charset="0"/>
              </a:rPr>
              <a:t>  </a:t>
            </a:r>
            <a:r>
              <a:rPr lang="en-US" sz="2000" dirty="0">
                <a:latin typeface="Courier New" panose="02070309020205020404" pitchFamily="49" charset="0"/>
                <a:cs typeface="Courier New" panose="02070309020205020404" pitchFamily="49" charset="0"/>
              </a:rPr>
              <a:t>gaintype = 'K'</a:t>
            </a:r>
            <a:r>
              <a:rPr lang="en-US" sz="2000" dirty="0">
                <a:latin typeface="Gill Sans MT" panose="020B0502020104020203" pitchFamily="34" charset="0"/>
              </a:rPr>
              <a:t>:      solve for the residual delay solutions</a:t>
            </a:r>
          </a:p>
          <a:p>
            <a:r>
              <a:rPr lang="en-US" sz="2000" dirty="0">
                <a:latin typeface="Gill Sans MT" panose="020B0502020104020203" pitchFamily="34" charset="0"/>
              </a:rPr>
              <a:t>  </a:t>
            </a:r>
            <a:r>
              <a:rPr lang="en-US" sz="2000" dirty="0">
                <a:latin typeface="Courier New" panose="02070309020205020404" pitchFamily="49" charset="0"/>
                <a:cs typeface="Courier New" panose="02070309020205020404" pitchFamily="49" charset="0"/>
              </a:rPr>
              <a:t>gaintable = [</a:t>
            </a:r>
            <a:r>
              <a:rPr lang="en-US" sz="2000" dirty="0">
                <a:latin typeface="Gill Sans MT" panose="020B0502020104020203" pitchFamily="34" charset="77"/>
                <a:cs typeface="Courier New" panose="02070309020205020404" pitchFamily="49" charset="0"/>
              </a:rPr>
              <a:t>list</a:t>
            </a:r>
            <a:r>
              <a:rPr lang="en-US" sz="2000" dirty="0">
                <a:latin typeface="Courier New" panose="02070309020205020404" pitchFamily="49" charset="0"/>
                <a:cs typeface="Courier New" panose="02070309020205020404" pitchFamily="49" charset="0"/>
              </a:rPr>
              <a:t>]</a:t>
            </a:r>
            <a:r>
              <a:rPr lang="en-US" sz="2000" dirty="0">
                <a:latin typeface="Gill Sans MT" panose="020B0502020104020203" pitchFamily="34" charset="0"/>
              </a:rPr>
              <a:t>:  include all previous calibration tables</a:t>
            </a:r>
          </a:p>
        </p:txBody>
      </p:sp>
      <p:sp>
        <p:nvSpPr>
          <p:cNvPr id="12" name="TextBox 11">
            <a:extLst>
              <a:ext uri="{FF2B5EF4-FFF2-40B4-BE49-F238E27FC236}">
                <a16:creationId xmlns:a16="http://schemas.microsoft.com/office/drawing/2014/main" id="{8222E8A5-B05A-8D42-A79C-D1A537E9B9E3}"/>
              </a:ext>
            </a:extLst>
          </p:cNvPr>
          <p:cNvSpPr txBox="1"/>
          <p:nvPr/>
        </p:nvSpPr>
        <p:spPr>
          <a:xfrm>
            <a:off x="270788" y="5396979"/>
            <a:ext cx="8873213" cy="400110"/>
          </a:xfrm>
          <a:prstGeom prst="rect">
            <a:avLst/>
          </a:prstGeom>
          <a:noFill/>
        </p:spPr>
        <p:txBody>
          <a:bodyPr wrap="square" rtlCol="0">
            <a:spAutoFit/>
          </a:bodyPr>
          <a:lstStyle/>
          <a:p>
            <a:pPr algn="ctr"/>
            <a:r>
              <a:rPr lang="en-US" sz="2000" dirty="0">
                <a:solidFill>
                  <a:schemeClr val="accent2"/>
                </a:solidFill>
                <a:latin typeface="Gill Sans MT" panose="020B0502020104020203" pitchFamily="34" charset="0"/>
              </a:rPr>
              <a:t>* Warning!*  Data with "failed" solutions will be flagged later, during </a:t>
            </a:r>
            <a:r>
              <a:rPr lang="en-US" sz="2000" i="1" dirty="0">
                <a:solidFill>
                  <a:schemeClr val="accent2"/>
                </a:solidFill>
                <a:latin typeface="Gill Sans MT" panose="020B0502020104020203" pitchFamily="34" charset="0"/>
              </a:rPr>
              <a:t>applycal</a:t>
            </a:r>
            <a:r>
              <a:rPr lang="en-US" sz="2000" dirty="0">
                <a:solidFill>
                  <a:schemeClr val="accent2"/>
                </a:solidFill>
                <a:latin typeface="Gill Sans MT" panose="020B0502020104020203" pitchFamily="34" charset="0"/>
              </a:rPr>
              <a:t> stage</a:t>
            </a:r>
          </a:p>
        </p:txBody>
      </p:sp>
    </p:spTree>
    <p:extLst>
      <p:ext uri="{BB962C8B-B14F-4D97-AF65-F5344CB8AC3E}">
        <p14:creationId xmlns:p14="http://schemas.microsoft.com/office/powerpoint/2010/main" val="4063927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960" y="274320"/>
            <a:ext cx="8874080" cy="477202"/>
          </a:xfrm>
        </p:spPr>
        <p:txBody>
          <a:bodyPr/>
          <a:lstStyle/>
          <a:p>
            <a:r>
              <a:rPr lang="en-US" dirty="0">
                <a:latin typeface="Gill Sans MT" charset="0"/>
                <a:ea typeface="ＭＳ Ｐゴシック" charset="0"/>
              </a:rPr>
              <a:t>Calibration</a:t>
            </a:r>
            <a:endParaRPr lang="en-US" dirty="0"/>
          </a:p>
        </p:txBody>
      </p:sp>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Rectangle 4">
            <a:extLst>
              <a:ext uri="{FF2B5EF4-FFF2-40B4-BE49-F238E27FC236}">
                <a16:creationId xmlns:a16="http://schemas.microsoft.com/office/drawing/2014/main" id="{94E26C71-6248-D94E-850D-114900AE5CA2}"/>
              </a:ext>
            </a:extLst>
          </p:cNvPr>
          <p:cNvSpPr>
            <a:spLocks noChangeArrowheads="1"/>
          </p:cNvSpPr>
          <p:nvPr/>
        </p:nvSpPr>
        <p:spPr bwMode="auto">
          <a:xfrm>
            <a:off x="381000" y="914400"/>
            <a:ext cx="7633447"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Correcting antenna positions</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Gain Curves (high-freq)</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Opacity (high-) and Ionospheric (low-freq) corrections</a:t>
            </a:r>
          </a:p>
          <a:p>
            <a:pPr marL="344488" indent="-344488">
              <a:spcBef>
                <a:spcPct val="20000"/>
              </a:spcBef>
              <a:buFont typeface="Wingdings" pitchFamily="2" charset="2"/>
              <a:buChar char="ü"/>
            </a:pPr>
            <a:r>
              <a:rPr lang="en-US" sz="2200" i="1" dirty="0">
                <a:solidFill>
                  <a:schemeClr val="bg1">
                    <a:lumMod val="65000"/>
                  </a:schemeClr>
                </a:solidFill>
                <a:latin typeface="Gill Sans MT" charset="0"/>
                <a:cs typeface="Gill Sans" charset="0"/>
              </a:rPr>
              <a:t>Switched power **</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Re-quantizer gain calibration (mostly 3-bit data)</a:t>
            </a:r>
          </a:p>
          <a:p>
            <a:pPr marL="344488" indent="-344488">
              <a:spcBef>
                <a:spcPct val="20000"/>
              </a:spcBef>
              <a:buFontTx/>
              <a:buChar char="•"/>
            </a:pPr>
            <a:endParaRPr lang="en-US" sz="1000" dirty="0">
              <a:latin typeface="Gill Sans MT" charset="0"/>
              <a:cs typeface="Gill Sans" charset="0"/>
            </a:endParaRP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Setting the flux density scale</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Delay calibration</a:t>
            </a:r>
          </a:p>
          <a:p>
            <a:pPr marL="344488" indent="-344488">
              <a:spcBef>
                <a:spcPct val="20000"/>
              </a:spcBef>
              <a:buFontTx/>
              <a:buChar char="•"/>
            </a:pPr>
            <a:r>
              <a:rPr lang="en-US" sz="2200" dirty="0">
                <a:latin typeface="Gill Sans MT" charset="0"/>
                <a:cs typeface="Gill Sans" charset="0"/>
              </a:rPr>
              <a:t>Pre-bandpass phase-only calibration (high-</a:t>
            </a:r>
            <a:r>
              <a:rPr lang="en-US" sz="2200" dirty="0" err="1">
                <a:latin typeface="Gill Sans MT" charset="0"/>
                <a:cs typeface="Gill Sans" charset="0"/>
              </a:rPr>
              <a:t>freq</a:t>
            </a:r>
            <a:r>
              <a:rPr lang="en-US" sz="2200" dirty="0">
                <a:latin typeface="Gill Sans MT" charset="0"/>
                <a:cs typeface="Gill Sans" charset="0"/>
              </a:rPr>
              <a:t>)</a:t>
            </a:r>
          </a:p>
          <a:p>
            <a:pPr marL="344488" indent="-344488">
              <a:spcBef>
                <a:spcPct val="20000"/>
              </a:spcBef>
              <a:buFontTx/>
              <a:buChar char="•"/>
            </a:pPr>
            <a:r>
              <a:rPr lang="en-US" sz="2200" dirty="0">
                <a:latin typeface="Gill Sans MT" charset="0"/>
                <a:cs typeface="Gill Sans" charset="0"/>
              </a:rPr>
              <a:t>Bandpass calibration</a:t>
            </a:r>
          </a:p>
          <a:p>
            <a:pPr marL="344488" indent="-344488">
              <a:spcBef>
                <a:spcPct val="20000"/>
              </a:spcBef>
              <a:buFontTx/>
              <a:buChar char="•"/>
            </a:pPr>
            <a:r>
              <a:rPr lang="en-US" sz="2200" dirty="0">
                <a:latin typeface="Gill Sans MT" charset="0"/>
                <a:cs typeface="Gill Sans" charset="0"/>
              </a:rPr>
              <a:t>Complex gain calibration</a:t>
            </a:r>
          </a:p>
          <a:p>
            <a:pPr marL="344488" indent="-344488">
              <a:spcBef>
                <a:spcPct val="20000"/>
              </a:spcBef>
              <a:buFontTx/>
              <a:buChar char="•"/>
            </a:pPr>
            <a:r>
              <a:rPr lang="en-US" sz="2200" dirty="0">
                <a:latin typeface="Gill Sans MT" charset="0"/>
                <a:cs typeface="Gill Sans" charset="0"/>
              </a:rPr>
              <a:t>(Polarization Calibration)</a:t>
            </a:r>
          </a:p>
          <a:p>
            <a:pPr marL="344488" indent="-344488">
              <a:spcBef>
                <a:spcPct val="20000"/>
              </a:spcBef>
              <a:buFontTx/>
              <a:buChar char="•"/>
            </a:pPr>
            <a:r>
              <a:rPr lang="en-US" sz="2200" dirty="0">
                <a:latin typeface="Gill Sans MT" charset="0"/>
                <a:cs typeface="Gill Sans" charset="0"/>
              </a:rPr>
              <a:t>Setting the flux density scales of the complex gain calibrators</a:t>
            </a:r>
          </a:p>
        </p:txBody>
      </p:sp>
      <p:sp>
        <p:nvSpPr>
          <p:cNvPr id="8" name="AutoShape 5">
            <a:extLst>
              <a:ext uri="{FF2B5EF4-FFF2-40B4-BE49-F238E27FC236}">
                <a16:creationId xmlns:a16="http://schemas.microsoft.com/office/drawing/2014/main" id="{A107A8A3-E3A4-C64F-B1CF-A14C5BCF37A6}"/>
              </a:ext>
            </a:extLst>
          </p:cNvPr>
          <p:cNvSpPr>
            <a:spLocks/>
          </p:cNvSpPr>
          <p:nvPr/>
        </p:nvSpPr>
        <p:spPr bwMode="auto">
          <a:xfrm>
            <a:off x="6948056" y="1034147"/>
            <a:ext cx="533400" cy="1974096"/>
          </a:xfrm>
          <a:prstGeom prst="rightBrace">
            <a:avLst>
              <a:gd name="adj1" fmla="val 30952"/>
              <a:gd name="adj2" fmla="val 50667"/>
            </a:avLst>
          </a:prstGeom>
          <a:noFill/>
          <a:ln w="34925">
            <a:solidFill>
              <a:schemeClr val="accent2">
                <a:lumMod val="60000"/>
                <a:lumOff val="40000"/>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chemeClr val="accent2"/>
              </a:solidFill>
              <a:cs typeface="Gill Sans" charset="0"/>
            </a:endParaRPr>
          </a:p>
        </p:txBody>
      </p:sp>
      <p:sp>
        <p:nvSpPr>
          <p:cNvPr id="9" name="TextBox 8">
            <a:extLst>
              <a:ext uri="{FF2B5EF4-FFF2-40B4-BE49-F238E27FC236}">
                <a16:creationId xmlns:a16="http://schemas.microsoft.com/office/drawing/2014/main" id="{A4DFDE37-1445-D843-9A07-F0E67BB1D1C6}"/>
              </a:ext>
            </a:extLst>
          </p:cNvPr>
          <p:cNvSpPr txBox="1"/>
          <p:nvPr/>
        </p:nvSpPr>
        <p:spPr>
          <a:xfrm>
            <a:off x="7214756" y="1605696"/>
            <a:ext cx="1752600" cy="830997"/>
          </a:xfrm>
          <a:prstGeom prst="rect">
            <a:avLst/>
          </a:prstGeom>
          <a:noFill/>
        </p:spPr>
        <p:txBody>
          <a:bodyPr wrap="square" rtlCol="0">
            <a:spAutoFit/>
          </a:bodyPr>
          <a:lstStyle/>
          <a:p>
            <a:pPr algn="ctr" eaLnBrk="0" hangingPunct="0">
              <a:spcBef>
                <a:spcPct val="20000"/>
              </a:spcBef>
            </a:pPr>
            <a:r>
              <a:rPr lang="en-US" sz="2400" i="1" dirty="0">
                <a:solidFill>
                  <a:schemeClr val="bg1">
                    <a:lumMod val="65000"/>
                  </a:schemeClr>
                </a:solidFill>
                <a:latin typeface="Gill Sans MT" pitchFamily="34" charset="0"/>
                <a:cs typeface="Gill Sans" pitchFamily="17" charset="0"/>
              </a:rPr>
              <a:t>A priori </a:t>
            </a:r>
            <a:r>
              <a:rPr lang="en-US" sz="2400" dirty="0">
                <a:solidFill>
                  <a:schemeClr val="bg1">
                    <a:lumMod val="65000"/>
                  </a:schemeClr>
                </a:solidFill>
                <a:latin typeface="Gill Sans MT" pitchFamily="34" charset="0"/>
                <a:cs typeface="Gill Sans" pitchFamily="17" charset="0"/>
              </a:rPr>
              <a:t>calibration</a:t>
            </a:r>
          </a:p>
        </p:txBody>
      </p:sp>
      <p:grpSp>
        <p:nvGrpSpPr>
          <p:cNvPr id="3" name="Group 2">
            <a:extLst>
              <a:ext uri="{FF2B5EF4-FFF2-40B4-BE49-F238E27FC236}">
                <a16:creationId xmlns:a16="http://schemas.microsoft.com/office/drawing/2014/main" id="{ACD4E726-6A3C-EC3D-AC10-5F29AA5423E0}"/>
              </a:ext>
            </a:extLst>
          </p:cNvPr>
          <p:cNvGrpSpPr/>
          <p:nvPr/>
        </p:nvGrpSpPr>
        <p:grpSpPr>
          <a:xfrm>
            <a:off x="6244656" y="4006240"/>
            <a:ext cx="1846400" cy="608560"/>
            <a:chOff x="6781799" y="3531103"/>
            <a:chExt cx="1846400" cy="608560"/>
          </a:xfrm>
        </p:grpSpPr>
        <p:sp>
          <p:nvSpPr>
            <p:cNvPr id="4" name="AutoShape 5">
              <a:extLst>
                <a:ext uri="{FF2B5EF4-FFF2-40B4-BE49-F238E27FC236}">
                  <a16:creationId xmlns:a16="http://schemas.microsoft.com/office/drawing/2014/main" id="{09F1426E-883D-CB21-5CB7-EF87C634BAAB}"/>
                </a:ext>
              </a:extLst>
            </p:cNvPr>
            <p:cNvSpPr>
              <a:spLocks/>
            </p:cNvSpPr>
            <p:nvPr/>
          </p:nvSpPr>
          <p:spPr bwMode="auto">
            <a:xfrm>
              <a:off x="6781799" y="3531103"/>
              <a:ext cx="289735" cy="608560"/>
            </a:xfrm>
            <a:prstGeom prst="rightBrace">
              <a:avLst>
                <a:gd name="adj1" fmla="val 30952"/>
                <a:gd name="adj2" fmla="val 50667"/>
              </a:avLst>
            </a:prstGeom>
            <a:noFill/>
            <a:ln w="34925">
              <a:solidFill>
                <a:srgbClr val="8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solidFill>
                  <a:srgbClr val="000000"/>
                </a:solidFill>
                <a:cs typeface="Gill Sans" charset="0"/>
              </a:endParaRPr>
            </a:p>
          </p:txBody>
        </p:sp>
        <p:sp>
          <p:nvSpPr>
            <p:cNvPr id="5" name="TextBox 4">
              <a:extLst>
                <a:ext uri="{FF2B5EF4-FFF2-40B4-BE49-F238E27FC236}">
                  <a16:creationId xmlns:a16="http://schemas.microsoft.com/office/drawing/2014/main" id="{F7929011-E097-5F9B-438D-28C27379F32D}"/>
                </a:ext>
              </a:extLst>
            </p:cNvPr>
            <p:cNvSpPr txBox="1"/>
            <p:nvPr/>
          </p:nvSpPr>
          <p:spPr>
            <a:xfrm>
              <a:off x="6875599" y="3611738"/>
              <a:ext cx="1752600" cy="461665"/>
            </a:xfrm>
            <a:prstGeom prst="rect">
              <a:avLst/>
            </a:prstGeom>
            <a:noFill/>
          </p:spPr>
          <p:txBody>
            <a:bodyPr wrap="square" rtlCol="0">
              <a:spAutoFit/>
            </a:bodyPr>
            <a:lstStyle/>
            <a:p>
              <a:pPr algn="ctr" eaLnBrk="0" hangingPunct="0">
                <a:spcBef>
                  <a:spcPct val="20000"/>
                </a:spcBef>
              </a:pPr>
              <a:r>
                <a:rPr lang="en-US" sz="2400" dirty="0">
                  <a:latin typeface="Gill Sans MT" pitchFamily="34" charset="0"/>
                  <a:cs typeface="Gill Sans" pitchFamily="17" charset="0"/>
                </a:rPr>
                <a:t>Bandpass</a:t>
              </a:r>
            </a:p>
          </p:txBody>
        </p:sp>
      </p:grpSp>
    </p:spTree>
    <p:extLst>
      <p:ext uri="{BB962C8B-B14F-4D97-AF65-F5344CB8AC3E}">
        <p14:creationId xmlns:p14="http://schemas.microsoft.com/office/powerpoint/2010/main" val="6109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7B27E0-2E6B-914F-B681-272B039E4F8C}"/>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6">
            <a:extLst>
              <a:ext uri="{FF2B5EF4-FFF2-40B4-BE49-F238E27FC236}">
                <a16:creationId xmlns:a16="http://schemas.microsoft.com/office/drawing/2014/main" id="{55CE0851-8E43-BD44-80D1-F85CFC820116}"/>
              </a:ext>
            </a:extLst>
          </p:cNvPr>
          <p:cNvGrpSpPr/>
          <p:nvPr/>
        </p:nvGrpSpPr>
        <p:grpSpPr>
          <a:xfrm>
            <a:off x="1564628" y="2128663"/>
            <a:ext cx="6032500" cy="2476500"/>
            <a:chOff x="1564628" y="2128663"/>
            <a:chExt cx="6032500" cy="2476500"/>
          </a:xfrm>
        </p:grpSpPr>
        <p:pic>
          <p:nvPicPr>
            <p:cNvPr id="11" name="Picture 10">
              <a:extLst>
                <a:ext uri="{FF2B5EF4-FFF2-40B4-BE49-F238E27FC236}">
                  <a16:creationId xmlns:a16="http://schemas.microsoft.com/office/drawing/2014/main" id="{453334DD-B871-4049-9941-9101E6F69E82}"/>
                </a:ext>
              </a:extLst>
            </p:cNvPr>
            <p:cNvPicPr>
              <a:picLocks noChangeAspect="1"/>
            </p:cNvPicPr>
            <p:nvPr/>
          </p:nvPicPr>
          <p:blipFill>
            <a:blip r:embed="rId2"/>
            <a:stretch>
              <a:fillRect/>
            </a:stretch>
          </p:blipFill>
          <p:spPr>
            <a:xfrm>
              <a:off x="1564628" y="2128663"/>
              <a:ext cx="6032500" cy="2476500"/>
            </a:xfrm>
            <a:prstGeom prst="rect">
              <a:avLst/>
            </a:prstGeom>
          </p:spPr>
        </p:pic>
        <p:sp>
          <p:nvSpPr>
            <p:cNvPr id="5" name="Rectangle 4">
              <a:extLst>
                <a:ext uri="{FF2B5EF4-FFF2-40B4-BE49-F238E27FC236}">
                  <a16:creationId xmlns:a16="http://schemas.microsoft.com/office/drawing/2014/main" id="{FC4978F8-3487-794C-887B-F6A2B33BFA7E}"/>
                </a:ext>
              </a:extLst>
            </p:cNvPr>
            <p:cNvSpPr/>
            <p:nvPr/>
          </p:nvSpPr>
          <p:spPr>
            <a:xfrm>
              <a:off x="2808515" y="4329404"/>
              <a:ext cx="326571" cy="15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 Placeholder 1"/>
          <p:cNvSpPr>
            <a:spLocks noGrp="1"/>
          </p:cNvSpPr>
          <p:nvPr>
            <p:ph type="body" sz="quarter" idx="10"/>
          </p:nvPr>
        </p:nvSpPr>
        <p:spPr>
          <a:xfrm>
            <a:off x="270788" y="145743"/>
            <a:ext cx="8873212" cy="524500"/>
          </a:xfrm>
        </p:spPr>
        <p:txBody>
          <a:bodyPr/>
          <a:lstStyle/>
          <a:p>
            <a:pPr algn="ctr"/>
            <a:r>
              <a:rPr lang="en-US" dirty="0"/>
              <a:t>Accessing data used for this presentation</a:t>
            </a:r>
          </a:p>
          <a:p>
            <a:pPr algn="ctr"/>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3"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Box 8">
            <a:extLst>
              <a:ext uri="{FF2B5EF4-FFF2-40B4-BE49-F238E27FC236}">
                <a16:creationId xmlns:a16="http://schemas.microsoft.com/office/drawing/2014/main" id="{FBB11831-0A42-EE4A-BAEA-32DC7C955765}"/>
              </a:ext>
            </a:extLst>
          </p:cNvPr>
          <p:cNvSpPr txBox="1"/>
          <p:nvPr/>
        </p:nvSpPr>
        <p:spPr>
          <a:xfrm>
            <a:off x="1253972" y="938277"/>
            <a:ext cx="6653812" cy="1446550"/>
          </a:xfrm>
          <a:prstGeom prst="rect">
            <a:avLst/>
          </a:prstGeom>
          <a:noFill/>
        </p:spPr>
        <p:txBody>
          <a:bodyPr wrap="square" rtlCol="0">
            <a:spAutoFit/>
          </a:bodyPr>
          <a:lstStyle/>
          <a:p>
            <a:pPr algn="ctr"/>
            <a:r>
              <a:rPr lang="en-US" sz="2000" dirty="0">
                <a:latin typeface="Gill Sans MT" panose="020B0502020104020203" pitchFamily="34" charset="77"/>
                <a:cs typeface="Arial" panose="020B0604020202020204" pitchFamily="34" charset="0"/>
              </a:rPr>
              <a:t>This presentation is based on a 12.5-GB (raw) data set that can be downloaded from the new NRAO Data Archive: </a:t>
            </a:r>
            <a:r>
              <a:rPr lang="en-US" sz="2800" u="sng" dirty="0">
                <a:solidFill>
                  <a:schemeClr val="tx2">
                    <a:lumMod val="60000"/>
                    <a:lumOff val="40000"/>
                  </a:schemeClr>
                </a:solidFill>
                <a:latin typeface="Gill Sans MT" panose="020B0502020104020203" pitchFamily="34" charset="77"/>
                <a:cs typeface="Arial" panose="020B0604020202020204" pitchFamily="34" charset="0"/>
              </a:rPr>
              <a:t>data.nrao.edu</a:t>
            </a:r>
          </a:p>
          <a:p>
            <a:pPr algn="ctr"/>
            <a:endParaRPr lang="en-US" sz="2000" dirty="0">
              <a:latin typeface="Gill Sans MT" panose="020B0502020104020203" pitchFamily="34" charset="77"/>
              <a:cs typeface="Arial" panose="020B0604020202020204" pitchFamily="34" charset="0"/>
            </a:endParaRPr>
          </a:p>
        </p:txBody>
      </p:sp>
      <p:grpSp>
        <p:nvGrpSpPr>
          <p:cNvPr id="10" name="Group 9">
            <a:extLst>
              <a:ext uri="{FF2B5EF4-FFF2-40B4-BE49-F238E27FC236}">
                <a16:creationId xmlns:a16="http://schemas.microsoft.com/office/drawing/2014/main" id="{30A9C342-2D25-D145-945E-427436808FE6}"/>
              </a:ext>
            </a:extLst>
          </p:cNvPr>
          <p:cNvGrpSpPr/>
          <p:nvPr/>
        </p:nvGrpSpPr>
        <p:grpSpPr>
          <a:xfrm>
            <a:off x="2082192" y="4413376"/>
            <a:ext cx="3364711" cy="745053"/>
            <a:chOff x="2921948" y="4778669"/>
            <a:chExt cx="3364711" cy="745053"/>
          </a:xfrm>
        </p:grpSpPr>
        <p:sp>
          <p:nvSpPr>
            <p:cNvPr id="12" name="TextBox 11">
              <a:extLst>
                <a:ext uri="{FF2B5EF4-FFF2-40B4-BE49-F238E27FC236}">
                  <a16:creationId xmlns:a16="http://schemas.microsoft.com/office/drawing/2014/main" id="{2C6F1E31-0E63-EA44-AF86-9E6921C1A558}"/>
                </a:ext>
              </a:extLst>
            </p:cNvPr>
            <p:cNvSpPr txBox="1"/>
            <p:nvPr/>
          </p:nvSpPr>
          <p:spPr>
            <a:xfrm>
              <a:off x="2921948" y="4924704"/>
              <a:ext cx="3327386" cy="523220"/>
            </a:xfrm>
            <a:prstGeom prst="rect">
              <a:avLst/>
            </a:prstGeom>
            <a:noFill/>
          </p:spPr>
          <p:txBody>
            <a:bodyPr wrap="none" rtlCol="0">
              <a:spAutoFit/>
            </a:bodyPr>
            <a:lstStyle/>
            <a:p>
              <a:pPr algn="ctr"/>
              <a:r>
                <a:rPr lang="en-US" sz="2400" dirty="0">
                  <a:latin typeface="+mj-lt"/>
                </a:rPr>
                <a:t>Search for:  </a:t>
              </a:r>
              <a:r>
                <a:rPr lang="en-US" sz="2800" b="1" dirty="0">
                  <a:latin typeface="+mj-lt"/>
                </a:rPr>
                <a:t>TDRW0001</a:t>
              </a:r>
              <a:endParaRPr lang="en-US" sz="2400" b="1" dirty="0">
                <a:latin typeface="+mj-lt"/>
              </a:endParaRPr>
            </a:p>
          </p:txBody>
        </p:sp>
        <p:sp>
          <p:nvSpPr>
            <p:cNvPr id="13" name="Oval 12">
              <a:extLst>
                <a:ext uri="{FF2B5EF4-FFF2-40B4-BE49-F238E27FC236}">
                  <a16:creationId xmlns:a16="http://schemas.microsoft.com/office/drawing/2014/main" id="{EDE2361D-D3E5-5E42-95BA-A6AB7E0226B6}"/>
                </a:ext>
              </a:extLst>
            </p:cNvPr>
            <p:cNvSpPr/>
            <p:nvPr/>
          </p:nvSpPr>
          <p:spPr>
            <a:xfrm>
              <a:off x="4366087" y="4868718"/>
              <a:ext cx="1920572" cy="655004"/>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2B86DE93-E367-1343-8CD9-0ECB8366C566}"/>
                </a:ext>
              </a:extLst>
            </p:cNvPr>
            <p:cNvCxnSpPr>
              <a:cxnSpLocks/>
              <a:stCxn id="13" idx="1"/>
            </p:cNvCxnSpPr>
            <p:nvPr/>
          </p:nvCxnSpPr>
          <p:spPr>
            <a:xfrm flipH="1" flipV="1">
              <a:off x="3811558" y="4778669"/>
              <a:ext cx="835790" cy="185972"/>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94114DF1-3B2A-B84D-B539-8DD085FC9B3D}"/>
              </a:ext>
            </a:extLst>
          </p:cNvPr>
          <p:cNvSpPr txBox="1"/>
          <p:nvPr/>
        </p:nvSpPr>
        <p:spPr>
          <a:xfrm>
            <a:off x="783771" y="5304464"/>
            <a:ext cx="8081187" cy="369332"/>
          </a:xfrm>
          <a:prstGeom prst="rect">
            <a:avLst/>
          </a:prstGeom>
          <a:noFill/>
        </p:spPr>
        <p:txBody>
          <a:bodyPr wrap="none" rtlCol="0">
            <a:spAutoFit/>
          </a:bodyPr>
          <a:lstStyle/>
          <a:p>
            <a:r>
              <a:rPr lang="en-US" dirty="0">
                <a:latin typeface="Gill Sans MT" panose="020B0502020104020203" pitchFamily="34" charset="0"/>
              </a:rPr>
              <a:t>Download ~12.5 GB data set:  </a:t>
            </a:r>
            <a:r>
              <a:rPr lang="en-US" sz="1600" dirty="0">
                <a:latin typeface="Gill Sans MT" panose="020B0502020104020203" pitchFamily="34" charset="0"/>
              </a:rPr>
              <a:t>(</a:t>
            </a:r>
            <a:r>
              <a:rPr lang="en-US" sz="1600" dirty="0"/>
              <a:t>TDRW0001.sb35624494.eb35628826.58395.23719237269)</a:t>
            </a:r>
            <a:endParaRPr lang="en-US" dirty="0">
              <a:latin typeface="Gill Sans MT" panose="020B0502020104020203" pitchFamily="34" charset="0"/>
            </a:endParaRPr>
          </a:p>
        </p:txBody>
      </p:sp>
    </p:spTree>
    <p:extLst>
      <p:ext uri="{BB962C8B-B14F-4D97-AF65-F5344CB8AC3E}">
        <p14:creationId xmlns:p14="http://schemas.microsoft.com/office/powerpoint/2010/main" val="1646483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8" name="Rectangle 2">
            <a:extLst>
              <a:ext uri="{FF2B5EF4-FFF2-40B4-BE49-F238E27FC236}">
                <a16:creationId xmlns:a16="http://schemas.microsoft.com/office/drawing/2014/main" id="{3434B6C9-3072-C747-B50A-850FDBB9B896}"/>
              </a:ext>
            </a:extLst>
          </p:cNvPr>
          <p:cNvSpPr txBox="1">
            <a:spLocks noChangeArrowheads="1"/>
          </p:cNvSpPr>
          <p:nvPr/>
        </p:nvSpPr>
        <p:spPr bwMode="auto">
          <a:xfrm>
            <a:off x="0" y="152400"/>
            <a:ext cx="9144000"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solidFill>
                  <a:srgbClr val="8B2124"/>
                </a:solidFill>
                <a:latin typeface="Gill Sans MT" charset="0"/>
                <a:ea typeface="ＭＳ Ｐゴシック" charset="0"/>
              </a:rPr>
              <a:t>Before Bandpass Calibration</a:t>
            </a:r>
          </a:p>
        </p:txBody>
      </p:sp>
      <p:sp>
        <p:nvSpPr>
          <p:cNvPr id="9" name="Rectangle 4">
            <a:extLst>
              <a:ext uri="{FF2B5EF4-FFF2-40B4-BE49-F238E27FC236}">
                <a16:creationId xmlns:a16="http://schemas.microsoft.com/office/drawing/2014/main" id="{83ABEC40-73D6-4A4E-B959-AD75023155CA}"/>
              </a:ext>
            </a:extLst>
          </p:cNvPr>
          <p:cNvSpPr>
            <a:spLocks noChangeArrowheads="1"/>
          </p:cNvSpPr>
          <p:nvPr/>
        </p:nvSpPr>
        <p:spPr bwMode="auto">
          <a:xfrm>
            <a:off x="381000" y="1143000"/>
            <a:ext cx="7979229" cy="455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defTabSz="914400" fontAlgn="base">
              <a:spcBef>
                <a:spcPct val="20000"/>
              </a:spcBef>
              <a:spcAft>
                <a:spcPts val="600"/>
              </a:spcAft>
              <a:buFontTx/>
              <a:buChar char="•"/>
            </a:pPr>
            <a:r>
              <a:rPr lang="en-US" sz="2800" dirty="0">
                <a:latin typeface="Gill Sans MT" charset="0"/>
                <a:ea typeface="ＭＳ Ｐゴシック" charset="0"/>
                <a:cs typeface="Gill Sans" charset="0"/>
              </a:rPr>
              <a:t>Bandpass calibration is needed not just for spectral-line observations, but also for continuum.</a:t>
            </a:r>
          </a:p>
          <a:p>
            <a:pPr marL="344488" indent="-344488" defTabSz="914400" fontAlgn="base">
              <a:spcBef>
                <a:spcPct val="20000"/>
              </a:spcBef>
              <a:spcAft>
                <a:spcPts val="1800"/>
              </a:spcAft>
              <a:buFontTx/>
              <a:buChar char="•"/>
            </a:pPr>
            <a:r>
              <a:rPr lang="en-US" sz="2800" dirty="0">
                <a:latin typeface="Gill Sans MT" charset="0"/>
                <a:ea typeface="ＭＳ Ｐゴシック" charset="0"/>
                <a:cs typeface="Gill Sans" charset="0"/>
              </a:rPr>
              <a:t>Before calibrating the bandpass, may choose to do a phase-only calibration on the bandpass calibrator (to be applied </a:t>
            </a:r>
            <a:r>
              <a:rPr lang="en-US" sz="2800" i="1" dirty="0">
                <a:latin typeface="Gill Sans MT" charset="0"/>
                <a:ea typeface="ＭＳ Ｐゴシック" charset="0"/>
                <a:cs typeface="Gill Sans" charset="0"/>
              </a:rPr>
              <a:t>only</a:t>
            </a:r>
            <a:r>
              <a:rPr lang="en-US" sz="2800" dirty="0">
                <a:latin typeface="Gill Sans MT" charset="0"/>
                <a:ea typeface="ＭＳ Ｐゴシック" charset="0"/>
                <a:cs typeface="Gill Sans" charset="0"/>
              </a:rPr>
              <a:t> when calibrating the bandpass).</a:t>
            </a:r>
          </a:p>
          <a:p>
            <a:pPr marL="801688" lvl="1" indent="-344488" defTabSz="914400" fontAlgn="base">
              <a:spcBef>
                <a:spcPct val="20000"/>
              </a:spcBef>
              <a:spcAft>
                <a:spcPts val="600"/>
              </a:spcAft>
              <a:buFontTx/>
              <a:buChar char="•"/>
            </a:pPr>
            <a:r>
              <a:rPr lang="en-US" sz="2600" dirty="0">
                <a:latin typeface="Gill Sans MT" charset="0"/>
                <a:ea typeface="ＭＳ Ｐゴシック" charset="0"/>
                <a:cs typeface="Gill Sans" charset="0"/>
              </a:rPr>
              <a:t>Prevents de-correlation when vector averaging.</a:t>
            </a:r>
          </a:p>
          <a:p>
            <a:pPr marL="801688" lvl="1" indent="-344488" defTabSz="914400" fontAlgn="base">
              <a:spcBef>
                <a:spcPct val="20000"/>
              </a:spcBef>
              <a:spcAft>
                <a:spcPts val="600"/>
              </a:spcAft>
              <a:buFontTx/>
              <a:buChar char="•"/>
            </a:pPr>
            <a:r>
              <a:rPr lang="en-US" sz="2600" dirty="0">
                <a:latin typeface="Gill Sans MT" charset="0"/>
                <a:ea typeface="ＭＳ Ｐゴシック" charset="0"/>
                <a:cs typeface="Gill Sans" charset="0"/>
              </a:rPr>
              <a:t>Critical for </a:t>
            </a:r>
            <a:r>
              <a:rPr lang="en-US" sz="2600" i="1" dirty="0">
                <a:latin typeface="Gill Sans MT" charset="0"/>
                <a:ea typeface="ＭＳ Ｐゴシック" charset="0"/>
                <a:cs typeface="Gill Sans" charset="0"/>
              </a:rPr>
              <a:t>high frequency </a:t>
            </a:r>
            <a:r>
              <a:rPr lang="en-US" sz="2600" dirty="0">
                <a:latin typeface="Gill Sans MT" charset="0"/>
                <a:ea typeface="ＭＳ Ｐゴシック" charset="0"/>
                <a:cs typeface="Gill Sans" charset="0"/>
              </a:rPr>
              <a:t>observations.</a:t>
            </a:r>
          </a:p>
          <a:p>
            <a:pPr marL="801688" lvl="1" indent="-344488" defTabSz="914400" fontAlgn="base">
              <a:spcBef>
                <a:spcPct val="20000"/>
              </a:spcBef>
              <a:spcAft>
                <a:spcPts val="600"/>
              </a:spcAft>
              <a:buFontTx/>
              <a:buChar char="•"/>
            </a:pPr>
            <a:r>
              <a:rPr lang="en-US" sz="2600" dirty="0">
                <a:latin typeface="Gill Sans MT" charset="0"/>
                <a:ea typeface="ＭＳ Ｐゴシック" charset="0"/>
                <a:cs typeface="Gill Sans" charset="0"/>
              </a:rPr>
              <a:t>Can also be used in low frequency observations.</a:t>
            </a:r>
          </a:p>
        </p:txBody>
      </p:sp>
    </p:spTree>
    <p:extLst>
      <p:ext uri="{BB962C8B-B14F-4D97-AF65-F5344CB8AC3E}">
        <p14:creationId xmlns:p14="http://schemas.microsoft.com/office/powerpoint/2010/main" val="1942049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10" name="Rectangle 2">
            <a:extLst>
              <a:ext uri="{FF2B5EF4-FFF2-40B4-BE49-F238E27FC236}">
                <a16:creationId xmlns:a16="http://schemas.microsoft.com/office/drawing/2014/main" id="{829A83F1-A9DC-614E-8FDD-F4E69DD94229}"/>
              </a:ext>
            </a:extLst>
          </p:cNvPr>
          <p:cNvSpPr txBox="1">
            <a:spLocks noChangeArrowheads="1"/>
          </p:cNvSpPr>
          <p:nvPr/>
        </p:nvSpPr>
        <p:spPr bwMode="auto">
          <a:xfrm>
            <a:off x="4763" y="94136"/>
            <a:ext cx="9144000" cy="73152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Bandpass Calibration</a:t>
            </a:r>
            <a:endParaRPr lang="en-US" sz="2500" dirty="0">
              <a:latin typeface="Gill Sans MT" charset="0"/>
              <a:ea typeface="ＭＳ Ｐゴシック" charset="0"/>
            </a:endParaRPr>
          </a:p>
        </p:txBody>
      </p:sp>
      <p:sp>
        <p:nvSpPr>
          <p:cNvPr id="11" name="Rectangle 4">
            <a:extLst>
              <a:ext uri="{FF2B5EF4-FFF2-40B4-BE49-F238E27FC236}">
                <a16:creationId xmlns:a16="http://schemas.microsoft.com/office/drawing/2014/main" id="{6DA65A5A-BAA9-074C-BB15-CA06D966474F}"/>
              </a:ext>
            </a:extLst>
          </p:cNvPr>
          <p:cNvSpPr>
            <a:spLocks noChangeArrowheads="1"/>
          </p:cNvSpPr>
          <p:nvPr/>
        </p:nvSpPr>
        <p:spPr bwMode="auto">
          <a:xfrm>
            <a:off x="468082" y="799735"/>
            <a:ext cx="822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fontAlgn="base">
              <a:spcBef>
                <a:spcPct val="20000"/>
              </a:spcBef>
              <a:spcAft>
                <a:spcPct val="0"/>
              </a:spcAft>
            </a:pPr>
            <a:r>
              <a:rPr lang="en-US" sz="2800" dirty="0">
                <a:latin typeface="Gill Sans MT" charset="0"/>
                <a:ea typeface="ＭＳ Ｐゴシック" charset="0"/>
                <a:cs typeface="Gill Sans" charset="0"/>
              </a:rPr>
              <a:t>Needed for continuum observations too!</a:t>
            </a:r>
          </a:p>
        </p:txBody>
      </p:sp>
      <p:sp>
        <p:nvSpPr>
          <p:cNvPr id="8" name="Rectangle 4">
            <a:extLst>
              <a:ext uri="{FF2B5EF4-FFF2-40B4-BE49-F238E27FC236}">
                <a16:creationId xmlns:a16="http://schemas.microsoft.com/office/drawing/2014/main" id="{F67AD835-A862-2643-945B-E8B05C6BEDB6}"/>
              </a:ext>
            </a:extLst>
          </p:cNvPr>
          <p:cNvSpPr>
            <a:spLocks noChangeArrowheads="1"/>
          </p:cNvSpPr>
          <p:nvPr/>
        </p:nvSpPr>
        <p:spPr bwMode="auto">
          <a:xfrm>
            <a:off x="267525" y="1498393"/>
            <a:ext cx="3138804" cy="335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fontAlgn="base">
              <a:spcAft>
                <a:spcPts val="300"/>
              </a:spcAft>
            </a:pPr>
            <a:r>
              <a:rPr lang="en-US" sz="2400" dirty="0">
                <a:latin typeface="Gill Sans MT" charset="0"/>
                <a:ea typeface="ＭＳ Ｐゴシック" charset="0"/>
                <a:cs typeface="Gill Sans" charset="0"/>
              </a:rPr>
              <a:t>Uncalibrated bandpass!</a:t>
            </a:r>
          </a:p>
          <a:p>
            <a:pPr defTabSz="914400" fontAlgn="base">
              <a:spcAft>
                <a:spcPts val="300"/>
              </a:spcAft>
            </a:pPr>
            <a:endParaRPr lang="en-US" sz="800" dirty="0">
              <a:latin typeface="Gill Sans MT" charset="0"/>
              <a:ea typeface="ＭＳ Ｐゴシック" charset="0"/>
              <a:cs typeface="Gill Sans" charset="0"/>
            </a:endParaRPr>
          </a:p>
          <a:p>
            <a:pPr defTabSz="914400" fontAlgn="base">
              <a:spcAft>
                <a:spcPts val="300"/>
              </a:spcAft>
            </a:pPr>
            <a:r>
              <a:rPr lang="en-US" sz="2400" dirty="0">
                <a:latin typeface="Gill Sans MT" charset="0"/>
                <a:ea typeface="ＭＳ Ｐゴシック" charset="0"/>
                <a:cs typeface="Gill Sans" charset="0"/>
              </a:rPr>
              <a:t>Plotms settings:</a:t>
            </a:r>
          </a:p>
          <a:p>
            <a:pPr marL="230188" indent="-215900" defTabSz="914400" fontAlgn="base">
              <a:spcAft>
                <a:spcPts val="300"/>
              </a:spcAft>
              <a:buFontTx/>
              <a:buChar char="-"/>
            </a:pPr>
            <a:r>
              <a:rPr lang="en-US" sz="2200" dirty="0">
                <a:latin typeface="Gill Sans MT" charset="0"/>
                <a:ea typeface="ＭＳ Ｐゴシック" charset="0"/>
                <a:cs typeface="Gill Sans" charset="0"/>
              </a:rPr>
              <a:t>bandpass calibrator</a:t>
            </a:r>
          </a:p>
          <a:p>
            <a:pPr marL="230188" indent="-215900" defTabSz="914400" fontAlgn="base">
              <a:spcAft>
                <a:spcPts val="300"/>
              </a:spcAft>
              <a:buFontTx/>
              <a:buChar char="-"/>
            </a:pPr>
            <a:r>
              <a:rPr lang="en-US" sz="2200" dirty="0">
                <a:latin typeface="Gill Sans MT" charset="0"/>
                <a:ea typeface="ＭＳ Ｐゴシック" charset="0"/>
                <a:cs typeface="Gill Sans" charset="0"/>
              </a:rPr>
              <a:t>amp vs freq</a:t>
            </a:r>
          </a:p>
          <a:p>
            <a:pPr marL="230188" indent="-215900" defTabSz="914400" fontAlgn="base">
              <a:spcAft>
                <a:spcPts val="300"/>
              </a:spcAft>
              <a:buFontTx/>
              <a:buChar char="-"/>
            </a:pPr>
            <a:r>
              <a:rPr lang="en-US" sz="2200" dirty="0">
                <a:latin typeface="Gill Sans MT" charset="0"/>
                <a:ea typeface="ＭＳ Ｐゴシック" charset="0"/>
                <a:cs typeface="Gill Sans" charset="0"/>
              </a:rPr>
              <a:t>parallel-hands (RR, LL)</a:t>
            </a:r>
          </a:p>
          <a:p>
            <a:pPr marL="230188" indent="-215900" defTabSz="914400" fontAlgn="base">
              <a:spcAft>
                <a:spcPts val="300"/>
              </a:spcAft>
              <a:buFontTx/>
              <a:buChar char="-"/>
            </a:pPr>
            <a:r>
              <a:rPr lang="en-US" sz="2200" dirty="0">
                <a:latin typeface="Gill Sans MT" charset="0"/>
                <a:ea typeface="ＭＳ Ｐゴシック" charset="0"/>
                <a:cs typeface="Gill Sans" charset="0"/>
              </a:rPr>
              <a:t>avg in time</a:t>
            </a:r>
          </a:p>
          <a:p>
            <a:pPr marL="230188" indent="-215900" defTabSz="914400" fontAlgn="base">
              <a:spcAft>
                <a:spcPts val="300"/>
              </a:spcAft>
              <a:buFontTx/>
              <a:buChar char="-"/>
            </a:pPr>
            <a:r>
              <a:rPr lang="en-US" sz="2200" dirty="0">
                <a:latin typeface="Gill Sans MT" charset="0"/>
                <a:ea typeface="ＭＳ Ｐゴシック" charset="0"/>
                <a:cs typeface="Gill Sans" charset="0"/>
              </a:rPr>
              <a:t>iterate over baseline</a:t>
            </a:r>
          </a:p>
          <a:p>
            <a:pPr marL="230188" indent="-215900" defTabSz="914400" fontAlgn="base">
              <a:spcAft>
                <a:spcPts val="300"/>
              </a:spcAft>
              <a:buFontTx/>
              <a:buChar char="-"/>
            </a:pPr>
            <a:r>
              <a:rPr lang="en-US" sz="2200" dirty="0">
                <a:latin typeface="Gill Sans MT" charset="0"/>
                <a:ea typeface="ＭＳ Ｐゴシック" charset="0"/>
                <a:cs typeface="Gill Sans" charset="0"/>
              </a:rPr>
              <a:t>color by spw</a:t>
            </a:r>
          </a:p>
        </p:txBody>
      </p:sp>
      <p:pic>
        <p:nvPicPr>
          <p:cNvPr id="3" name="Picture 2">
            <a:extLst>
              <a:ext uri="{FF2B5EF4-FFF2-40B4-BE49-F238E27FC236}">
                <a16:creationId xmlns:a16="http://schemas.microsoft.com/office/drawing/2014/main" id="{72EF9F9E-AFB3-5440-9812-09240D56BA02}"/>
              </a:ext>
            </a:extLst>
          </p:cNvPr>
          <p:cNvPicPr>
            <a:picLocks noChangeAspect="1"/>
          </p:cNvPicPr>
          <p:nvPr/>
        </p:nvPicPr>
        <p:blipFill>
          <a:blip r:embed="rId2"/>
          <a:stretch>
            <a:fillRect/>
          </a:stretch>
        </p:blipFill>
        <p:spPr>
          <a:xfrm>
            <a:off x="3406329" y="1600200"/>
            <a:ext cx="5737672" cy="4432144"/>
          </a:xfrm>
          <a:prstGeom prst="rect">
            <a:avLst/>
          </a:prstGeom>
        </p:spPr>
      </p:pic>
      <p:sp>
        <p:nvSpPr>
          <p:cNvPr id="4" name="Rectangle 3">
            <a:extLst>
              <a:ext uri="{FF2B5EF4-FFF2-40B4-BE49-F238E27FC236}">
                <a16:creationId xmlns:a16="http://schemas.microsoft.com/office/drawing/2014/main" id="{66ABBE7F-2E32-164C-A0AE-DDC4E512C09A}"/>
              </a:ext>
            </a:extLst>
          </p:cNvPr>
          <p:cNvSpPr/>
          <p:nvPr/>
        </p:nvSpPr>
        <p:spPr>
          <a:xfrm>
            <a:off x="55986" y="4934299"/>
            <a:ext cx="3330129" cy="1015663"/>
          </a:xfrm>
          <a:prstGeom prst="rect">
            <a:avLst/>
          </a:prstGeom>
        </p:spPr>
        <p:txBody>
          <a:bodyPr wrap="square">
            <a:spAutoFit/>
          </a:bodyPr>
          <a:lstStyle/>
          <a:p>
            <a:pPr algn="ctr"/>
            <a:r>
              <a:rPr lang="en-US" sz="2000" dirty="0">
                <a:solidFill>
                  <a:schemeClr val="accent1"/>
                </a:solidFill>
                <a:latin typeface="Gill Sans MT" panose="020B0502020104020203" pitchFamily="34" charset="0"/>
              </a:rPr>
              <a:t>Note: </a:t>
            </a:r>
            <a:r>
              <a:rPr lang="en-US" sz="2000" i="1" dirty="0">
                <a:solidFill>
                  <a:schemeClr val="accent1"/>
                </a:solidFill>
                <a:latin typeface="Gill Sans MT" panose="020B0502020104020203" pitchFamily="34" charset="0"/>
              </a:rPr>
              <a:t>sensitivity falls off in ~3 channels at each edge of a spw.</a:t>
            </a:r>
            <a:r>
              <a:rPr lang="en-US" sz="2000" dirty="0">
                <a:solidFill>
                  <a:schemeClr val="accent1"/>
                </a:solidFill>
                <a:latin typeface="Gill Sans MT" panose="020B0502020104020203" pitchFamily="34" charset="0"/>
              </a:rPr>
              <a:t> (Effect of digital filtering.)</a:t>
            </a:r>
          </a:p>
        </p:txBody>
      </p:sp>
    </p:spTree>
    <p:extLst>
      <p:ext uri="{BB962C8B-B14F-4D97-AF65-F5344CB8AC3E}">
        <p14:creationId xmlns:p14="http://schemas.microsoft.com/office/powerpoint/2010/main" val="3991570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9" name="Text Placeholder 1">
            <a:extLst>
              <a:ext uri="{FF2B5EF4-FFF2-40B4-BE49-F238E27FC236}">
                <a16:creationId xmlns:a16="http://schemas.microsoft.com/office/drawing/2014/main" id="{0268E53D-CBA7-4C4E-891F-CB1F45A61B96}"/>
              </a:ext>
            </a:extLst>
          </p:cNvPr>
          <p:cNvSpPr>
            <a:spLocks noGrp="1"/>
          </p:cNvSpPr>
          <p:nvPr>
            <p:ph type="body" sz="quarter" idx="10"/>
          </p:nvPr>
        </p:nvSpPr>
        <p:spPr>
          <a:xfrm>
            <a:off x="0" y="428130"/>
            <a:ext cx="9144000" cy="524500"/>
          </a:xfrm>
        </p:spPr>
        <p:txBody>
          <a:bodyPr/>
          <a:lstStyle/>
          <a:p>
            <a:pPr algn="ctr"/>
            <a:r>
              <a:rPr lang="en-US" dirty="0"/>
              <a:t>Pre-bandpass phase-only calibration</a:t>
            </a:r>
          </a:p>
          <a:p>
            <a:pPr algn="ctr"/>
            <a:endParaRPr lang="en-US" dirty="0"/>
          </a:p>
        </p:txBody>
      </p:sp>
      <p:sp>
        <p:nvSpPr>
          <p:cNvPr id="12" name="TextBox 11">
            <a:extLst>
              <a:ext uri="{FF2B5EF4-FFF2-40B4-BE49-F238E27FC236}">
                <a16:creationId xmlns:a16="http://schemas.microsoft.com/office/drawing/2014/main" id="{8BA1A097-17B6-124D-B360-404791A76092}"/>
              </a:ext>
            </a:extLst>
          </p:cNvPr>
          <p:cNvSpPr txBox="1"/>
          <p:nvPr/>
        </p:nvSpPr>
        <p:spPr>
          <a:xfrm>
            <a:off x="1116101" y="1829375"/>
            <a:ext cx="7476569" cy="1946687"/>
          </a:xfrm>
          <a:prstGeom prst="rect">
            <a:avLst/>
          </a:prstGeom>
          <a:noFill/>
        </p:spPr>
        <p:txBody>
          <a:bodyPr wrap="square" numCol="1" rtlCol="0">
            <a:spAutoFit/>
          </a:bodyPr>
          <a:lstStyle/>
          <a:p>
            <a:pPr>
              <a:spcAft>
                <a:spcPts val="300"/>
              </a:spcAft>
            </a:pPr>
            <a:r>
              <a:rPr lang="en-US" dirty="0">
                <a:latin typeface="Courier New" panose="02070309020205020404" pitchFamily="49" charset="0"/>
                <a:cs typeface="Courier New" panose="02070309020205020404" pitchFamily="49" charset="0"/>
              </a:rPr>
              <a:t>caltable = '&lt;output cal table&gt;'</a:t>
            </a:r>
          </a:p>
          <a:p>
            <a:pPr>
              <a:spcAft>
                <a:spcPts val="300"/>
              </a:spcAft>
            </a:pPr>
            <a:r>
              <a:rPr lang="en-US" dirty="0">
                <a:latin typeface="Courier New" panose="02070309020205020404" pitchFamily="49" charset="0"/>
                <a:cs typeface="Courier New" panose="02070309020205020404" pitchFamily="49" charset="0"/>
              </a:rPr>
              <a:t>solint = 'int'      </a:t>
            </a:r>
            <a:r>
              <a:rPr lang="en-US" dirty="0">
                <a:latin typeface="Gill Sans MT" panose="020B0502020104020203" pitchFamily="34" charset="77"/>
                <a:cs typeface="Courier New" panose="02070309020205020404" pitchFamily="49" charset="0"/>
              </a:rPr>
              <a:t>#  'int' = integration</a:t>
            </a:r>
          </a:p>
          <a:p>
            <a:pPr>
              <a:spcAft>
                <a:spcPts val="300"/>
              </a:spcAft>
            </a:pPr>
            <a:r>
              <a:rPr lang="en-US" dirty="0">
                <a:latin typeface="Courier New" panose="02070309020205020404" pitchFamily="49" charset="0"/>
                <a:cs typeface="Courier New" panose="02070309020205020404" pitchFamily="49" charset="0"/>
              </a:rPr>
              <a:t>calmode = 'p'       </a:t>
            </a:r>
            <a:r>
              <a:rPr lang="en-US" dirty="0">
                <a:latin typeface="Gill Sans MT" panose="020B0502020104020203" pitchFamily="34" charset="77"/>
                <a:cs typeface="Courier New" panose="02070309020205020404" pitchFamily="49" charset="0"/>
              </a:rPr>
              <a:t>#  phase-only</a:t>
            </a:r>
          </a:p>
          <a:p>
            <a:pPr>
              <a:spcAft>
                <a:spcPts val="300"/>
              </a:spcAft>
            </a:pPr>
            <a:r>
              <a:rPr lang="en-US" dirty="0">
                <a:latin typeface="Courier New" panose="02070309020205020404" pitchFamily="49" charset="0"/>
                <a:cs typeface="Courier New" panose="02070309020205020404" pitchFamily="49" charset="0"/>
              </a:rPr>
              <a:t>spw = '0~2:13~18'   </a:t>
            </a:r>
            <a:r>
              <a:rPr lang="en-US" dirty="0">
                <a:latin typeface="Gill Sans MT" panose="020B0502020104020203" pitchFamily="34" charset="77"/>
                <a:cs typeface="Courier New" panose="02070309020205020404" pitchFamily="49" charset="0"/>
              </a:rPr>
              <a:t>#  a few RFI-free channels</a:t>
            </a:r>
          </a:p>
          <a:p>
            <a:pPr>
              <a:spcAft>
                <a:spcPts val="300"/>
              </a:spcAft>
            </a:pPr>
            <a:r>
              <a:rPr lang="en-US" dirty="0">
                <a:latin typeface="Courier New" panose="02070309020205020404" pitchFamily="49" charset="0"/>
                <a:cs typeface="Courier New" panose="02070309020205020404" pitchFamily="49" charset="0"/>
              </a:rPr>
              <a:t>gaintype = 'G'      </a:t>
            </a:r>
            <a:r>
              <a:rPr lang="en-US" dirty="0">
                <a:latin typeface="Gill Sans MT" panose="020B0502020104020203" pitchFamily="34" charset="77"/>
                <a:cs typeface="Courier New" panose="02070309020205020404" pitchFamily="49" charset="0"/>
              </a:rPr>
              <a:t>#  standard gaincal:  one solution per pol, spw</a:t>
            </a:r>
          </a:p>
          <a:p>
            <a:pPr>
              <a:spcAft>
                <a:spcPts val="300"/>
              </a:spcAft>
            </a:pPr>
            <a:r>
              <a:rPr lang="en-US" dirty="0">
                <a:latin typeface="Courier New" panose="02070309020205020404" pitchFamily="49" charset="0"/>
                <a:cs typeface="Courier New" panose="02070309020205020404" pitchFamily="49" charset="0"/>
              </a:rPr>
              <a:t>gaintable = ['antpos.cal', 'tecim.cal', 'delays.cal']</a:t>
            </a:r>
          </a:p>
        </p:txBody>
      </p:sp>
      <p:sp>
        <p:nvSpPr>
          <p:cNvPr id="13" name="TextBox 12">
            <a:extLst>
              <a:ext uri="{FF2B5EF4-FFF2-40B4-BE49-F238E27FC236}">
                <a16:creationId xmlns:a16="http://schemas.microsoft.com/office/drawing/2014/main" id="{E39FBCE7-DEE0-4D42-B5F1-F84B1FA0F393}"/>
              </a:ext>
            </a:extLst>
          </p:cNvPr>
          <p:cNvSpPr txBox="1"/>
          <p:nvPr/>
        </p:nvSpPr>
        <p:spPr>
          <a:xfrm>
            <a:off x="975047" y="3947989"/>
            <a:ext cx="7212567" cy="1908215"/>
          </a:xfrm>
          <a:prstGeom prst="rect">
            <a:avLst/>
          </a:prstGeom>
          <a:noFill/>
        </p:spPr>
        <p:txBody>
          <a:bodyPr wrap="square" rtlCol="0">
            <a:spAutoFit/>
          </a:bodyPr>
          <a:lstStyle/>
          <a:p>
            <a:pPr algn="ctr"/>
            <a:r>
              <a:rPr lang="en-US" sz="2400" dirty="0">
                <a:latin typeface="Gill Sans MT" panose="020B0502020104020203" pitchFamily="34" charset="0"/>
              </a:rPr>
              <a:t>Use </a:t>
            </a:r>
            <a:r>
              <a:rPr lang="en-US" sz="2400" i="1" dirty="0">
                <a:latin typeface="Gill Sans MT" panose="020B0502020104020203" pitchFamily="34" charset="0"/>
              </a:rPr>
              <a:t>short solution interval </a:t>
            </a:r>
            <a:r>
              <a:rPr lang="en-US" sz="2400" dirty="0">
                <a:latin typeface="Gill Sans MT" panose="020B0502020104020203" pitchFamily="34" charset="0"/>
              </a:rPr>
              <a:t>and a </a:t>
            </a:r>
            <a:r>
              <a:rPr lang="en-US" sz="2400" i="1" dirty="0">
                <a:latin typeface="Gill Sans MT" panose="020B0502020104020203" pitchFamily="34" charset="0"/>
              </a:rPr>
              <a:t>few channels </a:t>
            </a:r>
            <a:r>
              <a:rPr lang="en-US" sz="2400" dirty="0">
                <a:latin typeface="Gill Sans MT" panose="020B0502020104020203" pitchFamily="34" charset="0"/>
              </a:rPr>
              <a:t>per spw (RFI-free) to avoid de-correlation. </a:t>
            </a:r>
          </a:p>
          <a:p>
            <a:pPr algn="ctr"/>
            <a:endParaRPr lang="en-US" sz="1400" dirty="0">
              <a:latin typeface="Gill Sans MT" panose="020B0502020104020203" pitchFamily="34" charset="0"/>
            </a:endParaRPr>
          </a:p>
          <a:p>
            <a:pPr algn="ctr"/>
            <a:r>
              <a:rPr lang="en-US" sz="2800" b="1" dirty="0">
                <a:solidFill>
                  <a:schemeClr val="accent1"/>
                </a:solidFill>
                <a:latin typeface="Gill Sans MT" panose="020B0502020104020203" pitchFamily="34" charset="0"/>
              </a:rPr>
              <a:t>The resulting caltable must </a:t>
            </a:r>
            <a:r>
              <a:rPr lang="en-US" sz="2800" b="1" i="1" dirty="0">
                <a:solidFill>
                  <a:schemeClr val="accent1"/>
                </a:solidFill>
                <a:latin typeface="Gill Sans MT" panose="020B0502020104020203" pitchFamily="34" charset="0"/>
              </a:rPr>
              <a:t>only</a:t>
            </a:r>
            <a:r>
              <a:rPr lang="en-US" sz="2800" b="1" dirty="0">
                <a:solidFill>
                  <a:schemeClr val="accent1"/>
                </a:solidFill>
                <a:latin typeface="Gill Sans MT" panose="020B0502020104020203" pitchFamily="34" charset="0"/>
              </a:rPr>
              <a:t> be used for calibrating the bandpass. </a:t>
            </a:r>
          </a:p>
        </p:txBody>
      </p:sp>
      <p:sp>
        <p:nvSpPr>
          <p:cNvPr id="14" name="Text Placeholder 2">
            <a:extLst>
              <a:ext uri="{FF2B5EF4-FFF2-40B4-BE49-F238E27FC236}">
                <a16:creationId xmlns:a16="http://schemas.microsoft.com/office/drawing/2014/main" id="{14E2D097-7C5E-6A4B-B066-2BF4D6FB74C4}"/>
              </a:ext>
            </a:extLst>
          </p:cNvPr>
          <p:cNvSpPr txBox="1">
            <a:spLocks/>
          </p:cNvSpPr>
          <p:nvPr/>
        </p:nvSpPr>
        <p:spPr>
          <a:xfrm>
            <a:off x="0" y="952630"/>
            <a:ext cx="914400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CASA task </a:t>
            </a:r>
            <a:r>
              <a:rPr lang="en-US" i="1" dirty="0"/>
              <a:t>gaincal</a:t>
            </a:r>
          </a:p>
        </p:txBody>
      </p:sp>
    </p:spTree>
    <p:extLst>
      <p:ext uri="{BB962C8B-B14F-4D97-AF65-F5344CB8AC3E}">
        <p14:creationId xmlns:p14="http://schemas.microsoft.com/office/powerpoint/2010/main" val="1489871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2CFD2D-8749-5C4C-BA8C-78AF75C5FB86}"/>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457200" y="145743"/>
            <a:ext cx="8551840" cy="524500"/>
          </a:xfrm>
        </p:spPr>
        <p:txBody>
          <a:bodyPr/>
          <a:lstStyle/>
          <a:p>
            <a:r>
              <a:rPr lang="en-US" dirty="0"/>
              <a:t>Bandpass calibration</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7" name="TextBox 6">
            <a:extLst>
              <a:ext uri="{FF2B5EF4-FFF2-40B4-BE49-F238E27FC236}">
                <a16:creationId xmlns:a16="http://schemas.microsoft.com/office/drawing/2014/main" id="{DCED5204-7767-5B4D-9D5F-B0543B4B5F96}"/>
              </a:ext>
            </a:extLst>
          </p:cNvPr>
          <p:cNvSpPr txBox="1"/>
          <p:nvPr/>
        </p:nvSpPr>
        <p:spPr>
          <a:xfrm>
            <a:off x="934324" y="1467896"/>
            <a:ext cx="7597591" cy="2031325"/>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bandpass</a:t>
            </a:r>
          </a:p>
          <a:p>
            <a:r>
              <a:rPr lang="en-US" dirty="0">
                <a:latin typeface="Courier New" panose="02070309020205020404" pitchFamily="49" charset="0"/>
                <a:cs typeface="Courier New" panose="02070309020205020404" pitchFamily="49" charset="0"/>
              </a:rPr>
              <a:t>vis = 'my_data.ms'</a:t>
            </a:r>
          </a:p>
          <a:p>
            <a:r>
              <a:rPr lang="en-US" dirty="0">
                <a:latin typeface="Courier New" panose="02070309020205020404" pitchFamily="49" charset="0"/>
                <a:cs typeface="Courier New" panose="02070309020205020404" pitchFamily="49" charset="0"/>
              </a:rPr>
              <a:t>caltable = 'bandpass.cal'</a:t>
            </a:r>
          </a:p>
          <a:p>
            <a:r>
              <a:rPr lang="en-US" dirty="0">
                <a:latin typeface="Courier New" panose="02070309020205020404" pitchFamily="49" charset="0"/>
                <a:cs typeface="Courier New" panose="02070309020205020404" pitchFamily="49" charset="0"/>
              </a:rPr>
              <a:t>field = '0'</a:t>
            </a:r>
          </a:p>
          <a:p>
            <a:r>
              <a:rPr lang="en-US" dirty="0">
                <a:latin typeface="Courier New" panose="02070309020205020404" pitchFamily="49" charset="0"/>
                <a:cs typeface="Courier New" panose="02070309020205020404" pitchFamily="49" charset="0"/>
              </a:rPr>
              <a:t>solint = 'inf'</a:t>
            </a:r>
          </a:p>
          <a:p>
            <a:r>
              <a:rPr lang="en-US" dirty="0">
                <a:latin typeface="Courier New" panose="02070309020205020404" pitchFamily="49" charset="0"/>
                <a:cs typeface="Courier New" panose="02070309020205020404" pitchFamily="49" charset="0"/>
              </a:rPr>
              <a:t>refant = 'ea10'</a:t>
            </a:r>
          </a:p>
          <a:p>
            <a:pPr marL="1778000" indent="-1778000"/>
            <a:r>
              <a:rPr lang="en-US" dirty="0">
                <a:latin typeface="Courier New" panose="02070309020205020404" pitchFamily="49" charset="0"/>
                <a:cs typeface="Courier New" panose="02070309020205020404" pitchFamily="49" charset="0"/>
              </a:rPr>
              <a:t>gaintable = ['antpos.cal', 'tecim.cal', 'delays.cal']</a:t>
            </a:r>
          </a:p>
        </p:txBody>
      </p:sp>
      <p:sp>
        <p:nvSpPr>
          <p:cNvPr id="8" name="TextBox 7">
            <a:extLst>
              <a:ext uri="{FF2B5EF4-FFF2-40B4-BE49-F238E27FC236}">
                <a16:creationId xmlns:a16="http://schemas.microsoft.com/office/drawing/2014/main" id="{9325B5E7-3DA0-864C-9A90-3E476C7005EF}"/>
              </a:ext>
            </a:extLst>
          </p:cNvPr>
          <p:cNvSpPr txBox="1"/>
          <p:nvPr/>
        </p:nvSpPr>
        <p:spPr>
          <a:xfrm>
            <a:off x="457200" y="4262593"/>
            <a:ext cx="8686800" cy="1631216"/>
          </a:xfrm>
          <a:prstGeom prst="rect">
            <a:avLst/>
          </a:prstGeom>
          <a:noFill/>
        </p:spPr>
        <p:txBody>
          <a:bodyPr wrap="square" rtlCol="0">
            <a:spAutoFit/>
          </a:bodyPr>
          <a:lstStyle/>
          <a:p>
            <a:pPr marL="285750" indent="-285750">
              <a:buFontTx/>
              <a:buChar char="-"/>
            </a:pPr>
            <a:r>
              <a:rPr lang="en-US" sz="2000" dirty="0">
                <a:latin typeface="Courier New" panose="02070309020205020404" pitchFamily="49" charset="0"/>
                <a:cs typeface="Courier New" panose="02070309020205020404" pitchFamily="49" charset="0"/>
              </a:rPr>
              <a:t>solint</a:t>
            </a:r>
            <a:r>
              <a:rPr lang="en-US" sz="2000" dirty="0">
                <a:latin typeface="Gill Sans MT" panose="020B0502020104020203" pitchFamily="34" charset="0"/>
              </a:rPr>
              <a:t> can provide an interval in time and/or frequency</a:t>
            </a:r>
          </a:p>
          <a:p>
            <a:pPr marL="285750" indent="-285750">
              <a:buFontTx/>
              <a:buChar char="-"/>
            </a:pPr>
            <a:endParaRPr lang="en-US" sz="1400" dirty="0">
              <a:latin typeface="Gill Sans MT" panose="020B0502020104020203" pitchFamily="34" charset="0"/>
            </a:endParaRPr>
          </a:p>
          <a:p>
            <a:r>
              <a:rPr lang="en-US" sz="2200" dirty="0">
                <a:solidFill>
                  <a:schemeClr val="accent2"/>
                </a:solidFill>
                <a:latin typeface="Gill Sans MT" panose="020B0502020104020203" pitchFamily="34" charset="0"/>
              </a:rPr>
              <a:t>If bandpass cal ≠ flux cal, must account for spectral index/curvature.</a:t>
            </a:r>
          </a:p>
          <a:p>
            <a:r>
              <a:rPr lang="en-US" sz="2200" dirty="0">
                <a:solidFill>
                  <a:schemeClr val="accent2"/>
                </a:solidFill>
                <a:latin typeface="Gill Sans MT" panose="020B0502020104020203" pitchFamily="34" charset="0"/>
              </a:rPr>
              <a:t>Topical CASAguide:  </a:t>
            </a:r>
            <a:r>
              <a:rPr lang="en-US" sz="2200" i="1" dirty="0">
                <a:solidFill>
                  <a:schemeClr val="accent2"/>
                </a:solidFill>
                <a:latin typeface="Gill Sans MT" panose="020B0502020104020203" pitchFamily="34" charset="0"/>
              </a:rPr>
              <a:t>“Correcting for a Spectral Index in Bandpass Calibration” </a:t>
            </a:r>
            <a:r>
              <a:rPr lang="en-US" sz="2200" dirty="0">
                <a:solidFill>
                  <a:schemeClr val="accent2"/>
                </a:solidFill>
                <a:latin typeface="Gill Sans MT" panose="020B0502020104020203" pitchFamily="34" charset="0"/>
              </a:rPr>
              <a:t>:</a:t>
            </a:r>
          </a:p>
          <a:p>
            <a:r>
              <a:rPr lang="en-US" sz="2200" dirty="0">
                <a:latin typeface="Gill Sans MT" panose="020B0502020104020203" pitchFamily="34" charset="0"/>
              </a:rPr>
              <a:t>                            </a:t>
            </a:r>
            <a:r>
              <a:rPr lang="en-US" sz="2200" dirty="0">
                <a:latin typeface="Gill Sans MT" panose="020B0502020104020203" pitchFamily="34" charset="0"/>
                <a:hlinkClick r:id="rId3"/>
              </a:rPr>
              <a:t>https://casaguides.nrao.edu/</a:t>
            </a:r>
            <a:r>
              <a:rPr lang="en-US" sz="2200" dirty="0">
                <a:latin typeface="Gill Sans MT" panose="020B0502020104020203" pitchFamily="34" charset="0"/>
              </a:rPr>
              <a:t>  </a:t>
            </a:r>
            <a:r>
              <a:rPr lang="en-US" sz="2200" dirty="0">
                <a:latin typeface="Gill Sans MT" panose="020B0502020104020203" pitchFamily="34" charset="0"/>
                <a:sym typeface="Wingdings" pitchFamily="2" charset="2"/>
              </a:rPr>
              <a:t>  VLA</a:t>
            </a:r>
            <a:endParaRPr lang="en-US" sz="2200" dirty="0">
              <a:latin typeface="Gill Sans MT" panose="020B0502020104020203" pitchFamily="34" charset="0"/>
            </a:endParaRP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bandpass</a:t>
            </a:r>
          </a:p>
        </p:txBody>
      </p:sp>
      <p:sp>
        <p:nvSpPr>
          <p:cNvPr id="3" name="TextBox 2">
            <a:extLst>
              <a:ext uri="{FF2B5EF4-FFF2-40B4-BE49-F238E27FC236}">
                <a16:creationId xmlns:a16="http://schemas.microsoft.com/office/drawing/2014/main" id="{A70CF7DA-7C67-4242-86F4-3606BC274760}"/>
              </a:ext>
            </a:extLst>
          </p:cNvPr>
          <p:cNvSpPr txBox="1"/>
          <p:nvPr/>
        </p:nvSpPr>
        <p:spPr>
          <a:xfrm>
            <a:off x="2208859" y="3701267"/>
            <a:ext cx="6486840" cy="400110"/>
          </a:xfrm>
          <a:prstGeom prst="rect">
            <a:avLst/>
          </a:prstGeom>
          <a:noFill/>
        </p:spPr>
        <p:txBody>
          <a:bodyPr wrap="none" rtlCol="0">
            <a:spAutoFit/>
          </a:bodyPr>
          <a:lstStyle/>
          <a:p>
            <a:r>
              <a:rPr lang="en-US" sz="2000" dirty="0">
                <a:solidFill>
                  <a:schemeClr val="accent1"/>
                </a:solidFill>
                <a:latin typeface="Gill Sans MT" panose="020B0502020104020203" pitchFamily="34" charset="0"/>
              </a:rPr>
              <a:t>("pre-bandpass phase-only" caltable would also go in this list)</a:t>
            </a:r>
          </a:p>
        </p:txBody>
      </p:sp>
      <p:cxnSp>
        <p:nvCxnSpPr>
          <p:cNvPr id="12" name="Straight Arrow Connector 11">
            <a:extLst>
              <a:ext uri="{FF2B5EF4-FFF2-40B4-BE49-F238E27FC236}">
                <a16:creationId xmlns:a16="http://schemas.microsoft.com/office/drawing/2014/main" id="{9832B3D0-123D-D240-AD68-17F6B519CA8A}"/>
              </a:ext>
            </a:extLst>
          </p:cNvPr>
          <p:cNvCxnSpPr/>
          <p:nvPr/>
        </p:nvCxnSpPr>
        <p:spPr>
          <a:xfrm flipV="1">
            <a:off x="2836507" y="3513266"/>
            <a:ext cx="0" cy="2559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53B9CE3-2C9F-1242-97BF-54A93AA461A5}"/>
              </a:ext>
            </a:extLst>
          </p:cNvPr>
          <p:cNvCxnSpPr/>
          <p:nvPr/>
        </p:nvCxnSpPr>
        <p:spPr>
          <a:xfrm flipV="1">
            <a:off x="8102082" y="3520017"/>
            <a:ext cx="0" cy="2559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384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4B631D-5244-3441-95D1-ECD2A10F252A}"/>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309944" y="145743"/>
            <a:ext cx="8834056" cy="524500"/>
          </a:xfrm>
        </p:spPr>
        <p:txBody>
          <a:bodyPr/>
          <a:lstStyle/>
          <a:p>
            <a:r>
              <a:rPr lang="en-US" dirty="0"/>
              <a:t>Examine bandpass calibration </a:t>
            </a:r>
            <a:r>
              <a:rPr lang="en-US" i="1" dirty="0"/>
              <a:t>phase</a:t>
            </a:r>
            <a:r>
              <a:rPr lang="en-US" dirty="0"/>
              <a:t> solutions</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plotms</a:t>
            </a:r>
          </a:p>
        </p:txBody>
      </p:sp>
      <p:sp>
        <p:nvSpPr>
          <p:cNvPr id="10" name="TextBox 9">
            <a:extLst>
              <a:ext uri="{FF2B5EF4-FFF2-40B4-BE49-F238E27FC236}">
                <a16:creationId xmlns:a16="http://schemas.microsoft.com/office/drawing/2014/main" id="{1A87BF4D-06F1-F64A-934A-44CAACF7F2C6}"/>
              </a:ext>
            </a:extLst>
          </p:cNvPr>
          <p:cNvSpPr txBox="1"/>
          <p:nvPr/>
        </p:nvSpPr>
        <p:spPr>
          <a:xfrm>
            <a:off x="401777" y="1887485"/>
            <a:ext cx="4170223" cy="2585323"/>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plotms</a:t>
            </a:r>
          </a:p>
          <a:p>
            <a:r>
              <a:rPr lang="en-US" dirty="0">
                <a:latin typeface="Courier New" panose="02070309020205020404" pitchFamily="49" charset="0"/>
                <a:cs typeface="Courier New" panose="02070309020205020404" pitchFamily="49" charset="0"/>
              </a:rPr>
              <a:t>vis = 'bandpass.cal'</a:t>
            </a:r>
          </a:p>
          <a:p>
            <a:r>
              <a:rPr lang="en-US" dirty="0">
                <a:latin typeface="Courier New" panose="02070309020205020404" pitchFamily="49" charset="0"/>
                <a:cs typeface="Courier New" panose="02070309020205020404" pitchFamily="49" charset="0"/>
              </a:rPr>
              <a:t>gridrows = 2</a:t>
            </a:r>
          </a:p>
          <a:p>
            <a:r>
              <a:rPr lang="en-US" dirty="0">
                <a:latin typeface="Courier New" panose="02070309020205020404" pitchFamily="49" charset="0"/>
                <a:cs typeface="Courier New" panose="02070309020205020404" pitchFamily="49" charset="0"/>
              </a:rPr>
              <a:t>gridcols = 2</a:t>
            </a:r>
          </a:p>
          <a:p>
            <a:r>
              <a:rPr lang="en-US" dirty="0">
                <a:latin typeface="Courier New" panose="02070309020205020404" pitchFamily="49" charset="0"/>
                <a:cs typeface="Courier New" panose="02070309020205020404" pitchFamily="49" charset="0"/>
              </a:rPr>
              <a:t>xaxis = 'freq'</a:t>
            </a:r>
          </a:p>
          <a:p>
            <a:r>
              <a:rPr lang="en-US" dirty="0">
                <a:latin typeface="Courier New" panose="02070309020205020404" pitchFamily="49" charset="0"/>
                <a:cs typeface="Courier New" panose="02070309020205020404" pitchFamily="49" charset="0"/>
              </a:rPr>
              <a:t>yaxis = 'phase'</a:t>
            </a:r>
          </a:p>
          <a:p>
            <a:r>
              <a:rPr lang="en-US" dirty="0">
                <a:latin typeface="Courier New" panose="02070309020205020404" pitchFamily="49" charset="0"/>
                <a:cs typeface="Courier New" panose="02070309020205020404" pitchFamily="49" charset="0"/>
              </a:rPr>
              <a:t>iteraxis = 'antenna'</a:t>
            </a:r>
          </a:p>
          <a:p>
            <a:r>
              <a:rPr lang="en-US" dirty="0">
                <a:latin typeface="Courier New" panose="02070309020205020404" pitchFamily="49" charset="0"/>
                <a:cs typeface="Courier New" panose="02070309020205020404" pitchFamily="49" charset="0"/>
              </a:rPr>
              <a:t>coloraxis = 'corr'</a:t>
            </a:r>
          </a:p>
          <a:p>
            <a:r>
              <a:rPr lang="en-US" dirty="0">
                <a:latin typeface="Courier New" panose="02070309020205020404" pitchFamily="49" charset="0"/>
                <a:cs typeface="Courier New" panose="02070309020205020404" pitchFamily="49" charset="0"/>
              </a:rPr>
              <a:t>plotrange = [-1,-1,-180,180]</a:t>
            </a:r>
          </a:p>
        </p:txBody>
      </p:sp>
      <p:pic>
        <p:nvPicPr>
          <p:cNvPr id="7" name="Picture 6">
            <a:extLst>
              <a:ext uri="{FF2B5EF4-FFF2-40B4-BE49-F238E27FC236}">
                <a16:creationId xmlns:a16="http://schemas.microsoft.com/office/drawing/2014/main" id="{76B51072-4AAD-F54C-AE47-782FC426D398}"/>
              </a:ext>
            </a:extLst>
          </p:cNvPr>
          <p:cNvPicPr>
            <a:picLocks noChangeAspect="1"/>
          </p:cNvPicPr>
          <p:nvPr/>
        </p:nvPicPr>
        <p:blipFill>
          <a:blip r:embed="rId3"/>
          <a:stretch>
            <a:fillRect/>
          </a:stretch>
        </p:blipFill>
        <p:spPr>
          <a:xfrm>
            <a:off x="4362781" y="1887485"/>
            <a:ext cx="4781219" cy="3693319"/>
          </a:xfrm>
          <a:prstGeom prst="rect">
            <a:avLst/>
          </a:prstGeom>
        </p:spPr>
      </p:pic>
      <p:grpSp>
        <p:nvGrpSpPr>
          <p:cNvPr id="4" name="Group 3">
            <a:extLst>
              <a:ext uri="{FF2B5EF4-FFF2-40B4-BE49-F238E27FC236}">
                <a16:creationId xmlns:a16="http://schemas.microsoft.com/office/drawing/2014/main" id="{64A1F2F2-0B72-2943-9236-9B3ADFF90A5D}"/>
              </a:ext>
            </a:extLst>
          </p:cNvPr>
          <p:cNvGrpSpPr/>
          <p:nvPr/>
        </p:nvGrpSpPr>
        <p:grpSpPr>
          <a:xfrm>
            <a:off x="401777" y="5671248"/>
            <a:ext cx="8607263" cy="448304"/>
            <a:chOff x="401777" y="5671248"/>
            <a:chExt cx="8607263" cy="448304"/>
          </a:xfrm>
        </p:grpSpPr>
        <p:sp>
          <p:nvSpPr>
            <p:cNvPr id="11" name="TextBox 10">
              <a:extLst>
                <a:ext uri="{FF2B5EF4-FFF2-40B4-BE49-F238E27FC236}">
                  <a16:creationId xmlns:a16="http://schemas.microsoft.com/office/drawing/2014/main" id="{78F5652D-53DD-C745-BF64-58E628B63357}"/>
                </a:ext>
              </a:extLst>
            </p:cNvPr>
            <p:cNvSpPr txBox="1"/>
            <p:nvPr/>
          </p:nvSpPr>
          <p:spPr>
            <a:xfrm>
              <a:off x="401777" y="5685103"/>
              <a:ext cx="8607263" cy="369332"/>
            </a:xfrm>
            <a:prstGeom prst="rect">
              <a:avLst/>
            </a:prstGeom>
            <a:noFill/>
          </p:spPr>
          <p:txBody>
            <a:bodyPr wrap="square" rtlCol="0">
              <a:spAutoFit/>
            </a:bodyPr>
            <a:lstStyle/>
            <a:p>
              <a:r>
                <a:rPr lang="en-US" dirty="0">
                  <a:latin typeface="Gill Sans MT" panose="020B0502020104020203" pitchFamily="34" charset="0"/>
                </a:rPr>
                <a:t>Move forward with </a:t>
              </a:r>
              <a:r>
                <a:rPr lang="en-US" dirty="0">
                  <a:solidFill>
                    <a:srgbClr val="00B050"/>
                  </a:solidFill>
                  <a:latin typeface="Gill Sans MT" panose="020B0502020104020203" pitchFamily="34" charset="0"/>
                </a:rPr>
                <a:t>            </a:t>
              </a:r>
              <a:r>
                <a:rPr lang="en-US" dirty="0">
                  <a:latin typeface="Gill Sans MT" panose="020B0502020104020203" pitchFamily="34" charset="0"/>
                </a:rPr>
                <a:t>and see that reference antenna (ea10) has phases = 0°. </a:t>
              </a:r>
            </a:p>
          </p:txBody>
        </p:sp>
        <p:pic>
          <p:nvPicPr>
            <p:cNvPr id="3" name="Picture 2">
              <a:extLst>
                <a:ext uri="{FF2B5EF4-FFF2-40B4-BE49-F238E27FC236}">
                  <a16:creationId xmlns:a16="http://schemas.microsoft.com/office/drawing/2014/main" id="{86975BB5-109B-C84C-B84F-F3F8486DC983}"/>
                </a:ext>
              </a:extLst>
            </p:cNvPr>
            <p:cNvPicPr>
              <a:picLocks noChangeAspect="1"/>
            </p:cNvPicPr>
            <p:nvPr/>
          </p:nvPicPr>
          <p:blipFill>
            <a:blip r:embed="rId4"/>
            <a:stretch>
              <a:fillRect/>
            </a:stretch>
          </p:blipFill>
          <p:spPr>
            <a:xfrm>
              <a:off x="2405497" y="5671248"/>
              <a:ext cx="544369" cy="448304"/>
            </a:xfrm>
            <a:prstGeom prst="rect">
              <a:avLst/>
            </a:prstGeom>
            <a:ln w="38100">
              <a:solidFill>
                <a:srgbClr val="D8BFD8"/>
              </a:solidFill>
            </a:ln>
          </p:spPr>
        </p:pic>
      </p:grpSp>
      <p:sp>
        <p:nvSpPr>
          <p:cNvPr id="12" name="TextBox 11">
            <a:extLst>
              <a:ext uri="{FF2B5EF4-FFF2-40B4-BE49-F238E27FC236}">
                <a16:creationId xmlns:a16="http://schemas.microsoft.com/office/drawing/2014/main" id="{FA410374-644D-0D41-95B3-9FEB2F9F3BED}"/>
              </a:ext>
            </a:extLst>
          </p:cNvPr>
          <p:cNvSpPr txBox="1"/>
          <p:nvPr/>
        </p:nvSpPr>
        <p:spPr>
          <a:xfrm>
            <a:off x="900952" y="1189004"/>
            <a:ext cx="7342095" cy="646331"/>
          </a:xfrm>
          <a:prstGeom prst="rect">
            <a:avLst/>
          </a:prstGeom>
          <a:noFill/>
        </p:spPr>
        <p:txBody>
          <a:bodyPr wrap="square" rtlCol="0">
            <a:spAutoFit/>
          </a:bodyPr>
          <a:lstStyle/>
          <a:p>
            <a:pPr marL="285750" indent="-285750">
              <a:buFont typeface="System Font Regular"/>
              <a:buChar char="-"/>
            </a:pPr>
            <a:r>
              <a:rPr lang="en-US" dirty="0">
                <a:latin typeface="Gill Sans MT" panose="020B0502020104020203" pitchFamily="34" charset="77"/>
                <a:cs typeface="Courier New" panose="02070309020205020404" pitchFamily="49" charset="0"/>
              </a:rPr>
              <a:t>Parameter </a:t>
            </a:r>
            <a:r>
              <a:rPr lang="en-US" dirty="0">
                <a:latin typeface="Courier New" panose="02070309020205020404" pitchFamily="49" charset="0"/>
                <a:cs typeface="Courier New" panose="02070309020205020404" pitchFamily="49" charset="0"/>
              </a:rPr>
              <a:t>"vis"</a:t>
            </a:r>
            <a:r>
              <a:rPr lang="en-US" dirty="0">
                <a:latin typeface="Gill Sans MT" panose="020B0502020104020203" pitchFamily="34" charset="77"/>
                <a:cs typeface="Courier New" panose="02070309020205020404" pitchFamily="49" charset="0"/>
              </a:rPr>
              <a:t> can be a caltable</a:t>
            </a:r>
          </a:p>
          <a:p>
            <a:pPr marL="285750" indent="-285750">
              <a:buFont typeface="System Font Regular"/>
              <a:buChar char="-"/>
            </a:pPr>
            <a:r>
              <a:rPr lang="en-US" dirty="0">
                <a:latin typeface="Courier New" panose="02070309020205020404" pitchFamily="49" charset="0"/>
                <a:cs typeface="Courier New" panose="02070309020205020404" pitchFamily="49" charset="0"/>
              </a:rPr>
              <a:t>coloraxis</a:t>
            </a:r>
            <a:r>
              <a:rPr lang="en-US" dirty="0">
                <a:latin typeface="Gill Sans MT" panose="020B0502020104020203" pitchFamily="34" charset="77"/>
                <a:cs typeface="Courier New" panose="02070309020205020404" pitchFamily="49" charset="0"/>
              </a:rPr>
              <a:t> = '</a:t>
            </a:r>
            <a:r>
              <a:rPr lang="en-US" dirty="0">
                <a:latin typeface="Courier New" panose="02070309020205020404" pitchFamily="49" charset="0"/>
                <a:cs typeface="Courier New" panose="02070309020205020404" pitchFamily="49" charset="0"/>
              </a:rPr>
              <a:t>corr'</a:t>
            </a:r>
            <a:r>
              <a:rPr lang="en-US" dirty="0">
                <a:latin typeface="Gill Sans MT" panose="020B0502020104020203" pitchFamily="34" charset="77"/>
                <a:cs typeface="Courier New" panose="02070309020205020404" pitchFamily="49" charset="0"/>
              </a:rPr>
              <a:t> </a:t>
            </a:r>
            <a:r>
              <a:rPr lang="en-US" dirty="0">
                <a:latin typeface="Gill Sans MT" panose="020B0502020104020203" pitchFamily="34" charset="77"/>
                <a:cs typeface="Courier New" panose="02070309020205020404" pitchFamily="49" charset="0"/>
                <a:sym typeface="Wingdings" pitchFamily="2" charset="2"/>
              </a:rPr>
              <a:t> actually </a:t>
            </a:r>
            <a:r>
              <a:rPr lang="en-US" dirty="0">
                <a:latin typeface="Gill Sans MT" panose="020B0502020104020203" pitchFamily="34" charset="77"/>
                <a:cs typeface="Courier New" panose="02070309020205020404" pitchFamily="49" charset="0"/>
              </a:rPr>
              <a:t>polarization</a:t>
            </a:r>
          </a:p>
        </p:txBody>
      </p:sp>
    </p:spTree>
    <p:extLst>
      <p:ext uri="{BB962C8B-B14F-4D97-AF65-F5344CB8AC3E}">
        <p14:creationId xmlns:p14="http://schemas.microsoft.com/office/powerpoint/2010/main" val="1317909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F117B0E-6686-194A-B204-C4E4A197BEAB}"/>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D19FCFB1-D1B8-7A41-A6B4-48F4A1DEC378}"/>
              </a:ext>
            </a:extLst>
          </p:cNvPr>
          <p:cNvSpPr txBox="1"/>
          <p:nvPr/>
        </p:nvSpPr>
        <p:spPr>
          <a:xfrm>
            <a:off x="562897" y="1514260"/>
            <a:ext cx="3430605" cy="2585323"/>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plotms</a:t>
            </a:r>
          </a:p>
          <a:p>
            <a:r>
              <a:rPr lang="en-US" dirty="0">
                <a:latin typeface="Courier New" panose="02070309020205020404" pitchFamily="49" charset="0"/>
                <a:cs typeface="Courier New" panose="02070309020205020404" pitchFamily="49" charset="0"/>
              </a:rPr>
              <a:t>vis = 'bandpass.cal'</a:t>
            </a:r>
          </a:p>
          <a:p>
            <a:r>
              <a:rPr lang="en-US" dirty="0">
                <a:latin typeface="Courier New" panose="02070309020205020404" pitchFamily="49" charset="0"/>
                <a:cs typeface="Courier New" panose="02070309020205020404" pitchFamily="49" charset="0"/>
              </a:rPr>
              <a:t>gridrows = 2</a:t>
            </a:r>
          </a:p>
          <a:p>
            <a:r>
              <a:rPr lang="en-US" dirty="0">
                <a:latin typeface="Courier New" panose="02070309020205020404" pitchFamily="49" charset="0"/>
                <a:cs typeface="Courier New" panose="02070309020205020404" pitchFamily="49" charset="0"/>
              </a:rPr>
              <a:t>gridcols = 2</a:t>
            </a:r>
          </a:p>
          <a:p>
            <a:r>
              <a:rPr lang="en-US" dirty="0">
                <a:latin typeface="Courier New" panose="02070309020205020404" pitchFamily="49" charset="0"/>
                <a:cs typeface="Courier New" panose="02070309020205020404" pitchFamily="49" charset="0"/>
              </a:rPr>
              <a:t>xaxis = 'freq'</a:t>
            </a:r>
          </a:p>
          <a:p>
            <a:r>
              <a:rPr lang="en-US" dirty="0">
                <a:latin typeface="Courier New" panose="02070309020205020404" pitchFamily="49" charset="0"/>
                <a:cs typeface="Courier New" panose="02070309020205020404" pitchFamily="49" charset="0"/>
              </a:rPr>
              <a:t>yaxis = 'amp'</a:t>
            </a:r>
          </a:p>
          <a:p>
            <a:r>
              <a:rPr lang="en-US" dirty="0">
                <a:latin typeface="Courier New" panose="02070309020205020404" pitchFamily="49" charset="0"/>
                <a:cs typeface="Courier New" panose="02070309020205020404" pitchFamily="49" charset="0"/>
              </a:rPr>
              <a:t>iteraxis = 'antenna'</a:t>
            </a:r>
          </a:p>
          <a:p>
            <a:r>
              <a:rPr lang="en-US" dirty="0">
                <a:latin typeface="Courier New" panose="02070309020205020404" pitchFamily="49" charset="0"/>
                <a:cs typeface="Courier New" panose="02070309020205020404" pitchFamily="49" charset="0"/>
              </a:rPr>
              <a:t>coloraxis = 'spw'</a:t>
            </a:r>
          </a:p>
          <a:p>
            <a:r>
              <a:rPr lang="en-US" dirty="0">
                <a:latin typeface="Courier New" panose="02070309020205020404" pitchFamily="49" charset="0"/>
                <a:cs typeface="Courier New" panose="02070309020205020404" pitchFamily="49" charset="0"/>
              </a:rPr>
              <a:t>plotrange = []</a:t>
            </a:r>
          </a:p>
        </p:txBody>
      </p:sp>
      <p:sp>
        <p:nvSpPr>
          <p:cNvPr id="2" name="Text Placeholder 1"/>
          <p:cNvSpPr>
            <a:spLocks noGrp="1"/>
          </p:cNvSpPr>
          <p:nvPr>
            <p:ph type="body" sz="quarter" idx="10"/>
          </p:nvPr>
        </p:nvSpPr>
        <p:spPr>
          <a:xfrm>
            <a:off x="457200" y="145743"/>
            <a:ext cx="8551840" cy="524500"/>
          </a:xfrm>
        </p:spPr>
        <p:txBody>
          <a:bodyPr/>
          <a:lstStyle/>
          <a:p>
            <a:r>
              <a:rPr lang="en-US" dirty="0"/>
              <a:t>Examine bandpass calibration </a:t>
            </a:r>
            <a:r>
              <a:rPr lang="en-US" i="1" dirty="0"/>
              <a:t>amp</a:t>
            </a:r>
            <a:r>
              <a:rPr lang="en-US" dirty="0"/>
              <a:t> solutions</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plotms</a:t>
            </a:r>
          </a:p>
        </p:txBody>
      </p:sp>
      <p:pic>
        <p:nvPicPr>
          <p:cNvPr id="12" name="Picture 11">
            <a:extLst>
              <a:ext uri="{FF2B5EF4-FFF2-40B4-BE49-F238E27FC236}">
                <a16:creationId xmlns:a16="http://schemas.microsoft.com/office/drawing/2014/main" id="{435E6AD9-4E8A-0047-8A85-2FE538A05C00}"/>
              </a:ext>
            </a:extLst>
          </p:cNvPr>
          <p:cNvPicPr>
            <a:picLocks noChangeAspect="1"/>
          </p:cNvPicPr>
          <p:nvPr/>
        </p:nvPicPr>
        <p:blipFill>
          <a:blip r:embed="rId2"/>
          <a:stretch>
            <a:fillRect/>
          </a:stretch>
        </p:blipFill>
        <p:spPr>
          <a:xfrm>
            <a:off x="4362781" y="1194743"/>
            <a:ext cx="4781219" cy="3693319"/>
          </a:xfrm>
          <a:prstGeom prst="rect">
            <a:avLst/>
          </a:prstGeom>
        </p:spPr>
      </p:pic>
      <p:sp>
        <p:nvSpPr>
          <p:cNvPr id="14" name="Rectangle 13">
            <a:extLst>
              <a:ext uri="{FF2B5EF4-FFF2-40B4-BE49-F238E27FC236}">
                <a16:creationId xmlns:a16="http://schemas.microsoft.com/office/drawing/2014/main" id="{B1329BBA-20E3-F143-A8EA-D8ACA497026D}"/>
              </a:ext>
            </a:extLst>
          </p:cNvPr>
          <p:cNvSpPr/>
          <p:nvPr/>
        </p:nvSpPr>
        <p:spPr>
          <a:xfrm>
            <a:off x="301887" y="4505090"/>
            <a:ext cx="4060894" cy="1323439"/>
          </a:xfrm>
          <a:prstGeom prst="rect">
            <a:avLst/>
          </a:prstGeom>
        </p:spPr>
        <p:txBody>
          <a:bodyPr wrap="square">
            <a:spAutoFit/>
          </a:bodyPr>
          <a:lstStyle/>
          <a:p>
            <a:pPr algn="ctr"/>
            <a:r>
              <a:rPr lang="en-US" sz="2000" dirty="0">
                <a:solidFill>
                  <a:schemeClr val="accent1"/>
                </a:solidFill>
                <a:latin typeface="Gill Sans MT" panose="020B0502020104020203" pitchFamily="34" charset="0"/>
              </a:rPr>
              <a:t>Note similarity to bandpass amp shapes (slide 29).  These are the values that will be </a:t>
            </a:r>
            <a:r>
              <a:rPr lang="en-US" sz="2000" i="1" dirty="0">
                <a:solidFill>
                  <a:schemeClr val="accent1"/>
                </a:solidFill>
                <a:latin typeface="Gill Sans MT" panose="020B0502020104020203" pitchFamily="34" charset="0"/>
              </a:rPr>
              <a:t>applied </a:t>
            </a:r>
            <a:r>
              <a:rPr lang="en-US" sz="2000" dirty="0">
                <a:solidFill>
                  <a:schemeClr val="accent1"/>
                </a:solidFill>
                <a:latin typeface="Gill Sans MT" panose="020B0502020104020203" pitchFamily="34" charset="0"/>
              </a:rPr>
              <a:t>to the data in order to "correct" the </a:t>
            </a:r>
            <a:r>
              <a:rPr lang="en-US" sz="2000" dirty="0" err="1">
                <a:solidFill>
                  <a:schemeClr val="accent1"/>
                </a:solidFill>
                <a:latin typeface="Gill Sans MT" panose="020B0502020104020203" pitchFamily="34" charset="0"/>
              </a:rPr>
              <a:t>bandpasses</a:t>
            </a:r>
            <a:r>
              <a:rPr lang="en-US" sz="2000" dirty="0">
                <a:solidFill>
                  <a:schemeClr val="accent1"/>
                </a:solidFill>
                <a:latin typeface="Gill Sans MT" panose="020B0502020104020203" pitchFamily="34" charset="0"/>
              </a:rPr>
              <a:t>.</a:t>
            </a:r>
          </a:p>
        </p:txBody>
      </p:sp>
    </p:spTree>
    <p:extLst>
      <p:ext uri="{BB962C8B-B14F-4D97-AF65-F5344CB8AC3E}">
        <p14:creationId xmlns:p14="http://schemas.microsoft.com/office/powerpoint/2010/main" val="2521383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9" name="Text Placeholder 1">
            <a:extLst>
              <a:ext uri="{FF2B5EF4-FFF2-40B4-BE49-F238E27FC236}">
                <a16:creationId xmlns:a16="http://schemas.microsoft.com/office/drawing/2014/main" id="{0268E53D-CBA7-4C4E-891F-CB1F45A61B96}"/>
              </a:ext>
            </a:extLst>
          </p:cNvPr>
          <p:cNvSpPr>
            <a:spLocks noGrp="1"/>
          </p:cNvSpPr>
          <p:nvPr>
            <p:ph type="body" sz="quarter" idx="10"/>
          </p:nvPr>
        </p:nvSpPr>
        <p:spPr>
          <a:xfrm>
            <a:off x="310174" y="232187"/>
            <a:ext cx="8551840" cy="524500"/>
          </a:xfrm>
        </p:spPr>
        <p:txBody>
          <a:bodyPr/>
          <a:lstStyle/>
          <a:p>
            <a:pPr algn="ctr"/>
            <a:r>
              <a:rPr lang="en-US" dirty="0"/>
              <a:t>Bandpass-corrected 3C48 data</a:t>
            </a:r>
          </a:p>
        </p:txBody>
      </p:sp>
      <p:sp>
        <p:nvSpPr>
          <p:cNvPr id="14" name="Text Placeholder 2">
            <a:extLst>
              <a:ext uri="{FF2B5EF4-FFF2-40B4-BE49-F238E27FC236}">
                <a16:creationId xmlns:a16="http://schemas.microsoft.com/office/drawing/2014/main" id="{14E2D097-7C5E-6A4B-B066-2BF4D6FB74C4}"/>
              </a:ext>
            </a:extLst>
          </p:cNvPr>
          <p:cNvSpPr txBox="1">
            <a:spLocks/>
          </p:cNvSpPr>
          <p:nvPr/>
        </p:nvSpPr>
        <p:spPr>
          <a:xfrm>
            <a:off x="318653" y="877982"/>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(CASA tasks </a:t>
            </a:r>
            <a:r>
              <a:rPr lang="en-US" i="1" dirty="0"/>
              <a:t>applycal </a:t>
            </a:r>
            <a:r>
              <a:rPr lang="en-US" dirty="0"/>
              <a:t>and</a:t>
            </a:r>
            <a:r>
              <a:rPr lang="en-US" i="1" dirty="0"/>
              <a:t> plotms)</a:t>
            </a:r>
          </a:p>
        </p:txBody>
      </p:sp>
      <p:pic>
        <p:nvPicPr>
          <p:cNvPr id="2" name="Picture 1">
            <a:extLst>
              <a:ext uri="{FF2B5EF4-FFF2-40B4-BE49-F238E27FC236}">
                <a16:creationId xmlns:a16="http://schemas.microsoft.com/office/drawing/2014/main" id="{5CCDC05E-14F8-EC40-9FFE-A263D9C2FAB3}"/>
              </a:ext>
            </a:extLst>
          </p:cNvPr>
          <p:cNvPicPr>
            <a:picLocks noChangeAspect="1"/>
          </p:cNvPicPr>
          <p:nvPr/>
        </p:nvPicPr>
        <p:blipFill>
          <a:blip r:embed="rId3"/>
          <a:stretch>
            <a:fillRect/>
          </a:stretch>
        </p:blipFill>
        <p:spPr>
          <a:xfrm>
            <a:off x="1763020" y="1565700"/>
            <a:ext cx="5617959" cy="4339670"/>
          </a:xfrm>
          <a:prstGeom prst="rect">
            <a:avLst/>
          </a:prstGeom>
        </p:spPr>
      </p:pic>
    </p:spTree>
    <p:extLst>
      <p:ext uri="{BB962C8B-B14F-4D97-AF65-F5344CB8AC3E}">
        <p14:creationId xmlns:p14="http://schemas.microsoft.com/office/powerpoint/2010/main" val="2822113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960" y="274320"/>
            <a:ext cx="8874080" cy="477202"/>
          </a:xfrm>
        </p:spPr>
        <p:txBody>
          <a:bodyPr/>
          <a:lstStyle/>
          <a:p>
            <a:r>
              <a:rPr lang="en-US" dirty="0">
                <a:latin typeface="Gill Sans MT" charset="0"/>
                <a:ea typeface="ＭＳ Ｐゴシック" charset="0"/>
              </a:rPr>
              <a:t>Calibration</a:t>
            </a:r>
            <a:endParaRPr lang="en-US" dirty="0"/>
          </a:p>
        </p:txBody>
      </p:sp>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Rectangle 4">
            <a:extLst>
              <a:ext uri="{FF2B5EF4-FFF2-40B4-BE49-F238E27FC236}">
                <a16:creationId xmlns:a16="http://schemas.microsoft.com/office/drawing/2014/main" id="{94E26C71-6248-D94E-850D-114900AE5CA2}"/>
              </a:ext>
            </a:extLst>
          </p:cNvPr>
          <p:cNvSpPr>
            <a:spLocks noChangeArrowheads="1"/>
          </p:cNvSpPr>
          <p:nvPr/>
        </p:nvSpPr>
        <p:spPr bwMode="auto">
          <a:xfrm>
            <a:off x="381000" y="914400"/>
            <a:ext cx="763344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Correcting antenna positions</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Gain Curves (high-freq)</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Opacity (high-) and Ionospheric (low-freq) corrections</a:t>
            </a:r>
          </a:p>
          <a:p>
            <a:pPr marL="344488" indent="-344488">
              <a:spcBef>
                <a:spcPct val="20000"/>
              </a:spcBef>
              <a:buFont typeface="Wingdings" pitchFamily="2" charset="2"/>
              <a:buChar char="ü"/>
            </a:pPr>
            <a:r>
              <a:rPr lang="en-US" sz="2200" i="1" dirty="0">
                <a:solidFill>
                  <a:schemeClr val="bg1">
                    <a:lumMod val="65000"/>
                  </a:schemeClr>
                </a:solidFill>
                <a:latin typeface="Gill Sans MT" charset="0"/>
                <a:cs typeface="Gill Sans" charset="0"/>
              </a:rPr>
              <a:t>Switched power **</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Re-quantizer gain calibration (mostly 3-bit data)</a:t>
            </a:r>
          </a:p>
          <a:p>
            <a:pPr marL="344488" indent="-344488">
              <a:spcBef>
                <a:spcPct val="20000"/>
              </a:spcBef>
              <a:buFontTx/>
              <a:buChar char="•"/>
            </a:pPr>
            <a:endParaRPr lang="en-US" sz="1000" dirty="0">
              <a:latin typeface="Gill Sans MT" charset="0"/>
              <a:cs typeface="Gill Sans" charset="0"/>
            </a:endParaRP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Setting the flux density scale</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Delay calibration</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Pre-bandpass phase-only calibration (high-</a:t>
            </a:r>
            <a:r>
              <a:rPr lang="en-US" sz="2200" dirty="0" err="1">
                <a:solidFill>
                  <a:schemeClr val="bg1">
                    <a:lumMod val="65000"/>
                  </a:schemeClr>
                </a:solidFill>
                <a:latin typeface="Gill Sans MT" charset="0"/>
                <a:cs typeface="Gill Sans" charset="0"/>
              </a:rPr>
              <a:t>freq</a:t>
            </a:r>
            <a:r>
              <a:rPr lang="en-US" sz="2200" dirty="0">
                <a:solidFill>
                  <a:schemeClr val="bg1">
                    <a:lumMod val="65000"/>
                  </a:schemeClr>
                </a:solidFill>
                <a:latin typeface="Gill Sans MT" charset="0"/>
                <a:cs typeface="Gill Sans" charset="0"/>
              </a:rPr>
              <a:t>)</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Bandpass calibration</a:t>
            </a:r>
          </a:p>
          <a:p>
            <a:pPr marL="344488" indent="-344488">
              <a:spcBef>
                <a:spcPct val="20000"/>
              </a:spcBef>
              <a:buFontTx/>
              <a:buChar char="•"/>
            </a:pPr>
            <a:r>
              <a:rPr lang="en-US" sz="2200" dirty="0">
                <a:latin typeface="Gill Sans MT" charset="0"/>
                <a:cs typeface="Gill Sans" charset="0"/>
              </a:rPr>
              <a:t>Complex gain calibration</a:t>
            </a:r>
          </a:p>
          <a:p>
            <a:pPr marL="344488" indent="-344488">
              <a:spcBef>
                <a:spcPct val="20000"/>
              </a:spcBef>
              <a:buFontTx/>
              <a:buChar char="•"/>
            </a:pPr>
            <a:r>
              <a:rPr lang="en-US" sz="2200" dirty="0">
                <a:latin typeface="Gill Sans MT" charset="0"/>
                <a:cs typeface="Gill Sans" charset="0"/>
              </a:rPr>
              <a:t>(Polarization Calibration)</a:t>
            </a:r>
          </a:p>
          <a:p>
            <a:pPr marL="344488" indent="-344488">
              <a:spcBef>
                <a:spcPct val="20000"/>
              </a:spcBef>
              <a:buFontTx/>
              <a:buChar char="•"/>
            </a:pPr>
            <a:r>
              <a:rPr lang="en-US" sz="2200" dirty="0">
                <a:latin typeface="Gill Sans MT" charset="0"/>
                <a:cs typeface="Gill Sans" charset="0"/>
              </a:rPr>
              <a:t>Setting the flux density scales of the complex gain calibrators</a:t>
            </a:r>
          </a:p>
        </p:txBody>
      </p:sp>
      <p:sp>
        <p:nvSpPr>
          <p:cNvPr id="8" name="AutoShape 5">
            <a:extLst>
              <a:ext uri="{FF2B5EF4-FFF2-40B4-BE49-F238E27FC236}">
                <a16:creationId xmlns:a16="http://schemas.microsoft.com/office/drawing/2014/main" id="{A107A8A3-E3A4-C64F-B1CF-A14C5BCF37A6}"/>
              </a:ext>
            </a:extLst>
          </p:cNvPr>
          <p:cNvSpPr>
            <a:spLocks/>
          </p:cNvSpPr>
          <p:nvPr/>
        </p:nvSpPr>
        <p:spPr bwMode="auto">
          <a:xfrm>
            <a:off x="6948056" y="1034147"/>
            <a:ext cx="533400" cy="1974096"/>
          </a:xfrm>
          <a:prstGeom prst="rightBrace">
            <a:avLst>
              <a:gd name="adj1" fmla="val 30952"/>
              <a:gd name="adj2" fmla="val 50667"/>
            </a:avLst>
          </a:prstGeom>
          <a:noFill/>
          <a:ln w="34925">
            <a:solidFill>
              <a:schemeClr val="accent2">
                <a:lumMod val="60000"/>
                <a:lumOff val="40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solidFill>
                <a:schemeClr val="accent2"/>
              </a:solidFill>
              <a:cs typeface="Gill Sans" charset="0"/>
            </a:endParaRPr>
          </a:p>
        </p:txBody>
      </p:sp>
      <p:sp>
        <p:nvSpPr>
          <p:cNvPr id="9" name="TextBox 8">
            <a:extLst>
              <a:ext uri="{FF2B5EF4-FFF2-40B4-BE49-F238E27FC236}">
                <a16:creationId xmlns:a16="http://schemas.microsoft.com/office/drawing/2014/main" id="{A4DFDE37-1445-D843-9A07-F0E67BB1D1C6}"/>
              </a:ext>
            </a:extLst>
          </p:cNvPr>
          <p:cNvSpPr txBox="1"/>
          <p:nvPr/>
        </p:nvSpPr>
        <p:spPr>
          <a:xfrm>
            <a:off x="7214756" y="1605696"/>
            <a:ext cx="1752600" cy="830997"/>
          </a:xfrm>
          <a:prstGeom prst="rect">
            <a:avLst/>
          </a:prstGeom>
          <a:noFill/>
        </p:spPr>
        <p:txBody>
          <a:bodyPr wrap="square" rtlCol="0">
            <a:spAutoFit/>
          </a:bodyPr>
          <a:lstStyle/>
          <a:p>
            <a:pPr algn="ctr" eaLnBrk="0" hangingPunct="0">
              <a:spcBef>
                <a:spcPct val="20000"/>
              </a:spcBef>
            </a:pPr>
            <a:r>
              <a:rPr lang="en-US" sz="2400" i="1" dirty="0">
                <a:solidFill>
                  <a:schemeClr val="bg1">
                    <a:lumMod val="65000"/>
                  </a:schemeClr>
                </a:solidFill>
                <a:latin typeface="Gill Sans MT" pitchFamily="34" charset="0"/>
                <a:cs typeface="Gill Sans" pitchFamily="17" charset="0"/>
              </a:rPr>
              <a:t>A priori </a:t>
            </a:r>
            <a:r>
              <a:rPr lang="en-US" sz="2400" dirty="0">
                <a:solidFill>
                  <a:schemeClr val="bg1">
                    <a:lumMod val="65000"/>
                  </a:schemeClr>
                </a:solidFill>
                <a:latin typeface="Gill Sans MT" pitchFamily="34" charset="0"/>
                <a:cs typeface="Gill Sans" pitchFamily="17" charset="0"/>
              </a:rPr>
              <a:t>calibration</a:t>
            </a:r>
          </a:p>
        </p:txBody>
      </p:sp>
      <p:grpSp>
        <p:nvGrpSpPr>
          <p:cNvPr id="3" name="Group 2">
            <a:extLst>
              <a:ext uri="{FF2B5EF4-FFF2-40B4-BE49-F238E27FC236}">
                <a16:creationId xmlns:a16="http://schemas.microsoft.com/office/drawing/2014/main" id="{ACD4E726-6A3C-EC3D-AC10-5F29AA5423E0}"/>
              </a:ext>
            </a:extLst>
          </p:cNvPr>
          <p:cNvGrpSpPr/>
          <p:nvPr/>
        </p:nvGrpSpPr>
        <p:grpSpPr>
          <a:xfrm>
            <a:off x="6244656" y="4006240"/>
            <a:ext cx="1846400" cy="608560"/>
            <a:chOff x="6781799" y="3531103"/>
            <a:chExt cx="1846400" cy="608560"/>
          </a:xfrm>
        </p:grpSpPr>
        <p:sp>
          <p:nvSpPr>
            <p:cNvPr id="4" name="AutoShape 5">
              <a:extLst>
                <a:ext uri="{FF2B5EF4-FFF2-40B4-BE49-F238E27FC236}">
                  <a16:creationId xmlns:a16="http://schemas.microsoft.com/office/drawing/2014/main" id="{09F1426E-883D-CB21-5CB7-EF87C634BAAB}"/>
                </a:ext>
              </a:extLst>
            </p:cNvPr>
            <p:cNvSpPr>
              <a:spLocks/>
            </p:cNvSpPr>
            <p:nvPr/>
          </p:nvSpPr>
          <p:spPr bwMode="auto">
            <a:xfrm>
              <a:off x="6781799" y="3531103"/>
              <a:ext cx="289735" cy="608560"/>
            </a:xfrm>
            <a:prstGeom prst="rightBrace">
              <a:avLst>
                <a:gd name="adj1" fmla="val 30952"/>
                <a:gd name="adj2" fmla="val 50667"/>
              </a:avLst>
            </a:prstGeom>
            <a:noFill/>
            <a:ln w="34925">
              <a:solidFill>
                <a:schemeClr val="accent2">
                  <a:lumMod val="60000"/>
                  <a:lumOff val="40000"/>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000000"/>
                </a:solidFill>
                <a:cs typeface="Gill Sans" charset="0"/>
              </a:endParaRPr>
            </a:p>
          </p:txBody>
        </p:sp>
        <p:sp>
          <p:nvSpPr>
            <p:cNvPr id="5" name="TextBox 4">
              <a:extLst>
                <a:ext uri="{FF2B5EF4-FFF2-40B4-BE49-F238E27FC236}">
                  <a16:creationId xmlns:a16="http://schemas.microsoft.com/office/drawing/2014/main" id="{F7929011-E097-5F9B-438D-28C27379F32D}"/>
                </a:ext>
              </a:extLst>
            </p:cNvPr>
            <p:cNvSpPr txBox="1"/>
            <p:nvPr/>
          </p:nvSpPr>
          <p:spPr>
            <a:xfrm>
              <a:off x="6875599" y="3611738"/>
              <a:ext cx="1752600" cy="461665"/>
            </a:xfrm>
            <a:prstGeom prst="rect">
              <a:avLst/>
            </a:prstGeom>
            <a:noFill/>
          </p:spPr>
          <p:txBody>
            <a:bodyPr wrap="square" rtlCol="0">
              <a:spAutoFit/>
            </a:bodyPr>
            <a:lstStyle/>
            <a:p>
              <a:pPr algn="ctr" eaLnBrk="0" hangingPunct="0">
                <a:spcBef>
                  <a:spcPct val="20000"/>
                </a:spcBef>
              </a:pPr>
              <a:r>
                <a:rPr lang="en-US" sz="2400" dirty="0">
                  <a:solidFill>
                    <a:schemeClr val="bg1">
                      <a:lumMod val="65000"/>
                    </a:schemeClr>
                  </a:solidFill>
                  <a:latin typeface="Gill Sans MT" pitchFamily="34" charset="0"/>
                  <a:cs typeface="Gill Sans" pitchFamily="17" charset="0"/>
                </a:rPr>
                <a:t>Bandpass</a:t>
              </a:r>
            </a:p>
          </p:txBody>
        </p:sp>
      </p:grpSp>
    </p:spTree>
    <p:extLst>
      <p:ext uri="{BB962C8B-B14F-4D97-AF65-F5344CB8AC3E}">
        <p14:creationId xmlns:p14="http://schemas.microsoft.com/office/powerpoint/2010/main" val="3051692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231651"/>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54" name="Rectangle 2">
            <a:extLst>
              <a:ext uri="{FF2B5EF4-FFF2-40B4-BE49-F238E27FC236}">
                <a16:creationId xmlns:a16="http://schemas.microsoft.com/office/drawing/2014/main" id="{1C363D13-21FA-514E-A80B-4F1C09ACBFD7}"/>
              </a:ext>
            </a:extLst>
          </p:cNvPr>
          <p:cNvSpPr txBox="1">
            <a:spLocks noChangeArrowheads="1"/>
          </p:cNvSpPr>
          <p:nvPr/>
        </p:nvSpPr>
        <p:spPr bwMode="auto">
          <a:xfrm>
            <a:off x="8878" y="-16765"/>
            <a:ext cx="9144000" cy="110170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eaLnBrk="1" hangingPunct="1"/>
            <a:r>
              <a:rPr lang="en-US" dirty="0">
                <a:latin typeface="Gill Sans MT" charset="0"/>
                <a:ea typeface="ＭＳ Ｐゴシック" charset="0"/>
              </a:rPr>
              <a:t>Complex Gain Calibration:  </a:t>
            </a:r>
            <a:r>
              <a:rPr lang="en-US" i="1" dirty="0">
                <a:latin typeface="Gill Sans MT" charset="0"/>
                <a:ea typeface="ＭＳ Ｐゴシック" charset="0"/>
              </a:rPr>
              <a:t>gaincal, </a:t>
            </a:r>
            <a:r>
              <a:rPr lang="en-US" dirty="0">
                <a:latin typeface="Gill Sans MT" charset="0"/>
                <a:ea typeface="ＭＳ Ｐゴシック" charset="0"/>
              </a:rPr>
              <a:t>High Freq</a:t>
            </a:r>
            <a:endParaRPr lang="en-US" sz="2500" dirty="0">
              <a:latin typeface="Gill Sans MT" charset="0"/>
              <a:ea typeface="ＭＳ Ｐゴシック" charset="0"/>
            </a:endParaRPr>
          </a:p>
        </p:txBody>
      </p:sp>
      <p:grpSp>
        <p:nvGrpSpPr>
          <p:cNvPr id="55" name="Group 54">
            <a:extLst>
              <a:ext uri="{FF2B5EF4-FFF2-40B4-BE49-F238E27FC236}">
                <a16:creationId xmlns:a16="http://schemas.microsoft.com/office/drawing/2014/main" id="{19FC4411-90D4-4C4B-A2FC-88546209A499}"/>
              </a:ext>
            </a:extLst>
          </p:cNvPr>
          <p:cNvGrpSpPr/>
          <p:nvPr/>
        </p:nvGrpSpPr>
        <p:grpSpPr>
          <a:xfrm>
            <a:off x="12454" y="627738"/>
            <a:ext cx="8979146" cy="1371600"/>
            <a:chOff x="-63746" y="1066800"/>
            <a:chExt cx="8979146" cy="1371600"/>
          </a:xfrm>
        </p:grpSpPr>
        <p:sp>
          <p:nvSpPr>
            <p:cNvPr id="56" name="Rectangle 3">
              <a:extLst>
                <a:ext uri="{FF2B5EF4-FFF2-40B4-BE49-F238E27FC236}">
                  <a16:creationId xmlns:a16="http://schemas.microsoft.com/office/drawing/2014/main" id="{3F67DCD3-8B48-4041-9B31-C94393A57F51}"/>
                </a:ext>
              </a:extLst>
            </p:cNvPr>
            <p:cNvSpPr>
              <a:spLocks noChangeArrowheads="1"/>
            </p:cNvSpPr>
            <p:nvPr/>
          </p:nvSpPr>
          <p:spPr bwMode="auto">
            <a:xfrm>
              <a:off x="0" y="1066800"/>
              <a:ext cx="8915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defTabSz="91440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charset="0"/>
                <a:ea typeface="ＭＳ Ｐゴシック" charset="0"/>
                <a:cs typeface="Gill Sans" charset="0"/>
              </a:endParaRPr>
            </a:p>
          </p:txBody>
        </p:sp>
        <p:sp>
          <p:nvSpPr>
            <p:cNvPr id="57" name="Rectangle 56">
              <a:extLst>
                <a:ext uri="{FF2B5EF4-FFF2-40B4-BE49-F238E27FC236}">
                  <a16:creationId xmlns:a16="http://schemas.microsoft.com/office/drawing/2014/main" id="{CAEE1645-6026-8344-9092-5E20ABC4257F}"/>
                </a:ext>
              </a:extLst>
            </p:cNvPr>
            <p:cNvSpPr/>
            <p:nvPr/>
          </p:nvSpPr>
          <p:spPr>
            <a:xfrm>
              <a:off x="439271" y="1600200"/>
              <a:ext cx="1219200" cy="609600"/>
            </a:xfrm>
            <a:prstGeom prst="rect">
              <a:avLst/>
            </a:prstGeom>
            <a:gradFill flip="none" rotWithShape="1">
              <a:gsLst>
                <a:gs pos="0">
                  <a:srgbClr val="FF0000"/>
                </a:gs>
                <a:gs pos="100000">
                  <a:srgbClr val="FFFFFF"/>
                </a:gs>
              </a:gsLst>
              <a:lin ang="16200000" scaled="0"/>
              <a:tileRect/>
            </a:gradFill>
            <a:ln w="9525"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Gill Sans MT"/>
                  <a:ea typeface="ＭＳ Ｐゴシック"/>
                  <a:cs typeface="Gill Sans MT"/>
                </a:rPr>
                <a:t>‘Data’</a:t>
              </a:r>
            </a:p>
          </p:txBody>
        </p:sp>
        <p:sp>
          <p:nvSpPr>
            <p:cNvPr id="58" name="Right Arrow 57">
              <a:extLst>
                <a:ext uri="{FF2B5EF4-FFF2-40B4-BE49-F238E27FC236}">
                  <a16:creationId xmlns:a16="http://schemas.microsoft.com/office/drawing/2014/main" id="{7536273F-F8BA-AB4B-B0BA-57208553AF77}"/>
                </a:ext>
              </a:extLst>
            </p:cNvPr>
            <p:cNvSpPr/>
            <p:nvPr/>
          </p:nvSpPr>
          <p:spPr>
            <a:xfrm>
              <a:off x="3957918" y="1295400"/>
              <a:ext cx="2819400" cy="1143000"/>
            </a:xfrm>
            <a:prstGeom prst="rightArrow">
              <a:avLst>
                <a:gd name="adj1" fmla="val 50000"/>
                <a:gd name="adj2" fmla="val 38391"/>
              </a:avLst>
            </a:prstGeom>
            <a:gradFill flip="none" rotWithShape="1">
              <a:gsLst>
                <a:gs pos="0">
                  <a:srgbClr val="FFFF00"/>
                </a:gs>
                <a:gs pos="100000">
                  <a:srgbClr val="FFFFFF"/>
                </a:gs>
              </a:gsLst>
              <a:lin ang="10800000" scaled="0"/>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endParaRPr>
            </a:p>
            <a:p>
              <a:pPr marL="0" marR="0" lvl="0" indent="0" defTabSz="914400" eaLnBrk="1" fontAlgn="base" latinLnBrk="0" hangingPunct="1">
                <a:lnSpc>
                  <a:spcPct val="12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rPr>
                <a:t>On all calibrators</a:t>
              </a:r>
            </a:p>
            <a:p>
              <a:pPr algn="ctr" defTabSz="914400" fontAlgn="base">
                <a:lnSpc>
                  <a:spcPct val="120000"/>
                </a:lnSpc>
                <a:spcBef>
                  <a:spcPct val="0"/>
                </a:spcBef>
                <a:spcAft>
                  <a:spcPct val="0"/>
                </a:spcAft>
                <a:defRPr/>
              </a:pPr>
              <a:r>
                <a:rPr kumimoji="0" lang="en-US" sz="2500" b="0" i="0" u="none" strike="noStrike" kern="0" cap="none" spc="0" normalizeH="0" baseline="0" noProof="0" dirty="0">
                  <a:ln>
                    <a:noFill/>
                  </a:ln>
                  <a:solidFill>
                    <a:srgbClr val="000099"/>
                  </a:solidFill>
                  <a:effectLst/>
                  <a:uLnTx/>
                  <a:uFillTx/>
                  <a:latin typeface="Courier New" charset="0"/>
                  <a:ea typeface="ＭＳ Ｐゴシック"/>
                  <a:cs typeface="Gill Sans" charset="0"/>
                </a:rPr>
                <a:t>calmode =</a:t>
              </a:r>
              <a:r>
                <a:rPr lang="en-US" sz="2800" dirty="0">
                  <a:latin typeface="Gill Sans MT" panose="020B0502020104020203" pitchFamily="34" charset="0"/>
                </a:rPr>
                <a:t> </a:t>
              </a:r>
              <a:r>
                <a:rPr lang="en-US" sz="2400" dirty="0">
                  <a:solidFill>
                    <a:srgbClr val="002060"/>
                  </a:solidFill>
                  <a:latin typeface="Gill Sans MT" panose="020B0502020104020203" pitchFamily="34" charset="0"/>
                </a:rPr>
                <a:t>'</a:t>
              </a:r>
              <a:r>
                <a:rPr kumimoji="0" lang="en-US" altLang="ja-JP" sz="2500" b="0" i="0" u="none" strike="noStrike" kern="0" cap="none" spc="0" normalizeH="0" baseline="0" noProof="0" dirty="0">
                  <a:ln>
                    <a:noFill/>
                  </a:ln>
                  <a:solidFill>
                    <a:srgbClr val="002060"/>
                  </a:solidFill>
                  <a:effectLst/>
                  <a:uLnTx/>
                  <a:uFillTx/>
                  <a:latin typeface="Courier New" charset="0"/>
                  <a:ea typeface="ＭＳ Ｐゴシック"/>
                  <a:cs typeface="Gill Sans" charset="0"/>
                </a:rPr>
                <a:t>p</a:t>
              </a:r>
              <a:r>
                <a:rPr lang="en-US" sz="2400" dirty="0">
                  <a:solidFill>
                    <a:srgbClr val="002060"/>
                  </a:solidFill>
                  <a:latin typeface="Gill Sans MT" panose="020B0502020104020203" pitchFamily="34" charset="0"/>
                </a:rPr>
                <a:t>'</a:t>
              </a:r>
              <a:endParaRPr kumimoji="0" lang="en-US" sz="2500" b="0" i="0" u="none" strike="noStrike" kern="0" cap="none" spc="0" normalizeH="0" baseline="0" noProof="0" dirty="0">
                <a:ln>
                  <a:noFill/>
                </a:ln>
                <a:solidFill>
                  <a:srgbClr val="002060"/>
                </a:solidFill>
                <a:effectLst/>
                <a:uLnTx/>
                <a:uFillTx/>
                <a:latin typeface="ＭＳ Ｐゴシック"/>
                <a:ea typeface="ＭＳ Ｐゴシック"/>
                <a:cs typeface="Gill Sans"/>
              </a:endParaRPr>
            </a:p>
            <a:p>
              <a:pPr marL="0" marR="0" lvl="0" indent="0" algn="ctr" defTabSz="914400" eaLnBrk="1" fontAlgn="base" latinLnBrk="0" hangingPunct="1">
                <a:lnSpc>
                  <a:spcPct val="12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rPr>
                <a:t>short solint</a:t>
              </a:r>
              <a:endParaRPr kumimoji="0" lang="en-US" sz="2400" b="0" i="0" u="none" strike="noStrike" kern="0" cap="none" spc="0" normalizeH="0" baseline="0" noProof="0" dirty="0">
                <a:ln>
                  <a:noFill/>
                </a:ln>
                <a:solidFill>
                  <a:prstClr val="white"/>
                </a:solidFill>
                <a:effectLst/>
                <a:uLnTx/>
                <a:uFillTx/>
                <a:latin typeface="Gill Sans MT"/>
                <a:ea typeface="ＭＳ Ｐゴシック"/>
                <a:cs typeface="Gill Sans"/>
              </a:endParaRPr>
            </a:p>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Gill Sans MT"/>
                <a:ea typeface="ＭＳ Ｐゴシック"/>
                <a:cs typeface="Gill Sans"/>
              </a:endParaRPr>
            </a:p>
          </p:txBody>
        </p:sp>
        <p:grpSp>
          <p:nvGrpSpPr>
            <p:cNvPr id="59" name="Group 58">
              <a:extLst>
                <a:ext uri="{FF2B5EF4-FFF2-40B4-BE49-F238E27FC236}">
                  <a16:creationId xmlns:a16="http://schemas.microsoft.com/office/drawing/2014/main" id="{BEDD22B8-146A-AC40-A83B-8055484C8856}"/>
                </a:ext>
              </a:extLst>
            </p:cNvPr>
            <p:cNvGrpSpPr/>
            <p:nvPr/>
          </p:nvGrpSpPr>
          <p:grpSpPr>
            <a:xfrm>
              <a:off x="6991444" y="1447800"/>
              <a:ext cx="1318025" cy="838200"/>
              <a:chOff x="6991444" y="1524000"/>
              <a:chExt cx="1318025" cy="838200"/>
            </a:xfrm>
          </p:grpSpPr>
          <p:sp>
            <p:nvSpPr>
              <p:cNvPr id="65" name="Oval 64">
                <a:extLst>
                  <a:ext uri="{FF2B5EF4-FFF2-40B4-BE49-F238E27FC236}">
                    <a16:creationId xmlns:a16="http://schemas.microsoft.com/office/drawing/2014/main" id="{B3A6711A-B67C-2B42-B7C8-51CF9B24637C}"/>
                  </a:ext>
                </a:extLst>
              </p:cNvPr>
              <p:cNvSpPr/>
              <p:nvPr/>
            </p:nvSpPr>
            <p:spPr>
              <a:xfrm>
                <a:off x="7010400" y="1524000"/>
                <a:ext cx="1219200" cy="838200"/>
              </a:xfrm>
              <a:prstGeom prst="ellipse">
                <a:avLst/>
              </a:prstGeom>
              <a:solidFill>
                <a:srgbClr val="FF790B"/>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Gill Sans MT"/>
                  <a:ea typeface="ＭＳ Ｐゴシック"/>
                  <a:cs typeface="Gill Sans"/>
                </a:endParaRPr>
              </a:p>
            </p:txBody>
          </p:sp>
          <p:sp>
            <p:nvSpPr>
              <p:cNvPr id="66" name="TextBox 65">
                <a:extLst>
                  <a:ext uri="{FF2B5EF4-FFF2-40B4-BE49-F238E27FC236}">
                    <a16:creationId xmlns:a16="http://schemas.microsoft.com/office/drawing/2014/main" id="{18AD304F-7A1C-2447-8804-7F9F0A697247}"/>
                  </a:ext>
                </a:extLst>
              </p:cNvPr>
              <p:cNvSpPr txBox="1"/>
              <p:nvPr/>
            </p:nvSpPr>
            <p:spPr>
              <a:xfrm>
                <a:off x="6991444" y="1692327"/>
                <a:ext cx="1318025" cy="430887"/>
              </a:xfrm>
              <a:prstGeom prst="rect">
                <a:avLst/>
              </a:prstGeom>
              <a:noFill/>
            </p:spPr>
            <p:txBody>
              <a:bodyPr wrap="square" rtlCol="0">
                <a:spAutoFit/>
              </a:bodyPr>
              <a:lstStyle/>
              <a:p>
                <a:pPr marL="0" marR="0" lvl="0" indent="0" defTabSz="914400" eaLnBrk="0" fontAlgn="base" latinLnBrk="0" hangingPunct="0">
                  <a:lnSpc>
                    <a:spcPct val="100000"/>
                  </a:lnSpc>
                  <a:spcBef>
                    <a:spcPct val="20000"/>
                  </a:spcBef>
                  <a:spcAft>
                    <a:spcPct val="0"/>
                  </a:spcAft>
                  <a:buClrTx/>
                  <a:buSzTx/>
                  <a:buFontTx/>
                  <a:buNone/>
                  <a:tabLst/>
                  <a:defRPr/>
                </a:pPr>
                <a:r>
                  <a:rPr lang="en-US" sz="2200" kern="0" dirty="0">
                    <a:solidFill>
                      <a:srgbClr val="000000"/>
                    </a:solidFill>
                    <a:latin typeface="Gill Sans MT" pitchFamily="34" charset="0"/>
                    <a:ea typeface="ＭＳ Ｐゴシック" charset="0"/>
                    <a:cs typeface="Gill Sans" pitchFamily="17" charset="0"/>
                  </a:rPr>
                  <a:t>intphase</a:t>
                </a:r>
                <a:r>
                  <a:rPr kumimoji="0" lang="en-US" sz="2200" b="0" i="0" u="none" strike="noStrike" kern="0" cap="none" spc="0" normalizeH="0" baseline="0" noProof="0" dirty="0">
                    <a:ln>
                      <a:noFill/>
                    </a:ln>
                    <a:solidFill>
                      <a:srgbClr val="000000"/>
                    </a:solidFill>
                    <a:effectLst/>
                    <a:uLnTx/>
                    <a:uFillTx/>
                    <a:latin typeface="Gill Sans MT" pitchFamily="34" charset="0"/>
                    <a:ea typeface="ＭＳ Ｐゴシック" charset="0"/>
                    <a:cs typeface="Gill Sans" pitchFamily="17" charset="0"/>
                  </a:rPr>
                  <a:t>.g</a:t>
                </a:r>
              </a:p>
            </p:txBody>
          </p:sp>
        </p:grpSp>
        <p:sp>
          <p:nvSpPr>
            <p:cNvPr id="60" name="Multiply 59">
              <a:extLst>
                <a:ext uri="{FF2B5EF4-FFF2-40B4-BE49-F238E27FC236}">
                  <a16:creationId xmlns:a16="http://schemas.microsoft.com/office/drawing/2014/main" id="{44AB1BD0-B81F-BC4E-85AB-59B8E0D3D21E}"/>
                </a:ext>
              </a:extLst>
            </p:cNvPr>
            <p:cNvSpPr/>
            <p:nvPr/>
          </p:nvSpPr>
          <p:spPr>
            <a:xfrm>
              <a:off x="1824318" y="1524000"/>
              <a:ext cx="457200" cy="762000"/>
            </a:xfrm>
            <a:prstGeom prst="mathMultiply">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a:ea typeface="ＭＳ Ｐゴシック"/>
                <a:cs typeface="Gill Sans"/>
              </a:endParaRPr>
            </a:p>
          </p:txBody>
        </p:sp>
        <p:grpSp>
          <p:nvGrpSpPr>
            <p:cNvPr id="61" name="Group 60">
              <a:extLst>
                <a:ext uri="{FF2B5EF4-FFF2-40B4-BE49-F238E27FC236}">
                  <a16:creationId xmlns:a16="http://schemas.microsoft.com/office/drawing/2014/main" id="{64C8BA73-171D-1F41-882A-D2E38B999734}"/>
                </a:ext>
              </a:extLst>
            </p:cNvPr>
            <p:cNvGrpSpPr/>
            <p:nvPr/>
          </p:nvGrpSpPr>
          <p:grpSpPr>
            <a:xfrm>
              <a:off x="2455940" y="1371600"/>
              <a:ext cx="1376472" cy="990600"/>
              <a:chOff x="2455940" y="1447800"/>
              <a:chExt cx="1376472" cy="990600"/>
            </a:xfrm>
          </p:grpSpPr>
          <p:sp>
            <p:nvSpPr>
              <p:cNvPr id="63" name="Oval 62">
                <a:extLst>
                  <a:ext uri="{FF2B5EF4-FFF2-40B4-BE49-F238E27FC236}">
                    <a16:creationId xmlns:a16="http://schemas.microsoft.com/office/drawing/2014/main" id="{AD13DDC8-8651-A141-8973-CDF426957329}"/>
                  </a:ext>
                </a:extLst>
              </p:cNvPr>
              <p:cNvSpPr/>
              <p:nvPr/>
            </p:nvSpPr>
            <p:spPr>
              <a:xfrm>
                <a:off x="2460812" y="1447800"/>
                <a:ext cx="1371600" cy="990600"/>
              </a:xfrm>
              <a:prstGeom prst="ellipse">
                <a:avLst/>
              </a:prstGeom>
              <a:solidFill>
                <a:srgbClr val="FF790B">
                  <a:alpha val="64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Gill Sans MT"/>
                  <a:ea typeface="ＭＳ Ｐゴシック"/>
                  <a:cs typeface="Gill Sans"/>
                </a:endParaRPr>
              </a:p>
            </p:txBody>
          </p:sp>
          <p:sp>
            <p:nvSpPr>
              <p:cNvPr id="64" name="TextBox 63">
                <a:extLst>
                  <a:ext uri="{FF2B5EF4-FFF2-40B4-BE49-F238E27FC236}">
                    <a16:creationId xmlns:a16="http://schemas.microsoft.com/office/drawing/2014/main" id="{CF2F6B20-38A4-4E40-9CCF-771BBC8EFB88}"/>
                  </a:ext>
                </a:extLst>
              </p:cNvPr>
              <p:cNvSpPr txBox="1"/>
              <p:nvPr/>
            </p:nvSpPr>
            <p:spPr>
              <a:xfrm>
                <a:off x="2455940" y="1537656"/>
                <a:ext cx="1371600" cy="861774"/>
              </a:xfrm>
              <a:prstGeom prst="rect">
                <a:avLst/>
              </a:prstGeom>
              <a:noFill/>
            </p:spPr>
            <p:txBody>
              <a:bodyPr wrap="square" rtlCol="0">
                <a:spAutoFit/>
              </a:body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sz="2500" b="0" i="0" u="none" strike="noStrike" kern="0" cap="none" spc="0" normalizeH="0" baseline="0" noProof="0" dirty="0">
                    <a:ln>
                      <a:noFill/>
                    </a:ln>
                    <a:solidFill>
                      <a:srgbClr val="000000"/>
                    </a:solidFill>
                    <a:effectLst/>
                    <a:uLnTx/>
                    <a:uFillTx/>
                    <a:latin typeface="Gill Sans MT" pitchFamily="34" charset="0"/>
                    <a:ea typeface="ＭＳ Ｐゴシック" charset="0"/>
                    <a:cs typeface="Gill Sans" pitchFamily="17" charset="0"/>
                  </a:rPr>
                  <a:t>prior cal tables</a:t>
                </a:r>
              </a:p>
            </p:txBody>
          </p:sp>
        </p:grpSp>
        <p:sp>
          <p:nvSpPr>
            <p:cNvPr id="62" name="TextBox 61">
              <a:extLst>
                <a:ext uri="{FF2B5EF4-FFF2-40B4-BE49-F238E27FC236}">
                  <a16:creationId xmlns:a16="http://schemas.microsoft.com/office/drawing/2014/main" id="{06F5D6FF-2E8E-604D-B93B-87F188D74E0E}"/>
                </a:ext>
              </a:extLst>
            </p:cNvPr>
            <p:cNvSpPr txBox="1"/>
            <p:nvPr/>
          </p:nvSpPr>
          <p:spPr>
            <a:xfrm>
              <a:off x="-63746" y="1610748"/>
              <a:ext cx="527358"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0" fontAlgn="base" latinLnBrk="0" hangingPunct="0">
                <a:lnSpc>
                  <a:spcPct val="100000"/>
                </a:lnSpc>
                <a:spcBef>
                  <a:spcPct val="20000"/>
                </a:spcBef>
                <a:spcAft>
                  <a:spcPct val="0"/>
                </a:spcAft>
                <a:buClrTx/>
                <a:buSzTx/>
                <a:buFontTx/>
                <a:buNone/>
                <a:tabLst/>
                <a:defRPr/>
              </a:pPr>
              <a:r>
                <a:rPr kumimoji="0" lang="en-US" sz="2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Gill Sans MT" pitchFamily="34" charset="0"/>
                  <a:ea typeface="ＭＳ Ｐゴシック" charset="0"/>
                  <a:cs typeface="Gill Sans" pitchFamily="17" charset="0"/>
                </a:rPr>
                <a:t>1)</a:t>
              </a:r>
            </a:p>
          </p:txBody>
        </p:sp>
      </p:grpSp>
      <p:grpSp>
        <p:nvGrpSpPr>
          <p:cNvPr id="67" name="Group 66">
            <a:extLst>
              <a:ext uri="{FF2B5EF4-FFF2-40B4-BE49-F238E27FC236}">
                <a16:creationId xmlns:a16="http://schemas.microsoft.com/office/drawing/2014/main" id="{7D05CEE7-549A-D34E-803D-68A1E785D1E0}"/>
              </a:ext>
            </a:extLst>
          </p:cNvPr>
          <p:cNvGrpSpPr/>
          <p:nvPr/>
        </p:nvGrpSpPr>
        <p:grpSpPr>
          <a:xfrm>
            <a:off x="-44414" y="2227938"/>
            <a:ext cx="8968919" cy="1981200"/>
            <a:chOff x="-44414" y="2895600"/>
            <a:chExt cx="8968919" cy="1981200"/>
          </a:xfrm>
        </p:grpSpPr>
        <p:sp>
          <p:nvSpPr>
            <p:cNvPr id="68" name="Multiply 67">
              <a:extLst>
                <a:ext uri="{FF2B5EF4-FFF2-40B4-BE49-F238E27FC236}">
                  <a16:creationId xmlns:a16="http://schemas.microsoft.com/office/drawing/2014/main" id="{3EEA8B3B-E8A5-E74A-92A7-76CF43E11683}"/>
                </a:ext>
              </a:extLst>
            </p:cNvPr>
            <p:cNvSpPr/>
            <p:nvPr/>
          </p:nvSpPr>
          <p:spPr>
            <a:xfrm>
              <a:off x="1905000" y="3352800"/>
              <a:ext cx="457200" cy="762000"/>
            </a:xfrm>
            <a:prstGeom prst="mathMultiply">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a:ea typeface="ＭＳ Ｐゴシック"/>
                <a:cs typeface="Gill Sans"/>
              </a:endParaRPr>
            </a:p>
          </p:txBody>
        </p:sp>
        <p:grpSp>
          <p:nvGrpSpPr>
            <p:cNvPr id="69" name="Group 68">
              <a:extLst>
                <a:ext uri="{FF2B5EF4-FFF2-40B4-BE49-F238E27FC236}">
                  <a16:creationId xmlns:a16="http://schemas.microsoft.com/office/drawing/2014/main" id="{C13A8A87-61AE-D149-A473-7631C9798FC9}"/>
                </a:ext>
              </a:extLst>
            </p:cNvPr>
            <p:cNvGrpSpPr/>
            <p:nvPr/>
          </p:nvGrpSpPr>
          <p:grpSpPr>
            <a:xfrm>
              <a:off x="2562229" y="3733800"/>
              <a:ext cx="1351892" cy="838200"/>
              <a:chOff x="2562229" y="3581400"/>
              <a:chExt cx="1351892" cy="838200"/>
            </a:xfrm>
          </p:grpSpPr>
          <p:sp>
            <p:nvSpPr>
              <p:cNvPr id="81" name="Oval 80">
                <a:extLst>
                  <a:ext uri="{FF2B5EF4-FFF2-40B4-BE49-F238E27FC236}">
                    <a16:creationId xmlns:a16="http://schemas.microsoft.com/office/drawing/2014/main" id="{0E024C95-A12D-594C-B958-4749CC7A281A}"/>
                  </a:ext>
                </a:extLst>
              </p:cNvPr>
              <p:cNvSpPr/>
              <p:nvPr/>
            </p:nvSpPr>
            <p:spPr>
              <a:xfrm>
                <a:off x="2590800" y="3581400"/>
                <a:ext cx="1219200" cy="838200"/>
              </a:xfrm>
              <a:prstGeom prst="ellipse">
                <a:avLst/>
              </a:prstGeom>
              <a:solidFill>
                <a:srgbClr val="FF790B"/>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Gill Sans MT"/>
                  <a:ea typeface="ＭＳ Ｐゴシック"/>
                  <a:cs typeface="Gill Sans"/>
                </a:endParaRPr>
              </a:p>
            </p:txBody>
          </p:sp>
          <p:sp>
            <p:nvSpPr>
              <p:cNvPr id="82" name="TextBox 81">
                <a:extLst>
                  <a:ext uri="{FF2B5EF4-FFF2-40B4-BE49-F238E27FC236}">
                    <a16:creationId xmlns:a16="http://schemas.microsoft.com/office/drawing/2014/main" id="{D6F279A8-8332-264E-A018-F7222006BD85}"/>
                  </a:ext>
                </a:extLst>
              </p:cNvPr>
              <p:cNvSpPr txBox="1"/>
              <p:nvPr/>
            </p:nvSpPr>
            <p:spPr>
              <a:xfrm>
                <a:off x="2562229" y="3753126"/>
                <a:ext cx="1351892" cy="430887"/>
              </a:xfrm>
              <a:prstGeom prst="rect">
                <a:avLst/>
              </a:prstGeom>
              <a:noFill/>
            </p:spPr>
            <p:txBody>
              <a:bodyPr wrap="square" rtlCol="0">
                <a:spAutoFit/>
              </a:bodyPr>
              <a:lstStyle/>
              <a:p>
                <a:pPr marL="0" marR="0" lvl="0" indent="0" defTabSz="914400" eaLnBrk="0" fontAlgn="base" latinLnBrk="0" hangingPunct="0">
                  <a:lnSpc>
                    <a:spcPct val="100000"/>
                  </a:lnSpc>
                  <a:spcBef>
                    <a:spcPct val="20000"/>
                  </a:spcBef>
                  <a:spcAft>
                    <a:spcPct val="0"/>
                  </a:spcAft>
                  <a:buClrTx/>
                  <a:buSzTx/>
                  <a:buFontTx/>
                  <a:buNone/>
                  <a:tabLst/>
                  <a:defRPr/>
                </a:pPr>
                <a:r>
                  <a:rPr lang="en-US" sz="2200" kern="0" dirty="0">
                    <a:solidFill>
                      <a:srgbClr val="000000"/>
                    </a:solidFill>
                    <a:latin typeface="Gill Sans MT" pitchFamily="34" charset="0"/>
                    <a:ea typeface="ＭＳ Ｐゴシック" charset="0"/>
                    <a:cs typeface="Gill Sans" pitchFamily="17" charset="0"/>
                  </a:rPr>
                  <a:t>intphase</a:t>
                </a:r>
                <a:r>
                  <a:rPr kumimoji="0" lang="en-US" sz="2200" b="0" i="0" u="none" strike="noStrike" kern="0" cap="none" spc="0" normalizeH="0" baseline="0" noProof="0" dirty="0">
                    <a:ln>
                      <a:noFill/>
                    </a:ln>
                    <a:solidFill>
                      <a:srgbClr val="000000"/>
                    </a:solidFill>
                    <a:effectLst/>
                    <a:uLnTx/>
                    <a:uFillTx/>
                    <a:latin typeface="Gill Sans MT" pitchFamily="34" charset="0"/>
                    <a:ea typeface="ＭＳ Ｐゴシック" charset="0"/>
                    <a:cs typeface="Gill Sans" pitchFamily="17" charset="0"/>
                  </a:rPr>
                  <a:t>.g</a:t>
                </a:r>
              </a:p>
            </p:txBody>
          </p:sp>
        </p:grpSp>
        <p:grpSp>
          <p:nvGrpSpPr>
            <p:cNvPr id="70" name="Group 69">
              <a:extLst>
                <a:ext uri="{FF2B5EF4-FFF2-40B4-BE49-F238E27FC236}">
                  <a16:creationId xmlns:a16="http://schemas.microsoft.com/office/drawing/2014/main" id="{6E1529FF-B845-134D-98D0-18A411E6F9FE}"/>
                </a:ext>
              </a:extLst>
            </p:cNvPr>
            <p:cNvGrpSpPr/>
            <p:nvPr/>
          </p:nvGrpSpPr>
          <p:grpSpPr>
            <a:xfrm>
              <a:off x="2514600" y="2895600"/>
              <a:ext cx="1390556" cy="990600"/>
              <a:chOff x="2514600" y="1447800"/>
              <a:chExt cx="1390556" cy="990600"/>
            </a:xfrm>
          </p:grpSpPr>
          <p:sp>
            <p:nvSpPr>
              <p:cNvPr id="79" name="Oval 78">
                <a:extLst>
                  <a:ext uri="{FF2B5EF4-FFF2-40B4-BE49-F238E27FC236}">
                    <a16:creationId xmlns:a16="http://schemas.microsoft.com/office/drawing/2014/main" id="{5B51E8C0-1CC0-C548-8B05-C374903A95CA}"/>
                  </a:ext>
                </a:extLst>
              </p:cNvPr>
              <p:cNvSpPr/>
              <p:nvPr/>
            </p:nvSpPr>
            <p:spPr>
              <a:xfrm>
                <a:off x="2514600" y="1447800"/>
                <a:ext cx="1371600" cy="990600"/>
              </a:xfrm>
              <a:prstGeom prst="ellipse">
                <a:avLst/>
              </a:prstGeom>
              <a:solidFill>
                <a:srgbClr val="FF790B">
                  <a:alpha val="64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Gill Sans MT"/>
                  <a:ea typeface="ＭＳ Ｐゴシック"/>
                  <a:cs typeface="Gill Sans"/>
                </a:endParaRPr>
              </a:p>
            </p:txBody>
          </p:sp>
          <p:sp>
            <p:nvSpPr>
              <p:cNvPr id="80" name="TextBox 79">
                <a:extLst>
                  <a:ext uri="{FF2B5EF4-FFF2-40B4-BE49-F238E27FC236}">
                    <a16:creationId xmlns:a16="http://schemas.microsoft.com/office/drawing/2014/main" id="{DC33A4F6-FC26-174A-958E-74BF0090C530}"/>
                  </a:ext>
                </a:extLst>
              </p:cNvPr>
              <p:cNvSpPr txBox="1"/>
              <p:nvPr/>
            </p:nvSpPr>
            <p:spPr>
              <a:xfrm>
                <a:off x="2533556" y="1524000"/>
                <a:ext cx="1371600" cy="861774"/>
              </a:xfrm>
              <a:prstGeom prst="rect">
                <a:avLst/>
              </a:prstGeom>
              <a:noFill/>
            </p:spPr>
            <p:txBody>
              <a:bodyPr wrap="square" rtlCol="0">
                <a:spAutoFit/>
              </a:body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sz="2500" b="0" i="0" u="none" strike="noStrike" kern="0" cap="none" spc="0" normalizeH="0" baseline="0" noProof="0" dirty="0">
                    <a:ln>
                      <a:noFill/>
                    </a:ln>
                    <a:solidFill>
                      <a:srgbClr val="000000"/>
                    </a:solidFill>
                    <a:effectLst/>
                    <a:uLnTx/>
                    <a:uFillTx/>
                    <a:latin typeface="Gill Sans MT" pitchFamily="34" charset="0"/>
                    <a:ea typeface="ＭＳ Ｐゴシック" charset="0"/>
                    <a:cs typeface="Gill Sans" pitchFamily="17" charset="0"/>
                  </a:rPr>
                  <a:t>prior cal tables</a:t>
                </a:r>
              </a:p>
            </p:txBody>
          </p:sp>
        </p:grpSp>
        <p:grpSp>
          <p:nvGrpSpPr>
            <p:cNvPr id="71" name="Group 70">
              <a:extLst>
                <a:ext uri="{FF2B5EF4-FFF2-40B4-BE49-F238E27FC236}">
                  <a16:creationId xmlns:a16="http://schemas.microsoft.com/office/drawing/2014/main" id="{F09FD2C8-F8FF-6049-A791-A9FEF9D489B4}"/>
                </a:ext>
              </a:extLst>
            </p:cNvPr>
            <p:cNvGrpSpPr/>
            <p:nvPr/>
          </p:nvGrpSpPr>
          <p:grpSpPr>
            <a:xfrm>
              <a:off x="6934200" y="3200400"/>
              <a:ext cx="1605976" cy="838200"/>
              <a:chOff x="6934200" y="3048000"/>
              <a:chExt cx="1605976" cy="838200"/>
            </a:xfrm>
          </p:grpSpPr>
          <p:sp>
            <p:nvSpPr>
              <p:cNvPr id="77" name="Oval 76">
                <a:extLst>
                  <a:ext uri="{FF2B5EF4-FFF2-40B4-BE49-F238E27FC236}">
                    <a16:creationId xmlns:a16="http://schemas.microsoft.com/office/drawing/2014/main" id="{D27F7B14-A28B-0D4D-93BC-C4B6F32837B1}"/>
                  </a:ext>
                </a:extLst>
              </p:cNvPr>
              <p:cNvSpPr/>
              <p:nvPr/>
            </p:nvSpPr>
            <p:spPr>
              <a:xfrm>
                <a:off x="6934200" y="3048000"/>
                <a:ext cx="1605976" cy="838200"/>
              </a:xfrm>
              <a:prstGeom prst="ellipse">
                <a:avLst/>
              </a:prstGeom>
              <a:solidFill>
                <a:srgbClr val="FF790B"/>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Gill Sans MT"/>
                  <a:ea typeface="ＭＳ Ｐゴシック"/>
                  <a:cs typeface="Gill Sans"/>
                </a:endParaRPr>
              </a:p>
            </p:txBody>
          </p:sp>
          <p:sp>
            <p:nvSpPr>
              <p:cNvPr id="78" name="TextBox 77">
                <a:extLst>
                  <a:ext uri="{FF2B5EF4-FFF2-40B4-BE49-F238E27FC236}">
                    <a16:creationId xmlns:a16="http://schemas.microsoft.com/office/drawing/2014/main" id="{99A48723-2A61-F647-B9B5-27164668CD23}"/>
                  </a:ext>
                </a:extLst>
              </p:cNvPr>
              <p:cNvSpPr txBox="1"/>
              <p:nvPr/>
            </p:nvSpPr>
            <p:spPr>
              <a:xfrm>
                <a:off x="6934200" y="3219726"/>
                <a:ext cx="1605976" cy="461665"/>
              </a:xfrm>
              <a:prstGeom prst="rect">
                <a:avLst/>
              </a:prstGeom>
              <a:noFill/>
            </p:spPr>
            <p:txBody>
              <a:bodyPr wrap="square" rtlCol="0">
                <a:spAutoFit/>
              </a:bodyPr>
              <a:lstStyle/>
              <a:p>
                <a:pPr marL="0" marR="0" lvl="0" indent="0" defTabSz="91440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Gill Sans MT" pitchFamily="34" charset="0"/>
                    <a:ea typeface="ＭＳ Ｐゴシック" charset="0"/>
                    <a:cs typeface="Gill Sans" pitchFamily="17" charset="0"/>
                  </a:rPr>
                  <a:t>ampphase.g</a:t>
                </a:r>
              </a:p>
            </p:txBody>
          </p:sp>
        </p:grpSp>
        <p:sp>
          <p:nvSpPr>
            <p:cNvPr id="72" name="Rectangle 71">
              <a:extLst>
                <a:ext uri="{FF2B5EF4-FFF2-40B4-BE49-F238E27FC236}">
                  <a16:creationId xmlns:a16="http://schemas.microsoft.com/office/drawing/2014/main" id="{9D5BF2D9-87E4-5741-840A-8AB41923AB75}"/>
                </a:ext>
              </a:extLst>
            </p:cNvPr>
            <p:cNvSpPr/>
            <p:nvPr/>
          </p:nvSpPr>
          <p:spPr>
            <a:xfrm>
              <a:off x="533400" y="3429000"/>
              <a:ext cx="1219200" cy="609600"/>
            </a:xfrm>
            <a:prstGeom prst="rect">
              <a:avLst/>
            </a:prstGeom>
            <a:gradFill flip="none" rotWithShape="1">
              <a:gsLst>
                <a:gs pos="0">
                  <a:srgbClr val="FF0000"/>
                </a:gs>
                <a:gs pos="100000">
                  <a:srgbClr val="FFFFFF"/>
                </a:gs>
              </a:gsLst>
              <a:lin ang="16200000" scaled="0"/>
              <a:tileRect/>
            </a:gradFill>
            <a:ln w="9525"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Gill Sans MT"/>
                  <a:ea typeface="ＭＳ Ｐゴシック"/>
                  <a:cs typeface="Gill Sans MT"/>
                </a:rPr>
                <a:t>‘Data’</a:t>
              </a:r>
            </a:p>
          </p:txBody>
        </p:sp>
        <p:sp>
          <p:nvSpPr>
            <p:cNvPr id="73" name="Right Arrow 72">
              <a:extLst>
                <a:ext uri="{FF2B5EF4-FFF2-40B4-BE49-F238E27FC236}">
                  <a16:creationId xmlns:a16="http://schemas.microsoft.com/office/drawing/2014/main" id="{C5A13889-730A-6646-B245-D8D8CAD8C9CE}"/>
                </a:ext>
              </a:extLst>
            </p:cNvPr>
            <p:cNvSpPr/>
            <p:nvPr/>
          </p:nvSpPr>
          <p:spPr>
            <a:xfrm>
              <a:off x="3962400" y="3048000"/>
              <a:ext cx="2895600" cy="1143000"/>
            </a:xfrm>
            <a:prstGeom prst="rightArrow">
              <a:avLst>
                <a:gd name="adj1" fmla="val 50000"/>
                <a:gd name="adj2" fmla="val 38391"/>
              </a:avLst>
            </a:prstGeom>
            <a:gradFill flip="none" rotWithShape="1">
              <a:gsLst>
                <a:gs pos="0">
                  <a:srgbClr val="FFFF00"/>
                </a:gs>
                <a:gs pos="100000">
                  <a:srgbClr val="FFFFFF"/>
                </a:gs>
              </a:gsLst>
              <a:lin ang="10800000" scaled="0"/>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endParaRPr>
            </a:p>
            <a:p>
              <a:pPr marL="0" marR="0" lvl="0" indent="0" defTabSz="914400" eaLnBrk="1" fontAlgn="base" latinLnBrk="0" hangingPunct="1">
                <a:lnSpc>
                  <a:spcPct val="12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rPr>
                <a:t>On all calibrators</a:t>
              </a:r>
            </a:p>
            <a:p>
              <a:pPr algn="ctr" defTabSz="914400" fontAlgn="base">
                <a:lnSpc>
                  <a:spcPct val="120000"/>
                </a:lnSpc>
                <a:spcBef>
                  <a:spcPct val="0"/>
                </a:spcBef>
                <a:spcAft>
                  <a:spcPct val="0"/>
                </a:spcAft>
                <a:defRPr/>
              </a:pPr>
              <a:r>
                <a:rPr kumimoji="0" lang="en-US" sz="2500" b="0" i="0" u="none" strike="noStrike" kern="0" cap="none" spc="0" normalizeH="0" baseline="0" noProof="0" dirty="0">
                  <a:ln>
                    <a:noFill/>
                  </a:ln>
                  <a:solidFill>
                    <a:srgbClr val="000099"/>
                  </a:solidFill>
                  <a:effectLst/>
                  <a:uLnTx/>
                  <a:uFillTx/>
                  <a:latin typeface="Courier New" charset="0"/>
                  <a:ea typeface="ＭＳ Ｐゴシック"/>
                  <a:cs typeface="Gill Sans" charset="0"/>
                </a:rPr>
                <a:t>calmode =</a:t>
              </a:r>
              <a:r>
                <a:rPr lang="en-US" sz="2800" dirty="0">
                  <a:latin typeface="Gill Sans MT" panose="020B0502020104020203" pitchFamily="34" charset="0"/>
                </a:rPr>
                <a:t> </a:t>
              </a:r>
              <a:r>
                <a:rPr lang="en-US" sz="2400" dirty="0">
                  <a:solidFill>
                    <a:srgbClr val="002060"/>
                  </a:solidFill>
                  <a:latin typeface="Gill Sans MT" panose="020B0502020104020203" pitchFamily="34" charset="0"/>
                </a:rPr>
                <a:t>'</a:t>
              </a:r>
              <a:r>
                <a:rPr kumimoji="0" lang="en-US" altLang="ja-JP" sz="2500" b="0" i="0" u="none" strike="noStrike" kern="0" cap="none" spc="0" normalizeH="0" baseline="0" noProof="0" dirty="0">
                  <a:ln>
                    <a:noFill/>
                  </a:ln>
                  <a:solidFill>
                    <a:srgbClr val="002060"/>
                  </a:solidFill>
                  <a:effectLst/>
                  <a:uLnTx/>
                  <a:uFillTx/>
                  <a:latin typeface="Courier New" charset="0"/>
                  <a:ea typeface="ＭＳ Ｐゴシック"/>
                  <a:cs typeface="Gill Sans" charset="0"/>
                </a:rPr>
                <a:t>ap</a:t>
              </a:r>
              <a:r>
                <a:rPr lang="en-US" sz="2400" dirty="0">
                  <a:solidFill>
                    <a:srgbClr val="002060"/>
                  </a:solidFill>
                  <a:latin typeface="Gill Sans MT" panose="020B0502020104020203" pitchFamily="34" charset="0"/>
                </a:rPr>
                <a:t>'</a:t>
              </a:r>
              <a:endParaRPr kumimoji="0" lang="en-US" sz="2500" b="0" i="0" u="none" strike="noStrike" kern="0" cap="none" spc="0" normalizeH="0" baseline="0" noProof="0" dirty="0">
                <a:ln>
                  <a:noFill/>
                </a:ln>
                <a:solidFill>
                  <a:srgbClr val="002060"/>
                </a:solidFill>
                <a:effectLst/>
                <a:uLnTx/>
                <a:uFillTx/>
                <a:latin typeface="ＭＳ Ｐゴシック"/>
                <a:ea typeface="ＭＳ Ｐゴシック"/>
                <a:cs typeface="Gill Sans"/>
              </a:endParaRPr>
            </a:p>
            <a:p>
              <a:pPr lvl="0" algn="ctr" defTabSz="914400" fontAlgn="base">
                <a:lnSpc>
                  <a:spcPct val="120000"/>
                </a:lnSpc>
                <a:spcBef>
                  <a:spcPct val="0"/>
                </a:spcBef>
                <a:spcAft>
                  <a:spcPct val="0"/>
                </a:spcAft>
                <a:defRPr/>
              </a:pPr>
              <a:r>
                <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rPr>
                <a:t>solint = </a:t>
              </a:r>
              <a:r>
                <a:rPr lang="en-US" sz="2400" dirty="0">
                  <a:solidFill>
                    <a:srgbClr val="002060"/>
                  </a:solidFill>
                  <a:latin typeface="Gill Sans MT" panose="020B0502020104020203" pitchFamily="34" charset="0"/>
                </a:rPr>
                <a:t>'</a:t>
              </a:r>
              <a:r>
                <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rPr>
                <a:t>inf</a:t>
              </a:r>
              <a:r>
                <a:rPr kumimoji="0" lang="en-US" sz="1000" b="0" i="0" u="none" strike="noStrike" kern="0" cap="none" spc="0" normalizeH="0" baseline="0" noProof="0" dirty="0">
                  <a:ln>
                    <a:noFill/>
                  </a:ln>
                  <a:solidFill>
                    <a:srgbClr val="000099"/>
                  </a:solidFill>
                  <a:effectLst/>
                  <a:uLnTx/>
                  <a:uFillTx/>
                  <a:latin typeface="Gill Sans MT" panose="020B0502020104020203" pitchFamily="34" charset="77"/>
                  <a:ea typeface="ＭＳ Ｐゴシック"/>
                  <a:cs typeface="Gill Sans" charset="0"/>
                </a:rPr>
                <a:t> </a:t>
              </a:r>
              <a:r>
                <a:rPr lang="en-US" sz="2400" dirty="0">
                  <a:solidFill>
                    <a:srgbClr val="002060"/>
                  </a:solidFill>
                  <a:latin typeface="Gill Sans MT" panose="020B0502020104020203" pitchFamily="34" charset="0"/>
                </a:rPr>
                <a:t>'</a:t>
              </a:r>
              <a:endParaRPr kumimoji="0" lang="en-US" sz="2400" b="0" i="0" u="none" strike="noStrike" kern="0" cap="none" spc="0" normalizeH="0" baseline="0" noProof="0" dirty="0">
                <a:ln>
                  <a:noFill/>
                </a:ln>
                <a:solidFill>
                  <a:prstClr val="white"/>
                </a:solidFill>
                <a:effectLst/>
                <a:uLnTx/>
                <a:uFillTx/>
                <a:latin typeface="Gill Sans MT"/>
                <a:ea typeface="ＭＳ Ｐゴシック"/>
                <a:cs typeface="Gill Sans"/>
              </a:endParaRPr>
            </a:p>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Gill Sans MT"/>
                <a:ea typeface="ＭＳ Ｐゴシック"/>
                <a:cs typeface="Gill Sans"/>
              </a:endParaRPr>
            </a:p>
          </p:txBody>
        </p:sp>
        <p:sp>
          <p:nvSpPr>
            <p:cNvPr id="74" name="Bent Arrow 73">
              <a:extLst>
                <a:ext uri="{FF2B5EF4-FFF2-40B4-BE49-F238E27FC236}">
                  <a16:creationId xmlns:a16="http://schemas.microsoft.com/office/drawing/2014/main" id="{5B392FE6-1B10-7D45-82ED-4CF763548143}"/>
                </a:ext>
              </a:extLst>
            </p:cNvPr>
            <p:cNvSpPr/>
            <p:nvPr/>
          </p:nvSpPr>
          <p:spPr>
            <a:xfrm flipV="1">
              <a:off x="7476705" y="4006591"/>
              <a:ext cx="1447800" cy="766227"/>
            </a:xfrm>
            <a:prstGeom prst="bentArrow">
              <a:avLst>
                <a:gd name="adj1" fmla="val 7231"/>
                <a:gd name="adj2" fmla="val 27666"/>
                <a:gd name="adj3" fmla="val 25000"/>
                <a:gd name="adj4" fmla="val 0"/>
              </a:avLst>
            </a:prstGeom>
            <a:solidFill>
              <a:srgbClr val="FFFF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ＭＳ Ｐゴシック"/>
                <a:cs typeface="Gill Sans"/>
              </a:endParaRPr>
            </a:p>
          </p:txBody>
        </p:sp>
        <p:sp>
          <p:nvSpPr>
            <p:cNvPr id="75" name="TextBox 74">
              <a:extLst>
                <a:ext uri="{FF2B5EF4-FFF2-40B4-BE49-F238E27FC236}">
                  <a16:creationId xmlns:a16="http://schemas.microsoft.com/office/drawing/2014/main" id="{BB1AAF86-01A7-4447-9945-76A93004210F}"/>
                </a:ext>
              </a:extLst>
            </p:cNvPr>
            <p:cNvSpPr txBox="1"/>
            <p:nvPr/>
          </p:nvSpPr>
          <p:spPr>
            <a:xfrm>
              <a:off x="7467601" y="3999637"/>
              <a:ext cx="1367256" cy="877163"/>
            </a:xfrm>
            <a:prstGeom prst="rect">
              <a:avLst/>
            </a:prstGeom>
            <a:noFill/>
          </p:spPr>
          <p:txBody>
            <a:bodyPr wrap="none" rtlCol="0">
              <a:spAutoFit/>
            </a:bodyPr>
            <a:lstStyle/>
            <a:p>
              <a:pPr marL="0" marR="0" lvl="0" indent="0" defTabSz="914400" eaLnBrk="0" fontAlgn="base" latinLnBrk="0" hangingPunct="0">
                <a:lnSpc>
                  <a:spcPct val="7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99"/>
                  </a:solidFill>
                  <a:effectLst/>
                  <a:uLnTx/>
                  <a:uFillTx/>
                  <a:latin typeface="Gill Sans MT" pitchFamily="34" charset="0"/>
                  <a:ea typeface="ＭＳ Ｐゴシック" charset="0"/>
                  <a:cs typeface="Gill Sans" pitchFamily="17" charset="0"/>
                </a:rPr>
                <a:t>bootstrap </a:t>
              </a:r>
            </a:p>
            <a:p>
              <a:pPr marL="0" marR="0" lvl="0" indent="0" defTabSz="914400" eaLnBrk="0" fontAlgn="base" latinLnBrk="0" hangingPunct="0">
                <a:lnSpc>
                  <a:spcPct val="7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99"/>
                  </a:solidFill>
                  <a:effectLst/>
                  <a:uLnTx/>
                  <a:uFillTx/>
                  <a:latin typeface="Gill Sans MT" pitchFamily="34" charset="0"/>
                  <a:ea typeface="ＭＳ Ｐゴシック" charset="0"/>
                  <a:cs typeface="Gill Sans" pitchFamily="17" charset="0"/>
                </a:rPr>
                <a:t>flux density</a:t>
              </a:r>
            </a:p>
            <a:p>
              <a:pPr marL="0" marR="0" lvl="0" indent="0" defTabSz="914400" eaLnBrk="0" fontAlgn="base" latinLnBrk="0" hangingPunct="0">
                <a:lnSpc>
                  <a:spcPct val="7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99"/>
                  </a:solidFill>
                  <a:effectLst/>
                  <a:uLnTx/>
                  <a:uFillTx/>
                  <a:latin typeface="Gill Sans MT" pitchFamily="34" charset="0"/>
                  <a:ea typeface="ＭＳ Ｐゴシック" charset="0"/>
                  <a:cs typeface="Gill Sans" pitchFamily="17" charset="0"/>
                </a:rPr>
                <a:t>scales</a:t>
              </a:r>
            </a:p>
          </p:txBody>
        </p:sp>
        <p:sp>
          <p:nvSpPr>
            <p:cNvPr id="76" name="TextBox 75">
              <a:extLst>
                <a:ext uri="{FF2B5EF4-FFF2-40B4-BE49-F238E27FC236}">
                  <a16:creationId xmlns:a16="http://schemas.microsoft.com/office/drawing/2014/main" id="{9CDC1DA3-ED40-C94E-B792-F0A38B8D74C0}"/>
                </a:ext>
              </a:extLst>
            </p:cNvPr>
            <p:cNvSpPr txBox="1"/>
            <p:nvPr/>
          </p:nvSpPr>
          <p:spPr>
            <a:xfrm>
              <a:off x="-44414" y="3429000"/>
              <a:ext cx="527358"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0" fontAlgn="base" latinLnBrk="0" hangingPunct="0">
                <a:lnSpc>
                  <a:spcPct val="100000"/>
                </a:lnSpc>
                <a:spcBef>
                  <a:spcPct val="20000"/>
                </a:spcBef>
                <a:spcAft>
                  <a:spcPct val="0"/>
                </a:spcAft>
                <a:buClrTx/>
                <a:buSzTx/>
                <a:buFontTx/>
                <a:buNone/>
                <a:tabLst/>
                <a:defRPr/>
              </a:pPr>
              <a:r>
                <a:rPr kumimoji="0" lang="en-US" sz="2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Gill Sans MT" pitchFamily="34" charset="0"/>
                  <a:ea typeface="ＭＳ Ｐゴシック" charset="0"/>
                  <a:cs typeface="Gill Sans" pitchFamily="17" charset="0"/>
                </a:rPr>
                <a:t>2)</a:t>
              </a:r>
            </a:p>
          </p:txBody>
        </p:sp>
      </p:grpSp>
      <p:grpSp>
        <p:nvGrpSpPr>
          <p:cNvPr id="2" name="Group 1">
            <a:extLst>
              <a:ext uri="{FF2B5EF4-FFF2-40B4-BE49-F238E27FC236}">
                <a16:creationId xmlns:a16="http://schemas.microsoft.com/office/drawing/2014/main" id="{B2F59E9E-D7F9-8948-8219-B88B10E49DAA}"/>
              </a:ext>
            </a:extLst>
          </p:cNvPr>
          <p:cNvGrpSpPr/>
          <p:nvPr/>
        </p:nvGrpSpPr>
        <p:grpSpPr>
          <a:xfrm>
            <a:off x="-44038" y="3751937"/>
            <a:ext cx="8959439" cy="2355647"/>
            <a:chOff x="-44038" y="3751937"/>
            <a:chExt cx="8959439" cy="2355647"/>
          </a:xfrm>
        </p:grpSpPr>
        <p:grpSp>
          <p:nvGrpSpPr>
            <p:cNvPr id="83" name="Group 82">
              <a:extLst>
                <a:ext uri="{FF2B5EF4-FFF2-40B4-BE49-F238E27FC236}">
                  <a16:creationId xmlns:a16="http://schemas.microsoft.com/office/drawing/2014/main" id="{582FA6B6-AEC8-CD4C-8A5E-FB63490B0FFD}"/>
                </a:ext>
              </a:extLst>
            </p:cNvPr>
            <p:cNvGrpSpPr/>
            <p:nvPr/>
          </p:nvGrpSpPr>
          <p:grpSpPr>
            <a:xfrm>
              <a:off x="-44038" y="3751937"/>
              <a:ext cx="8959439" cy="2355647"/>
              <a:chOff x="-44038" y="4382869"/>
              <a:chExt cx="8959439" cy="2314784"/>
            </a:xfrm>
          </p:grpSpPr>
          <p:sp>
            <p:nvSpPr>
              <p:cNvPr id="84" name="Oval 83">
                <a:extLst>
                  <a:ext uri="{FF2B5EF4-FFF2-40B4-BE49-F238E27FC236}">
                    <a16:creationId xmlns:a16="http://schemas.microsoft.com/office/drawing/2014/main" id="{88641946-1CAD-7540-9679-2C3982115F07}"/>
                  </a:ext>
                </a:extLst>
              </p:cNvPr>
              <p:cNvSpPr/>
              <p:nvPr/>
            </p:nvSpPr>
            <p:spPr>
              <a:xfrm>
                <a:off x="2514600" y="4724400"/>
                <a:ext cx="1371600" cy="990600"/>
              </a:xfrm>
              <a:prstGeom prst="ellipse">
                <a:avLst/>
              </a:prstGeom>
              <a:solidFill>
                <a:srgbClr val="FF790B">
                  <a:alpha val="64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Gill Sans MT"/>
                  <a:ea typeface="ＭＳ Ｐゴシック"/>
                  <a:cs typeface="Gill Sans"/>
                </a:endParaRPr>
              </a:p>
            </p:txBody>
          </p:sp>
          <p:grpSp>
            <p:nvGrpSpPr>
              <p:cNvPr id="85" name="Group 84">
                <a:extLst>
                  <a:ext uri="{FF2B5EF4-FFF2-40B4-BE49-F238E27FC236}">
                    <a16:creationId xmlns:a16="http://schemas.microsoft.com/office/drawing/2014/main" id="{1C57EFB8-0271-0B42-8A35-C27AD047BC5F}"/>
                  </a:ext>
                </a:extLst>
              </p:cNvPr>
              <p:cNvGrpSpPr/>
              <p:nvPr/>
            </p:nvGrpSpPr>
            <p:grpSpPr>
              <a:xfrm>
                <a:off x="-44038" y="4382869"/>
                <a:ext cx="8959439" cy="2314784"/>
                <a:chOff x="-44038" y="4230469"/>
                <a:chExt cx="8959439" cy="2314784"/>
              </a:xfrm>
            </p:grpSpPr>
            <p:grpSp>
              <p:nvGrpSpPr>
                <p:cNvPr id="86" name="Group 85">
                  <a:extLst>
                    <a:ext uri="{FF2B5EF4-FFF2-40B4-BE49-F238E27FC236}">
                      <a16:creationId xmlns:a16="http://schemas.microsoft.com/office/drawing/2014/main" id="{729D4F4F-F589-754F-BCC9-C4D8D9AFD602}"/>
                    </a:ext>
                  </a:extLst>
                </p:cNvPr>
                <p:cNvGrpSpPr/>
                <p:nvPr/>
              </p:nvGrpSpPr>
              <p:grpSpPr>
                <a:xfrm>
                  <a:off x="-44038" y="4230469"/>
                  <a:ext cx="8959439" cy="2314784"/>
                  <a:chOff x="-44038" y="4382869"/>
                  <a:chExt cx="8959439" cy="2314784"/>
                </a:xfrm>
              </p:grpSpPr>
              <p:grpSp>
                <p:nvGrpSpPr>
                  <p:cNvPr id="89" name="Group 88">
                    <a:extLst>
                      <a:ext uri="{FF2B5EF4-FFF2-40B4-BE49-F238E27FC236}">
                        <a16:creationId xmlns:a16="http://schemas.microsoft.com/office/drawing/2014/main" id="{10345B37-BC16-A640-AC22-6D385FBB4EED}"/>
                      </a:ext>
                    </a:extLst>
                  </p:cNvPr>
                  <p:cNvGrpSpPr/>
                  <p:nvPr/>
                </p:nvGrpSpPr>
                <p:grpSpPr>
                  <a:xfrm>
                    <a:off x="-44038" y="4762180"/>
                    <a:ext cx="8959439" cy="1935473"/>
                    <a:chOff x="-44038" y="4762180"/>
                    <a:chExt cx="8959439" cy="1935473"/>
                  </a:xfrm>
                </p:grpSpPr>
                <p:sp>
                  <p:nvSpPr>
                    <p:cNvPr id="91" name="Rectangle 90">
                      <a:extLst>
                        <a:ext uri="{FF2B5EF4-FFF2-40B4-BE49-F238E27FC236}">
                          <a16:creationId xmlns:a16="http://schemas.microsoft.com/office/drawing/2014/main" id="{401A3A64-75DE-A841-A6D7-B2498789AACB}"/>
                        </a:ext>
                      </a:extLst>
                    </p:cNvPr>
                    <p:cNvSpPr/>
                    <p:nvPr/>
                  </p:nvSpPr>
                  <p:spPr>
                    <a:xfrm>
                      <a:off x="533400" y="5181600"/>
                      <a:ext cx="1219200" cy="609600"/>
                    </a:xfrm>
                    <a:prstGeom prst="rect">
                      <a:avLst/>
                    </a:prstGeom>
                    <a:gradFill flip="none" rotWithShape="1">
                      <a:gsLst>
                        <a:gs pos="0">
                          <a:srgbClr val="FF0000"/>
                        </a:gs>
                        <a:gs pos="100000">
                          <a:srgbClr val="FFFFFF"/>
                        </a:gs>
                      </a:gsLst>
                      <a:lin ang="16200000" scaled="0"/>
                      <a:tileRect/>
                    </a:gradFill>
                    <a:ln w="9525"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Gill Sans MT"/>
                          <a:ea typeface="ＭＳ Ｐゴシック"/>
                          <a:cs typeface="Gill Sans MT"/>
                        </a:rPr>
                        <a:t>‘Data’</a:t>
                      </a:r>
                    </a:p>
                  </p:txBody>
                </p:sp>
                <p:grpSp>
                  <p:nvGrpSpPr>
                    <p:cNvPr id="93" name="Group 92">
                      <a:extLst>
                        <a:ext uri="{FF2B5EF4-FFF2-40B4-BE49-F238E27FC236}">
                          <a16:creationId xmlns:a16="http://schemas.microsoft.com/office/drawing/2014/main" id="{94077334-EB24-B04E-80D9-2BEE000387E0}"/>
                        </a:ext>
                      </a:extLst>
                    </p:cNvPr>
                    <p:cNvGrpSpPr/>
                    <p:nvPr/>
                  </p:nvGrpSpPr>
                  <p:grpSpPr>
                    <a:xfrm>
                      <a:off x="6992196" y="5105400"/>
                      <a:ext cx="1547980" cy="838200"/>
                      <a:chOff x="6992196" y="4724400"/>
                      <a:chExt cx="1547980" cy="838200"/>
                    </a:xfrm>
                  </p:grpSpPr>
                  <p:sp>
                    <p:nvSpPr>
                      <p:cNvPr id="99" name="Oval 98">
                        <a:extLst>
                          <a:ext uri="{FF2B5EF4-FFF2-40B4-BE49-F238E27FC236}">
                            <a16:creationId xmlns:a16="http://schemas.microsoft.com/office/drawing/2014/main" id="{6BF50F46-BC8B-3340-8114-933A1B7EED84}"/>
                          </a:ext>
                        </a:extLst>
                      </p:cNvPr>
                      <p:cNvSpPr/>
                      <p:nvPr/>
                    </p:nvSpPr>
                    <p:spPr>
                      <a:xfrm>
                        <a:off x="7010399" y="4724400"/>
                        <a:ext cx="1447799" cy="838200"/>
                      </a:xfrm>
                      <a:prstGeom prst="ellipse">
                        <a:avLst/>
                      </a:prstGeom>
                      <a:solidFill>
                        <a:srgbClr val="FF790B"/>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Gill Sans MT"/>
                          <a:ea typeface="ＭＳ Ｐゴシック"/>
                          <a:cs typeface="Gill Sans"/>
                        </a:endParaRPr>
                      </a:p>
                    </p:txBody>
                  </p:sp>
                  <p:sp>
                    <p:nvSpPr>
                      <p:cNvPr id="100" name="TextBox 99">
                        <a:extLst>
                          <a:ext uri="{FF2B5EF4-FFF2-40B4-BE49-F238E27FC236}">
                            <a16:creationId xmlns:a16="http://schemas.microsoft.com/office/drawing/2014/main" id="{06E43B8F-946A-1A46-8072-99B5A837E625}"/>
                          </a:ext>
                        </a:extLst>
                      </p:cNvPr>
                      <p:cNvSpPr txBox="1"/>
                      <p:nvPr/>
                    </p:nvSpPr>
                    <p:spPr>
                      <a:xfrm>
                        <a:off x="6992196" y="4896126"/>
                        <a:ext cx="1547980" cy="423412"/>
                      </a:xfrm>
                      <a:prstGeom prst="rect">
                        <a:avLst/>
                      </a:prstGeom>
                      <a:noFill/>
                      <a:ln>
                        <a:noFill/>
                      </a:ln>
                    </p:spPr>
                    <p:txBody>
                      <a:bodyPr wrap="square" rtlCol="0">
                        <a:spAutoFit/>
                      </a:bodyPr>
                      <a:lstStyle/>
                      <a:p>
                        <a:pPr marL="0" marR="0" lvl="0" indent="0" defTabSz="914400" eaLnBrk="0" fontAlgn="base" latinLnBrk="0" hangingPunct="0">
                          <a:lnSpc>
                            <a:spcPct val="100000"/>
                          </a:lnSpc>
                          <a:spcBef>
                            <a:spcPct val="2000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Gill Sans MT" pitchFamily="34" charset="0"/>
                            <a:ea typeface="ＭＳ Ｐゴシック" charset="0"/>
                            <a:cs typeface="Gill Sans" pitchFamily="17" charset="0"/>
                          </a:rPr>
                          <a:t>scanphase.g</a:t>
                        </a:r>
                      </a:p>
                    </p:txBody>
                  </p:sp>
                </p:grpSp>
                <p:sp>
                  <p:nvSpPr>
                    <p:cNvPr id="94" name="Multiply 93">
                      <a:extLst>
                        <a:ext uri="{FF2B5EF4-FFF2-40B4-BE49-F238E27FC236}">
                          <a16:creationId xmlns:a16="http://schemas.microsoft.com/office/drawing/2014/main" id="{59A88A0F-439A-6541-B865-E6DD3A06C305}"/>
                        </a:ext>
                      </a:extLst>
                    </p:cNvPr>
                    <p:cNvSpPr/>
                    <p:nvPr/>
                  </p:nvSpPr>
                  <p:spPr>
                    <a:xfrm>
                      <a:off x="1905000" y="5181600"/>
                      <a:ext cx="457200" cy="762000"/>
                    </a:xfrm>
                    <a:prstGeom prst="mathMultiply">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a:ea typeface="ＭＳ Ｐゴシック"/>
                        <a:cs typeface="Gill Sans"/>
                      </a:endParaRPr>
                    </a:p>
                  </p:txBody>
                </p:sp>
                <p:sp>
                  <p:nvSpPr>
                    <p:cNvPr id="95" name="Bent Arrow 94">
                      <a:extLst>
                        <a:ext uri="{FF2B5EF4-FFF2-40B4-BE49-F238E27FC236}">
                          <a16:creationId xmlns:a16="http://schemas.microsoft.com/office/drawing/2014/main" id="{B05BC5C2-C65C-C145-8D23-F86AF1783331}"/>
                        </a:ext>
                      </a:extLst>
                    </p:cNvPr>
                    <p:cNvSpPr/>
                    <p:nvPr/>
                  </p:nvSpPr>
                  <p:spPr>
                    <a:xfrm flipV="1">
                      <a:off x="7467601" y="5867400"/>
                      <a:ext cx="1447800" cy="766227"/>
                    </a:xfrm>
                    <a:prstGeom prst="bentArrow">
                      <a:avLst>
                        <a:gd name="adj1" fmla="val 7231"/>
                        <a:gd name="adj2" fmla="val 27666"/>
                        <a:gd name="adj3" fmla="val 25000"/>
                        <a:gd name="adj4" fmla="val 0"/>
                      </a:avLst>
                    </a:prstGeom>
                    <a:solidFill>
                      <a:srgbClr val="FFFF00"/>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ＭＳ Ｐゴシック"/>
                        <a:cs typeface="Gill Sans"/>
                      </a:endParaRPr>
                    </a:p>
                  </p:txBody>
                </p:sp>
                <p:sp>
                  <p:nvSpPr>
                    <p:cNvPr id="96" name="TextBox 95">
                      <a:extLst>
                        <a:ext uri="{FF2B5EF4-FFF2-40B4-BE49-F238E27FC236}">
                          <a16:creationId xmlns:a16="http://schemas.microsoft.com/office/drawing/2014/main" id="{F1993C80-0004-0647-8189-72E433F9CAF2}"/>
                        </a:ext>
                      </a:extLst>
                    </p:cNvPr>
                    <p:cNvSpPr txBox="1"/>
                    <p:nvPr/>
                  </p:nvSpPr>
                  <p:spPr>
                    <a:xfrm>
                      <a:off x="7467601" y="5943600"/>
                      <a:ext cx="1295400" cy="754053"/>
                    </a:xfrm>
                    <a:prstGeom prst="rect">
                      <a:avLst/>
                    </a:prstGeom>
                    <a:noFill/>
                    <a:ln>
                      <a:noFill/>
                    </a:ln>
                  </p:spPr>
                  <p:txBody>
                    <a:bodyPr wrap="square" rtlCol="0">
                      <a:spAutoFit/>
                    </a:bodyPr>
                    <a:lstStyle/>
                    <a:p>
                      <a:pPr marL="0" marR="0" lvl="0" indent="0" defTabSz="914400" eaLnBrk="0" fontAlgn="base" latinLnBrk="0" hangingPunct="0">
                        <a:lnSpc>
                          <a:spcPct val="7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99"/>
                          </a:solidFill>
                          <a:effectLst/>
                          <a:uLnTx/>
                          <a:uFillTx/>
                          <a:latin typeface="Gill Sans MT" pitchFamily="34" charset="0"/>
                          <a:ea typeface="ＭＳ Ｐゴシック" charset="0"/>
                          <a:cs typeface="Gill Sans" pitchFamily="17" charset="0"/>
                        </a:rPr>
                        <a:t>calibrate target’s phases</a:t>
                      </a:r>
                    </a:p>
                  </p:txBody>
                </p:sp>
                <p:sp>
                  <p:nvSpPr>
                    <p:cNvPr id="97" name="TextBox 96">
                      <a:extLst>
                        <a:ext uri="{FF2B5EF4-FFF2-40B4-BE49-F238E27FC236}">
                          <a16:creationId xmlns:a16="http://schemas.microsoft.com/office/drawing/2014/main" id="{5147F6E3-2A07-584F-8F90-16972288BB56}"/>
                        </a:ext>
                      </a:extLst>
                    </p:cNvPr>
                    <p:cNvSpPr txBox="1"/>
                    <p:nvPr/>
                  </p:nvSpPr>
                  <p:spPr>
                    <a:xfrm>
                      <a:off x="-44038" y="5191780"/>
                      <a:ext cx="527358" cy="523220"/>
                    </a:xfrm>
                    <a:prstGeom prst="rect">
                      <a:avLst/>
                    </a:prstGeom>
                    <a:noFill/>
                    <a:ln>
                      <a:no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0" fontAlgn="base" latinLnBrk="0" hangingPunct="0">
                        <a:lnSpc>
                          <a:spcPct val="100000"/>
                        </a:lnSpc>
                        <a:spcBef>
                          <a:spcPct val="20000"/>
                        </a:spcBef>
                        <a:spcAft>
                          <a:spcPct val="0"/>
                        </a:spcAft>
                        <a:buClrTx/>
                        <a:buSzTx/>
                        <a:buFontTx/>
                        <a:buNone/>
                        <a:tabLst/>
                        <a:defRPr/>
                      </a:pPr>
                      <a:r>
                        <a:rPr kumimoji="0" lang="en-US" sz="2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Gill Sans MT" pitchFamily="34" charset="0"/>
                          <a:ea typeface="ＭＳ Ｐゴシック" charset="0"/>
                          <a:cs typeface="Gill Sans" pitchFamily="17" charset="0"/>
                        </a:rPr>
                        <a:t>3)</a:t>
                      </a:r>
                    </a:p>
                  </p:txBody>
                </p:sp>
                <p:sp>
                  <p:nvSpPr>
                    <p:cNvPr id="98" name="TextBox 97">
                      <a:extLst>
                        <a:ext uri="{FF2B5EF4-FFF2-40B4-BE49-F238E27FC236}">
                          <a16:creationId xmlns:a16="http://schemas.microsoft.com/office/drawing/2014/main" id="{4D0E3998-CF9F-304B-8BC1-022EF12398EA}"/>
                        </a:ext>
                      </a:extLst>
                    </p:cNvPr>
                    <p:cNvSpPr txBox="1"/>
                    <p:nvPr/>
                  </p:nvSpPr>
                  <p:spPr>
                    <a:xfrm>
                      <a:off x="2533556" y="4762180"/>
                      <a:ext cx="1371600" cy="861774"/>
                    </a:xfrm>
                    <a:prstGeom prst="rect">
                      <a:avLst/>
                    </a:prstGeom>
                    <a:noFill/>
                    <a:ln>
                      <a:noFill/>
                    </a:ln>
                  </p:spPr>
                  <p:txBody>
                    <a:bodyPr wrap="square" rtlCol="0">
                      <a:spAutoFit/>
                    </a:body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sz="2500" b="0" i="0" u="none" strike="noStrike" kern="0" cap="none" spc="0" normalizeH="0" baseline="0" noProof="0" dirty="0">
                          <a:ln>
                            <a:noFill/>
                          </a:ln>
                          <a:solidFill>
                            <a:srgbClr val="000000"/>
                          </a:solidFill>
                          <a:effectLst/>
                          <a:uLnTx/>
                          <a:uFillTx/>
                          <a:latin typeface="Gill Sans MT" pitchFamily="34" charset="0"/>
                          <a:ea typeface="ＭＳ Ｐゴシック" charset="0"/>
                          <a:cs typeface="Gill Sans" pitchFamily="17" charset="0"/>
                        </a:rPr>
                        <a:t>prior cal tables</a:t>
                      </a:r>
                    </a:p>
                  </p:txBody>
                </p:sp>
              </p:grpSp>
              <p:sp>
                <p:nvSpPr>
                  <p:cNvPr id="90" name="TextBox 89">
                    <a:extLst>
                      <a:ext uri="{FF2B5EF4-FFF2-40B4-BE49-F238E27FC236}">
                        <a16:creationId xmlns:a16="http://schemas.microsoft.com/office/drawing/2014/main" id="{624F250F-8420-EA4B-BF81-D079B3A55707}"/>
                      </a:ext>
                    </a:extLst>
                  </p:cNvPr>
                  <p:cNvSpPr txBox="1"/>
                  <p:nvPr/>
                </p:nvSpPr>
                <p:spPr>
                  <a:xfrm>
                    <a:off x="4267200" y="4382869"/>
                    <a:ext cx="1905000" cy="646331"/>
                  </a:xfrm>
                  <a:prstGeom prst="rect">
                    <a:avLst/>
                  </a:prstGeom>
                  <a:noFill/>
                  <a:ln>
                    <a:noFill/>
                  </a:ln>
                </p:spPr>
                <p:txBody>
                  <a:bodyPr wrap="square" rtlCol="0">
                    <a:spAutoFit/>
                  </a:body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Gill Sans MT"/>
                        <a:ea typeface="ＭＳ Ｐゴシック" charset="0"/>
                        <a:cs typeface="Gill Sans" charset="0"/>
                      </a:rPr>
                      <a:t>On Complex gain calibrator</a:t>
                    </a:r>
                  </a:p>
                </p:txBody>
              </p:sp>
            </p:grpSp>
            <p:sp>
              <p:nvSpPr>
                <p:cNvPr id="87" name="Oval 86">
                  <a:extLst>
                    <a:ext uri="{FF2B5EF4-FFF2-40B4-BE49-F238E27FC236}">
                      <a16:creationId xmlns:a16="http://schemas.microsoft.com/office/drawing/2014/main" id="{9F733D63-B513-D147-B14E-834AEE9FCB22}"/>
                    </a:ext>
                  </a:extLst>
                </p:cNvPr>
                <p:cNvSpPr/>
                <p:nvPr/>
              </p:nvSpPr>
              <p:spPr>
                <a:xfrm>
                  <a:off x="2482698" y="5410200"/>
                  <a:ext cx="1490133" cy="838200"/>
                </a:xfrm>
                <a:prstGeom prst="ellipse">
                  <a:avLst/>
                </a:prstGeom>
                <a:solidFill>
                  <a:srgbClr val="FF790B">
                    <a:alpha val="82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Gill Sans MT"/>
                    <a:ea typeface="ＭＳ Ｐゴシック"/>
                    <a:cs typeface="Gill Sans"/>
                  </a:endParaRPr>
                </a:p>
              </p:txBody>
            </p:sp>
            <p:sp>
              <p:nvSpPr>
                <p:cNvPr id="88" name="TextBox 87">
                  <a:extLst>
                    <a:ext uri="{FF2B5EF4-FFF2-40B4-BE49-F238E27FC236}">
                      <a16:creationId xmlns:a16="http://schemas.microsoft.com/office/drawing/2014/main" id="{E2CDCC02-F2C5-8D41-8481-29B6AC19166E}"/>
                    </a:ext>
                  </a:extLst>
                </p:cNvPr>
                <p:cNvSpPr txBox="1"/>
                <p:nvPr/>
              </p:nvSpPr>
              <p:spPr>
                <a:xfrm>
                  <a:off x="2442357" y="5571622"/>
                  <a:ext cx="1605976" cy="453656"/>
                </a:xfrm>
                <a:prstGeom prst="rect">
                  <a:avLst/>
                </a:prstGeom>
                <a:noFill/>
              </p:spPr>
              <p:txBody>
                <a:bodyPr wrap="square" rtlCol="0">
                  <a:spAutoFit/>
                </a:bodyPr>
                <a:lstStyle/>
                <a:p>
                  <a:pPr marL="0" marR="0" lvl="0" indent="0" defTabSz="914400" eaLnBrk="0" fontAlgn="base" latinLnBrk="0" hangingPunct="0">
                    <a:lnSpc>
                      <a:spcPct val="100000"/>
                    </a:lnSpc>
                    <a:spcBef>
                      <a:spcPct val="20000"/>
                    </a:spcBef>
                    <a:spcAft>
                      <a:spcPct val="0"/>
                    </a:spcAft>
                    <a:buClrTx/>
                    <a:buSzTx/>
                    <a:buFontTx/>
                    <a:buNone/>
                    <a:tabLst/>
                    <a:defRPr/>
                  </a:pPr>
                  <a:r>
                    <a:rPr lang="en-US" sz="2400" kern="0" dirty="0">
                      <a:solidFill>
                        <a:srgbClr val="000000"/>
                      </a:solidFill>
                      <a:latin typeface="Gill Sans MT" pitchFamily="34" charset="0"/>
                      <a:ea typeface="ＭＳ Ｐゴシック" charset="0"/>
                      <a:cs typeface="Gill Sans" pitchFamily="17" charset="0"/>
                    </a:rPr>
                    <a:t>ampphase</a:t>
                  </a:r>
                  <a:r>
                    <a:rPr kumimoji="0" lang="en-US" sz="2400" b="0" i="0" u="none" strike="noStrike" kern="0" cap="none" spc="0" normalizeH="0" baseline="0" noProof="0" dirty="0">
                      <a:ln>
                        <a:noFill/>
                      </a:ln>
                      <a:solidFill>
                        <a:srgbClr val="000000"/>
                      </a:solidFill>
                      <a:effectLst/>
                      <a:uLnTx/>
                      <a:uFillTx/>
                      <a:latin typeface="Gill Sans MT" pitchFamily="34" charset="0"/>
                      <a:ea typeface="ＭＳ Ｐゴシック" charset="0"/>
                      <a:cs typeface="Gill Sans" pitchFamily="17" charset="0"/>
                    </a:rPr>
                    <a:t>.g</a:t>
                  </a:r>
                </a:p>
              </p:txBody>
            </p:sp>
          </p:grpSp>
        </p:grpSp>
        <p:sp>
          <p:nvSpPr>
            <p:cNvPr id="51" name="Right Arrow 50">
              <a:extLst>
                <a:ext uri="{FF2B5EF4-FFF2-40B4-BE49-F238E27FC236}">
                  <a16:creationId xmlns:a16="http://schemas.microsoft.com/office/drawing/2014/main" id="{ADC0B3FA-A8F0-904A-BB66-8A6A1F11C458}"/>
                </a:ext>
              </a:extLst>
            </p:cNvPr>
            <p:cNvSpPr/>
            <p:nvPr/>
          </p:nvSpPr>
          <p:spPr>
            <a:xfrm>
              <a:off x="3991021" y="4161273"/>
              <a:ext cx="2895600" cy="1143000"/>
            </a:xfrm>
            <a:prstGeom prst="rightArrow">
              <a:avLst>
                <a:gd name="adj1" fmla="val 50000"/>
                <a:gd name="adj2" fmla="val 38391"/>
              </a:avLst>
            </a:prstGeom>
            <a:gradFill flip="none" rotWithShape="1">
              <a:gsLst>
                <a:gs pos="0">
                  <a:srgbClr val="FFFF00"/>
                </a:gs>
                <a:gs pos="100000">
                  <a:srgbClr val="FFFFFF"/>
                </a:gs>
              </a:gsLst>
              <a:lin ang="10800000" scaled="0"/>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endParaRPr>
            </a:p>
            <a:p>
              <a:pPr algn="ctr" defTabSz="914400" fontAlgn="base">
                <a:lnSpc>
                  <a:spcPct val="120000"/>
                </a:lnSpc>
                <a:spcBef>
                  <a:spcPct val="0"/>
                </a:spcBef>
                <a:spcAft>
                  <a:spcPct val="0"/>
                </a:spcAft>
                <a:defRPr/>
              </a:pPr>
              <a:endParaRPr kumimoji="0" lang="en-US" sz="2500" b="0" i="0" u="none" strike="noStrike" kern="0" cap="none" spc="0" normalizeH="0" baseline="0" noProof="0" dirty="0">
                <a:ln>
                  <a:noFill/>
                </a:ln>
                <a:solidFill>
                  <a:srgbClr val="000099"/>
                </a:solidFill>
                <a:effectLst/>
                <a:uLnTx/>
                <a:uFillTx/>
                <a:latin typeface="Courier New" charset="0"/>
                <a:ea typeface="ＭＳ Ｐゴシック"/>
                <a:cs typeface="Gill Sans" charset="0"/>
              </a:endParaRPr>
            </a:p>
            <a:p>
              <a:pPr algn="ctr" defTabSz="914400" fontAlgn="base">
                <a:lnSpc>
                  <a:spcPct val="120000"/>
                </a:lnSpc>
                <a:spcBef>
                  <a:spcPct val="0"/>
                </a:spcBef>
                <a:spcAft>
                  <a:spcPct val="0"/>
                </a:spcAft>
                <a:defRPr/>
              </a:pPr>
              <a:r>
                <a:rPr kumimoji="0" lang="en-US" sz="2500" b="0" i="0" u="none" strike="noStrike" kern="0" cap="none" spc="0" normalizeH="0" baseline="0" noProof="0" dirty="0">
                  <a:ln>
                    <a:noFill/>
                  </a:ln>
                  <a:solidFill>
                    <a:srgbClr val="000099"/>
                  </a:solidFill>
                  <a:effectLst/>
                  <a:uLnTx/>
                  <a:uFillTx/>
                  <a:latin typeface="Courier New" charset="0"/>
                  <a:ea typeface="ＭＳ Ｐゴシック"/>
                  <a:cs typeface="Gill Sans" charset="0"/>
                </a:rPr>
                <a:t>calmode =</a:t>
              </a:r>
              <a:r>
                <a:rPr lang="en-US" sz="2800" dirty="0">
                  <a:latin typeface="Gill Sans MT" panose="020B0502020104020203" pitchFamily="34" charset="0"/>
                </a:rPr>
                <a:t> </a:t>
              </a:r>
              <a:r>
                <a:rPr lang="en-US" sz="2400" dirty="0">
                  <a:solidFill>
                    <a:srgbClr val="002060"/>
                  </a:solidFill>
                  <a:latin typeface="Gill Sans MT" panose="020B0502020104020203" pitchFamily="34" charset="0"/>
                </a:rPr>
                <a:t>'</a:t>
              </a:r>
              <a:r>
                <a:rPr kumimoji="0" lang="en-US" altLang="ja-JP" sz="2500" b="0" i="0" u="none" strike="noStrike" kern="0" cap="none" spc="0" normalizeH="0" baseline="0" noProof="0" dirty="0">
                  <a:ln>
                    <a:noFill/>
                  </a:ln>
                  <a:solidFill>
                    <a:srgbClr val="002060"/>
                  </a:solidFill>
                  <a:effectLst/>
                  <a:uLnTx/>
                  <a:uFillTx/>
                  <a:latin typeface="Courier New" charset="0"/>
                  <a:ea typeface="ＭＳ Ｐゴシック"/>
                  <a:cs typeface="Gill Sans" charset="0"/>
                </a:rPr>
                <a:t>p</a:t>
              </a:r>
              <a:r>
                <a:rPr lang="en-US" sz="2400" dirty="0">
                  <a:solidFill>
                    <a:srgbClr val="002060"/>
                  </a:solidFill>
                  <a:latin typeface="Gill Sans MT" panose="020B0502020104020203" pitchFamily="34" charset="0"/>
                </a:rPr>
                <a:t>'</a:t>
              </a:r>
              <a:endParaRPr kumimoji="0" lang="en-US" sz="2500" b="0" i="0" u="none" strike="noStrike" kern="0" cap="none" spc="0" normalizeH="0" baseline="0" noProof="0" dirty="0">
                <a:ln>
                  <a:noFill/>
                </a:ln>
                <a:solidFill>
                  <a:srgbClr val="002060"/>
                </a:solidFill>
                <a:effectLst/>
                <a:uLnTx/>
                <a:uFillTx/>
                <a:latin typeface="ＭＳ Ｐゴシック"/>
                <a:ea typeface="ＭＳ Ｐゴシック"/>
                <a:cs typeface="Gill Sans"/>
              </a:endParaRPr>
            </a:p>
            <a:p>
              <a:pPr lvl="0" algn="ctr" defTabSz="914400" fontAlgn="base">
                <a:lnSpc>
                  <a:spcPct val="120000"/>
                </a:lnSpc>
                <a:spcBef>
                  <a:spcPct val="0"/>
                </a:spcBef>
                <a:spcAft>
                  <a:spcPct val="0"/>
                </a:spcAft>
                <a:defRPr/>
              </a:pPr>
              <a:r>
                <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rPr>
                <a:t>solint = </a:t>
              </a:r>
              <a:r>
                <a:rPr lang="en-US" sz="2400" dirty="0">
                  <a:solidFill>
                    <a:srgbClr val="002060"/>
                  </a:solidFill>
                  <a:latin typeface="Gill Sans MT" panose="020B0502020104020203" pitchFamily="34" charset="0"/>
                </a:rPr>
                <a:t>'</a:t>
              </a:r>
              <a:r>
                <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rPr>
                <a:t>inf</a:t>
              </a:r>
              <a:r>
                <a:rPr kumimoji="0" lang="en-US" sz="1000" b="0" i="0" u="none" strike="noStrike" kern="0" cap="none" spc="0" normalizeH="0" baseline="0" noProof="0" dirty="0">
                  <a:ln>
                    <a:noFill/>
                  </a:ln>
                  <a:solidFill>
                    <a:srgbClr val="000099"/>
                  </a:solidFill>
                  <a:effectLst/>
                  <a:uLnTx/>
                  <a:uFillTx/>
                  <a:latin typeface="Gill Sans MT"/>
                  <a:ea typeface="ＭＳ Ｐゴシック"/>
                  <a:cs typeface="Gill Sans" charset="0"/>
                </a:rPr>
                <a:t> </a:t>
              </a:r>
              <a:r>
                <a:rPr lang="en-US" sz="2400" dirty="0">
                  <a:solidFill>
                    <a:srgbClr val="002060"/>
                  </a:solidFill>
                  <a:latin typeface="Gill Sans MT" panose="020B0502020104020203" pitchFamily="34" charset="0"/>
                </a:rPr>
                <a:t>'</a:t>
              </a:r>
              <a:endParaRPr kumimoji="0" lang="en-US" sz="2400" b="0" i="0" u="none" strike="noStrike" kern="0" cap="none" spc="0" normalizeH="0" baseline="0" noProof="0" dirty="0">
                <a:ln>
                  <a:noFill/>
                </a:ln>
                <a:solidFill>
                  <a:prstClr val="white"/>
                </a:solidFill>
                <a:effectLst/>
                <a:uLnTx/>
                <a:uFillTx/>
                <a:latin typeface="Gill Sans MT"/>
                <a:ea typeface="ＭＳ Ｐゴシック"/>
                <a:cs typeface="Gill Sans"/>
              </a:endParaRPr>
            </a:p>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Gill Sans MT"/>
                <a:ea typeface="ＭＳ Ｐゴシック"/>
                <a:cs typeface="Gill Sans"/>
              </a:endParaRPr>
            </a:p>
          </p:txBody>
        </p:sp>
      </p:grpSp>
    </p:spTree>
    <p:extLst>
      <p:ext uri="{BB962C8B-B14F-4D97-AF65-F5344CB8AC3E}">
        <p14:creationId xmlns:p14="http://schemas.microsoft.com/office/powerpoint/2010/main" val="107525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21" name="Rectangle 2">
            <a:extLst>
              <a:ext uri="{FF2B5EF4-FFF2-40B4-BE49-F238E27FC236}">
                <a16:creationId xmlns:a16="http://schemas.microsoft.com/office/drawing/2014/main" id="{B116A0A8-CA0F-9D42-B548-14C95AE7B5E4}"/>
              </a:ext>
            </a:extLst>
          </p:cNvPr>
          <p:cNvSpPr txBox="1">
            <a:spLocks noChangeArrowheads="1"/>
          </p:cNvSpPr>
          <p:nvPr/>
        </p:nvSpPr>
        <p:spPr bwMode="auto">
          <a:xfrm>
            <a:off x="8878" y="-20183"/>
            <a:ext cx="91440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eaLnBrk="1" hangingPunct="1"/>
            <a:r>
              <a:rPr lang="en-US" dirty="0">
                <a:latin typeface="Gill Sans MT" charset="0"/>
                <a:ea typeface="ＭＳ Ｐゴシック" charset="0"/>
              </a:rPr>
              <a:t>Complex Gain Calibration:  </a:t>
            </a:r>
            <a:r>
              <a:rPr lang="en-US" i="1" dirty="0">
                <a:latin typeface="Gill Sans MT" charset="0"/>
                <a:ea typeface="ＭＳ Ｐゴシック" charset="0"/>
              </a:rPr>
              <a:t>gaincal, </a:t>
            </a:r>
            <a:r>
              <a:rPr lang="en-US" dirty="0">
                <a:latin typeface="Gill Sans MT" charset="0"/>
                <a:ea typeface="ＭＳ Ｐゴシック" charset="0"/>
              </a:rPr>
              <a:t>Low Freq</a:t>
            </a:r>
            <a:endParaRPr lang="en-US" sz="2500" dirty="0">
              <a:latin typeface="Gill Sans MT" charset="0"/>
              <a:ea typeface="ＭＳ Ｐゴシック" charset="0"/>
            </a:endParaRPr>
          </a:p>
        </p:txBody>
      </p:sp>
      <p:grpSp>
        <p:nvGrpSpPr>
          <p:cNvPr id="22" name="Group 21">
            <a:extLst>
              <a:ext uri="{FF2B5EF4-FFF2-40B4-BE49-F238E27FC236}">
                <a16:creationId xmlns:a16="http://schemas.microsoft.com/office/drawing/2014/main" id="{5826F033-AABA-1948-AFDE-665DA31C0CB9}"/>
              </a:ext>
            </a:extLst>
          </p:cNvPr>
          <p:cNvGrpSpPr/>
          <p:nvPr/>
        </p:nvGrpSpPr>
        <p:grpSpPr>
          <a:xfrm>
            <a:off x="-44414" y="1143000"/>
            <a:ext cx="8959814" cy="1818457"/>
            <a:chOff x="-44414" y="3200400"/>
            <a:chExt cx="8959814" cy="1818457"/>
          </a:xfrm>
        </p:grpSpPr>
        <p:sp>
          <p:nvSpPr>
            <p:cNvPr id="23" name="Multiply 22">
              <a:extLst>
                <a:ext uri="{FF2B5EF4-FFF2-40B4-BE49-F238E27FC236}">
                  <a16:creationId xmlns:a16="http://schemas.microsoft.com/office/drawing/2014/main" id="{9CE86A6F-8B6D-9A48-A767-0896FC1088CA}"/>
                </a:ext>
              </a:extLst>
            </p:cNvPr>
            <p:cNvSpPr/>
            <p:nvPr/>
          </p:nvSpPr>
          <p:spPr>
            <a:xfrm>
              <a:off x="1905000" y="3352800"/>
              <a:ext cx="457200" cy="762000"/>
            </a:xfrm>
            <a:prstGeom prst="mathMultiply">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a:ea typeface="ＭＳ Ｐゴシック"/>
                <a:cs typeface="Gill Sans"/>
              </a:endParaRPr>
            </a:p>
          </p:txBody>
        </p:sp>
        <p:grpSp>
          <p:nvGrpSpPr>
            <p:cNvPr id="24" name="Group 23">
              <a:extLst>
                <a:ext uri="{FF2B5EF4-FFF2-40B4-BE49-F238E27FC236}">
                  <a16:creationId xmlns:a16="http://schemas.microsoft.com/office/drawing/2014/main" id="{CC47497A-6E32-2247-94B0-EFC91B91A240}"/>
                </a:ext>
              </a:extLst>
            </p:cNvPr>
            <p:cNvGrpSpPr/>
            <p:nvPr/>
          </p:nvGrpSpPr>
          <p:grpSpPr>
            <a:xfrm>
              <a:off x="2438400" y="3276600"/>
              <a:ext cx="1390556" cy="990600"/>
              <a:chOff x="2438400" y="1828800"/>
              <a:chExt cx="1390556" cy="990600"/>
            </a:xfrm>
          </p:grpSpPr>
          <p:sp>
            <p:nvSpPr>
              <p:cNvPr id="33" name="Oval 32">
                <a:extLst>
                  <a:ext uri="{FF2B5EF4-FFF2-40B4-BE49-F238E27FC236}">
                    <a16:creationId xmlns:a16="http://schemas.microsoft.com/office/drawing/2014/main" id="{C9F01715-E8C2-F54C-83FC-8C2A78C381B3}"/>
                  </a:ext>
                </a:extLst>
              </p:cNvPr>
              <p:cNvSpPr/>
              <p:nvPr/>
            </p:nvSpPr>
            <p:spPr>
              <a:xfrm>
                <a:off x="2438400" y="1828800"/>
                <a:ext cx="1371600" cy="990600"/>
              </a:xfrm>
              <a:prstGeom prst="ellipse">
                <a:avLst/>
              </a:prstGeom>
              <a:solidFill>
                <a:srgbClr val="FF790B">
                  <a:alpha val="64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Gill Sans MT"/>
                  <a:ea typeface="ＭＳ Ｐゴシック"/>
                  <a:cs typeface="Gill Sans"/>
                </a:endParaRPr>
              </a:p>
            </p:txBody>
          </p:sp>
          <p:sp>
            <p:nvSpPr>
              <p:cNvPr id="34" name="TextBox 33">
                <a:extLst>
                  <a:ext uri="{FF2B5EF4-FFF2-40B4-BE49-F238E27FC236}">
                    <a16:creationId xmlns:a16="http://schemas.microsoft.com/office/drawing/2014/main" id="{0798D59E-4D54-D44D-BEE8-A3252F38A0BC}"/>
                  </a:ext>
                </a:extLst>
              </p:cNvPr>
              <p:cNvSpPr txBox="1"/>
              <p:nvPr/>
            </p:nvSpPr>
            <p:spPr>
              <a:xfrm>
                <a:off x="2457356" y="1905000"/>
                <a:ext cx="1371600" cy="861774"/>
              </a:xfrm>
              <a:prstGeom prst="rect">
                <a:avLst/>
              </a:prstGeom>
              <a:noFill/>
            </p:spPr>
            <p:txBody>
              <a:bodyPr wrap="square" rtlCol="0">
                <a:spAutoFit/>
              </a:body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sz="2500" b="0" i="0" u="none" strike="noStrike" kern="0" cap="none" spc="0" normalizeH="0" baseline="0" noProof="0" dirty="0">
                    <a:ln>
                      <a:noFill/>
                    </a:ln>
                    <a:solidFill>
                      <a:srgbClr val="000000"/>
                    </a:solidFill>
                    <a:effectLst/>
                    <a:uLnTx/>
                    <a:uFillTx/>
                    <a:latin typeface="Gill Sans MT" pitchFamily="34" charset="0"/>
                    <a:ea typeface="ＭＳ Ｐゴシック" charset="0"/>
                    <a:cs typeface="Gill Sans" pitchFamily="17" charset="0"/>
                  </a:rPr>
                  <a:t>prior cal tables</a:t>
                </a:r>
              </a:p>
            </p:txBody>
          </p:sp>
        </p:grpSp>
        <p:grpSp>
          <p:nvGrpSpPr>
            <p:cNvPr id="25" name="Group 24">
              <a:extLst>
                <a:ext uri="{FF2B5EF4-FFF2-40B4-BE49-F238E27FC236}">
                  <a16:creationId xmlns:a16="http://schemas.microsoft.com/office/drawing/2014/main" id="{51DD01BC-23BB-2D44-9FFF-03E7D0189F71}"/>
                </a:ext>
              </a:extLst>
            </p:cNvPr>
            <p:cNvGrpSpPr/>
            <p:nvPr/>
          </p:nvGrpSpPr>
          <p:grpSpPr>
            <a:xfrm>
              <a:off x="6934200" y="3352800"/>
              <a:ext cx="1676400" cy="838200"/>
              <a:chOff x="6934200" y="3200400"/>
              <a:chExt cx="1676400" cy="838200"/>
            </a:xfrm>
          </p:grpSpPr>
          <p:sp>
            <p:nvSpPr>
              <p:cNvPr id="31" name="Oval 30">
                <a:extLst>
                  <a:ext uri="{FF2B5EF4-FFF2-40B4-BE49-F238E27FC236}">
                    <a16:creationId xmlns:a16="http://schemas.microsoft.com/office/drawing/2014/main" id="{1F3B4D25-3504-8B49-AA0F-D05B30DF717A}"/>
                  </a:ext>
                </a:extLst>
              </p:cNvPr>
              <p:cNvSpPr/>
              <p:nvPr/>
            </p:nvSpPr>
            <p:spPr>
              <a:xfrm>
                <a:off x="6934200" y="3200400"/>
                <a:ext cx="1643888" cy="838200"/>
              </a:xfrm>
              <a:prstGeom prst="ellipse">
                <a:avLst/>
              </a:prstGeom>
              <a:solidFill>
                <a:srgbClr val="FF790B"/>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Gill Sans MT"/>
                  <a:ea typeface="ＭＳ Ｐゴシック"/>
                  <a:cs typeface="Gill Sans"/>
                </a:endParaRPr>
              </a:p>
            </p:txBody>
          </p:sp>
          <p:sp>
            <p:nvSpPr>
              <p:cNvPr id="32" name="TextBox 31">
                <a:extLst>
                  <a:ext uri="{FF2B5EF4-FFF2-40B4-BE49-F238E27FC236}">
                    <a16:creationId xmlns:a16="http://schemas.microsoft.com/office/drawing/2014/main" id="{F5946162-A1D6-0F46-9A36-90F7D94643D2}"/>
                  </a:ext>
                </a:extLst>
              </p:cNvPr>
              <p:cNvSpPr txBox="1"/>
              <p:nvPr/>
            </p:nvSpPr>
            <p:spPr>
              <a:xfrm>
                <a:off x="6966712" y="3332946"/>
                <a:ext cx="1643888" cy="461665"/>
              </a:xfrm>
              <a:prstGeom prst="rect">
                <a:avLst/>
              </a:prstGeom>
              <a:noFill/>
            </p:spPr>
            <p:txBody>
              <a:bodyPr wrap="square" rtlCol="0">
                <a:spAutoFit/>
              </a:bodyPr>
              <a:lstStyle/>
              <a:p>
                <a:pPr marL="0" marR="0" lvl="0" indent="0" defTabSz="91440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Gill Sans MT" pitchFamily="34" charset="0"/>
                    <a:ea typeface="ＭＳ Ｐゴシック" charset="0"/>
                    <a:cs typeface="Gill Sans" pitchFamily="17" charset="0"/>
                  </a:rPr>
                  <a:t>scanphase.g</a:t>
                </a:r>
              </a:p>
            </p:txBody>
          </p:sp>
        </p:grpSp>
        <p:sp>
          <p:nvSpPr>
            <p:cNvPr id="26" name="Rectangle 25">
              <a:extLst>
                <a:ext uri="{FF2B5EF4-FFF2-40B4-BE49-F238E27FC236}">
                  <a16:creationId xmlns:a16="http://schemas.microsoft.com/office/drawing/2014/main" id="{6EEEC58C-45CA-1940-97DE-1E6D11C9CC4F}"/>
                </a:ext>
              </a:extLst>
            </p:cNvPr>
            <p:cNvSpPr/>
            <p:nvPr/>
          </p:nvSpPr>
          <p:spPr>
            <a:xfrm>
              <a:off x="533400" y="3429000"/>
              <a:ext cx="1219200" cy="609600"/>
            </a:xfrm>
            <a:prstGeom prst="rect">
              <a:avLst/>
            </a:prstGeom>
            <a:gradFill flip="none" rotWithShape="1">
              <a:gsLst>
                <a:gs pos="0">
                  <a:srgbClr val="FF0000"/>
                </a:gs>
                <a:gs pos="100000">
                  <a:srgbClr val="FFFFFF"/>
                </a:gs>
              </a:gsLst>
              <a:lin ang="16200000" scaled="0"/>
              <a:tileRect/>
            </a:gradFill>
            <a:ln w="9525"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Gill Sans MT"/>
                  <a:ea typeface="ＭＳ Ｐゴシック"/>
                  <a:cs typeface="Gill Sans MT"/>
                </a:rPr>
                <a:t>‘Data’</a:t>
              </a:r>
            </a:p>
          </p:txBody>
        </p:sp>
        <p:sp>
          <p:nvSpPr>
            <p:cNvPr id="27" name="Right Arrow 26">
              <a:extLst>
                <a:ext uri="{FF2B5EF4-FFF2-40B4-BE49-F238E27FC236}">
                  <a16:creationId xmlns:a16="http://schemas.microsoft.com/office/drawing/2014/main" id="{21B09DB2-1DB3-9C46-986F-475498162AD7}"/>
                </a:ext>
              </a:extLst>
            </p:cNvPr>
            <p:cNvSpPr/>
            <p:nvPr/>
          </p:nvSpPr>
          <p:spPr>
            <a:xfrm>
              <a:off x="3962400" y="3200400"/>
              <a:ext cx="2895600" cy="1143000"/>
            </a:xfrm>
            <a:prstGeom prst="rightArrow">
              <a:avLst>
                <a:gd name="adj1" fmla="val 50000"/>
                <a:gd name="adj2" fmla="val 38391"/>
              </a:avLst>
            </a:prstGeom>
            <a:gradFill flip="none" rotWithShape="1">
              <a:gsLst>
                <a:gs pos="0">
                  <a:srgbClr val="FFFF00"/>
                </a:gs>
                <a:gs pos="100000">
                  <a:srgbClr val="FFFFFF"/>
                </a:gs>
              </a:gsLst>
              <a:lin ang="10800000" scaled="0"/>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endParaRPr>
            </a:p>
            <a:p>
              <a:pPr marL="0" marR="0" lvl="0" indent="0" defTabSz="914400" eaLnBrk="1" fontAlgn="base" latinLnBrk="0" hangingPunct="1">
                <a:lnSpc>
                  <a:spcPct val="12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rPr>
                <a:t>On all calibrators</a:t>
              </a:r>
            </a:p>
            <a:p>
              <a:pPr algn="ctr" defTabSz="914400" fontAlgn="base">
                <a:lnSpc>
                  <a:spcPct val="120000"/>
                </a:lnSpc>
                <a:spcBef>
                  <a:spcPct val="0"/>
                </a:spcBef>
                <a:spcAft>
                  <a:spcPct val="0"/>
                </a:spcAft>
                <a:defRPr/>
              </a:pPr>
              <a:r>
                <a:rPr kumimoji="0" lang="en-US" sz="2500" b="0" i="0" u="none" strike="noStrike" kern="0" cap="none" spc="0" normalizeH="0" baseline="0" noProof="0" dirty="0">
                  <a:ln>
                    <a:noFill/>
                  </a:ln>
                  <a:solidFill>
                    <a:srgbClr val="000099"/>
                  </a:solidFill>
                  <a:effectLst/>
                  <a:uLnTx/>
                  <a:uFillTx/>
                  <a:latin typeface="Courier New" charset="0"/>
                  <a:ea typeface="ＭＳ Ｐゴシック"/>
                  <a:cs typeface="Gill Sans" charset="0"/>
                </a:rPr>
                <a:t>calmode =</a:t>
              </a:r>
              <a:r>
                <a:rPr lang="en-US" sz="2400" dirty="0">
                  <a:solidFill>
                    <a:srgbClr val="002060"/>
                  </a:solidFill>
                  <a:latin typeface="Gill Sans MT" panose="020B0502020104020203" pitchFamily="34" charset="0"/>
                </a:rPr>
                <a:t> '</a:t>
              </a:r>
              <a:r>
                <a:rPr kumimoji="0" lang="en-US" altLang="ja-JP" sz="2500" b="0" i="0" u="none" strike="noStrike" kern="0" cap="none" spc="0" normalizeH="0" baseline="0" noProof="0" dirty="0">
                  <a:ln>
                    <a:noFill/>
                  </a:ln>
                  <a:solidFill>
                    <a:srgbClr val="000099"/>
                  </a:solidFill>
                  <a:effectLst/>
                  <a:uLnTx/>
                  <a:uFillTx/>
                  <a:latin typeface="Courier New" charset="0"/>
                  <a:ea typeface="ＭＳ Ｐゴシック"/>
                  <a:cs typeface="Gill Sans" charset="0"/>
                </a:rPr>
                <a:t>ap</a:t>
              </a:r>
              <a:r>
                <a:rPr lang="en-US" sz="2400" dirty="0">
                  <a:solidFill>
                    <a:srgbClr val="002060"/>
                  </a:solidFill>
                  <a:latin typeface="Gill Sans MT" panose="020B0502020104020203" pitchFamily="34" charset="0"/>
                </a:rPr>
                <a:t>'</a:t>
              </a:r>
              <a:endParaRPr kumimoji="0" lang="en-US" sz="2500" b="0" i="0" u="none" strike="noStrike" kern="0" cap="none" spc="0" normalizeH="0" baseline="0" noProof="0" dirty="0">
                <a:ln>
                  <a:noFill/>
                </a:ln>
                <a:solidFill>
                  <a:prstClr val="white"/>
                </a:solidFill>
                <a:effectLst/>
                <a:uLnTx/>
                <a:uFillTx/>
                <a:latin typeface="ＭＳ Ｐゴシック"/>
                <a:ea typeface="ＭＳ Ｐゴシック"/>
                <a:cs typeface="Gill Sans"/>
              </a:endParaRPr>
            </a:p>
            <a:p>
              <a:pPr lvl="0" algn="ctr" defTabSz="914400" fontAlgn="base">
                <a:lnSpc>
                  <a:spcPct val="120000"/>
                </a:lnSpc>
                <a:spcBef>
                  <a:spcPct val="0"/>
                </a:spcBef>
                <a:spcAft>
                  <a:spcPct val="0"/>
                </a:spcAft>
                <a:defRPr/>
              </a:pPr>
              <a:r>
                <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rPr>
                <a:t>solint = </a:t>
              </a:r>
              <a:r>
                <a:rPr lang="en-US" sz="2400" dirty="0">
                  <a:solidFill>
                    <a:srgbClr val="002060"/>
                  </a:solidFill>
                  <a:latin typeface="Gill Sans MT" panose="020B0502020104020203" pitchFamily="34" charset="0"/>
                </a:rPr>
                <a:t>'</a:t>
              </a:r>
              <a:r>
                <a:rPr kumimoji="0" lang="en-US" sz="2400" b="0" i="0" u="none" strike="noStrike" kern="0" cap="none" spc="0" normalizeH="0" baseline="0" noProof="0" dirty="0">
                  <a:ln>
                    <a:noFill/>
                  </a:ln>
                  <a:solidFill>
                    <a:srgbClr val="000099"/>
                  </a:solidFill>
                  <a:effectLst/>
                  <a:uLnTx/>
                  <a:uFillTx/>
                  <a:latin typeface="Gill Sans MT"/>
                  <a:ea typeface="ＭＳ Ｐゴシック"/>
                  <a:cs typeface="Gill Sans" charset="0"/>
                </a:rPr>
                <a:t>inf</a:t>
              </a:r>
              <a:r>
                <a:rPr kumimoji="0" lang="en-US" sz="1050" b="0" i="0" u="none" strike="noStrike" kern="0" cap="none" spc="0" normalizeH="0" baseline="0" noProof="0" dirty="0">
                  <a:ln>
                    <a:noFill/>
                  </a:ln>
                  <a:solidFill>
                    <a:srgbClr val="000099"/>
                  </a:solidFill>
                  <a:effectLst/>
                  <a:uLnTx/>
                  <a:uFillTx/>
                  <a:latin typeface="Gill Sans MT"/>
                  <a:ea typeface="ＭＳ Ｐゴシック"/>
                  <a:cs typeface="Gill Sans" charset="0"/>
                </a:rPr>
                <a:t> </a:t>
              </a:r>
              <a:r>
                <a:rPr lang="en-US" sz="2400" dirty="0">
                  <a:solidFill>
                    <a:srgbClr val="002060"/>
                  </a:solidFill>
                  <a:latin typeface="Gill Sans MT" panose="020B0502020104020203" pitchFamily="34" charset="0"/>
                </a:rPr>
                <a:t>'</a:t>
              </a:r>
              <a:endParaRPr kumimoji="0" lang="en-US" sz="2400" b="0" i="0" u="none" strike="noStrike" kern="0" cap="none" spc="0" normalizeH="0" baseline="0" noProof="0" dirty="0">
                <a:ln>
                  <a:noFill/>
                </a:ln>
                <a:solidFill>
                  <a:prstClr val="white"/>
                </a:solidFill>
                <a:effectLst/>
                <a:uLnTx/>
                <a:uFillTx/>
                <a:latin typeface="Gill Sans MT"/>
                <a:ea typeface="ＭＳ Ｐゴシック"/>
                <a:cs typeface="Gill Sans"/>
              </a:endParaRPr>
            </a:p>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Gill Sans MT"/>
                <a:ea typeface="ＭＳ Ｐゴシック"/>
                <a:cs typeface="Gill Sans"/>
              </a:endParaRPr>
            </a:p>
          </p:txBody>
        </p:sp>
        <p:sp>
          <p:nvSpPr>
            <p:cNvPr id="28" name="Bent Arrow 27">
              <a:extLst>
                <a:ext uri="{FF2B5EF4-FFF2-40B4-BE49-F238E27FC236}">
                  <a16:creationId xmlns:a16="http://schemas.microsoft.com/office/drawing/2014/main" id="{C0DF5ECB-351E-E647-AC1A-E3A1DCCC0A26}"/>
                </a:ext>
              </a:extLst>
            </p:cNvPr>
            <p:cNvSpPr/>
            <p:nvPr/>
          </p:nvSpPr>
          <p:spPr>
            <a:xfrm flipV="1">
              <a:off x="7467600" y="4105835"/>
              <a:ext cx="1447800" cy="766227"/>
            </a:xfrm>
            <a:prstGeom prst="bentArrow">
              <a:avLst>
                <a:gd name="adj1" fmla="val 7231"/>
                <a:gd name="adj2" fmla="val 27666"/>
                <a:gd name="adj3" fmla="val 25000"/>
                <a:gd name="adj4" fmla="val 0"/>
              </a:avLst>
            </a:prstGeom>
            <a:solidFill>
              <a:srgbClr val="FFFF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ＭＳ Ｐゴシック"/>
                <a:cs typeface="Gill Sans"/>
              </a:endParaRPr>
            </a:p>
          </p:txBody>
        </p:sp>
        <p:sp>
          <p:nvSpPr>
            <p:cNvPr id="29" name="TextBox 28">
              <a:extLst>
                <a:ext uri="{FF2B5EF4-FFF2-40B4-BE49-F238E27FC236}">
                  <a16:creationId xmlns:a16="http://schemas.microsoft.com/office/drawing/2014/main" id="{3149816D-1AC8-F04A-BBB2-037DBC9E7CEF}"/>
                </a:ext>
              </a:extLst>
            </p:cNvPr>
            <p:cNvSpPr txBox="1"/>
            <p:nvPr/>
          </p:nvSpPr>
          <p:spPr>
            <a:xfrm>
              <a:off x="7467600" y="4141694"/>
              <a:ext cx="1367256" cy="877163"/>
            </a:xfrm>
            <a:prstGeom prst="rect">
              <a:avLst/>
            </a:prstGeom>
            <a:noFill/>
          </p:spPr>
          <p:txBody>
            <a:bodyPr wrap="none" rtlCol="0">
              <a:spAutoFit/>
            </a:bodyPr>
            <a:lstStyle/>
            <a:p>
              <a:pPr marL="0" marR="0" lvl="0" indent="0" defTabSz="914400" eaLnBrk="0" fontAlgn="base" latinLnBrk="0" hangingPunct="0">
                <a:lnSpc>
                  <a:spcPct val="7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99"/>
                  </a:solidFill>
                  <a:effectLst/>
                  <a:uLnTx/>
                  <a:uFillTx/>
                  <a:latin typeface="Gill Sans MT" pitchFamily="34" charset="0"/>
                  <a:ea typeface="ＭＳ Ｐゴシック" charset="0"/>
                  <a:cs typeface="Gill Sans" pitchFamily="17" charset="0"/>
                </a:rPr>
                <a:t>bootstrap </a:t>
              </a:r>
            </a:p>
            <a:p>
              <a:pPr marL="0" marR="0" lvl="0" indent="0" defTabSz="914400" eaLnBrk="0" fontAlgn="base" latinLnBrk="0" hangingPunct="0">
                <a:lnSpc>
                  <a:spcPct val="7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99"/>
                  </a:solidFill>
                  <a:effectLst/>
                  <a:uLnTx/>
                  <a:uFillTx/>
                  <a:latin typeface="Gill Sans MT" pitchFamily="34" charset="0"/>
                  <a:ea typeface="ＭＳ Ｐゴシック" charset="0"/>
                  <a:cs typeface="Gill Sans" pitchFamily="17" charset="0"/>
                </a:rPr>
                <a:t>flux density</a:t>
              </a:r>
            </a:p>
            <a:p>
              <a:pPr marL="0" marR="0" lvl="0" indent="0" defTabSz="914400" eaLnBrk="0" fontAlgn="base" latinLnBrk="0" hangingPunct="0">
                <a:lnSpc>
                  <a:spcPct val="7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99"/>
                  </a:solidFill>
                  <a:effectLst/>
                  <a:uLnTx/>
                  <a:uFillTx/>
                  <a:latin typeface="Gill Sans MT" pitchFamily="34" charset="0"/>
                  <a:ea typeface="ＭＳ Ｐゴシック" charset="0"/>
                  <a:cs typeface="Gill Sans" pitchFamily="17" charset="0"/>
                </a:rPr>
                <a:t>scales</a:t>
              </a:r>
            </a:p>
          </p:txBody>
        </p:sp>
        <p:sp>
          <p:nvSpPr>
            <p:cNvPr id="30" name="TextBox 29">
              <a:extLst>
                <a:ext uri="{FF2B5EF4-FFF2-40B4-BE49-F238E27FC236}">
                  <a16:creationId xmlns:a16="http://schemas.microsoft.com/office/drawing/2014/main" id="{EEB5F057-BA9B-0A4C-927B-08C12F7C499D}"/>
                </a:ext>
              </a:extLst>
            </p:cNvPr>
            <p:cNvSpPr txBox="1"/>
            <p:nvPr/>
          </p:nvSpPr>
          <p:spPr>
            <a:xfrm>
              <a:off x="-44414" y="3429000"/>
              <a:ext cx="527358"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0" fontAlgn="base" latinLnBrk="0" hangingPunct="0">
                <a:lnSpc>
                  <a:spcPct val="100000"/>
                </a:lnSpc>
                <a:spcBef>
                  <a:spcPct val="20000"/>
                </a:spcBef>
                <a:spcAft>
                  <a:spcPct val="0"/>
                </a:spcAft>
                <a:buClrTx/>
                <a:buSzTx/>
                <a:buFontTx/>
                <a:buNone/>
                <a:tabLst/>
                <a:defRPr/>
              </a:pPr>
              <a:r>
                <a:rPr kumimoji="0" lang="en-US" sz="2800" b="1" i="0" u="none" strike="noStrike" kern="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Gill Sans MT" pitchFamily="34" charset="0"/>
                  <a:ea typeface="ＭＳ Ｐゴシック" charset="0"/>
                  <a:cs typeface="Gill Sans" pitchFamily="17" charset="0"/>
                </a:rPr>
                <a:t>1)</a:t>
              </a:r>
            </a:p>
          </p:txBody>
        </p:sp>
      </p:grpSp>
      <p:sp>
        <p:nvSpPr>
          <p:cNvPr id="35" name="Rectangle 6">
            <a:extLst>
              <a:ext uri="{FF2B5EF4-FFF2-40B4-BE49-F238E27FC236}">
                <a16:creationId xmlns:a16="http://schemas.microsoft.com/office/drawing/2014/main" id="{5FCEDF28-C07B-A54E-9F30-88E8F02259B0}"/>
              </a:ext>
            </a:extLst>
          </p:cNvPr>
          <p:cNvSpPr>
            <a:spLocks noChangeArrowheads="1"/>
          </p:cNvSpPr>
          <p:nvPr/>
        </p:nvSpPr>
        <p:spPr bwMode="auto">
          <a:xfrm>
            <a:off x="212008" y="3048000"/>
            <a:ext cx="8839200" cy="1524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defTabSz="914400" fontAlgn="base">
              <a:spcBef>
                <a:spcPct val="20000"/>
              </a:spcBef>
              <a:spcAft>
                <a:spcPct val="0"/>
              </a:spcAft>
              <a:buFont typeface="Arial"/>
              <a:buChar char="•"/>
            </a:pPr>
            <a:r>
              <a:rPr lang="en-US" sz="2600" dirty="0">
                <a:latin typeface="Gill Sans MT" pitchFamily="34" charset="0"/>
                <a:ea typeface="ＭＳ Ｐゴシック" charset="0"/>
                <a:cs typeface="Gill Sans" pitchFamily="17" charset="0"/>
              </a:rPr>
              <a:t>Examine the resulting solutions (plotms)</a:t>
            </a:r>
            <a:endParaRPr lang="en-US" sz="2600" dirty="0">
              <a:latin typeface="Gill Sans MT" charset="0"/>
              <a:ea typeface="ＭＳ Ｐゴシック" charset="0"/>
              <a:cs typeface="Gill Sans" charset="0"/>
            </a:endParaRPr>
          </a:p>
          <a:p>
            <a:pPr marL="457200" indent="-457200" defTabSz="914400" fontAlgn="base">
              <a:spcBef>
                <a:spcPct val="20000"/>
              </a:spcBef>
              <a:spcAft>
                <a:spcPct val="0"/>
              </a:spcAft>
              <a:buFont typeface="Arial"/>
              <a:buChar char="•"/>
            </a:pPr>
            <a:r>
              <a:rPr lang="en-US" sz="2600" dirty="0">
                <a:latin typeface="Gill Sans MT" charset="0"/>
                <a:ea typeface="ＭＳ Ｐゴシック" charset="0"/>
                <a:cs typeface="Gill Sans" charset="0"/>
              </a:rPr>
              <a:t>If the phases show rapid variations (e.g., due to ionosphere), use the method outlined for high frequencies.</a:t>
            </a:r>
          </a:p>
        </p:txBody>
      </p:sp>
      <p:sp>
        <p:nvSpPr>
          <p:cNvPr id="2" name="TextBox 1">
            <a:extLst>
              <a:ext uri="{FF2B5EF4-FFF2-40B4-BE49-F238E27FC236}">
                <a16:creationId xmlns:a16="http://schemas.microsoft.com/office/drawing/2014/main" id="{77CC3C62-19A1-DD41-AB74-A183599DFC1E}"/>
              </a:ext>
            </a:extLst>
          </p:cNvPr>
          <p:cNvSpPr txBox="1"/>
          <p:nvPr/>
        </p:nvSpPr>
        <p:spPr>
          <a:xfrm>
            <a:off x="1490133" y="4739844"/>
            <a:ext cx="6197600" cy="954107"/>
          </a:xfrm>
          <a:prstGeom prst="rect">
            <a:avLst/>
          </a:prstGeom>
          <a:noFill/>
        </p:spPr>
        <p:txBody>
          <a:bodyPr wrap="square" rtlCol="0">
            <a:spAutoFit/>
          </a:bodyPr>
          <a:lstStyle/>
          <a:p>
            <a:pPr algn="ctr"/>
            <a:r>
              <a:rPr lang="en-US" sz="2800" dirty="0">
                <a:solidFill>
                  <a:schemeClr val="accent1"/>
                </a:solidFill>
                <a:latin typeface="Gill Sans MT" charset="0"/>
                <a:ea typeface="ＭＳ Ｐゴシック" charset="0"/>
                <a:cs typeface="Gill Sans" charset="0"/>
              </a:rPr>
              <a:t>The VLA calibration pipeline always uses the high-frequency approach.</a:t>
            </a:r>
          </a:p>
        </p:txBody>
      </p:sp>
    </p:spTree>
    <p:extLst>
      <p:ext uri="{BB962C8B-B14F-4D97-AF65-F5344CB8AC3E}">
        <p14:creationId xmlns:p14="http://schemas.microsoft.com/office/powerpoint/2010/main" val="47965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D2FB23-E895-7749-FB53-D963DC7494D7}"/>
              </a:ext>
            </a:extLst>
          </p:cNvPr>
          <p:cNvPicPr>
            <a:picLocks noChangeAspect="1"/>
          </p:cNvPicPr>
          <p:nvPr/>
        </p:nvPicPr>
        <p:blipFill>
          <a:blip r:embed="rId2"/>
          <a:stretch>
            <a:fillRect/>
          </a:stretch>
        </p:blipFill>
        <p:spPr>
          <a:xfrm>
            <a:off x="1005424" y="1309562"/>
            <a:ext cx="4611605" cy="4511185"/>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3613C6A4-1E36-2148-BB56-5217D5D6ED19}"/>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3"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cxnSp>
        <p:nvCxnSpPr>
          <p:cNvPr id="5" name="Straight Arrow Connector 4">
            <a:extLst>
              <a:ext uri="{FF2B5EF4-FFF2-40B4-BE49-F238E27FC236}">
                <a16:creationId xmlns:a16="http://schemas.microsoft.com/office/drawing/2014/main" id="{45A18ED3-2679-744D-BFC0-091D694BED7E}"/>
              </a:ext>
            </a:extLst>
          </p:cNvPr>
          <p:cNvCxnSpPr>
            <a:cxnSpLocks/>
          </p:cNvCxnSpPr>
          <p:nvPr/>
        </p:nvCxnSpPr>
        <p:spPr>
          <a:xfrm flipH="1">
            <a:off x="4723790" y="3186160"/>
            <a:ext cx="1345081" cy="89339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3BF0B227-CEB3-904C-B0D4-CF1703D15A46}"/>
              </a:ext>
            </a:extLst>
          </p:cNvPr>
          <p:cNvSpPr txBox="1"/>
          <p:nvPr/>
        </p:nvSpPr>
        <p:spPr>
          <a:xfrm>
            <a:off x="6001159" y="1428341"/>
            <a:ext cx="2872053" cy="1938992"/>
          </a:xfrm>
          <a:prstGeom prst="rect">
            <a:avLst/>
          </a:prstGeom>
          <a:noFill/>
        </p:spPr>
        <p:txBody>
          <a:bodyPr wrap="square" rtlCol="0">
            <a:spAutoFit/>
          </a:bodyPr>
          <a:lstStyle/>
          <a:p>
            <a:pPr algn="ctr"/>
            <a:r>
              <a:rPr lang="en-US" sz="2000" i="1" dirty="0">
                <a:latin typeface="Gill Sans MT" panose="020B0502020104020203" pitchFamily="34" charset="0"/>
              </a:rPr>
              <a:t>IF</a:t>
            </a:r>
            <a:r>
              <a:rPr lang="en-US" sz="2000" dirty="0">
                <a:latin typeface="Gill Sans MT" panose="020B0502020104020203" pitchFamily="34" charset="0"/>
              </a:rPr>
              <a:t> you are downloading a measurement set (MS), you must select the CASA version that will be used to convert the raw data (SDM-BDF) to MS.</a:t>
            </a:r>
          </a:p>
        </p:txBody>
      </p:sp>
      <p:sp>
        <p:nvSpPr>
          <p:cNvPr id="18" name="TextBox 17">
            <a:extLst>
              <a:ext uri="{FF2B5EF4-FFF2-40B4-BE49-F238E27FC236}">
                <a16:creationId xmlns:a16="http://schemas.microsoft.com/office/drawing/2014/main" id="{6E04D738-E645-5146-A600-C62EE2341364}"/>
              </a:ext>
            </a:extLst>
          </p:cNvPr>
          <p:cNvSpPr txBox="1"/>
          <p:nvPr/>
        </p:nvSpPr>
        <p:spPr>
          <a:xfrm>
            <a:off x="5981611" y="3674138"/>
            <a:ext cx="2911151" cy="1754326"/>
          </a:xfrm>
          <a:prstGeom prst="rect">
            <a:avLst/>
          </a:prstGeom>
          <a:noFill/>
        </p:spPr>
        <p:txBody>
          <a:bodyPr wrap="square" rtlCol="0">
            <a:spAutoFit/>
          </a:bodyPr>
          <a:lstStyle/>
          <a:p>
            <a:pPr algn="ctr"/>
            <a:r>
              <a:rPr lang="en-US" dirty="0">
                <a:latin typeface="Gill Sans MT" panose="020B0502020104020203" pitchFamily="34" charset="0"/>
              </a:rPr>
              <a:t>CASA versions are usually (but not always) backwards compatible.  CASA version shown here is the version used for this presentation: 6.2.1-7 | 2021.2.0.128.</a:t>
            </a:r>
          </a:p>
        </p:txBody>
      </p:sp>
      <p:cxnSp>
        <p:nvCxnSpPr>
          <p:cNvPr id="22" name="Straight Arrow Connector 21">
            <a:extLst>
              <a:ext uri="{FF2B5EF4-FFF2-40B4-BE49-F238E27FC236}">
                <a16:creationId xmlns:a16="http://schemas.microsoft.com/office/drawing/2014/main" id="{F7C2BB52-79E0-9644-A1C1-551619F1F766}"/>
              </a:ext>
            </a:extLst>
          </p:cNvPr>
          <p:cNvCxnSpPr>
            <a:cxnSpLocks/>
          </p:cNvCxnSpPr>
          <p:nvPr/>
        </p:nvCxnSpPr>
        <p:spPr>
          <a:xfrm flipH="1">
            <a:off x="4723789" y="3971336"/>
            <a:ext cx="1345081" cy="89339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5" name="Text Placeholder 1">
            <a:extLst>
              <a:ext uri="{FF2B5EF4-FFF2-40B4-BE49-F238E27FC236}">
                <a16:creationId xmlns:a16="http://schemas.microsoft.com/office/drawing/2014/main" id="{B192FA4B-D96B-C04D-93DE-14920A6C1A40}"/>
              </a:ext>
            </a:extLst>
          </p:cNvPr>
          <p:cNvSpPr>
            <a:spLocks noGrp="1"/>
          </p:cNvSpPr>
          <p:nvPr>
            <p:ph type="body" sz="quarter" idx="10"/>
          </p:nvPr>
        </p:nvSpPr>
        <p:spPr>
          <a:xfrm>
            <a:off x="270788" y="145743"/>
            <a:ext cx="8873212" cy="524500"/>
          </a:xfrm>
        </p:spPr>
        <p:txBody>
          <a:bodyPr/>
          <a:lstStyle/>
          <a:p>
            <a:pPr algn="ctr"/>
            <a:r>
              <a:rPr lang="en-US" dirty="0"/>
              <a:t>Accessing data used for this presentation</a:t>
            </a:r>
          </a:p>
          <a:p>
            <a:pPr algn="ctr"/>
            <a:endParaRPr lang="en-US" dirty="0"/>
          </a:p>
        </p:txBody>
      </p:sp>
    </p:spTree>
    <p:extLst>
      <p:ext uri="{BB962C8B-B14F-4D97-AF65-F5344CB8AC3E}">
        <p14:creationId xmlns:p14="http://schemas.microsoft.com/office/powerpoint/2010/main" val="1116299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6F92E0-2D03-DD45-B307-850F17846434}"/>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457200" y="145743"/>
            <a:ext cx="8551840" cy="524500"/>
          </a:xfrm>
        </p:spPr>
        <p:txBody>
          <a:bodyPr/>
          <a:lstStyle/>
          <a:p>
            <a:r>
              <a:rPr lang="en-US" dirty="0"/>
              <a:t>Complex gain calibration</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7" name="TextBox 6">
            <a:extLst>
              <a:ext uri="{FF2B5EF4-FFF2-40B4-BE49-F238E27FC236}">
                <a16:creationId xmlns:a16="http://schemas.microsoft.com/office/drawing/2014/main" id="{DCED5204-7767-5B4D-9D5F-B0543B4B5F96}"/>
              </a:ext>
            </a:extLst>
          </p:cNvPr>
          <p:cNvSpPr txBox="1"/>
          <p:nvPr/>
        </p:nvSpPr>
        <p:spPr>
          <a:xfrm>
            <a:off x="3713456" y="1554965"/>
            <a:ext cx="5374223" cy="1815882"/>
          </a:xfrm>
          <a:prstGeom prst="rect">
            <a:avLst/>
          </a:prstGeom>
          <a:solidFill>
            <a:srgbClr val="D8BFD8"/>
          </a:solidFill>
        </p:spPr>
        <p:txBody>
          <a:bodyPr wrap="square" rtlCol="0">
            <a:spAutoFit/>
          </a:bodyPr>
          <a:lstStyle/>
          <a:p>
            <a:r>
              <a:rPr lang="en-US" sz="1600" dirty="0">
                <a:latin typeface="Gill Sans MT" panose="020B0502020104020203" pitchFamily="34" charset="77"/>
                <a:cs typeface="Times New Roman" panose="02020603050405020304" pitchFamily="18" charset="0"/>
              </a:rPr>
              <a:t># CASA parameters for gaincal</a:t>
            </a:r>
          </a:p>
          <a:p>
            <a:r>
              <a:rPr lang="en-US" sz="1600" dirty="0">
                <a:latin typeface="Courier New" panose="02070309020205020404" pitchFamily="49" charset="0"/>
                <a:cs typeface="Courier New" panose="02070309020205020404" pitchFamily="49" charset="0"/>
              </a:rPr>
              <a:t>vis = 'my_data.ms'</a:t>
            </a:r>
          </a:p>
          <a:p>
            <a:r>
              <a:rPr lang="en-US" sz="1600" dirty="0">
                <a:latin typeface="Courier New" panose="02070309020205020404" pitchFamily="49" charset="0"/>
                <a:cs typeface="Courier New" panose="02070309020205020404" pitchFamily="49" charset="0"/>
              </a:rPr>
              <a:t>caltable = 'scanphase.gcal'</a:t>
            </a:r>
          </a:p>
          <a:p>
            <a:r>
              <a:rPr lang="en-US" sz="1600" dirty="0">
                <a:latin typeface="Courier New" panose="02070309020205020404" pitchFamily="49" charset="0"/>
                <a:cs typeface="Courier New" panose="02070309020205020404" pitchFamily="49" charset="0"/>
              </a:rPr>
              <a:t>field = '0,J0259+0747'</a:t>
            </a:r>
          </a:p>
          <a:p>
            <a:r>
              <a:rPr lang="en-US" sz="1600" dirty="0">
                <a:latin typeface="Courier New" panose="02070309020205020404" pitchFamily="49" charset="0"/>
                <a:cs typeface="Courier New" panose="02070309020205020404" pitchFamily="49" charset="0"/>
              </a:rPr>
              <a:t>refant = 'ea10'</a:t>
            </a:r>
          </a:p>
          <a:p>
            <a:pPr marL="1611313" indent="-1611313"/>
            <a:r>
              <a:rPr lang="en-US" sz="1600" dirty="0">
                <a:latin typeface="Courier New" panose="02070309020205020404" pitchFamily="49" charset="0"/>
                <a:cs typeface="Courier New" panose="02070309020205020404" pitchFamily="49" charset="0"/>
              </a:rPr>
              <a:t>gaintable = ['antpos.cal', 'tecim.cal', 'delays.cal', 'bandpass.cal']</a:t>
            </a:r>
          </a:p>
        </p:txBody>
      </p:sp>
      <p:sp>
        <p:nvSpPr>
          <p:cNvPr id="8" name="TextBox 7">
            <a:extLst>
              <a:ext uri="{FF2B5EF4-FFF2-40B4-BE49-F238E27FC236}">
                <a16:creationId xmlns:a16="http://schemas.microsoft.com/office/drawing/2014/main" id="{9325B5E7-3DA0-864C-9A90-3E476C7005EF}"/>
              </a:ext>
            </a:extLst>
          </p:cNvPr>
          <p:cNvSpPr txBox="1"/>
          <p:nvPr/>
        </p:nvSpPr>
        <p:spPr>
          <a:xfrm>
            <a:off x="399978" y="1674674"/>
            <a:ext cx="3341188" cy="1862048"/>
          </a:xfrm>
          <a:prstGeom prst="rect">
            <a:avLst/>
          </a:prstGeom>
          <a:noFill/>
        </p:spPr>
        <p:txBody>
          <a:bodyPr wrap="square" rtlCol="0">
            <a:spAutoFit/>
          </a:bodyPr>
          <a:lstStyle/>
          <a:p>
            <a:pPr marL="517525" indent="-504825"/>
            <a:r>
              <a:rPr lang="en-US" dirty="0">
                <a:latin typeface="Courier New" panose="02070309020205020404" pitchFamily="49" charset="0"/>
                <a:cs typeface="Courier New" panose="02070309020205020404" pitchFamily="49" charset="0"/>
              </a:rPr>
              <a:t>field</a:t>
            </a:r>
            <a:r>
              <a:rPr lang="en-US" dirty="0">
                <a:latin typeface="Gill Sans MT" panose="020B0502020104020203" pitchFamily="34" charset="0"/>
              </a:rPr>
              <a:t>:  include fluxcal </a:t>
            </a:r>
            <a:r>
              <a:rPr lang="en-US" i="1" dirty="0">
                <a:latin typeface="Gill Sans MT" panose="020B0502020104020203" pitchFamily="34" charset="0"/>
              </a:rPr>
              <a:t>and</a:t>
            </a:r>
            <a:r>
              <a:rPr lang="en-US" dirty="0">
                <a:latin typeface="Gill Sans MT" panose="020B0502020104020203" pitchFamily="34" charset="0"/>
              </a:rPr>
              <a:t> gain calibrator in order to (later) transfer flux scaling</a:t>
            </a:r>
          </a:p>
          <a:p>
            <a:pPr marL="517525" indent="-504825"/>
            <a:endParaRPr lang="en-US" sz="800" dirty="0">
              <a:latin typeface="Gill Sans MT" panose="020B0502020104020203" pitchFamily="34" charset="0"/>
            </a:endParaRPr>
          </a:p>
          <a:p>
            <a:pPr marL="517525" indent="-504825"/>
            <a:r>
              <a:rPr lang="en-US" dirty="0">
                <a:latin typeface="Courier New" panose="02070309020205020404" pitchFamily="49" charset="0"/>
                <a:cs typeface="Courier New" panose="02070309020205020404" pitchFamily="49" charset="0"/>
              </a:rPr>
              <a:t>spw</a:t>
            </a:r>
            <a:r>
              <a:rPr lang="en-US" dirty="0">
                <a:latin typeface="Gill Sans MT" panose="020B0502020104020203" pitchFamily="34" charset="0"/>
              </a:rPr>
              <a:t>:  could choose to avoid low-sensitivity channels at each spw edge</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gaincal</a:t>
            </a:r>
          </a:p>
        </p:txBody>
      </p:sp>
      <p:sp>
        <p:nvSpPr>
          <p:cNvPr id="10" name="TextBox 9">
            <a:extLst>
              <a:ext uri="{FF2B5EF4-FFF2-40B4-BE49-F238E27FC236}">
                <a16:creationId xmlns:a16="http://schemas.microsoft.com/office/drawing/2014/main" id="{9897E01A-4BED-164D-8E90-024073608CB6}"/>
              </a:ext>
            </a:extLst>
          </p:cNvPr>
          <p:cNvSpPr txBox="1"/>
          <p:nvPr/>
        </p:nvSpPr>
        <p:spPr>
          <a:xfrm>
            <a:off x="457200" y="3991623"/>
            <a:ext cx="8551840" cy="1631216"/>
          </a:xfrm>
          <a:prstGeom prst="rect">
            <a:avLst/>
          </a:prstGeom>
          <a:noFill/>
        </p:spPr>
        <p:txBody>
          <a:bodyPr wrap="square" rtlCol="0">
            <a:spAutoFit/>
          </a:bodyPr>
          <a:lstStyle/>
          <a:p>
            <a:pPr marL="463550" indent="-450850">
              <a:spcAft>
                <a:spcPts val="300"/>
              </a:spcAft>
            </a:pPr>
            <a:r>
              <a:rPr lang="en-US" u="sng" dirty="0">
                <a:latin typeface="Gill Sans MT" panose="020B0502020104020203" pitchFamily="34" charset="0"/>
              </a:rPr>
              <a:t>Important defaults</a:t>
            </a:r>
          </a:p>
          <a:p>
            <a:pPr marL="463550" indent="-450850">
              <a:spcAft>
                <a:spcPts val="300"/>
              </a:spcAft>
            </a:pPr>
            <a:r>
              <a:rPr lang="en-US" dirty="0" err="1">
                <a:latin typeface="Courier New" panose="02070309020205020404" pitchFamily="49" charset="0"/>
                <a:cs typeface="Courier New" panose="02070309020205020404" pitchFamily="49" charset="0"/>
              </a:rPr>
              <a:t>solint</a:t>
            </a:r>
            <a:r>
              <a:rPr lang="en-US" dirty="0">
                <a:latin typeface="Courier New" panose="02070309020205020404" pitchFamily="49" charset="0"/>
                <a:cs typeface="Courier New" panose="02070309020205020404" pitchFamily="49" charset="0"/>
              </a:rPr>
              <a:t>  = 'inf'</a:t>
            </a:r>
            <a:r>
              <a:rPr lang="en-US" dirty="0">
                <a:latin typeface="Gill Sans MT" panose="020B0502020104020203" pitchFamily="34" charset="0"/>
              </a:rPr>
              <a:t>:  yields one solution per scan on complex gain calibrator</a:t>
            </a:r>
          </a:p>
          <a:p>
            <a:pPr marL="463550" indent="-450850">
              <a:spcAft>
                <a:spcPts val="300"/>
              </a:spcAft>
            </a:pPr>
            <a:r>
              <a:rPr lang="en-US" dirty="0" err="1">
                <a:latin typeface="Courier New" panose="02070309020205020404" pitchFamily="49" charset="0"/>
                <a:cs typeface="Courier New" panose="02070309020205020404" pitchFamily="49" charset="0"/>
              </a:rPr>
              <a:t>minsnr</a:t>
            </a:r>
            <a:r>
              <a:rPr lang="en-US" dirty="0">
                <a:latin typeface="Courier New" panose="02070309020205020404" pitchFamily="49" charset="0"/>
                <a:cs typeface="Courier New" panose="02070309020205020404" pitchFamily="49" charset="0"/>
              </a:rPr>
              <a:t>  =  3.0</a:t>
            </a:r>
            <a:r>
              <a:rPr lang="en-US" dirty="0">
                <a:latin typeface="Gill Sans MT" panose="020B0502020104020203" pitchFamily="34" charset="0"/>
              </a:rPr>
              <a:t>:  reject solutions at lower signal to noise than this value</a:t>
            </a:r>
          </a:p>
          <a:p>
            <a:pPr marL="463550" indent="-450850">
              <a:spcAft>
                <a:spcPts val="300"/>
              </a:spcAft>
            </a:pPr>
            <a:r>
              <a:rPr lang="en-US" dirty="0">
                <a:latin typeface="Courier New" panose="02070309020205020404" pitchFamily="49" charset="0"/>
                <a:cs typeface="Courier New" panose="02070309020205020404" pitchFamily="49" charset="0"/>
              </a:rPr>
              <a:t>calmode = 'ap'</a:t>
            </a:r>
            <a:r>
              <a:rPr lang="en-US" dirty="0">
                <a:latin typeface="Gill Sans MT" panose="020B0502020104020203" pitchFamily="34" charset="0"/>
              </a:rPr>
              <a:t>:  perform both amplitude (</a:t>
            </a:r>
            <a:r>
              <a:rPr lang="en-US" dirty="0">
                <a:latin typeface="Courier New" panose="02070309020205020404" pitchFamily="49" charset="0"/>
                <a:cs typeface="Courier New" panose="02070309020205020404" pitchFamily="49" charset="0"/>
              </a:rPr>
              <a:t>a</a:t>
            </a:r>
            <a:r>
              <a:rPr lang="en-US" dirty="0">
                <a:latin typeface="Gill Sans MT" panose="020B0502020104020203" pitchFamily="34" charset="0"/>
              </a:rPr>
              <a:t>) and phase (</a:t>
            </a:r>
            <a:r>
              <a:rPr lang="en-US" dirty="0">
                <a:latin typeface="Courier New" panose="02070309020205020404" pitchFamily="49" charset="0"/>
                <a:cs typeface="Courier New" panose="02070309020205020404" pitchFamily="49" charset="0"/>
              </a:rPr>
              <a:t>p</a:t>
            </a:r>
            <a:r>
              <a:rPr lang="en-US" dirty="0">
                <a:latin typeface="Gill Sans MT" panose="020B0502020104020203" pitchFamily="34" charset="0"/>
              </a:rPr>
              <a:t>) calibration</a:t>
            </a:r>
          </a:p>
          <a:p>
            <a:pPr marL="463550" indent="-450850">
              <a:spcAft>
                <a:spcPts val="300"/>
              </a:spcAft>
            </a:pPr>
            <a:r>
              <a:rPr lang="en-US" dirty="0">
                <a:latin typeface="Courier New" panose="02070309020205020404" pitchFamily="49" charset="0"/>
                <a:cs typeface="Courier New" panose="02070309020205020404" pitchFamily="49" charset="0"/>
              </a:rPr>
              <a:t>solnorm =  False</a:t>
            </a:r>
            <a:r>
              <a:rPr lang="en-US" dirty="0">
                <a:latin typeface="Gill Sans MT" panose="020B0502020104020203" pitchFamily="34" charset="0"/>
              </a:rPr>
              <a:t>:  no need to normalize, because we're doing amplitude calibration</a:t>
            </a:r>
          </a:p>
        </p:txBody>
      </p:sp>
    </p:spTree>
    <p:extLst>
      <p:ext uri="{BB962C8B-B14F-4D97-AF65-F5344CB8AC3E}">
        <p14:creationId xmlns:p14="http://schemas.microsoft.com/office/powerpoint/2010/main" val="3924087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46A211-A866-5A4C-A14D-6F80BB651BEE}"/>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309944" y="145743"/>
            <a:ext cx="8834056" cy="524500"/>
          </a:xfrm>
        </p:spPr>
        <p:txBody>
          <a:bodyPr/>
          <a:lstStyle/>
          <a:p>
            <a:r>
              <a:rPr lang="en-US" dirty="0"/>
              <a:t>Examine complex gain cal </a:t>
            </a:r>
            <a:r>
              <a:rPr lang="en-US" i="1" dirty="0"/>
              <a:t>phase</a:t>
            </a:r>
            <a:r>
              <a:rPr lang="en-US" dirty="0"/>
              <a:t> solutions</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plotms</a:t>
            </a:r>
          </a:p>
        </p:txBody>
      </p:sp>
      <p:sp>
        <p:nvSpPr>
          <p:cNvPr id="10" name="TextBox 9">
            <a:extLst>
              <a:ext uri="{FF2B5EF4-FFF2-40B4-BE49-F238E27FC236}">
                <a16:creationId xmlns:a16="http://schemas.microsoft.com/office/drawing/2014/main" id="{1A87BF4D-06F1-F64A-934A-44CAACF7F2C6}"/>
              </a:ext>
            </a:extLst>
          </p:cNvPr>
          <p:cNvSpPr txBox="1"/>
          <p:nvPr/>
        </p:nvSpPr>
        <p:spPr>
          <a:xfrm>
            <a:off x="451051" y="1830563"/>
            <a:ext cx="8551841" cy="2708434"/>
          </a:xfrm>
          <a:prstGeom prst="rect">
            <a:avLst/>
          </a:prstGeom>
          <a:solidFill>
            <a:srgbClr val="D8BFD8"/>
          </a:solidFill>
        </p:spPr>
        <p:txBody>
          <a:bodyPr wrap="square" rtlCol="0">
            <a:spAutoFit/>
          </a:bodyPr>
          <a:lstStyle/>
          <a:p>
            <a:r>
              <a:rPr lang="en-US" sz="1700" dirty="0">
                <a:latin typeface="Gill Sans MT" panose="020B0502020104020203" pitchFamily="34" charset="0"/>
              </a:rPr>
              <a:t># CASA parameters for plotms</a:t>
            </a:r>
          </a:p>
          <a:p>
            <a:r>
              <a:rPr lang="en-US" sz="1700" dirty="0">
                <a:latin typeface="Courier New" panose="02070309020205020404" pitchFamily="49" charset="0"/>
                <a:cs typeface="Courier New" panose="02070309020205020404" pitchFamily="49" charset="0"/>
              </a:rPr>
              <a:t>vis = 'scanphase.gcal'</a:t>
            </a:r>
          </a:p>
          <a:p>
            <a:r>
              <a:rPr lang="en-US" sz="1700" dirty="0">
                <a:latin typeface="Courier New" panose="02070309020205020404" pitchFamily="49" charset="0"/>
                <a:cs typeface="Courier New" panose="02070309020205020404" pitchFamily="49" charset="0"/>
              </a:rPr>
              <a:t>gridrows = 2</a:t>
            </a:r>
          </a:p>
          <a:p>
            <a:r>
              <a:rPr lang="en-US" sz="1700" dirty="0">
                <a:latin typeface="Courier New" panose="02070309020205020404" pitchFamily="49" charset="0"/>
                <a:cs typeface="Courier New" panose="02070309020205020404" pitchFamily="49" charset="0"/>
              </a:rPr>
              <a:t>gridcols = 2</a:t>
            </a:r>
          </a:p>
          <a:p>
            <a:r>
              <a:rPr lang="en-US" sz="1700" dirty="0">
                <a:latin typeface="Courier New" panose="02070309020205020404" pitchFamily="49" charset="0"/>
                <a:cs typeface="Courier New" panose="02070309020205020404" pitchFamily="49" charset="0"/>
              </a:rPr>
              <a:t>xaxis = 'time'</a:t>
            </a:r>
          </a:p>
          <a:p>
            <a:r>
              <a:rPr lang="en-US" sz="1700" dirty="0">
                <a:latin typeface="Courier New" panose="02070309020205020404" pitchFamily="49" charset="0"/>
                <a:cs typeface="Courier New" panose="02070309020205020404" pitchFamily="49" charset="0"/>
              </a:rPr>
              <a:t>yaxis = 'phase'</a:t>
            </a:r>
          </a:p>
          <a:p>
            <a:r>
              <a:rPr lang="en-US" sz="1700" dirty="0">
                <a:latin typeface="Courier New" panose="02070309020205020404" pitchFamily="49" charset="0"/>
                <a:cs typeface="Courier New" panose="02070309020205020404" pitchFamily="49" charset="0"/>
              </a:rPr>
              <a:t>iteraxis = 'antenna'</a:t>
            </a:r>
          </a:p>
          <a:p>
            <a:r>
              <a:rPr lang="en-US" sz="1700" dirty="0">
                <a:latin typeface="Courier New" panose="02070309020205020404" pitchFamily="49" charset="0"/>
                <a:cs typeface="Courier New" panose="02070309020205020404" pitchFamily="49" charset="0"/>
              </a:rPr>
              <a:t>coloraxis = 'spw'</a:t>
            </a:r>
          </a:p>
          <a:p>
            <a:r>
              <a:rPr lang="en-US" sz="1700" dirty="0">
                <a:latin typeface="Courier New" panose="02070309020205020404" pitchFamily="49" charset="0"/>
                <a:cs typeface="Courier New" panose="02070309020205020404" pitchFamily="49" charset="0"/>
              </a:rPr>
              <a:t>xconnector = 'line'</a:t>
            </a:r>
          </a:p>
          <a:p>
            <a:r>
              <a:rPr lang="en-US" sz="1700" dirty="0">
                <a:latin typeface="Courier New" panose="02070309020205020404" pitchFamily="49" charset="0"/>
                <a:cs typeface="Courier New" panose="02070309020205020404" pitchFamily="49" charset="0"/>
              </a:rPr>
              <a:t>plotrange = [-1,-1,-20,20]</a:t>
            </a:r>
          </a:p>
        </p:txBody>
      </p:sp>
      <p:pic>
        <p:nvPicPr>
          <p:cNvPr id="3" name="Picture 2">
            <a:extLst>
              <a:ext uri="{FF2B5EF4-FFF2-40B4-BE49-F238E27FC236}">
                <a16:creationId xmlns:a16="http://schemas.microsoft.com/office/drawing/2014/main" id="{B330533E-8130-A040-8553-849AA3D244FB}"/>
              </a:ext>
            </a:extLst>
          </p:cNvPr>
          <p:cNvPicPr>
            <a:picLocks noChangeAspect="1"/>
          </p:cNvPicPr>
          <p:nvPr/>
        </p:nvPicPr>
        <p:blipFill>
          <a:blip r:embed="rId3"/>
          <a:stretch>
            <a:fillRect/>
          </a:stretch>
        </p:blipFill>
        <p:spPr>
          <a:xfrm>
            <a:off x="4426051" y="1120695"/>
            <a:ext cx="4717949" cy="4616609"/>
          </a:xfrm>
          <a:prstGeom prst="rect">
            <a:avLst/>
          </a:prstGeom>
        </p:spPr>
      </p:pic>
    </p:spTree>
    <p:extLst>
      <p:ext uri="{BB962C8B-B14F-4D97-AF65-F5344CB8AC3E}">
        <p14:creationId xmlns:p14="http://schemas.microsoft.com/office/powerpoint/2010/main" val="3509012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28CECC-0948-3144-99E8-1250BF4318B9}"/>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9B32AEEE-DD69-0F47-8584-A27BE687BD21}"/>
              </a:ext>
            </a:extLst>
          </p:cNvPr>
          <p:cNvSpPr txBox="1"/>
          <p:nvPr/>
        </p:nvSpPr>
        <p:spPr>
          <a:xfrm>
            <a:off x="485808" y="1373988"/>
            <a:ext cx="4354214" cy="2708434"/>
          </a:xfrm>
          <a:prstGeom prst="rect">
            <a:avLst/>
          </a:prstGeom>
          <a:solidFill>
            <a:srgbClr val="D8BFD8"/>
          </a:solidFill>
        </p:spPr>
        <p:txBody>
          <a:bodyPr wrap="square" rtlCol="0">
            <a:spAutoFit/>
          </a:bodyPr>
          <a:lstStyle/>
          <a:p>
            <a:r>
              <a:rPr lang="en-US" sz="1700" dirty="0">
                <a:latin typeface="Gill Sans MT" panose="020B0502020104020203" pitchFamily="34" charset="0"/>
              </a:rPr>
              <a:t># CASA parameters for plotms</a:t>
            </a:r>
          </a:p>
          <a:p>
            <a:r>
              <a:rPr lang="en-US" sz="1700" dirty="0">
                <a:latin typeface="Courier New" panose="02070309020205020404" pitchFamily="49" charset="0"/>
                <a:cs typeface="Courier New" panose="02070309020205020404" pitchFamily="49" charset="0"/>
              </a:rPr>
              <a:t>vis = 'scanphase.gcal'</a:t>
            </a:r>
          </a:p>
          <a:p>
            <a:r>
              <a:rPr lang="en-US" sz="1700" dirty="0">
                <a:latin typeface="Courier New" panose="02070309020205020404" pitchFamily="49" charset="0"/>
                <a:cs typeface="Courier New" panose="02070309020205020404" pitchFamily="49" charset="0"/>
              </a:rPr>
              <a:t>gridrows = 2</a:t>
            </a:r>
          </a:p>
          <a:p>
            <a:r>
              <a:rPr lang="en-US" sz="1700" dirty="0">
                <a:latin typeface="Courier New" panose="02070309020205020404" pitchFamily="49" charset="0"/>
                <a:cs typeface="Courier New" panose="02070309020205020404" pitchFamily="49" charset="0"/>
              </a:rPr>
              <a:t>gridcols = 2</a:t>
            </a:r>
          </a:p>
          <a:p>
            <a:r>
              <a:rPr lang="en-US" sz="1700" dirty="0">
                <a:latin typeface="Courier New" panose="02070309020205020404" pitchFamily="49" charset="0"/>
                <a:cs typeface="Courier New" panose="02070309020205020404" pitchFamily="49" charset="0"/>
              </a:rPr>
              <a:t>xaxis = 'time'</a:t>
            </a:r>
          </a:p>
          <a:p>
            <a:r>
              <a:rPr lang="en-US" sz="1700" dirty="0">
                <a:latin typeface="Courier New" panose="02070309020205020404" pitchFamily="49" charset="0"/>
                <a:cs typeface="Courier New" panose="02070309020205020404" pitchFamily="49" charset="0"/>
              </a:rPr>
              <a:t>yaxis = 'amp'</a:t>
            </a:r>
          </a:p>
          <a:p>
            <a:r>
              <a:rPr lang="en-US" sz="1700" dirty="0">
                <a:latin typeface="Courier New" panose="02070309020205020404" pitchFamily="49" charset="0"/>
                <a:cs typeface="Courier New" panose="02070309020205020404" pitchFamily="49" charset="0"/>
              </a:rPr>
              <a:t>iteraxis = 'antenna'</a:t>
            </a:r>
          </a:p>
          <a:p>
            <a:r>
              <a:rPr lang="en-US" sz="1700" dirty="0">
                <a:latin typeface="Courier New" panose="02070309020205020404" pitchFamily="49" charset="0"/>
                <a:cs typeface="Courier New" panose="02070309020205020404" pitchFamily="49" charset="0"/>
              </a:rPr>
              <a:t>coloraxis = 'corr'</a:t>
            </a:r>
          </a:p>
          <a:p>
            <a:r>
              <a:rPr lang="en-US" sz="1700" dirty="0">
                <a:latin typeface="Courier New" panose="02070309020205020404" pitchFamily="49" charset="0"/>
                <a:cs typeface="Courier New" panose="02070309020205020404" pitchFamily="49" charset="0"/>
              </a:rPr>
              <a:t>xconnector = 'line'</a:t>
            </a:r>
          </a:p>
          <a:p>
            <a:r>
              <a:rPr lang="en-US" sz="1700" dirty="0">
                <a:latin typeface="Courier New" panose="02070309020205020404" pitchFamily="49" charset="0"/>
                <a:cs typeface="Courier New" panose="02070309020205020404" pitchFamily="49" charset="0"/>
              </a:rPr>
              <a:t>plotrange = []</a:t>
            </a:r>
          </a:p>
        </p:txBody>
      </p:sp>
      <p:sp>
        <p:nvSpPr>
          <p:cNvPr id="2" name="Text Placeholder 1"/>
          <p:cNvSpPr>
            <a:spLocks noGrp="1"/>
          </p:cNvSpPr>
          <p:nvPr>
            <p:ph type="body" sz="quarter" idx="10"/>
          </p:nvPr>
        </p:nvSpPr>
        <p:spPr>
          <a:xfrm>
            <a:off x="457200" y="145743"/>
            <a:ext cx="8551840" cy="524500"/>
          </a:xfrm>
        </p:spPr>
        <p:txBody>
          <a:bodyPr/>
          <a:lstStyle/>
          <a:p>
            <a:r>
              <a:rPr lang="en-US" dirty="0"/>
              <a:t>Examine complex gain cal </a:t>
            </a:r>
            <a:r>
              <a:rPr lang="en-US" i="1" dirty="0"/>
              <a:t>amp</a:t>
            </a:r>
            <a:r>
              <a:rPr lang="en-US" dirty="0"/>
              <a:t> solutions</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plotms</a:t>
            </a:r>
          </a:p>
        </p:txBody>
      </p:sp>
      <p:sp>
        <p:nvSpPr>
          <p:cNvPr id="12" name="TextBox 11">
            <a:extLst>
              <a:ext uri="{FF2B5EF4-FFF2-40B4-BE49-F238E27FC236}">
                <a16:creationId xmlns:a16="http://schemas.microsoft.com/office/drawing/2014/main" id="{9ED7602E-5F0D-A847-890D-4313E5347B53}"/>
              </a:ext>
            </a:extLst>
          </p:cNvPr>
          <p:cNvSpPr txBox="1"/>
          <p:nvPr/>
        </p:nvSpPr>
        <p:spPr>
          <a:xfrm>
            <a:off x="485806" y="4312904"/>
            <a:ext cx="3367737" cy="1631216"/>
          </a:xfrm>
          <a:prstGeom prst="rect">
            <a:avLst/>
          </a:prstGeom>
          <a:noFill/>
        </p:spPr>
        <p:txBody>
          <a:bodyPr wrap="square" rtlCol="0">
            <a:spAutoFit/>
          </a:bodyPr>
          <a:lstStyle/>
          <a:p>
            <a:r>
              <a:rPr lang="en-US" sz="2000" dirty="0">
                <a:latin typeface="Gill Sans MT" panose="020B0502020104020203" pitchFamily="34" charset="0"/>
              </a:rPr>
              <a:t>Data point with value of </a:t>
            </a:r>
            <a:r>
              <a:rPr lang="en-US" sz="2000" b="1" dirty="0">
                <a:latin typeface="Courier New" panose="02070309020205020404" pitchFamily="49" charset="0"/>
                <a:cs typeface="Courier New" panose="02070309020205020404" pitchFamily="49" charset="0"/>
              </a:rPr>
              <a:t>1</a:t>
            </a:r>
            <a:r>
              <a:rPr lang="en-US" sz="2000" dirty="0">
                <a:latin typeface="Gill Sans MT" panose="020B0502020104020203" pitchFamily="34" charset="0"/>
              </a:rPr>
              <a:t> is the flux calibrator (3C48): </a:t>
            </a:r>
          </a:p>
          <a:p>
            <a:r>
              <a:rPr lang="en-US" sz="2000" dirty="0">
                <a:latin typeface="Gill Sans MT" panose="020B0502020104020203" pitchFamily="34" charset="0"/>
              </a:rPr>
              <a:t>in this observation, bandpass cal and flux cal are the same source. (This is common).</a:t>
            </a:r>
          </a:p>
        </p:txBody>
      </p:sp>
      <p:pic>
        <p:nvPicPr>
          <p:cNvPr id="5" name="Picture 4">
            <a:extLst>
              <a:ext uri="{FF2B5EF4-FFF2-40B4-BE49-F238E27FC236}">
                <a16:creationId xmlns:a16="http://schemas.microsoft.com/office/drawing/2014/main" id="{6A509F13-02B3-DCA5-ECB5-15E5B3FE8900}"/>
              </a:ext>
            </a:extLst>
          </p:cNvPr>
          <p:cNvPicPr>
            <a:picLocks noChangeAspect="1"/>
          </p:cNvPicPr>
          <p:nvPr/>
        </p:nvPicPr>
        <p:blipFill>
          <a:blip r:embed="rId3"/>
          <a:stretch>
            <a:fillRect/>
          </a:stretch>
        </p:blipFill>
        <p:spPr>
          <a:xfrm>
            <a:off x="3741278" y="1289368"/>
            <a:ext cx="5402722" cy="4007799"/>
          </a:xfrm>
          <a:prstGeom prst="rect">
            <a:avLst/>
          </a:prstGeom>
        </p:spPr>
      </p:pic>
    </p:spTree>
    <p:extLst>
      <p:ext uri="{BB962C8B-B14F-4D97-AF65-F5344CB8AC3E}">
        <p14:creationId xmlns:p14="http://schemas.microsoft.com/office/powerpoint/2010/main" val="1983993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960" y="274320"/>
            <a:ext cx="8874080" cy="477202"/>
          </a:xfrm>
        </p:spPr>
        <p:txBody>
          <a:bodyPr/>
          <a:lstStyle/>
          <a:p>
            <a:r>
              <a:rPr lang="en-US" dirty="0">
                <a:latin typeface="Gill Sans MT" charset="0"/>
                <a:ea typeface="ＭＳ Ｐゴシック" charset="0"/>
              </a:rPr>
              <a:t>Calibration</a:t>
            </a:r>
            <a:endParaRPr lang="en-US" dirty="0"/>
          </a:p>
        </p:txBody>
      </p:sp>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Rectangle 4">
            <a:extLst>
              <a:ext uri="{FF2B5EF4-FFF2-40B4-BE49-F238E27FC236}">
                <a16:creationId xmlns:a16="http://schemas.microsoft.com/office/drawing/2014/main" id="{94E26C71-6248-D94E-850D-114900AE5CA2}"/>
              </a:ext>
            </a:extLst>
          </p:cNvPr>
          <p:cNvSpPr>
            <a:spLocks noChangeArrowheads="1"/>
          </p:cNvSpPr>
          <p:nvPr/>
        </p:nvSpPr>
        <p:spPr bwMode="auto">
          <a:xfrm>
            <a:off x="381000" y="914400"/>
            <a:ext cx="862804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Correcting antenna positions</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Gain Curves (high-freq)</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Opacity (high-) and Ionospheric (low-freq) corrections</a:t>
            </a:r>
          </a:p>
          <a:p>
            <a:pPr marL="344488" indent="-344488">
              <a:spcBef>
                <a:spcPct val="20000"/>
              </a:spcBef>
              <a:buFont typeface="Wingdings" pitchFamily="2" charset="2"/>
              <a:buChar char="ü"/>
            </a:pPr>
            <a:r>
              <a:rPr lang="en-US" sz="2200" i="1" dirty="0">
                <a:solidFill>
                  <a:schemeClr val="bg1">
                    <a:lumMod val="65000"/>
                  </a:schemeClr>
                </a:solidFill>
                <a:latin typeface="Gill Sans MT" charset="0"/>
                <a:cs typeface="Gill Sans" charset="0"/>
              </a:rPr>
              <a:t>Switched power **</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Re-quantizer gain calibration (mostly 3-bit data)</a:t>
            </a:r>
          </a:p>
          <a:p>
            <a:pPr marL="344488" indent="-344488">
              <a:spcBef>
                <a:spcPct val="20000"/>
              </a:spcBef>
              <a:buFontTx/>
              <a:buChar char="•"/>
            </a:pPr>
            <a:endParaRPr lang="en-US" sz="1000" dirty="0">
              <a:latin typeface="Gill Sans MT" charset="0"/>
              <a:cs typeface="Gill Sans" charset="0"/>
            </a:endParaRP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Setting the flux density scale</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Delay calibration</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Pre-bandpass phase-only calibration (high-</a:t>
            </a:r>
            <a:r>
              <a:rPr lang="en-US" sz="2200" dirty="0" err="1">
                <a:solidFill>
                  <a:schemeClr val="bg1">
                    <a:lumMod val="65000"/>
                  </a:schemeClr>
                </a:solidFill>
                <a:latin typeface="Gill Sans MT" charset="0"/>
                <a:cs typeface="Gill Sans" charset="0"/>
              </a:rPr>
              <a:t>freq</a:t>
            </a:r>
            <a:r>
              <a:rPr lang="en-US" sz="2200" dirty="0">
                <a:solidFill>
                  <a:schemeClr val="bg1">
                    <a:lumMod val="65000"/>
                  </a:schemeClr>
                </a:solidFill>
                <a:latin typeface="Gill Sans MT" charset="0"/>
                <a:cs typeface="Gill Sans" charset="0"/>
              </a:rPr>
              <a:t>)</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Bandpass calibration</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Complex gain calibration</a:t>
            </a:r>
          </a:p>
          <a:p>
            <a:pPr marL="344488" indent="-344488">
              <a:spcBef>
                <a:spcPct val="20000"/>
              </a:spcBef>
              <a:buFontTx/>
              <a:buChar char="•"/>
            </a:pPr>
            <a:r>
              <a:rPr lang="en-US" sz="2200" dirty="0">
                <a:latin typeface="Gill Sans MT" charset="0"/>
                <a:cs typeface="Gill Sans" charset="0"/>
              </a:rPr>
              <a:t>(Polarization Calibration)             </a:t>
            </a:r>
            <a:r>
              <a:rPr lang="en-US" sz="2200" b="1" dirty="0">
                <a:solidFill>
                  <a:schemeClr val="accent2"/>
                </a:solidFill>
                <a:latin typeface="Gill Sans MT" charset="0"/>
                <a:cs typeface="Gill Sans" charset="0"/>
              </a:rPr>
              <a:t>Frank </a:t>
            </a:r>
            <a:r>
              <a:rPr lang="en-US" sz="2200" b="1" dirty="0" err="1">
                <a:solidFill>
                  <a:schemeClr val="accent2"/>
                </a:solidFill>
                <a:latin typeface="Gill Sans MT" charset="0"/>
                <a:cs typeface="Gill Sans" charset="0"/>
              </a:rPr>
              <a:t>Schinzel's</a:t>
            </a:r>
            <a:r>
              <a:rPr lang="en-US" sz="2200" b="1" dirty="0">
                <a:solidFill>
                  <a:schemeClr val="accent2"/>
                </a:solidFill>
                <a:latin typeface="Gill Sans MT" charset="0"/>
                <a:cs typeface="Gill Sans" charset="0"/>
              </a:rPr>
              <a:t> talk tomorrow</a:t>
            </a:r>
          </a:p>
          <a:p>
            <a:pPr marL="344488" indent="-344488">
              <a:spcBef>
                <a:spcPct val="20000"/>
              </a:spcBef>
              <a:buFontTx/>
              <a:buChar char="•"/>
            </a:pPr>
            <a:r>
              <a:rPr lang="en-US" sz="2200" dirty="0">
                <a:latin typeface="Gill Sans MT" charset="0"/>
                <a:cs typeface="Gill Sans" charset="0"/>
              </a:rPr>
              <a:t>Setting the flux density scales of the complex gain calibrators</a:t>
            </a:r>
          </a:p>
        </p:txBody>
      </p:sp>
      <p:sp>
        <p:nvSpPr>
          <p:cNvPr id="8" name="AutoShape 5">
            <a:extLst>
              <a:ext uri="{FF2B5EF4-FFF2-40B4-BE49-F238E27FC236}">
                <a16:creationId xmlns:a16="http://schemas.microsoft.com/office/drawing/2014/main" id="{A107A8A3-E3A4-C64F-B1CF-A14C5BCF37A6}"/>
              </a:ext>
            </a:extLst>
          </p:cNvPr>
          <p:cNvSpPr>
            <a:spLocks/>
          </p:cNvSpPr>
          <p:nvPr/>
        </p:nvSpPr>
        <p:spPr bwMode="auto">
          <a:xfrm>
            <a:off x="6948056" y="1034147"/>
            <a:ext cx="533400" cy="1974096"/>
          </a:xfrm>
          <a:prstGeom prst="rightBrace">
            <a:avLst>
              <a:gd name="adj1" fmla="val 30952"/>
              <a:gd name="adj2" fmla="val 50667"/>
            </a:avLst>
          </a:prstGeom>
          <a:noFill/>
          <a:ln w="34925">
            <a:solidFill>
              <a:schemeClr val="accent2">
                <a:lumMod val="60000"/>
                <a:lumOff val="40000"/>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chemeClr val="accent2"/>
              </a:solidFill>
              <a:cs typeface="Gill Sans" charset="0"/>
            </a:endParaRPr>
          </a:p>
        </p:txBody>
      </p:sp>
      <p:sp>
        <p:nvSpPr>
          <p:cNvPr id="9" name="TextBox 8">
            <a:extLst>
              <a:ext uri="{FF2B5EF4-FFF2-40B4-BE49-F238E27FC236}">
                <a16:creationId xmlns:a16="http://schemas.microsoft.com/office/drawing/2014/main" id="{A4DFDE37-1445-D843-9A07-F0E67BB1D1C6}"/>
              </a:ext>
            </a:extLst>
          </p:cNvPr>
          <p:cNvSpPr txBox="1"/>
          <p:nvPr/>
        </p:nvSpPr>
        <p:spPr>
          <a:xfrm>
            <a:off x="7214756" y="1605696"/>
            <a:ext cx="1752600" cy="830997"/>
          </a:xfrm>
          <a:prstGeom prst="rect">
            <a:avLst/>
          </a:prstGeom>
          <a:noFill/>
        </p:spPr>
        <p:txBody>
          <a:bodyPr wrap="square" rtlCol="0">
            <a:spAutoFit/>
          </a:bodyPr>
          <a:lstStyle/>
          <a:p>
            <a:pPr algn="ctr" eaLnBrk="0" hangingPunct="0">
              <a:spcBef>
                <a:spcPct val="20000"/>
              </a:spcBef>
            </a:pPr>
            <a:r>
              <a:rPr lang="en-US" sz="2400" i="1" dirty="0">
                <a:solidFill>
                  <a:schemeClr val="bg1">
                    <a:lumMod val="65000"/>
                  </a:schemeClr>
                </a:solidFill>
                <a:latin typeface="Gill Sans MT" pitchFamily="34" charset="0"/>
                <a:cs typeface="Gill Sans" pitchFamily="17" charset="0"/>
              </a:rPr>
              <a:t>A priori </a:t>
            </a:r>
            <a:r>
              <a:rPr lang="en-US" sz="2400" dirty="0">
                <a:solidFill>
                  <a:schemeClr val="bg1">
                    <a:lumMod val="65000"/>
                  </a:schemeClr>
                </a:solidFill>
                <a:latin typeface="Gill Sans MT" pitchFamily="34" charset="0"/>
                <a:cs typeface="Gill Sans" pitchFamily="17" charset="0"/>
              </a:rPr>
              <a:t>calibration</a:t>
            </a:r>
          </a:p>
        </p:txBody>
      </p:sp>
      <p:grpSp>
        <p:nvGrpSpPr>
          <p:cNvPr id="3" name="Group 2">
            <a:extLst>
              <a:ext uri="{FF2B5EF4-FFF2-40B4-BE49-F238E27FC236}">
                <a16:creationId xmlns:a16="http://schemas.microsoft.com/office/drawing/2014/main" id="{ACD4E726-6A3C-EC3D-AC10-5F29AA5423E0}"/>
              </a:ext>
            </a:extLst>
          </p:cNvPr>
          <p:cNvGrpSpPr/>
          <p:nvPr/>
        </p:nvGrpSpPr>
        <p:grpSpPr>
          <a:xfrm>
            <a:off x="6244656" y="4006240"/>
            <a:ext cx="1846400" cy="608560"/>
            <a:chOff x="6781799" y="3531103"/>
            <a:chExt cx="1846400" cy="608560"/>
          </a:xfrm>
        </p:grpSpPr>
        <p:sp>
          <p:nvSpPr>
            <p:cNvPr id="4" name="AutoShape 5">
              <a:extLst>
                <a:ext uri="{FF2B5EF4-FFF2-40B4-BE49-F238E27FC236}">
                  <a16:creationId xmlns:a16="http://schemas.microsoft.com/office/drawing/2014/main" id="{09F1426E-883D-CB21-5CB7-EF87C634BAAB}"/>
                </a:ext>
              </a:extLst>
            </p:cNvPr>
            <p:cNvSpPr>
              <a:spLocks/>
            </p:cNvSpPr>
            <p:nvPr/>
          </p:nvSpPr>
          <p:spPr bwMode="auto">
            <a:xfrm>
              <a:off x="6781799" y="3531103"/>
              <a:ext cx="289735" cy="608560"/>
            </a:xfrm>
            <a:prstGeom prst="rightBrace">
              <a:avLst>
                <a:gd name="adj1" fmla="val 30952"/>
                <a:gd name="adj2" fmla="val 50667"/>
              </a:avLst>
            </a:prstGeom>
            <a:noFill/>
            <a:ln w="34925">
              <a:solidFill>
                <a:schemeClr val="accent2">
                  <a:lumMod val="60000"/>
                  <a:lumOff val="40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solidFill>
                  <a:srgbClr val="000000"/>
                </a:solidFill>
                <a:cs typeface="Gill Sans" charset="0"/>
              </a:endParaRPr>
            </a:p>
          </p:txBody>
        </p:sp>
        <p:sp>
          <p:nvSpPr>
            <p:cNvPr id="5" name="TextBox 4">
              <a:extLst>
                <a:ext uri="{FF2B5EF4-FFF2-40B4-BE49-F238E27FC236}">
                  <a16:creationId xmlns:a16="http://schemas.microsoft.com/office/drawing/2014/main" id="{F7929011-E097-5F9B-438D-28C27379F32D}"/>
                </a:ext>
              </a:extLst>
            </p:cNvPr>
            <p:cNvSpPr txBox="1"/>
            <p:nvPr/>
          </p:nvSpPr>
          <p:spPr>
            <a:xfrm>
              <a:off x="6875599" y="3611738"/>
              <a:ext cx="1752600" cy="461665"/>
            </a:xfrm>
            <a:prstGeom prst="rect">
              <a:avLst/>
            </a:prstGeom>
            <a:noFill/>
          </p:spPr>
          <p:txBody>
            <a:bodyPr wrap="square" rtlCol="0">
              <a:spAutoFit/>
            </a:bodyPr>
            <a:lstStyle/>
            <a:p>
              <a:pPr algn="ctr" eaLnBrk="0" hangingPunct="0">
                <a:spcBef>
                  <a:spcPct val="20000"/>
                </a:spcBef>
              </a:pPr>
              <a:r>
                <a:rPr lang="en-US" sz="2400" dirty="0">
                  <a:solidFill>
                    <a:schemeClr val="bg1">
                      <a:lumMod val="65000"/>
                    </a:schemeClr>
                  </a:solidFill>
                  <a:latin typeface="Gill Sans MT" pitchFamily="34" charset="0"/>
                  <a:cs typeface="Gill Sans" pitchFamily="17" charset="0"/>
                </a:rPr>
                <a:t>Bandpass</a:t>
              </a:r>
            </a:p>
          </p:txBody>
        </p:sp>
      </p:grpSp>
      <p:cxnSp>
        <p:nvCxnSpPr>
          <p:cNvPr id="10" name="Straight Arrow Connector 9">
            <a:extLst>
              <a:ext uri="{FF2B5EF4-FFF2-40B4-BE49-F238E27FC236}">
                <a16:creationId xmlns:a16="http://schemas.microsoft.com/office/drawing/2014/main" id="{C0F25B03-67F0-0301-E8D5-0EFADD6579AE}"/>
              </a:ext>
            </a:extLst>
          </p:cNvPr>
          <p:cNvCxnSpPr>
            <a:cxnSpLocks/>
          </p:cNvCxnSpPr>
          <p:nvPr/>
        </p:nvCxnSpPr>
        <p:spPr>
          <a:xfrm flipH="1">
            <a:off x="3840871" y="5357492"/>
            <a:ext cx="73112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96906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TextBox 6">
            <a:extLst>
              <a:ext uri="{FF2B5EF4-FFF2-40B4-BE49-F238E27FC236}">
                <a16:creationId xmlns:a16="http://schemas.microsoft.com/office/drawing/2014/main" id="{76919DDA-E939-8045-ADEA-BB528A662853}"/>
              </a:ext>
            </a:extLst>
          </p:cNvPr>
          <p:cNvSpPr txBox="1"/>
          <p:nvPr/>
        </p:nvSpPr>
        <p:spPr>
          <a:xfrm>
            <a:off x="1425387" y="4550169"/>
            <a:ext cx="7342095" cy="1200329"/>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reference </a:t>
            </a:r>
            <a:r>
              <a:rPr lang="en-US" dirty="0">
                <a:latin typeface="Gill Sans MT" panose="020B0502020104020203" pitchFamily="34" charset="77"/>
                <a:cs typeface="Courier New" panose="02070309020205020404" pitchFamily="49" charset="0"/>
              </a:rPr>
              <a:t>=  name of flux density calibrator</a:t>
            </a:r>
          </a:p>
          <a:p>
            <a:r>
              <a:rPr lang="en-US" dirty="0">
                <a:latin typeface="Courier New" panose="02070309020205020404" pitchFamily="49" charset="0"/>
                <a:cs typeface="Courier New" panose="02070309020205020404" pitchFamily="49" charset="0"/>
              </a:rPr>
              <a:t>transfer  </a:t>
            </a:r>
            <a:r>
              <a:rPr lang="en-US" dirty="0">
                <a:latin typeface="Gill Sans MT" panose="020B0502020104020203" pitchFamily="34" charset="77"/>
                <a:cs typeface="Courier New" panose="02070309020205020404" pitchFamily="49" charset="0"/>
              </a:rPr>
              <a:t>=  name or fields of complex gain calibrators</a:t>
            </a:r>
          </a:p>
          <a:p>
            <a:r>
              <a:rPr lang="en-US" dirty="0">
                <a:latin typeface="Courier New" panose="02070309020205020404" pitchFamily="49" charset="0"/>
                <a:cs typeface="Courier New" panose="02070309020205020404" pitchFamily="49" charset="0"/>
              </a:rPr>
              <a:t>fitorder  </a:t>
            </a:r>
            <a:r>
              <a:rPr lang="en-US" dirty="0">
                <a:latin typeface="Gill Sans MT" panose="020B0502020104020203" pitchFamily="34" charset="77"/>
                <a:cs typeface="Courier New" panose="02070309020205020404" pitchFamily="49" charset="0"/>
              </a:rPr>
              <a:t>=  </a:t>
            </a:r>
            <a:r>
              <a:rPr lang="en-US" b="1" dirty="0">
                <a:latin typeface="Courier New" panose="02070309020205020404" pitchFamily="49" charset="0"/>
                <a:cs typeface="Courier New" panose="02070309020205020404" pitchFamily="49" charset="0"/>
              </a:rPr>
              <a:t>N </a:t>
            </a:r>
            <a:r>
              <a:rPr lang="en-US" dirty="0">
                <a:latin typeface="Gill Sans MT" panose="020B0502020104020203" pitchFamily="34" charset="77"/>
                <a:cs typeface="Courier New" panose="02070309020205020404" pitchFamily="49" charset="0"/>
              </a:rPr>
              <a:t># for N</a:t>
            </a:r>
            <a:r>
              <a:rPr lang="en-US" baseline="30000" dirty="0">
                <a:latin typeface="Gill Sans MT" panose="020B0502020104020203" pitchFamily="34" charset="77"/>
                <a:cs typeface="Courier New" panose="02070309020205020404" pitchFamily="49" charset="0"/>
              </a:rPr>
              <a:t>th</a:t>
            </a:r>
            <a:r>
              <a:rPr lang="en-US" dirty="0">
                <a:latin typeface="Gill Sans MT" panose="020B0502020104020203" pitchFamily="34" charset="77"/>
                <a:cs typeface="Courier New" panose="02070309020205020404" pitchFamily="49" charset="0"/>
              </a:rPr>
              <a:t> order polynomial fit to spectrum (default is </a:t>
            </a:r>
            <a:r>
              <a:rPr lang="en-US" b="1" dirty="0">
                <a:latin typeface="Courier New" panose="02070309020205020404" pitchFamily="49" charset="0"/>
                <a:cs typeface="Courier New" panose="02070309020205020404" pitchFamily="49" charset="0"/>
              </a:rPr>
              <a:t>1</a:t>
            </a:r>
            <a:r>
              <a:rPr lang="en-US" dirty="0">
                <a:latin typeface="Gill Sans MT" panose="020B0502020104020203" pitchFamily="34" charset="77"/>
                <a:cs typeface="Courier New" panose="02070309020205020404" pitchFamily="49" charset="0"/>
              </a:rPr>
              <a:t>)</a:t>
            </a:r>
          </a:p>
          <a:p>
            <a:r>
              <a:rPr lang="en-US" dirty="0">
                <a:latin typeface="Courier New" panose="02070309020205020404" pitchFamily="49" charset="0"/>
                <a:cs typeface="Courier New" panose="02070309020205020404" pitchFamily="49" charset="0"/>
              </a:rPr>
              <a:t>listfile  </a:t>
            </a:r>
            <a:r>
              <a:rPr lang="en-US" dirty="0">
                <a:latin typeface="Gill Sans MT" panose="020B0502020104020203" pitchFamily="34" charset="77"/>
                <a:cs typeface="Courier New" panose="02070309020205020404" pitchFamily="49" charset="0"/>
              </a:rPr>
              <a:t>=  name of output file to store results (optional)</a:t>
            </a:r>
            <a:endParaRPr lang="en-US"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6B4DED27-97BE-AC4C-9CE7-1852F97D01F2}"/>
              </a:ext>
            </a:extLst>
          </p:cNvPr>
          <p:cNvSpPr txBox="1"/>
          <p:nvPr/>
        </p:nvSpPr>
        <p:spPr>
          <a:xfrm>
            <a:off x="323218" y="1176917"/>
            <a:ext cx="8551841" cy="3247043"/>
          </a:xfrm>
          <a:prstGeom prst="rect">
            <a:avLst/>
          </a:prstGeom>
          <a:noFill/>
        </p:spPr>
        <p:txBody>
          <a:bodyPr wrap="square" rtlCol="0">
            <a:spAutoFit/>
          </a:bodyPr>
          <a:lstStyle/>
          <a:p>
            <a:r>
              <a:rPr lang="en-US" sz="2200" dirty="0">
                <a:latin typeface="Gill Sans MT" panose="020B0502020104020203" pitchFamily="34" charset="0"/>
              </a:rPr>
              <a:t>Bootstrapping the flux density scales:</a:t>
            </a:r>
          </a:p>
          <a:p>
            <a:endParaRPr lang="en-US" sz="800" dirty="0">
              <a:latin typeface="Gill Sans MT" panose="020B0502020104020203" pitchFamily="34" charset="0"/>
            </a:endParaRPr>
          </a:p>
          <a:p>
            <a:pPr marL="400050" lvl="1" indent="-347663">
              <a:buFont typeface="Arial" panose="020B0604020202020204" pitchFamily="34" charset="0"/>
              <a:buChar char="•"/>
            </a:pPr>
            <a:r>
              <a:rPr lang="en-US" sz="2000" dirty="0">
                <a:latin typeface="Gill Sans MT" panose="020B0502020104020203" pitchFamily="34" charset="0"/>
              </a:rPr>
              <a:t>We earlier used </a:t>
            </a:r>
            <a:r>
              <a:rPr lang="en-US" sz="2000" dirty="0">
                <a:latin typeface="Courier New" panose="02070309020205020404" pitchFamily="49" charset="0"/>
                <a:cs typeface="Courier New" panose="02070309020205020404" pitchFamily="49" charset="0"/>
              </a:rPr>
              <a:t>setjy</a:t>
            </a:r>
            <a:r>
              <a:rPr lang="en-US" sz="2000" dirty="0">
                <a:latin typeface="Gill Sans MT" panose="020B0502020104020203" pitchFamily="34" charset="0"/>
              </a:rPr>
              <a:t> to set the flux density values for the flux calibrator, and </a:t>
            </a:r>
            <a:r>
              <a:rPr lang="en-US" sz="2000" dirty="0">
                <a:latin typeface="Courier New" panose="02070309020205020404" pitchFamily="49" charset="0"/>
                <a:cs typeface="Courier New" panose="02070309020205020404" pitchFamily="49" charset="0"/>
              </a:rPr>
              <a:t>gaincal</a:t>
            </a:r>
            <a:r>
              <a:rPr lang="en-US" sz="2000" dirty="0">
                <a:latin typeface="Gill Sans MT" panose="020B0502020104020203" pitchFamily="34" charset="0"/>
              </a:rPr>
              <a:t> to solve for the antenna gains (</a:t>
            </a:r>
            <a:r>
              <a:rPr lang="en-US" sz="2000" dirty="0">
                <a:latin typeface="Courier New" panose="02070309020205020404" pitchFamily="49" charset="0"/>
                <a:cs typeface="Courier New" panose="02070309020205020404" pitchFamily="49" charset="0"/>
              </a:rPr>
              <a:t>'scanphase.gcal'</a:t>
            </a:r>
            <a:r>
              <a:rPr lang="en-US" sz="2000" dirty="0">
                <a:latin typeface="Gill Sans MT" panose="020B0502020104020203" pitchFamily="34" charset="0"/>
              </a:rPr>
              <a:t>) based on those values.  In the </a:t>
            </a:r>
            <a:r>
              <a:rPr lang="en-US" sz="2000" dirty="0">
                <a:latin typeface="Courier New" panose="02070309020205020404" pitchFamily="49" charset="0"/>
                <a:cs typeface="Courier New" panose="02070309020205020404" pitchFamily="49" charset="0"/>
              </a:rPr>
              <a:t>fluxscale</a:t>
            </a:r>
            <a:r>
              <a:rPr lang="en-US" sz="2000" dirty="0">
                <a:latin typeface="Gill Sans MT" panose="020B0502020104020203" pitchFamily="34" charset="0"/>
              </a:rPr>
              <a:t> task, those gains are used to determine flux densities of the complex gain calibrators.</a:t>
            </a:r>
          </a:p>
          <a:p>
            <a:pPr marL="400050" lvl="1" indent="-347663">
              <a:buFont typeface="Arial" panose="020B0604020202020204" pitchFamily="34" charset="0"/>
              <a:buChar char="•"/>
            </a:pPr>
            <a:endParaRPr lang="en-US" sz="800" dirty="0">
              <a:latin typeface="Gill Sans MT" panose="020B0502020104020203" pitchFamily="34" charset="0"/>
            </a:endParaRPr>
          </a:p>
          <a:p>
            <a:pPr marL="400050" lvl="1" indent="-347663">
              <a:buFont typeface="Arial" panose="020B0604020202020204" pitchFamily="34" charset="0"/>
              <a:buChar char="•"/>
            </a:pPr>
            <a:r>
              <a:rPr lang="en-US" sz="2000" dirty="0">
                <a:latin typeface="Gill Sans MT" panose="020B0502020104020203" pitchFamily="34" charset="0"/>
              </a:rPr>
              <a:t>Fits a 1</a:t>
            </a:r>
            <a:r>
              <a:rPr lang="en-US" sz="2000" baseline="30000" dirty="0">
                <a:latin typeface="Gill Sans MT" panose="020B0502020104020203" pitchFamily="34" charset="0"/>
              </a:rPr>
              <a:t>st</a:t>
            </a:r>
            <a:r>
              <a:rPr lang="en-US" sz="2000" dirty="0">
                <a:latin typeface="Gill Sans MT" panose="020B0502020104020203" pitchFamily="34" charset="0"/>
              </a:rPr>
              <a:t>- (linear) or 2</a:t>
            </a:r>
            <a:r>
              <a:rPr lang="en-US" sz="2000" baseline="30000" dirty="0">
                <a:latin typeface="Gill Sans MT" panose="020B0502020104020203" pitchFamily="34" charset="0"/>
              </a:rPr>
              <a:t>nd</a:t>
            </a:r>
            <a:r>
              <a:rPr lang="en-US" sz="2000" dirty="0">
                <a:latin typeface="Gill Sans MT" panose="020B0502020104020203" pitchFamily="34" charset="0"/>
              </a:rPr>
              <a:t>-order curve to each spectrum to report spectral index and curvature.  Choice of fit order may depend on amount of curvature, signal-to-noise of calibrator.</a:t>
            </a:r>
          </a:p>
          <a:p>
            <a:pPr marL="400050" lvl="1" indent="-347663">
              <a:buFont typeface="Arial" panose="020B0604020202020204" pitchFamily="34" charset="0"/>
              <a:buChar char="•"/>
            </a:pPr>
            <a:endParaRPr lang="en-US" sz="800" dirty="0">
              <a:latin typeface="Gill Sans MT" panose="020B0502020104020203" pitchFamily="34" charset="0"/>
            </a:endParaRPr>
          </a:p>
          <a:p>
            <a:pPr marL="400050" lvl="1" indent="-347663">
              <a:buFont typeface="Arial" panose="020B0604020202020204" pitchFamily="34" charset="0"/>
              <a:buChar char="•"/>
            </a:pPr>
            <a:r>
              <a:rPr lang="en-US" sz="2000" dirty="0">
                <a:latin typeface="Gill Sans MT" panose="020B0502020104020203" pitchFamily="34" charset="0"/>
              </a:rPr>
              <a:t>Results can be stored in a variable or written to a file.</a:t>
            </a:r>
          </a:p>
        </p:txBody>
      </p:sp>
      <p:sp>
        <p:nvSpPr>
          <p:cNvPr id="9" name="Text Placeholder 1">
            <a:extLst>
              <a:ext uri="{FF2B5EF4-FFF2-40B4-BE49-F238E27FC236}">
                <a16:creationId xmlns:a16="http://schemas.microsoft.com/office/drawing/2014/main" id="{0646B9D1-D6FC-1C45-9D15-504FFBCA972D}"/>
              </a:ext>
            </a:extLst>
          </p:cNvPr>
          <p:cNvSpPr>
            <a:spLocks noGrp="1"/>
          </p:cNvSpPr>
          <p:nvPr>
            <p:ph type="body" sz="quarter" idx="10"/>
          </p:nvPr>
        </p:nvSpPr>
        <p:spPr>
          <a:xfrm>
            <a:off x="16933" y="354280"/>
            <a:ext cx="9143999" cy="524500"/>
          </a:xfrm>
        </p:spPr>
        <p:txBody>
          <a:bodyPr/>
          <a:lstStyle/>
          <a:p>
            <a:pPr algn="ctr"/>
            <a:r>
              <a:rPr lang="en-US" dirty="0"/>
              <a:t>Scaling the flux densities: CASA task </a:t>
            </a:r>
            <a:r>
              <a:rPr lang="en-US" i="1" dirty="0"/>
              <a:t>fluxscale</a:t>
            </a:r>
          </a:p>
        </p:txBody>
      </p:sp>
    </p:spTree>
    <p:extLst>
      <p:ext uri="{BB962C8B-B14F-4D97-AF65-F5344CB8AC3E}">
        <p14:creationId xmlns:p14="http://schemas.microsoft.com/office/powerpoint/2010/main" val="1065905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TextBox 6">
            <a:extLst>
              <a:ext uri="{FF2B5EF4-FFF2-40B4-BE49-F238E27FC236}">
                <a16:creationId xmlns:a16="http://schemas.microsoft.com/office/drawing/2014/main" id="{76919DDA-E939-8045-ADEA-BB528A662853}"/>
              </a:ext>
            </a:extLst>
          </p:cNvPr>
          <p:cNvSpPr txBox="1"/>
          <p:nvPr/>
        </p:nvSpPr>
        <p:spPr>
          <a:xfrm>
            <a:off x="1183340" y="2021863"/>
            <a:ext cx="7167284" cy="2215991"/>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fluxtable = ‘&lt;output cal table&gt;’</a:t>
            </a:r>
          </a:p>
          <a:p>
            <a:r>
              <a:rPr lang="en-US" dirty="0">
                <a:latin typeface="Courier New" panose="02070309020205020404" pitchFamily="49" charset="0"/>
                <a:cs typeface="Courier New" panose="02070309020205020404" pitchFamily="49" charset="0"/>
              </a:rPr>
              <a:t>incremental = True </a:t>
            </a:r>
            <a:r>
              <a:rPr lang="en-US" dirty="0">
                <a:latin typeface="Gill Sans MT" panose="020B0502020104020203" pitchFamily="34" charset="77"/>
                <a:cs typeface="Courier New" panose="02070309020205020404" pitchFamily="49" charset="0"/>
              </a:rPr>
              <a:t>or</a:t>
            </a:r>
            <a:r>
              <a:rPr lang="en-US" dirty="0">
                <a:latin typeface="Courier New" panose="02070309020205020404" pitchFamily="49" charset="0"/>
                <a:cs typeface="Courier New" panose="02070309020205020404" pitchFamily="49" charset="0"/>
              </a:rPr>
              <a:t> False</a:t>
            </a:r>
          </a:p>
          <a:p>
            <a:endParaRPr lang="en-US" sz="1200" dirty="0">
              <a:latin typeface="Courier New" panose="02070309020205020404" pitchFamily="49" charset="0"/>
              <a:cs typeface="Courier New" panose="02070309020205020404" pitchFamily="49" charset="0"/>
            </a:endParaRPr>
          </a:p>
          <a:p>
            <a:r>
              <a:rPr lang="en-US" dirty="0">
                <a:latin typeface="Gill Sans MT" panose="020B0502020104020203" pitchFamily="34" charset="77"/>
                <a:cs typeface="Courier New" panose="02070309020205020404" pitchFamily="49" charset="0"/>
              </a:rPr>
              <a:t>If </a:t>
            </a:r>
            <a:r>
              <a:rPr lang="en-US" dirty="0">
                <a:latin typeface="Courier New" panose="02070309020205020404" pitchFamily="49" charset="0"/>
                <a:cs typeface="Courier New" panose="02070309020205020404" pitchFamily="49" charset="0"/>
              </a:rPr>
              <a:t>incremental = False</a:t>
            </a:r>
            <a:r>
              <a:rPr lang="en-US" dirty="0">
                <a:latin typeface="Gill Sans MT" panose="020B0502020104020203" pitchFamily="34" charset="77"/>
                <a:cs typeface="Courier New" panose="02070309020205020404" pitchFamily="49" charset="0"/>
              </a:rPr>
              <a:t>:</a:t>
            </a:r>
          </a:p>
          <a:p>
            <a:pPr marL="466725" indent="-466725"/>
            <a:r>
              <a:rPr lang="en-US" dirty="0">
                <a:latin typeface="Gill Sans MT" panose="020B0502020104020203" pitchFamily="34" charset="77"/>
                <a:cs typeface="Courier New" panose="02070309020205020404" pitchFamily="49" charset="0"/>
              </a:rPr>
              <a:t>	The </a:t>
            </a:r>
            <a:r>
              <a:rPr lang="en-US" dirty="0">
                <a:latin typeface="Courier New" panose="02070309020205020404" pitchFamily="49" charset="0"/>
                <a:cs typeface="Courier New" panose="02070309020205020404" pitchFamily="49" charset="0"/>
              </a:rPr>
              <a:t>&lt;output cal table&gt; </a:t>
            </a:r>
            <a:r>
              <a:rPr lang="en-US" i="1" dirty="0">
                <a:latin typeface="Gill Sans MT" panose="020B0502020104020203" pitchFamily="34" charset="77"/>
                <a:cs typeface="Courier New" panose="02070309020205020404" pitchFamily="49" charset="0"/>
              </a:rPr>
              <a:t>replaces</a:t>
            </a:r>
            <a:r>
              <a:rPr lang="en-US" dirty="0">
                <a:latin typeface="Gill Sans MT" panose="020B0502020104020203" pitchFamily="34" charset="77"/>
                <a:cs typeface="Courier New" panose="02070309020205020404" pitchFamily="49" charset="0"/>
              </a:rPr>
              <a:t> the input </a:t>
            </a:r>
            <a:r>
              <a:rPr lang="en-US" dirty="0">
                <a:latin typeface="Gill Sans MT" panose="020B0502020104020203" pitchFamily="34" charset="0"/>
              </a:rPr>
              <a:t>'</a:t>
            </a:r>
            <a:r>
              <a:rPr lang="en-US" dirty="0">
                <a:latin typeface="Courier New" panose="02070309020205020404" pitchFamily="49" charset="0"/>
                <a:cs typeface="Courier New" panose="02070309020205020404" pitchFamily="49" charset="0"/>
              </a:rPr>
              <a:t>ap</a:t>
            </a:r>
            <a:r>
              <a:rPr lang="en-US" dirty="0">
                <a:latin typeface="Gill Sans MT" panose="020B0502020104020203" pitchFamily="34" charset="0"/>
              </a:rPr>
              <a:t>'</a:t>
            </a:r>
            <a:r>
              <a:rPr lang="en-US" dirty="0">
                <a:latin typeface="Gill Sans MT" panose="020B0502020104020203" pitchFamily="34" charset="77"/>
                <a:cs typeface="Courier New" panose="02070309020205020404" pitchFamily="49" charset="0"/>
              </a:rPr>
              <a:t> table.</a:t>
            </a:r>
          </a:p>
          <a:p>
            <a:r>
              <a:rPr lang="en-US" dirty="0">
                <a:latin typeface="Gill Sans MT" panose="020B0502020104020203" pitchFamily="34" charset="77"/>
                <a:cs typeface="Courier New" panose="02070309020205020404" pitchFamily="49" charset="0"/>
              </a:rPr>
              <a:t>If </a:t>
            </a:r>
            <a:r>
              <a:rPr lang="en-US" dirty="0">
                <a:latin typeface="Courier New" panose="02070309020205020404" pitchFamily="49" charset="0"/>
                <a:cs typeface="Courier New" panose="02070309020205020404" pitchFamily="49" charset="0"/>
              </a:rPr>
              <a:t>incremental = True</a:t>
            </a:r>
            <a:r>
              <a:rPr lang="en-US" dirty="0">
                <a:latin typeface="Gill Sans MT" panose="020B0502020104020203" pitchFamily="34" charset="77"/>
                <a:cs typeface="Courier New" panose="02070309020205020404" pitchFamily="49" charset="0"/>
              </a:rPr>
              <a:t>:</a:t>
            </a:r>
          </a:p>
          <a:p>
            <a:pPr marL="466725" indent="-466725"/>
            <a:r>
              <a:rPr lang="en-US" dirty="0">
                <a:latin typeface="Gill Sans MT" panose="020B0502020104020203" pitchFamily="34" charset="77"/>
                <a:cs typeface="Courier New" panose="02070309020205020404" pitchFamily="49" charset="0"/>
              </a:rPr>
              <a:t>	The </a:t>
            </a:r>
            <a:r>
              <a:rPr lang="en-US" dirty="0">
                <a:latin typeface="Courier New" panose="02070309020205020404" pitchFamily="49" charset="0"/>
                <a:cs typeface="Courier New" panose="02070309020205020404" pitchFamily="49" charset="0"/>
              </a:rPr>
              <a:t>&lt;output cal table&gt; </a:t>
            </a:r>
            <a:r>
              <a:rPr lang="en-US" dirty="0">
                <a:latin typeface="Gill Sans MT" panose="020B0502020104020203" pitchFamily="34" charset="77"/>
                <a:cs typeface="Courier New" panose="02070309020205020404" pitchFamily="49" charset="0"/>
              </a:rPr>
              <a:t>contains </a:t>
            </a:r>
            <a:r>
              <a:rPr lang="en-US" i="1" dirty="0">
                <a:latin typeface="Gill Sans MT" panose="020B0502020104020203" pitchFamily="34" charset="77"/>
                <a:cs typeface="Courier New" panose="02070309020205020404" pitchFamily="49" charset="0"/>
              </a:rPr>
              <a:t>only</a:t>
            </a:r>
            <a:r>
              <a:rPr lang="en-US" dirty="0">
                <a:latin typeface="Gill Sans MT" panose="020B0502020104020203" pitchFamily="34" charset="77"/>
                <a:cs typeface="Courier New" panose="02070309020205020404" pitchFamily="49" charset="0"/>
              </a:rPr>
              <a:t> the scaling factors, and must be used alongside the input </a:t>
            </a:r>
            <a:r>
              <a:rPr lang="en-US" dirty="0">
                <a:latin typeface="Gill Sans MT" panose="020B0502020104020203" pitchFamily="34" charset="0"/>
              </a:rPr>
              <a:t>'</a:t>
            </a:r>
            <a:r>
              <a:rPr lang="en-US" dirty="0">
                <a:latin typeface="Courier New" panose="02070309020205020404" pitchFamily="49" charset="0"/>
                <a:cs typeface="Courier New" panose="02070309020205020404" pitchFamily="49" charset="0"/>
              </a:rPr>
              <a:t>ap</a:t>
            </a:r>
            <a:r>
              <a:rPr lang="en-US" dirty="0">
                <a:latin typeface="Gill Sans MT" panose="020B0502020104020203" pitchFamily="34" charset="0"/>
              </a:rPr>
              <a:t>'</a:t>
            </a:r>
            <a:r>
              <a:rPr lang="en-US" dirty="0">
                <a:latin typeface="Gill Sans MT" panose="020B0502020104020203" pitchFamily="34" charset="77"/>
                <a:cs typeface="Courier New" panose="02070309020205020404" pitchFamily="49" charset="0"/>
              </a:rPr>
              <a:t> table when applying calibration.</a:t>
            </a:r>
          </a:p>
        </p:txBody>
      </p:sp>
      <p:sp>
        <p:nvSpPr>
          <p:cNvPr id="11" name="Text Placeholder 1">
            <a:extLst>
              <a:ext uri="{FF2B5EF4-FFF2-40B4-BE49-F238E27FC236}">
                <a16:creationId xmlns:a16="http://schemas.microsoft.com/office/drawing/2014/main" id="{EB211D1A-6DD6-4345-BB0D-9768A35B887C}"/>
              </a:ext>
            </a:extLst>
          </p:cNvPr>
          <p:cNvSpPr>
            <a:spLocks noGrp="1"/>
          </p:cNvSpPr>
          <p:nvPr>
            <p:ph type="body" sz="quarter" idx="10"/>
          </p:nvPr>
        </p:nvSpPr>
        <p:spPr>
          <a:xfrm>
            <a:off x="16933" y="354280"/>
            <a:ext cx="9143999" cy="524500"/>
          </a:xfrm>
        </p:spPr>
        <p:txBody>
          <a:bodyPr/>
          <a:lstStyle/>
          <a:p>
            <a:pPr algn="ctr"/>
            <a:r>
              <a:rPr lang="en-US" dirty="0"/>
              <a:t>Scaling the flux densities: CASA task </a:t>
            </a:r>
            <a:r>
              <a:rPr lang="en-US" i="1" dirty="0"/>
              <a:t>fluxscale</a:t>
            </a:r>
          </a:p>
        </p:txBody>
      </p:sp>
      <p:sp>
        <p:nvSpPr>
          <p:cNvPr id="12" name="TextBox 11">
            <a:extLst>
              <a:ext uri="{FF2B5EF4-FFF2-40B4-BE49-F238E27FC236}">
                <a16:creationId xmlns:a16="http://schemas.microsoft.com/office/drawing/2014/main" id="{6B4DED27-97BE-AC4C-9CE7-1852F97D01F2}"/>
              </a:ext>
            </a:extLst>
          </p:cNvPr>
          <p:cNvSpPr txBox="1"/>
          <p:nvPr/>
        </p:nvSpPr>
        <p:spPr>
          <a:xfrm>
            <a:off x="244700" y="1242342"/>
            <a:ext cx="8656118" cy="400110"/>
          </a:xfrm>
          <a:prstGeom prst="rect">
            <a:avLst/>
          </a:prstGeom>
          <a:noFill/>
        </p:spPr>
        <p:txBody>
          <a:bodyPr wrap="square" rtlCol="0">
            <a:spAutoFit/>
          </a:bodyPr>
          <a:lstStyle/>
          <a:p>
            <a:r>
              <a:rPr lang="en-US" sz="2000" dirty="0">
                <a:latin typeface="Gill Sans MT" panose="020B0502020104020203" pitchFamily="34" charset="0"/>
              </a:rPr>
              <a:t>Fluxscale produces a new calibration table but there are two options:</a:t>
            </a:r>
          </a:p>
        </p:txBody>
      </p:sp>
      <p:sp>
        <p:nvSpPr>
          <p:cNvPr id="8" name="TextBox 7">
            <a:extLst>
              <a:ext uri="{FF2B5EF4-FFF2-40B4-BE49-F238E27FC236}">
                <a16:creationId xmlns:a16="http://schemas.microsoft.com/office/drawing/2014/main" id="{178430A4-B154-7D4D-BA59-C9D546C9DC1F}"/>
              </a:ext>
            </a:extLst>
          </p:cNvPr>
          <p:cNvSpPr txBox="1"/>
          <p:nvPr/>
        </p:nvSpPr>
        <p:spPr>
          <a:xfrm>
            <a:off x="297460" y="4850636"/>
            <a:ext cx="8551841" cy="430887"/>
          </a:xfrm>
          <a:prstGeom prst="rect">
            <a:avLst/>
          </a:prstGeom>
          <a:noFill/>
        </p:spPr>
        <p:txBody>
          <a:bodyPr wrap="square" rtlCol="0">
            <a:spAutoFit/>
          </a:bodyPr>
          <a:lstStyle/>
          <a:p>
            <a:pPr algn="ctr"/>
            <a:r>
              <a:rPr lang="en-US" sz="2200" dirty="0">
                <a:latin typeface="Gill Sans MT" panose="020B0502020104020203" pitchFamily="34" charset="0"/>
              </a:rPr>
              <a:t>Which approach to use is purely a matter of personal preference.</a:t>
            </a:r>
          </a:p>
        </p:txBody>
      </p:sp>
    </p:spTree>
    <p:extLst>
      <p:ext uri="{BB962C8B-B14F-4D97-AF65-F5344CB8AC3E}">
        <p14:creationId xmlns:p14="http://schemas.microsoft.com/office/powerpoint/2010/main" val="1367412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65BA948-99EB-ED44-8527-A198DA0F4248}"/>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457200" y="145743"/>
            <a:ext cx="8551840" cy="524500"/>
          </a:xfrm>
        </p:spPr>
        <p:txBody>
          <a:bodyPr/>
          <a:lstStyle/>
          <a:p>
            <a:r>
              <a:rPr lang="en-US" dirty="0"/>
              <a:t>Bootstrap the flux density, fit spectrum</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7" name="TextBox 6">
            <a:extLst>
              <a:ext uri="{FF2B5EF4-FFF2-40B4-BE49-F238E27FC236}">
                <a16:creationId xmlns:a16="http://schemas.microsoft.com/office/drawing/2014/main" id="{DCED5204-7767-5B4D-9D5F-B0543B4B5F96}"/>
              </a:ext>
            </a:extLst>
          </p:cNvPr>
          <p:cNvSpPr txBox="1"/>
          <p:nvPr/>
        </p:nvSpPr>
        <p:spPr>
          <a:xfrm>
            <a:off x="1840531" y="1585271"/>
            <a:ext cx="5472464" cy="2308324"/>
          </a:xfrm>
          <a:prstGeom prst="rect">
            <a:avLst/>
          </a:prstGeom>
          <a:solidFill>
            <a:srgbClr val="D8BFD8"/>
          </a:solidFill>
        </p:spPr>
        <p:txBody>
          <a:bodyPr wrap="square" rtlCol="0">
            <a:spAutoFit/>
          </a:bodyPr>
          <a:lstStyle/>
          <a:p>
            <a:r>
              <a:rPr lang="en-US" dirty="0">
                <a:latin typeface="Gill Sans MT" panose="020B0502020104020203" pitchFamily="34" charset="77"/>
                <a:cs typeface="Times New Roman" panose="02020603050405020304" pitchFamily="18" charset="0"/>
              </a:rPr>
              <a:t># CASA parameters for fluxscale</a:t>
            </a:r>
          </a:p>
          <a:p>
            <a:pPr marL="346075" indent="-333375"/>
            <a:r>
              <a:rPr lang="en-US" dirty="0">
                <a:latin typeface="Courier New" panose="02070309020205020404" pitchFamily="49" charset="0"/>
                <a:cs typeface="Courier New" panose="02070309020205020404" pitchFamily="49" charset="0"/>
              </a:rPr>
              <a:t>vis = 'my_data.ms'</a:t>
            </a:r>
          </a:p>
          <a:p>
            <a:r>
              <a:rPr lang="en-US" dirty="0">
                <a:latin typeface="Courier New" panose="02070309020205020404" pitchFamily="49" charset="0"/>
                <a:cs typeface="Courier New" panose="02070309020205020404" pitchFamily="49" charset="0"/>
              </a:rPr>
              <a:t>caltable = 'scanphase.gcal'</a:t>
            </a:r>
          </a:p>
          <a:p>
            <a:r>
              <a:rPr lang="en-US" dirty="0">
                <a:latin typeface="Courier New" panose="02070309020205020404" pitchFamily="49" charset="0"/>
                <a:cs typeface="Courier New" panose="02070309020205020404" pitchFamily="49" charset="0"/>
              </a:rPr>
              <a:t>fluxtable = 'fluxscale.cal'</a:t>
            </a:r>
          </a:p>
          <a:p>
            <a:r>
              <a:rPr lang="en-US" dirty="0">
                <a:latin typeface="Courier New" panose="02070309020205020404" pitchFamily="49" charset="0"/>
                <a:cs typeface="Courier New" panose="02070309020205020404" pitchFamily="49" charset="0"/>
              </a:rPr>
              <a:t>reference = '0137+331=3C48'</a:t>
            </a:r>
          </a:p>
          <a:p>
            <a:r>
              <a:rPr lang="en-US" dirty="0">
                <a:latin typeface="Courier New" panose="02070309020205020404" pitchFamily="49" charset="0"/>
                <a:cs typeface="Courier New" panose="02070309020205020404" pitchFamily="49" charset="0"/>
              </a:rPr>
              <a:t>transfer = ['J0259+0747']</a:t>
            </a:r>
          </a:p>
          <a:p>
            <a:r>
              <a:rPr lang="en-US" dirty="0">
                <a:latin typeface="Courier New" panose="02070309020205020404" pitchFamily="49" charset="0"/>
                <a:cs typeface="Courier New" panose="02070309020205020404" pitchFamily="49" charset="0"/>
              </a:rPr>
              <a:t>fitorder = 1</a:t>
            </a:r>
            <a:endParaRPr lang="en-US" dirty="0">
              <a:latin typeface="Gill Sans MT" panose="020B0502020104020203" pitchFamily="34" charset="77"/>
              <a:cs typeface="Courier New" panose="02070309020205020404" pitchFamily="49" charset="0"/>
            </a:endParaRPr>
          </a:p>
          <a:p>
            <a:r>
              <a:rPr lang="en-US" dirty="0">
                <a:latin typeface="Courier New" panose="02070309020205020404" pitchFamily="49" charset="0"/>
                <a:cs typeface="Courier New" panose="02070309020205020404" pitchFamily="49" charset="0"/>
              </a:rPr>
              <a:t>incremental = False</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fluxscale</a:t>
            </a:r>
          </a:p>
        </p:txBody>
      </p:sp>
      <p:sp>
        <p:nvSpPr>
          <p:cNvPr id="11" name="TextBox 10">
            <a:extLst>
              <a:ext uri="{FF2B5EF4-FFF2-40B4-BE49-F238E27FC236}">
                <a16:creationId xmlns:a16="http://schemas.microsoft.com/office/drawing/2014/main" id="{4E5E4921-95F7-8A48-AC1D-038687035377}"/>
              </a:ext>
            </a:extLst>
          </p:cNvPr>
          <p:cNvSpPr txBox="1"/>
          <p:nvPr/>
        </p:nvSpPr>
        <p:spPr>
          <a:xfrm>
            <a:off x="574313" y="4133665"/>
            <a:ext cx="8551841" cy="1015663"/>
          </a:xfrm>
          <a:prstGeom prst="rect">
            <a:avLst/>
          </a:prstGeom>
          <a:noFill/>
        </p:spPr>
        <p:txBody>
          <a:bodyPr wrap="square" rtlCol="0">
            <a:spAutoFit/>
          </a:bodyPr>
          <a:lstStyle/>
          <a:p>
            <a:r>
              <a:rPr lang="en-US" sz="2000" dirty="0">
                <a:latin typeface="Gill Sans MT" panose="020B0502020104020203" pitchFamily="34" charset="0"/>
              </a:rPr>
              <a:t>Output can be captured in a variable, e.g.:  </a:t>
            </a:r>
            <a:r>
              <a:rPr lang="en-US" dirty="0">
                <a:latin typeface="Courier New" panose="02070309020205020404" pitchFamily="49" charset="0"/>
                <a:cs typeface="Courier New" panose="02070309020205020404" pitchFamily="49" charset="0"/>
              </a:rPr>
              <a:t>output = </a:t>
            </a:r>
            <a:r>
              <a:rPr lang="en-US" dirty="0" err="1">
                <a:latin typeface="Courier New" panose="02070309020205020404" pitchFamily="49" charset="0"/>
                <a:cs typeface="Courier New" panose="02070309020205020404" pitchFamily="49" charset="0"/>
              </a:rPr>
              <a:t>fluxscale</a:t>
            </a:r>
            <a:r>
              <a:rPr lang="en-US" dirty="0">
                <a:latin typeface="Courier New" panose="02070309020205020404" pitchFamily="49" charset="0"/>
                <a:cs typeface="Courier New" panose="02070309020205020404" pitchFamily="49" charset="0"/>
              </a:rPr>
              <a:t>(&lt;</a:t>
            </a:r>
            <a:r>
              <a:rPr lang="en-US" i="1" dirty="0">
                <a:latin typeface="Courier New" panose="02070309020205020404" pitchFamily="49" charset="0"/>
                <a:cs typeface="Courier New" panose="02070309020205020404" pitchFamily="49" charset="0"/>
              </a:rPr>
              <a:t>inputs</a:t>
            </a:r>
            <a:r>
              <a:rPr lang="en-US" dirty="0">
                <a:latin typeface="Courier New" panose="02070309020205020404" pitchFamily="49" charset="0"/>
                <a:cs typeface="Courier New" panose="02070309020205020404" pitchFamily="49" charset="0"/>
              </a:rPr>
              <a:t>&gt;)</a:t>
            </a:r>
          </a:p>
          <a:p>
            <a:endParaRPr lang="en-US" sz="2000" dirty="0">
              <a:latin typeface="Gill Sans MT" panose="020B0502020104020203" pitchFamily="34" charset="0"/>
            </a:endParaRPr>
          </a:p>
          <a:p>
            <a:r>
              <a:rPr lang="en-US" sz="2000" dirty="0">
                <a:latin typeface="Gill Sans MT" panose="020B0502020104020203" pitchFamily="34" charset="0"/>
              </a:rPr>
              <a:t>Results reported in casalogger:</a:t>
            </a:r>
          </a:p>
        </p:txBody>
      </p:sp>
      <p:pic>
        <p:nvPicPr>
          <p:cNvPr id="4" name="Picture 3">
            <a:extLst>
              <a:ext uri="{FF2B5EF4-FFF2-40B4-BE49-F238E27FC236}">
                <a16:creationId xmlns:a16="http://schemas.microsoft.com/office/drawing/2014/main" id="{D2DA5A1A-0E25-0188-DE7F-9D7DC316C8ED}"/>
              </a:ext>
            </a:extLst>
          </p:cNvPr>
          <p:cNvPicPr>
            <a:picLocks noChangeAspect="1"/>
          </p:cNvPicPr>
          <p:nvPr/>
        </p:nvPicPr>
        <p:blipFill>
          <a:blip r:embed="rId3"/>
          <a:stretch>
            <a:fillRect/>
          </a:stretch>
        </p:blipFill>
        <p:spPr>
          <a:xfrm>
            <a:off x="-17847" y="5157055"/>
            <a:ext cx="9144001" cy="750626"/>
          </a:xfrm>
          <a:prstGeom prst="rect">
            <a:avLst/>
          </a:prstGeom>
          <a:ln>
            <a:solidFill>
              <a:schemeClr val="tx1"/>
            </a:solidFill>
          </a:ln>
        </p:spPr>
      </p:pic>
    </p:spTree>
    <p:extLst>
      <p:ext uri="{BB962C8B-B14F-4D97-AF65-F5344CB8AC3E}">
        <p14:creationId xmlns:p14="http://schemas.microsoft.com/office/powerpoint/2010/main" val="3273814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E4F564-9AD8-3F4B-BC68-27D871DD8F3F}"/>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309944" y="145743"/>
            <a:ext cx="8834056" cy="524500"/>
          </a:xfrm>
        </p:spPr>
        <p:txBody>
          <a:bodyPr/>
          <a:lstStyle/>
          <a:p>
            <a:r>
              <a:rPr lang="en-US" dirty="0"/>
              <a:t>Examine rescaled amplitude solutions</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plotms</a:t>
            </a:r>
          </a:p>
        </p:txBody>
      </p:sp>
      <p:sp>
        <p:nvSpPr>
          <p:cNvPr id="10" name="TextBox 9">
            <a:extLst>
              <a:ext uri="{FF2B5EF4-FFF2-40B4-BE49-F238E27FC236}">
                <a16:creationId xmlns:a16="http://schemas.microsoft.com/office/drawing/2014/main" id="{1A87BF4D-06F1-F64A-934A-44CAACF7F2C6}"/>
              </a:ext>
            </a:extLst>
          </p:cNvPr>
          <p:cNvSpPr txBox="1"/>
          <p:nvPr/>
        </p:nvSpPr>
        <p:spPr>
          <a:xfrm>
            <a:off x="451051" y="1810433"/>
            <a:ext cx="8551841" cy="2862322"/>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plotms</a:t>
            </a:r>
          </a:p>
          <a:p>
            <a:r>
              <a:rPr lang="en-US" dirty="0">
                <a:latin typeface="Courier New" panose="02070309020205020404" pitchFamily="49" charset="0"/>
                <a:cs typeface="Courier New" panose="02070309020205020404" pitchFamily="49" charset="0"/>
              </a:rPr>
              <a:t>vis = 'fluxscale.cal'</a:t>
            </a:r>
          </a:p>
          <a:p>
            <a:r>
              <a:rPr lang="en-US" dirty="0">
                <a:latin typeface="Courier New" panose="02070309020205020404" pitchFamily="49" charset="0"/>
                <a:cs typeface="Courier New" panose="02070309020205020404" pitchFamily="49" charset="0"/>
              </a:rPr>
              <a:t>xaxis = 'time'</a:t>
            </a:r>
          </a:p>
          <a:p>
            <a:r>
              <a:rPr lang="en-US" dirty="0">
                <a:latin typeface="Courier New" panose="02070309020205020404" pitchFamily="49" charset="0"/>
                <a:cs typeface="Courier New" panose="02070309020205020404" pitchFamily="49" charset="0"/>
              </a:rPr>
              <a:t>yaxis = 'amp'</a:t>
            </a:r>
          </a:p>
          <a:p>
            <a:r>
              <a:rPr lang="en-US" dirty="0">
                <a:latin typeface="Courier New" panose="02070309020205020404" pitchFamily="49" charset="0"/>
                <a:cs typeface="Courier New" panose="02070309020205020404" pitchFamily="49" charset="0"/>
              </a:rPr>
              <a:t>gridrows = 2</a:t>
            </a:r>
          </a:p>
          <a:p>
            <a:r>
              <a:rPr lang="en-US" dirty="0">
                <a:latin typeface="Courier New" panose="02070309020205020404" pitchFamily="49" charset="0"/>
                <a:cs typeface="Courier New" panose="02070309020205020404" pitchFamily="49" charset="0"/>
              </a:rPr>
              <a:t>gridcols = 2</a:t>
            </a:r>
          </a:p>
          <a:p>
            <a:r>
              <a:rPr lang="en-US" dirty="0">
                <a:latin typeface="Courier New" panose="02070309020205020404" pitchFamily="49" charset="0"/>
                <a:cs typeface="Courier New" panose="02070309020205020404" pitchFamily="49" charset="0"/>
              </a:rPr>
              <a:t>coloraxis = 'spw'</a:t>
            </a:r>
          </a:p>
          <a:p>
            <a:r>
              <a:rPr lang="en-US" dirty="0">
                <a:latin typeface="Courier New" panose="02070309020205020404" pitchFamily="49" charset="0"/>
                <a:cs typeface="Courier New" panose="02070309020205020404" pitchFamily="49" charset="0"/>
              </a:rPr>
              <a:t>iteraxis = 'antenna'</a:t>
            </a:r>
          </a:p>
          <a:p>
            <a:r>
              <a:rPr lang="en-US" dirty="0">
                <a:latin typeface="Courier New" panose="02070309020205020404" pitchFamily="49" charset="0"/>
                <a:cs typeface="Courier New" panose="02070309020205020404" pitchFamily="49" charset="0"/>
              </a:rPr>
              <a:t>yselfscale = True</a:t>
            </a:r>
          </a:p>
          <a:p>
            <a:r>
              <a:rPr lang="en-US" dirty="0">
                <a:latin typeface="Courier New" panose="02070309020205020404" pitchFamily="49" charset="0"/>
                <a:cs typeface="Courier New" panose="02070309020205020404" pitchFamily="49" charset="0"/>
              </a:rPr>
              <a:t>xconnector = 'line'</a:t>
            </a:r>
          </a:p>
        </p:txBody>
      </p:sp>
      <p:pic>
        <p:nvPicPr>
          <p:cNvPr id="16" name="Picture 15">
            <a:extLst>
              <a:ext uri="{FF2B5EF4-FFF2-40B4-BE49-F238E27FC236}">
                <a16:creationId xmlns:a16="http://schemas.microsoft.com/office/drawing/2014/main" id="{09FB63F3-BFA1-5D43-819B-71436A4384C6}"/>
              </a:ext>
            </a:extLst>
          </p:cNvPr>
          <p:cNvPicPr>
            <a:picLocks noChangeAspect="1"/>
          </p:cNvPicPr>
          <p:nvPr/>
        </p:nvPicPr>
        <p:blipFill>
          <a:blip r:embed="rId3"/>
          <a:stretch>
            <a:fillRect/>
          </a:stretch>
        </p:blipFill>
        <p:spPr>
          <a:xfrm>
            <a:off x="3644575" y="1191308"/>
            <a:ext cx="5431943" cy="4207401"/>
          </a:xfrm>
          <a:prstGeom prst="rect">
            <a:avLst/>
          </a:prstGeom>
        </p:spPr>
      </p:pic>
    </p:spTree>
    <p:extLst>
      <p:ext uri="{BB962C8B-B14F-4D97-AF65-F5344CB8AC3E}">
        <p14:creationId xmlns:p14="http://schemas.microsoft.com/office/powerpoint/2010/main" val="3754581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960" y="274320"/>
            <a:ext cx="8874080" cy="477202"/>
          </a:xfrm>
        </p:spPr>
        <p:txBody>
          <a:bodyPr/>
          <a:lstStyle/>
          <a:p>
            <a:r>
              <a:rPr lang="en-US" dirty="0">
                <a:latin typeface="Gill Sans MT" charset="0"/>
                <a:ea typeface="ＭＳ Ｐゴシック" charset="0"/>
              </a:rPr>
              <a:t>Calibration</a:t>
            </a:r>
            <a:endParaRPr lang="en-US" dirty="0"/>
          </a:p>
        </p:txBody>
      </p:sp>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Rectangle 4">
            <a:extLst>
              <a:ext uri="{FF2B5EF4-FFF2-40B4-BE49-F238E27FC236}">
                <a16:creationId xmlns:a16="http://schemas.microsoft.com/office/drawing/2014/main" id="{94E26C71-6248-D94E-850D-114900AE5CA2}"/>
              </a:ext>
            </a:extLst>
          </p:cNvPr>
          <p:cNvSpPr>
            <a:spLocks noChangeArrowheads="1"/>
          </p:cNvSpPr>
          <p:nvPr/>
        </p:nvSpPr>
        <p:spPr bwMode="auto">
          <a:xfrm>
            <a:off x="381000" y="914400"/>
            <a:ext cx="862804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Correcting antenna positions</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Gain Curves (high-freq)</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Opacity (high-) and Ionospheric (low-freq) corrections</a:t>
            </a:r>
          </a:p>
          <a:p>
            <a:pPr marL="344488" indent="-344488">
              <a:spcBef>
                <a:spcPct val="20000"/>
              </a:spcBef>
              <a:buFont typeface="Wingdings" pitchFamily="2" charset="2"/>
              <a:buChar char="ü"/>
            </a:pPr>
            <a:r>
              <a:rPr lang="en-US" sz="2200" i="1" dirty="0">
                <a:solidFill>
                  <a:schemeClr val="bg1">
                    <a:lumMod val="65000"/>
                  </a:schemeClr>
                </a:solidFill>
                <a:latin typeface="Gill Sans MT" charset="0"/>
                <a:cs typeface="Gill Sans" charset="0"/>
              </a:rPr>
              <a:t>Switched power **</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Re-quantizer gain calibration (mostly 3-bit data)</a:t>
            </a:r>
          </a:p>
          <a:p>
            <a:pPr marL="344488" indent="-344488">
              <a:spcBef>
                <a:spcPct val="20000"/>
              </a:spcBef>
              <a:buFontTx/>
              <a:buChar char="•"/>
            </a:pPr>
            <a:endParaRPr lang="en-US" sz="1000" dirty="0">
              <a:latin typeface="Gill Sans MT" charset="0"/>
              <a:cs typeface="Gill Sans" charset="0"/>
            </a:endParaRP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Setting the flux density scale</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Delay calibration</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Pre-bandpass phase-only calibration (high-</a:t>
            </a:r>
            <a:r>
              <a:rPr lang="en-US" sz="2200" dirty="0" err="1">
                <a:solidFill>
                  <a:schemeClr val="bg1">
                    <a:lumMod val="65000"/>
                  </a:schemeClr>
                </a:solidFill>
                <a:latin typeface="Gill Sans MT" charset="0"/>
                <a:cs typeface="Gill Sans" charset="0"/>
              </a:rPr>
              <a:t>freq</a:t>
            </a:r>
            <a:r>
              <a:rPr lang="en-US" sz="2200" dirty="0">
                <a:solidFill>
                  <a:schemeClr val="bg1">
                    <a:lumMod val="65000"/>
                  </a:schemeClr>
                </a:solidFill>
                <a:latin typeface="Gill Sans MT" charset="0"/>
                <a:cs typeface="Gill Sans" charset="0"/>
              </a:rPr>
              <a:t>)</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Bandpass calibration</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Complex gain calibration</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(Polarization Calibration)</a:t>
            </a:r>
            <a:r>
              <a:rPr lang="en-US" sz="2200" dirty="0">
                <a:latin typeface="Gill Sans MT" charset="0"/>
                <a:cs typeface="Gill Sans" charset="0"/>
              </a:rPr>
              <a:t>             </a:t>
            </a:r>
            <a:r>
              <a:rPr lang="en-US" sz="2200" b="1" dirty="0">
                <a:solidFill>
                  <a:schemeClr val="accent2">
                    <a:lumMod val="60000"/>
                    <a:lumOff val="40000"/>
                  </a:schemeClr>
                </a:solidFill>
                <a:latin typeface="Gill Sans MT" charset="0"/>
                <a:cs typeface="Gill Sans" charset="0"/>
              </a:rPr>
              <a:t>Frank </a:t>
            </a:r>
            <a:r>
              <a:rPr lang="en-US" sz="2200" b="1" dirty="0" err="1">
                <a:solidFill>
                  <a:schemeClr val="accent2">
                    <a:lumMod val="60000"/>
                    <a:lumOff val="40000"/>
                  </a:schemeClr>
                </a:solidFill>
                <a:latin typeface="Gill Sans MT" charset="0"/>
                <a:cs typeface="Gill Sans" charset="0"/>
              </a:rPr>
              <a:t>Schinzel's</a:t>
            </a:r>
            <a:r>
              <a:rPr lang="en-US" sz="2200" b="1" dirty="0">
                <a:solidFill>
                  <a:schemeClr val="accent2">
                    <a:lumMod val="60000"/>
                    <a:lumOff val="40000"/>
                  </a:schemeClr>
                </a:solidFill>
                <a:latin typeface="Gill Sans MT" charset="0"/>
                <a:cs typeface="Gill Sans" charset="0"/>
              </a:rPr>
              <a:t> talk tomorrow</a:t>
            </a:r>
          </a:p>
          <a:p>
            <a:pPr marL="344488" indent="-344488">
              <a:spcBef>
                <a:spcPct val="20000"/>
              </a:spcBef>
              <a:buFont typeface="Wingdings" pitchFamily="2" charset="2"/>
              <a:buChar char="ü"/>
            </a:pPr>
            <a:r>
              <a:rPr lang="en-US" sz="2200" dirty="0">
                <a:solidFill>
                  <a:schemeClr val="bg1">
                    <a:lumMod val="65000"/>
                  </a:schemeClr>
                </a:solidFill>
                <a:latin typeface="Gill Sans MT" charset="0"/>
                <a:cs typeface="Gill Sans" charset="0"/>
              </a:rPr>
              <a:t>Setting the flux density scales of the complex gain calibrators</a:t>
            </a:r>
          </a:p>
        </p:txBody>
      </p:sp>
      <p:sp>
        <p:nvSpPr>
          <p:cNvPr id="8" name="AutoShape 5">
            <a:extLst>
              <a:ext uri="{FF2B5EF4-FFF2-40B4-BE49-F238E27FC236}">
                <a16:creationId xmlns:a16="http://schemas.microsoft.com/office/drawing/2014/main" id="{A107A8A3-E3A4-C64F-B1CF-A14C5BCF37A6}"/>
              </a:ext>
            </a:extLst>
          </p:cNvPr>
          <p:cNvSpPr>
            <a:spLocks/>
          </p:cNvSpPr>
          <p:nvPr/>
        </p:nvSpPr>
        <p:spPr bwMode="auto">
          <a:xfrm>
            <a:off x="6948056" y="1034147"/>
            <a:ext cx="533400" cy="1974096"/>
          </a:xfrm>
          <a:prstGeom prst="rightBrace">
            <a:avLst>
              <a:gd name="adj1" fmla="val 30952"/>
              <a:gd name="adj2" fmla="val 50667"/>
            </a:avLst>
          </a:prstGeom>
          <a:noFill/>
          <a:ln w="34925">
            <a:solidFill>
              <a:schemeClr val="accent2">
                <a:lumMod val="60000"/>
                <a:lumOff val="40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solidFill>
                <a:schemeClr val="accent2"/>
              </a:solidFill>
              <a:cs typeface="Gill Sans" charset="0"/>
            </a:endParaRPr>
          </a:p>
        </p:txBody>
      </p:sp>
      <p:sp>
        <p:nvSpPr>
          <p:cNvPr id="9" name="TextBox 8">
            <a:extLst>
              <a:ext uri="{FF2B5EF4-FFF2-40B4-BE49-F238E27FC236}">
                <a16:creationId xmlns:a16="http://schemas.microsoft.com/office/drawing/2014/main" id="{A4DFDE37-1445-D843-9A07-F0E67BB1D1C6}"/>
              </a:ext>
            </a:extLst>
          </p:cNvPr>
          <p:cNvSpPr txBox="1"/>
          <p:nvPr/>
        </p:nvSpPr>
        <p:spPr>
          <a:xfrm>
            <a:off x="7214756" y="1605696"/>
            <a:ext cx="1752600" cy="830997"/>
          </a:xfrm>
          <a:prstGeom prst="rect">
            <a:avLst/>
          </a:prstGeom>
          <a:noFill/>
        </p:spPr>
        <p:txBody>
          <a:bodyPr wrap="square" rtlCol="0">
            <a:spAutoFit/>
          </a:bodyPr>
          <a:lstStyle/>
          <a:p>
            <a:pPr algn="ctr" eaLnBrk="0" hangingPunct="0">
              <a:spcBef>
                <a:spcPct val="20000"/>
              </a:spcBef>
            </a:pPr>
            <a:r>
              <a:rPr lang="en-US" sz="2400" i="1" dirty="0">
                <a:solidFill>
                  <a:schemeClr val="bg1">
                    <a:lumMod val="65000"/>
                  </a:schemeClr>
                </a:solidFill>
                <a:latin typeface="Gill Sans MT" pitchFamily="34" charset="0"/>
                <a:cs typeface="Gill Sans" pitchFamily="17" charset="0"/>
              </a:rPr>
              <a:t>A priori </a:t>
            </a:r>
            <a:r>
              <a:rPr lang="en-US" sz="2400" dirty="0">
                <a:solidFill>
                  <a:schemeClr val="bg1">
                    <a:lumMod val="65000"/>
                  </a:schemeClr>
                </a:solidFill>
                <a:latin typeface="Gill Sans MT" pitchFamily="34" charset="0"/>
                <a:cs typeface="Gill Sans" pitchFamily="17" charset="0"/>
              </a:rPr>
              <a:t>calibration</a:t>
            </a:r>
          </a:p>
        </p:txBody>
      </p:sp>
      <p:grpSp>
        <p:nvGrpSpPr>
          <p:cNvPr id="3" name="Group 2">
            <a:extLst>
              <a:ext uri="{FF2B5EF4-FFF2-40B4-BE49-F238E27FC236}">
                <a16:creationId xmlns:a16="http://schemas.microsoft.com/office/drawing/2014/main" id="{ACD4E726-6A3C-EC3D-AC10-5F29AA5423E0}"/>
              </a:ext>
            </a:extLst>
          </p:cNvPr>
          <p:cNvGrpSpPr/>
          <p:nvPr/>
        </p:nvGrpSpPr>
        <p:grpSpPr>
          <a:xfrm>
            <a:off x="6244656" y="4006240"/>
            <a:ext cx="1846400" cy="608560"/>
            <a:chOff x="6781799" y="3531103"/>
            <a:chExt cx="1846400" cy="608560"/>
          </a:xfrm>
        </p:grpSpPr>
        <p:sp>
          <p:nvSpPr>
            <p:cNvPr id="4" name="AutoShape 5">
              <a:extLst>
                <a:ext uri="{FF2B5EF4-FFF2-40B4-BE49-F238E27FC236}">
                  <a16:creationId xmlns:a16="http://schemas.microsoft.com/office/drawing/2014/main" id="{09F1426E-883D-CB21-5CB7-EF87C634BAAB}"/>
                </a:ext>
              </a:extLst>
            </p:cNvPr>
            <p:cNvSpPr>
              <a:spLocks/>
            </p:cNvSpPr>
            <p:nvPr/>
          </p:nvSpPr>
          <p:spPr bwMode="auto">
            <a:xfrm>
              <a:off x="6781799" y="3531103"/>
              <a:ext cx="289735" cy="608560"/>
            </a:xfrm>
            <a:prstGeom prst="rightBrace">
              <a:avLst>
                <a:gd name="adj1" fmla="val 30952"/>
                <a:gd name="adj2" fmla="val 50667"/>
              </a:avLst>
            </a:prstGeom>
            <a:noFill/>
            <a:ln w="34925">
              <a:solidFill>
                <a:schemeClr val="accent2">
                  <a:lumMod val="60000"/>
                  <a:lumOff val="40000"/>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000000"/>
                </a:solidFill>
                <a:cs typeface="Gill Sans" charset="0"/>
              </a:endParaRPr>
            </a:p>
          </p:txBody>
        </p:sp>
        <p:sp>
          <p:nvSpPr>
            <p:cNvPr id="5" name="TextBox 4">
              <a:extLst>
                <a:ext uri="{FF2B5EF4-FFF2-40B4-BE49-F238E27FC236}">
                  <a16:creationId xmlns:a16="http://schemas.microsoft.com/office/drawing/2014/main" id="{F7929011-E097-5F9B-438D-28C27379F32D}"/>
                </a:ext>
              </a:extLst>
            </p:cNvPr>
            <p:cNvSpPr txBox="1"/>
            <p:nvPr/>
          </p:nvSpPr>
          <p:spPr>
            <a:xfrm>
              <a:off x="6875599" y="3611738"/>
              <a:ext cx="1752600" cy="461665"/>
            </a:xfrm>
            <a:prstGeom prst="rect">
              <a:avLst/>
            </a:prstGeom>
            <a:noFill/>
          </p:spPr>
          <p:txBody>
            <a:bodyPr wrap="square" rtlCol="0">
              <a:spAutoFit/>
            </a:bodyPr>
            <a:lstStyle/>
            <a:p>
              <a:pPr algn="ctr" eaLnBrk="0" hangingPunct="0">
                <a:spcBef>
                  <a:spcPct val="20000"/>
                </a:spcBef>
              </a:pPr>
              <a:r>
                <a:rPr lang="en-US" sz="2400" dirty="0">
                  <a:solidFill>
                    <a:schemeClr val="bg1">
                      <a:lumMod val="65000"/>
                    </a:schemeClr>
                  </a:solidFill>
                  <a:latin typeface="Gill Sans MT" pitchFamily="34" charset="0"/>
                  <a:cs typeface="Gill Sans" pitchFamily="17" charset="0"/>
                </a:rPr>
                <a:t>Bandpass</a:t>
              </a:r>
            </a:p>
          </p:txBody>
        </p:sp>
      </p:grpSp>
      <p:cxnSp>
        <p:nvCxnSpPr>
          <p:cNvPr id="10" name="Straight Arrow Connector 9">
            <a:extLst>
              <a:ext uri="{FF2B5EF4-FFF2-40B4-BE49-F238E27FC236}">
                <a16:creationId xmlns:a16="http://schemas.microsoft.com/office/drawing/2014/main" id="{C0F25B03-67F0-0301-E8D5-0EFADD6579AE}"/>
              </a:ext>
            </a:extLst>
          </p:cNvPr>
          <p:cNvCxnSpPr>
            <a:cxnSpLocks/>
          </p:cNvCxnSpPr>
          <p:nvPr/>
        </p:nvCxnSpPr>
        <p:spPr>
          <a:xfrm flipH="1">
            <a:off x="3840871" y="5357492"/>
            <a:ext cx="731129" cy="0"/>
          </a:xfrm>
          <a:prstGeom prst="straightConnector1">
            <a:avLst/>
          </a:prstGeom>
          <a:ln w="57150">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49021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8" name="Rectangle 4">
            <a:extLst>
              <a:ext uri="{FF2B5EF4-FFF2-40B4-BE49-F238E27FC236}">
                <a16:creationId xmlns:a16="http://schemas.microsoft.com/office/drawing/2014/main" id="{BF9D0103-A5EE-CB4B-8E9F-E8325F7A344B}"/>
              </a:ext>
            </a:extLst>
          </p:cNvPr>
          <p:cNvSpPr>
            <a:spLocks noChangeArrowheads="1"/>
          </p:cNvSpPr>
          <p:nvPr/>
        </p:nvSpPr>
        <p:spPr bwMode="auto">
          <a:xfrm>
            <a:off x="328600" y="1411573"/>
            <a:ext cx="8169965" cy="4687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defTabSz="914400" fontAlgn="base">
              <a:spcBef>
                <a:spcPct val="20000"/>
              </a:spcBef>
              <a:spcAft>
                <a:spcPct val="0"/>
              </a:spcAft>
              <a:buFontTx/>
              <a:buChar char="•"/>
            </a:pPr>
            <a:r>
              <a:rPr lang="en-US" sz="2600" dirty="0">
                <a:latin typeface="Gill Sans MT" charset="0"/>
                <a:ea typeface="ＭＳ Ｐゴシック" charset="0"/>
                <a:cs typeface="Gill Sans" charset="0"/>
              </a:rPr>
              <a:t>First apply calibration not to the targets, but to the calibrators themselves.</a:t>
            </a:r>
          </a:p>
          <a:p>
            <a:pPr marL="801688" lvl="1" indent="-344488" defTabSz="914400" fontAlgn="base">
              <a:spcBef>
                <a:spcPct val="20000"/>
              </a:spcBef>
              <a:spcAft>
                <a:spcPct val="0"/>
              </a:spcAft>
              <a:buFontTx/>
              <a:buChar char="•"/>
            </a:pPr>
            <a:r>
              <a:rPr lang="en-US" sz="2600" dirty="0">
                <a:latin typeface="Gill Sans MT" charset="0"/>
                <a:ea typeface="ＭＳ Ｐゴシック" charset="0"/>
                <a:cs typeface="Gill Sans" charset="0"/>
              </a:rPr>
              <a:t>Looking at calibrated visibilities for the calibrators is a good way to confirm that the calibration is good and to identify bad data that may have been missed before (e.g. RFI).</a:t>
            </a:r>
          </a:p>
          <a:p>
            <a:pPr marL="344488" indent="-344488" defTabSz="914400" fontAlgn="base">
              <a:spcBef>
                <a:spcPts val="2424"/>
              </a:spcBef>
              <a:spcAft>
                <a:spcPct val="0"/>
              </a:spcAft>
              <a:buFontTx/>
              <a:buChar char="•"/>
            </a:pPr>
            <a:r>
              <a:rPr lang="en-US" sz="2600" dirty="0">
                <a:latin typeface="Gill Sans MT" charset="0"/>
                <a:ea typeface="ＭＳ Ｐゴシック" charset="0"/>
                <a:cs typeface="Gill Sans" charset="0"/>
              </a:rPr>
              <a:t>Multiple calibrators in the data?</a:t>
            </a:r>
          </a:p>
          <a:p>
            <a:pPr marL="801688" lvl="1" indent="-344488" defTabSz="914400" fontAlgn="base">
              <a:spcBef>
                <a:spcPct val="20000"/>
              </a:spcBef>
              <a:spcAft>
                <a:spcPct val="0"/>
              </a:spcAft>
              <a:buFontTx/>
              <a:buChar char="•"/>
            </a:pPr>
            <a:r>
              <a:rPr lang="en-US" sz="2600" dirty="0">
                <a:latin typeface="Gill Sans MT" charset="0"/>
                <a:ea typeface="ＭＳ Ｐゴシック" charset="0"/>
                <a:cs typeface="Gill Sans" charset="0"/>
              </a:rPr>
              <a:t>Simplest approach is to use one run of the </a:t>
            </a:r>
            <a:r>
              <a:rPr lang="en-US" sz="2600" i="1" dirty="0">
                <a:latin typeface="Gill Sans MT" charset="0"/>
                <a:ea typeface="ＭＳ Ｐゴシック" charset="0"/>
                <a:cs typeface="Gill Sans" charset="0"/>
              </a:rPr>
              <a:t>applycal</a:t>
            </a:r>
            <a:r>
              <a:rPr lang="en-US" sz="2600" dirty="0">
                <a:latin typeface="Gill Sans MT" charset="0"/>
                <a:ea typeface="ＭＳ Ｐゴシック" charset="0"/>
                <a:cs typeface="Gill Sans" charset="0"/>
              </a:rPr>
              <a:t> task for each calibrator</a:t>
            </a:r>
          </a:p>
        </p:txBody>
      </p:sp>
      <p:sp>
        <p:nvSpPr>
          <p:cNvPr id="9" name="Rectangle 2">
            <a:extLst>
              <a:ext uri="{FF2B5EF4-FFF2-40B4-BE49-F238E27FC236}">
                <a16:creationId xmlns:a16="http://schemas.microsoft.com/office/drawing/2014/main" id="{91D5C76E-4556-254A-A45C-CD3E4F86E978}"/>
              </a:ext>
            </a:extLst>
          </p:cNvPr>
          <p:cNvSpPr txBox="1">
            <a:spLocks noChangeArrowheads="1"/>
          </p:cNvSpPr>
          <p:nvPr/>
        </p:nvSpPr>
        <p:spPr bwMode="auto">
          <a:xfrm>
            <a:off x="0" y="192154"/>
            <a:ext cx="91440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Applying the calibration</a:t>
            </a:r>
            <a:endParaRPr lang="en-US" sz="2500" i="1" dirty="0">
              <a:latin typeface="Gill Sans MT" charset="0"/>
              <a:ea typeface="ＭＳ Ｐゴシック" charset="0"/>
            </a:endParaRPr>
          </a:p>
        </p:txBody>
      </p:sp>
    </p:spTree>
    <p:extLst>
      <p:ext uri="{BB962C8B-B14F-4D97-AF65-F5344CB8AC3E}">
        <p14:creationId xmlns:p14="http://schemas.microsoft.com/office/powerpoint/2010/main" val="181074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9AF36C-5BC3-C548-A3F3-9F35B3978027}"/>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3"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Box 8">
            <a:extLst>
              <a:ext uri="{FF2B5EF4-FFF2-40B4-BE49-F238E27FC236}">
                <a16:creationId xmlns:a16="http://schemas.microsoft.com/office/drawing/2014/main" id="{FBB11831-0A42-EE4A-BAEA-32DC7C955765}"/>
              </a:ext>
            </a:extLst>
          </p:cNvPr>
          <p:cNvSpPr txBox="1"/>
          <p:nvPr/>
        </p:nvSpPr>
        <p:spPr>
          <a:xfrm>
            <a:off x="693862" y="944344"/>
            <a:ext cx="7765802" cy="5232202"/>
          </a:xfrm>
          <a:prstGeom prst="rect">
            <a:avLst/>
          </a:prstGeom>
          <a:noFill/>
        </p:spPr>
        <p:txBody>
          <a:bodyPr wrap="square" rtlCol="0">
            <a:spAutoFit/>
          </a:bodyPr>
          <a:lstStyle/>
          <a:p>
            <a:r>
              <a:rPr lang="en-US" sz="2000" dirty="0">
                <a:latin typeface="Gill Sans MT" panose="020B0502020104020203" pitchFamily="34" charset="77"/>
                <a:cs typeface="Arial" panose="020B0604020202020204" pitchFamily="34" charset="0"/>
              </a:rPr>
              <a:t>Steps to prepare the data set for this presentation:</a:t>
            </a:r>
            <a:endParaRPr lang="en-US" sz="2000" u="sng" dirty="0">
              <a:solidFill>
                <a:schemeClr val="tx2">
                  <a:lumMod val="60000"/>
                  <a:lumOff val="40000"/>
                </a:schemeClr>
              </a:solidFill>
              <a:latin typeface="Gill Sans MT" panose="020B0502020104020203" pitchFamily="34" charset="77"/>
              <a:cs typeface="Arial" panose="020B0604020202020204" pitchFamily="34" charset="0"/>
            </a:endParaRPr>
          </a:p>
          <a:p>
            <a:endParaRPr lang="en-US" sz="1000" dirty="0">
              <a:latin typeface="Gill Sans MT" panose="020B0502020104020203" pitchFamily="34" charset="77"/>
              <a:cs typeface="Arial" panose="020B0604020202020204" pitchFamily="34" charset="0"/>
            </a:endParaRPr>
          </a:p>
          <a:p>
            <a:pPr marL="342900" indent="-342900">
              <a:buFont typeface="Arial" panose="020B0604020202020204" pitchFamily="34" charset="0"/>
              <a:buChar char="•"/>
            </a:pPr>
            <a:r>
              <a:rPr lang="en-US" sz="2000" dirty="0">
                <a:latin typeface="Gill Sans MT" panose="020B0502020104020203" pitchFamily="34" charset="77"/>
                <a:cs typeface="Arial" panose="020B0604020202020204" pitchFamily="34" charset="0"/>
              </a:rPr>
              <a:t>Download and unzip/</a:t>
            </a:r>
            <a:r>
              <a:rPr lang="en-US" sz="2000" dirty="0" err="1">
                <a:latin typeface="Gill Sans MT" panose="020B0502020104020203" pitchFamily="34" charset="77"/>
                <a:cs typeface="Arial" panose="020B0604020202020204" pitchFamily="34" charset="0"/>
              </a:rPr>
              <a:t>untar</a:t>
            </a:r>
            <a:r>
              <a:rPr lang="en-US" sz="2000" dirty="0">
                <a:latin typeface="Gill Sans MT" panose="020B0502020104020203" pitchFamily="34" charset="77"/>
                <a:cs typeface="Arial" panose="020B0604020202020204" pitchFamily="34" charset="0"/>
              </a:rPr>
              <a:t> Measurement Set (MS):</a:t>
            </a:r>
          </a:p>
          <a:p>
            <a:pPr marL="342900" indent="-342900">
              <a:buFont typeface="Arial" panose="020B0604020202020204" pitchFamily="34" charset="0"/>
              <a:buChar char="•"/>
            </a:pPr>
            <a:endParaRPr lang="en-US" sz="2000" dirty="0">
              <a:latin typeface="Gill Sans MT" panose="020B0502020104020203" pitchFamily="34" charset="77"/>
              <a:cs typeface="Arial" panose="020B0604020202020204" pitchFamily="34" charset="0"/>
            </a:endParaRPr>
          </a:p>
          <a:p>
            <a:pPr marL="342900" indent="-342900">
              <a:buFont typeface="Arial" panose="020B0604020202020204" pitchFamily="34" charset="0"/>
              <a:buChar char="•"/>
            </a:pPr>
            <a:endParaRPr lang="en-US" sz="2000" dirty="0">
              <a:latin typeface="Gill Sans MT" panose="020B0502020104020203" pitchFamily="34" charset="77"/>
              <a:cs typeface="Arial" panose="020B0604020202020204" pitchFamily="34" charset="0"/>
            </a:endParaRPr>
          </a:p>
          <a:p>
            <a:pPr marL="342900" indent="-342900">
              <a:buFont typeface="Arial" panose="020B0604020202020204" pitchFamily="34" charset="0"/>
              <a:buChar char="•"/>
            </a:pPr>
            <a:endParaRPr lang="en-US" sz="2000" dirty="0">
              <a:latin typeface="Gill Sans MT" panose="020B0502020104020203" pitchFamily="34" charset="77"/>
              <a:cs typeface="Arial" panose="020B0604020202020204" pitchFamily="34" charset="0"/>
            </a:endParaRPr>
          </a:p>
          <a:p>
            <a:pPr marL="342900" indent="-342900">
              <a:buFont typeface="Arial" panose="020B0604020202020204" pitchFamily="34" charset="0"/>
              <a:buChar char="•"/>
            </a:pPr>
            <a:endParaRPr lang="en-US" sz="2000" dirty="0">
              <a:latin typeface="Gill Sans MT" panose="020B0502020104020203" pitchFamily="34" charset="77"/>
              <a:cs typeface="Arial" panose="020B0604020202020204" pitchFamily="34" charset="0"/>
            </a:endParaRPr>
          </a:p>
          <a:p>
            <a:pPr marL="342900" indent="-342900">
              <a:buFont typeface="Arial" panose="020B0604020202020204" pitchFamily="34" charset="0"/>
              <a:buChar char="•"/>
            </a:pPr>
            <a:endParaRPr lang="en-US" sz="2000" dirty="0">
              <a:latin typeface="Gill Sans MT" panose="020B0502020104020203" pitchFamily="34" charset="77"/>
              <a:cs typeface="Arial" panose="020B0604020202020204" pitchFamily="34" charset="0"/>
            </a:endParaRPr>
          </a:p>
          <a:p>
            <a:pPr marL="342900" indent="-342900">
              <a:buFont typeface="Arial" panose="020B0604020202020204" pitchFamily="34" charset="0"/>
              <a:buChar char="•"/>
            </a:pPr>
            <a:endParaRPr lang="en-US" sz="2000" dirty="0">
              <a:latin typeface="Gill Sans MT" panose="020B0502020104020203" pitchFamily="34" charset="77"/>
              <a:cs typeface="Arial" panose="020B0604020202020204" pitchFamily="34" charset="0"/>
            </a:endParaRPr>
          </a:p>
          <a:p>
            <a:endParaRPr lang="en-US" sz="2000" dirty="0">
              <a:latin typeface="Gill Sans MT" panose="020B0502020104020203" pitchFamily="34" charset="77"/>
              <a:cs typeface="Arial" panose="020B0604020202020204" pitchFamily="34" charset="0"/>
            </a:endParaRPr>
          </a:p>
          <a:p>
            <a:pPr marL="342900" indent="-342900">
              <a:buFont typeface="Arial" panose="020B0604020202020204" pitchFamily="34" charset="0"/>
              <a:buChar char="•"/>
            </a:pPr>
            <a:r>
              <a:rPr lang="en-US" sz="2000" dirty="0">
                <a:latin typeface="Gill Sans MT" panose="020B0502020104020203" pitchFamily="34" charset="77"/>
                <a:cs typeface="Arial" panose="020B0604020202020204" pitchFamily="34" charset="0"/>
              </a:rPr>
              <a:t>Use mstransform to split out:</a:t>
            </a:r>
          </a:p>
          <a:p>
            <a:pPr marL="800100" lvl="1" indent="-342900">
              <a:buFont typeface="Arial" panose="020B0604020202020204" pitchFamily="34" charset="0"/>
              <a:buChar char="•"/>
            </a:pPr>
            <a:r>
              <a:rPr lang="en-US" sz="2000" dirty="0">
                <a:solidFill>
                  <a:schemeClr val="tx2">
                    <a:lumMod val="60000"/>
                    <a:lumOff val="40000"/>
                  </a:schemeClr>
                </a:solidFill>
                <a:latin typeface="Gill Sans MT" panose="020B0502020104020203" pitchFamily="34" charset="77"/>
                <a:cs typeface="Arial" panose="020B0604020202020204" pitchFamily="34" charset="0"/>
              </a:rPr>
              <a:t>spw = '6~8'</a:t>
            </a:r>
          </a:p>
          <a:p>
            <a:pPr marL="800100" lvl="1" indent="-342900">
              <a:buFont typeface="Arial" panose="020B0604020202020204" pitchFamily="34" charset="0"/>
              <a:buChar char="•"/>
            </a:pPr>
            <a:r>
              <a:rPr lang="en-US" sz="2000" dirty="0">
                <a:solidFill>
                  <a:schemeClr val="tx2">
                    <a:lumMod val="60000"/>
                    <a:lumOff val="40000"/>
                  </a:schemeClr>
                </a:solidFill>
                <a:latin typeface="Gill Sans MT" panose="020B0502020104020203" pitchFamily="34" charset="77"/>
                <a:cs typeface="Arial" panose="020B0604020202020204" pitchFamily="34" charset="0"/>
              </a:rPr>
              <a:t>scan = '5~11'</a:t>
            </a:r>
          </a:p>
          <a:p>
            <a:pPr marL="800100" lvl="1" indent="-342900">
              <a:buFont typeface="Arial" panose="020B0604020202020204" pitchFamily="34" charset="0"/>
              <a:buChar char="•"/>
            </a:pPr>
            <a:r>
              <a:rPr lang="en-US" sz="2000" dirty="0" err="1">
                <a:solidFill>
                  <a:schemeClr val="tx2">
                    <a:lumMod val="60000"/>
                    <a:lumOff val="40000"/>
                  </a:schemeClr>
                </a:solidFill>
                <a:latin typeface="Gill Sans MT" panose="020B0502020104020203" pitchFamily="34" charset="77"/>
                <a:cs typeface="Arial" panose="020B0604020202020204" pitchFamily="34" charset="0"/>
              </a:rPr>
              <a:t>datacolumn</a:t>
            </a:r>
            <a:r>
              <a:rPr lang="en-US" sz="2000" dirty="0">
                <a:solidFill>
                  <a:schemeClr val="tx2">
                    <a:lumMod val="60000"/>
                    <a:lumOff val="40000"/>
                  </a:schemeClr>
                </a:solidFill>
                <a:latin typeface="Gill Sans MT" panose="020B0502020104020203" pitchFamily="34" charset="77"/>
                <a:cs typeface="Arial" panose="020B0604020202020204" pitchFamily="34" charset="0"/>
              </a:rPr>
              <a:t> = 'data'</a:t>
            </a:r>
          </a:p>
          <a:p>
            <a:pPr marL="342900" indent="-342900">
              <a:buFont typeface="Arial" panose="020B0604020202020204" pitchFamily="34" charset="0"/>
              <a:buChar char="•"/>
            </a:pPr>
            <a:r>
              <a:rPr lang="en-US" sz="2000" dirty="0">
                <a:latin typeface="Gill Sans MT" panose="020B0502020104020203" pitchFamily="34" charset="77"/>
                <a:cs typeface="Arial" panose="020B0604020202020204" pitchFamily="34" charset="0"/>
              </a:rPr>
              <a:t>Set </a:t>
            </a:r>
            <a:r>
              <a:rPr lang="en-US" sz="2000" dirty="0" err="1">
                <a:latin typeface="Gill Sans MT" panose="020B0502020104020203" pitchFamily="34" charset="77"/>
                <a:cs typeface="Arial" panose="020B0604020202020204" pitchFamily="34" charset="0"/>
              </a:rPr>
              <a:t>outputvis</a:t>
            </a:r>
            <a:r>
              <a:rPr lang="en-US" sz="2000" dirty="0">
                <a:latin typeface="Gill Sans MT" panose="020B0502020104020203" pitchFamily="34" charset="77"/>
                <a:cs typeface="Arial" panose="020B0604020202020204" pitchFamily="34" charset="0"/>
              </a:rPr>
              <a:t> to something simple:  "my_data.ms"</a:t>
            </a:r>
          </a:p>
          <a:p>
            <a:pPr algn="ctr"/>
            <a:endParaRPr lang="en-US" sz="1600" dirty="0">
              <a:latin typeface="Gill Sans MT" panose="020B0502020104020203" pitchFamily="34" charset="77"/>
              <a:cs typeface="Arial" panose="020B0604020202020204" pitchFamily="34" charset="0"/>
            </a:endParaRPr>
          </a:p>
          <a:p>
            <a:r>
              <a:rPr lang="en-US" sz="2000" dirty="0">
                <a:latin typeface="Gill Sans MT" panose="020B0502020104020203" pitchFamily="34" charset="77"/>
                <a:cs typeface="Arial" panose="020B0604020202020204" pitchFamily="34" charset="0"/>
              </a:rPr>
              <a:t>             </a:t>
            </a:r>
            <a:r>
              <a:rPr lang="en-US" sz="2400" dirty="0">
                <a:latin typeface="Gill Sans MT" panose="020B0502020104020203" pitchFamily="34" charset="77"/>
                <a:cs typeface="Arial" panose="020B0604020202020204" pitchFamily="34" charset="0"/>
              </a:rPr>
              <a:t>Final data set size is ~1.2 GB.</a:t>
            </a:r>
          </a:p>
        </p:txBody>
      </p:sp>
      <p:sp>
        <p:nvSpPr>
          <p:cNvPr id="17" name="Text Placeholder 1">
            <a:extLst>
              <a:ext uri="{FF2B5EF4-FFF2-40B4-BE49-F238E27FC236}">
                <a16:creationId xmlns:a16="http://schemas.microsoft.com/office/drawing/2014/main" id="{62E8A661-1D89-DA4B-9A5C-5D158FA80FD8}"/>
              </a:ext>
            </a:extLst>
          </p:cNvPr>
          <p:cNvSpPr>
            <a:spLocks noGrp="1"/>
          </p:cNvSpPr>
          <p:nvPr>
            <p:ph type="body" sz="quarter" idx="10"/>
          </p:nvPr>
        </p:nvSpPr>
        <p:spPr>
          <a:xfrm>
            <a:off x="270788" y="145743"/>
            <a:ext cx="8873212" cy="524500"/>
          </a:xfrm>
        </p:spPr>
        <p:txBody>
          <a:bodyPr/>
          <a:lstStyle/>
          <a:p>
            <a:pPr algn="ctr"/>
            <a:r>
              <a:rPr lang="en-US" dirty="0"/>
              <a:t>Accessing data used for this presentation</a:t>
            </a:r>
          </a:p>
        </p:txBody>
      </p:sp>
      <p:pic>
        <p:nvPicPr>
          <p:cNvPr id="2" name="Picture 1">
            <a:extLst>
              <a:ext uri="{FF2B5EF4-FFF2-40B4-BE49-F238E27FC236}">
                <a16:creationId xmlns:a16="http://schemas.microsoft.com/office/drawing/2014/main" id="{389AD24C-FEA4-BD96-73DC-AAED16F5EADA}"/>
              </a:ext>
            </a:extLst>
          </p:cNvPr>
          <p:cNvPicPr>
            <a:picLocks noChangeAspect="1"/>
          </p:cNvPicPr>
          <p:nvPr/>
        </p:nvPicPr>
        <p:blipFill>
          <a:blip r:embed="rId3"/>
          <a:stretch>
            <a:fillRect/>
          </a:stretch>
        </p:blipFill>
        <p:spPr>
          <a:xfrm>
            <a:off x="1641929" y="1828556"/>
            <a:ext cx="4198801" cy="199791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cxnSp>
        <p:nvCxnSpPr>
          <p:cNvPr id="7" name="Straight Arrow Connector 6">
            <a:extLst>
              <a:ext uri="{FF2B5EF4-FFF2-40B4-BE49-F238E27FC236}">
                <a16:creationId xmlns:a16="http://schemas.microsoft.com/office/drawing/2014/main" id="{D7906677-A9E5-1BC2-E29F-0EA5EB2A994A}"/>
              </a:ext>
            </a:extLst>
          </p:cNvPr>
          <p:cNvCxnSpPr>
            <a:cxnSpLocks/>
          </p:cNvCxnSpPr>
          <p:nvPr/>
        </p:nvCxnSpPr>
        <p:spPr>
          <a:xfrm flipH="1">
            <a:off x="3819979" y="1798323"/>
            <a:ext cx="545192" cy="60959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F0F34196-06C0-DC11-95E3-CD2C72173B59}"/>
              </a:ext>
            </a:extLst>
          </p:cNvPr>
          <p:cNvSpPr txBox="1"/>
          <p:nvPr/>
        </p:nvSpPr>
        <p:spPr>
          <a:xfrm>
            <a:off x="4092575" y="4100575"/>
            <a:ext cx="2719399" cy="707886"/>
          </a:xfrm>
          <a:prstGeom prst="rect">
            <a:avLst/>
          </a:prstGeom>
          <a:noFill/>
        </p:spPr>
        <p:txBody>
          <a:bodyPr wrap="none" rtlCol="0">
            <a:spAutoFit/>
          </a:bodyPr>
          <a:lstStyle/>
          <a:p>
            <a:pPr marL="800100" lvl="1" indent="-342900">
              <a:buFont typeface="Arial" panose="020B0604020202020204" pitchFamily="34" charset="0"/>
              <a:buChar char="•"/>
            </a:pPr>
            <a:r>
              <a:rPr lang="en-US" sz="2000" dirty="0" err="1">
                <a:solidFill>
                  <a:schemeClr val="tx2">
                    <a:lumMod val="60000"/>
                    <a:lumOff val="40000"/>
                  </a:schemeClr>
                </a:solidFill>
                <a:latin typeface="Gill Sans MT" panose="020B0502020104020203" pitchFamily="34" charset="77"/>
                <a:cs typeface="Arial" panose="020B0604020202020204" pitchFamily="34" charset="0"/>
              </a:rPr>
              <a:t>keepflags</a:t>
            </a:r>
            <a:r>
              <a:rPr lang="en-US" sz="2000" dirty="0">
                <a:solidFill>
                  <a:schemeClr val="tx2">
                    <a:lumMod val="60000"/>
                    <a:lumOff val="40000"/>
                  </a:schemeClr>
                </a:solidFill>
                <a:latin typeface="Gill Sans MT" panose="020B0502020104020203" pitchFamily="34" charset="77"/>
                <a:cs typeface="Arial" panose="020B0604020202020204" pitchFamily="34" charset="0"/>
              </a:rPr>
              <a:t> = False</a:t>
            </a:r>
          </a:p>
          <a:p>
            <a:pPr marL="800100" lvl="1" indent="-342900">
              <a:buFont typeface="Arial" panose="020B0604020202020204" pitchFamily="34" charset="0"/>
              <a:buChar char="•"/>
            </a:pPr>
            <a:r>
              <a:rPr lang="en-US" sz="2000" dirty="0" err="1">
                <a:solidFill>
                  <a:schemeClr val="tx2">
                    <a:lumMod val="60000"/>
                    <a:lumOff val="40000"/>
                  </a:schemeClr>
                </a:solidFill>
                <a:latin typeface="Gill Sans MT" panose="020B0502020104020203" pitchFamily="34" charset="77"/>
                <a:cs typeface="Arial" panose="020B0604020202020204" pitchFamily="34" charset="0"/>
              </a:rPr>
              <a:t>hanning</a:t>
            </a:r>
            <a:r>
              <a:rPr lang="en-US" sz="2000" dirty="0">
                <a:solidFill>
                  <a:schemeClr val="tx2">
                    <a:lumMod val="60000"/>
                    <a:lumOff val="40000"/>
                  </a:schemeClr>
                </a:solidFill>
                <a:latin typeface="Gill Sans MT" panose="020B0502020104020203" pitchFamily="34" charset="77"/>
                <a:cs typeface="Arial" panose="020B0604020202020204" pitchFamily="34" charset="0"/>
              </a:rPr>
              <a:t> = True</a:t>
            </a:r>
          </a:p>
        </p:txBody>
      </p:sp>
    </p:spTree>
    <p:extLst>
      <p:ext uri="{BB962C8B-B14F-4D97-AF65-F5344CB8AC3E}">
        <p14:creationId xmlns:p14="http://schemas.microsoft.com/office/powerpoint/2010/main" val="3668774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E8E9E6-14FC-3140-859A-9431616B27C0}"/>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309944" y="145743"/>
            <a:ext cx="8834056" cy="524500"/>
          </a:xfrm>
        </p:spPr>
        <p:txBody>
          <a:bodyPr/>
          <a:lstStyle/>
          <a:p>
            <a:r>
              <a:rPr lang="en-US" dirty="0"/>
              <a:t>Apply the calibration:  </a:t>
            </a:r>
            <a:r>
              <a:rPr lang="en-US" i="1" dirty="0"/>
              <a:t>flux/bandpass calibrator</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applycal</a:t>
            </a:r>
          </a:p>
        </p:txBody>
      </p:sp>
      <p:sp>
        <p:nvSpPr>
          <p:cNvPr id="10" name="TextBox 9">
            <a:extLst>
              <a:ext uri="{FF2B5EF4-FFF2-40B4-BE49-F238E27FC236}">
                <a16:creationId xmlns:a16="http://schemas.microsoft.com/office/drawing/2014/main" id="{1A87BF4D-06F1-F64A-934A-44CAACF7F2C6}"/>
              </a:ext>
            </a:extLst>
          </p:cNvPr>
          <p:cNvSpPr txBox="1"/>
          <p:nvPr/>
        </p:nvSpPr>
        <p:spPr>
          <a:xfrm>
            <a:off x="1055926" y="3094031"/>
            <a:ext cx="7530862" cy="2308324"/>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a:t>
            </a:r>
            <a:r>
              <a:rPr lang="en-US" i="1" dirty="0">
                <a:latin typeface="Gill Sans MT" panose="020B0502020104020203" pitchFamily="34" charset="0"/>
              </a:rPr>
              <a:t>applycal: </a:t>
            </a:r>
            <a:r>
              <a:rPr lang="en-US" dirty="0">
                <a:latin typeface="Gill Sans MT" panose="020B0502020104020203" pitchFamily="34" charset="0"/>
              </a:rPr>
              <a:t>apply calibration to bandpass/flux cal</a:t>
            </a:r>
          </a:p>
          <a:p>
            <a:r>
              <a:rPr lang="en-US" dirty="0">
                <a:latin typeface="Courier New" panose="02070309020205020404" pitchFamily="49" charset="0"/>
                <a:cs typeface="Courier New" panose="02070309020205020404" pitchFamily="49" charset="0"/>
              </a:rPr>
              <a:t>vis = 'my_data.ms'</a:t>
            </a:r>
          </a:p>
          <a:p>
            <a:r>
              <a:rPr lang="en-US" dirty="0">
                <a:latin typeface="Courier New" panose="02070309020205020404" pitchFamily="49" charset="0"/>
                <a:cs typeface="Courier New" panose="02070309020205020404" pitchFamily="49" charset="0"/>
              </a:rPr>
              <a:t>field = '0137+331=3C48'</a:t>
            </a:r>
          </a:p>
          <a:p>
            <a:pPr marL="1779588" indent="-1766888"/>
            <a:r>
              <a:rPr lang="en-US" dirty="0">
                <a:latin typeface="Courier New" panose="02070309020205020404" pitchFamily="49" charset="0"/>
                <a:cs typeface="Courier New" panose="02070309020205020404" pitchFamily="49" charset="0"/>
              </a:rPr>
              <a:t>gaintable = ['antpos.cal', 'tecim.cal', 'delays.cal', 'bandpass.cal', 'fluxscale.cal']</a:t>
            </a:r>
          </a:p>
          <a:p>
            <a:pPr marL="1779588" indent="-1766888"/>
            <a:r>
              <a:rPr lang="en-US" dirty="0">
                <a:latin typeface="Courier New" panose="02070309020205020404" pitchFamily="49" charset="0"/>
                <a:cs typeface="Courier New" panose="02070309020205020404" pitchFamily="49" charset="0"/>
              </a:rPr>
              <a:t>gainfield = ['', '', '', '', '0137+331=3C48']</a:t>
            </a:r>
          </a:p>
          <a:p>
            <a:pPr marL="1779588" indent="-1766888"/>
            <a:r>
              <a:rPr lang="en-US" dirty="0">
                <a:latin typeface="Courier New" panose="02070309020205020404" pitchFamily="49" charset="0"/>
                <a:cs typeface="Courier New" panose="02070309020205020404" pitchFamily="49" charset="0"/>
              </a:rPr>
              <a:t>interp = ['', '', '', '', 'nearest']</a:t>
            </a:r>
          </a:p>
          <a:p>
            <a:pPr marL="1779588" indent="-1766888"/>
            <a:r>
              <a:rPr lang="en-US" dirty="0">
                <a:latin typeface="Courier New" panose="02070309020205020404" pitchFamily="49" charset="0"/>
                <a:cs typeface="Courier New" panose="02070309020205020404" pitchFamily="49" charset="0"/>
              </a:rPr>
              <a:t>calwt = False</a:t>
            </a:r>
          </a:p>
        </p:txBody>
      </p:sp>
      <p:sp>
        <p:nvSpPr>
          <p:cNvPr id="11" name="Rectangle 4">
            <a:extLst>
              <a:ext uri="{FF2B5EF4-FFF2-40B4-BE49-F238E27FC236}">
                <a16:creationId xmlns:a16="http://schemas.microsoft.com/office/drawing/2014/main" id="{8A435EE8-2A3C-104E-AA64-DB9E05285C29}"/>
              </a:ext>
            </a:extLst>
          </p:cNvPr>
          <p:cNvSpPr>
            <a:spLocks noChangeArrowheads="1"/>
          </p:cNvSpPr>
          <p:nvPr/>
        </p:nvSpPr>
        <p:spPr bwMode="auto">
          <a:xfrm>
            <a:off x="457200" y="1332821"/>
            <a:ext cx="8389196" cy="1420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defTabSz="914400" fontAlgn="base">
              <a:spcBef>
                <a:spcPct val="20000"/>
              </a:spcBef>
              <a:spcAft>
                <a:spcPct val="0"/>
              </a:spcAft>
            </a:pPr>
            <a:r>
              <a:rPr lang="en-US" sz="1900" dirty="0">
                <a:latin typeface="Courier New" charset="0"/>
                <a:ea typeface="Courier New" charset="0"/>
                <a:cs typeface="Courier New" charset="0"/>
              </a:rPr>
              <a:t>gaintable</a:t>
            </a:r>
            <a:r>
              <a:rPr lang="en-US" sz="1900" dirty="0">
                <a:latin typeface="Gill Sans MT"/>
                <a:ea typeface="ＭＳ Ｐゴシック" charset="0"/>
                <a:cs typeface="Gill Sans" charset="0"/>
              </a:rPr>
              <a:t>:  the calibration tables</a:t>
            </a:r>
          </a:p>
          <a:p>
            <a:pPr marL="344488" indent="-344488" defTabSz="914400" fontAlgn="base">
              <a:spcBef>
                <a:spcPct val="20000"/>
              </a:spcBef>
              <a:spcAft>
                <a:spcPct val="0"/>
              </a:spcAft>
            </a:pPr>
            <a:r>
              <a:rPr lang="en-US" sz="1900" dirty="0">
                <a:latin typeface="Courier New" charset="0"/>
                <a:ea typeface="Courier New" charset="0"/>
                <a:cs typeface="Courier New" charset="0"/>
              </a:rPr>
              <a:t>gainfield</a:t>
            </a:r>
            <a:r>
              <a:rPr lang="en-US" sz="1900" dirty="0">
                <a:latin typeface="Gill Sans MT"/>
                <a:ea typeface="ＭＳ Ｐゴシック" charset="0"/>
                <a:cs typeface="Gill Sans" charset="0"/>
              </a:rPr>
              <a:t>:  fields from the above tables (if table has solutions from &gt;1 source)</a:t>
            </a:r>
          </a:p>
          <a:p>
            <a:pPr marL="344488" indent="-344488" defTabSz="914400" fontAlgn="base">
              <a:spcBef>
                <a:spcPct val="20000"/>
              </a:spcBef>
              <a:spcAft>
                <a:spcPct val="0"/>
              </a:spcAft>
            </a:pPr>
            <a:r>
              <a:rPr lang="en-US" sz="1900" dirty="0">
                <a:latin typeface="Courier New" charset="0"/>
                <a:ea typeface="Courier New" charset="0"/>
                <a:cs typeface="Courier New" charset="0"/>
              </a:rPr>
              <a:t>interp</a:t>
            </a:r>
            <a:r>
              <a:rPr lang="en-US" sz="1900" dirty="0">
                <a:latin typeface="Gill Sans MT"/>
                <a:ea typeface="ＭＳ Ｐゴシック" charset="0"/>
                <a:cs typeface="Gill Sans" charset="0"/>
              </a:rPr>
              <a:t>:  apply </a:t>
            </a:r>
            <a:r>
              <a:rPr lang="en-US" sz="1900" i="1" dirty="0">
                <a:latin typeface="Courier New" panose="02070309020205020404" pitchFamily="49" charset="0"/>
                <a:ea typeface="ＭＳ Ｐゴシック" charset="0"/>
                <a:cs typeface="Courier New" panose="02070309020205020404" pitchFamily="49" charset="0"/>
              </a:rPr>
              <a:t>nearest</a:t>
            </a:r>
            <a:r>
              <a:rPr lang="en-US" sz="1900" dirty="0">
                <a:latin typeface="Gill Sans MT"/>
                <a:ea typeface="ＭＳ Ｐゴシック" charset="0"/>
                <a:cs typeface="Gill Sans" charset="0"/>
              </a:rPr>
              <a:t> solution? or interpolate between solutions (</a:t>
            </a:r>
            <a:r>
              <a:rPr lang="en-US" sz="1900" i="1" dirty="0">
                <a:latin typeface="Courier New" panose="02070309020205020404" pitchFamily="49" charset="0"/>
                <a:ea typeface="ＭＳ Ｐゴシック" charset="0"/>
                <a:cs typeface="Courier New" panose="02070309020205020404" pitchFamily="49" charset="0"/>
              </a:rPr>
              <a:t>linear</a:t>
            </a:r>
            <a:r>
              <a:rPr lang="en-US" sz="1900" dirty="0">
                <a:latin typeface="Gill Sans MT"/>
                <a:ea typeface="ＭＳ Ｐゴシック" charset="0"/>
                <a:cs typeface="Gill Sans" charset="0"/>
              </a:rPr>
              <a:t>)?</a:t>
            </a:r>
          </a:p>
          <a:p>
            <a:pPr marL="344488" indent="-344488" defTabSz="914400" fontAlgn="base">
              <a:spcBef>
                <a:spcPct val="20000"/>
              </a:spcBef>
              <a:spcAft>
                <a:spcPct val="0"/>
              </a:spcAft>
            </a:pPr>
            <a:r>
              <a:rPr lang="en-US" sz="1900" dirty="0">
                <a:latin typeface="Courier New" charset="0"/>
                <a:ea typeface="Courier New" charset="0"/>
                <a:cs typeface="Courier New" charset="0"/>
              </a:rPr>
              <a:t>calwt</a:t>
            </a:r>
            <a:r>
              <a:rPr lang="en-US" sz="1900" dirty="0">
                <a:latin typeface="Gill Sans MT"/>
                <a:ea typeface="ＭＳ Ｐゴシック" charset="0"/>
                <a:cs typeface="Gill Sans" charset="0"/>
              </a:rPr>
              <a:t>:  use system calibration to weight the data? not yet for VLA data! (</a:t>
            </a:r>
            <a:r>
              <a:rPr lang="en-US" sz="1900" dirty="0">
                <a:latin typeface="Courier New" panose="02070309020205020404" pitchFamily="49" charset="0"/>
                <a:ea typeface="ＭＳ Ｐゴシック" charset="0"/>
                <a:cs typeface="Courier New" panose="02070309020205020404" pitchFamily="49" charset="0"/>
              </a:rPr>
              <a:t>False</a:t>
            </a:r>
            <a:r>
              <a:rPr lang="en-US" sz="1900" dirty="0">
                <a:latin typeface="Gill Sans MT" panose="020B0502020104020203" pitchFamily="34" charset="77"/>
                <a:ea typeface="ＭＳ Ｐゴシック" charset="0"/>
                <a:cs typeface="Courier New" panose="02070309020205020404" pitchFamily="49" charset="0"/>
              </a:rPr>
              <a:t>)</a:t>
            </a:r>
            <a:endParaRPr lang="en-US" sz="2000" dirty="0">
              <a:latin typeface="Courier New" charset="0"/>
              <a:ea typeface="ＭＳ Ｐゴシック" charset="0"/>
              <a:cs typeface="Gill Sans" charset="0"/>
            </a:endParaRPr>
          </a:p>
          <a:p>
            <a:pPr marL="344488" indent="-344488" defTabSz="914400" fontAlgn="base">
              <a:spcBef>
                <a:spcPct val="20000"/>
              </a:spcBef>
              <a:spcAft>
                <a:spcPct val="0"/>
              </a:spcAft>
            </a:pPr>
            <a:endParaRPr lang="en-US" sz="2000" dirty="0">
              <a:latin typeface="Courier New" charset="0"/>
              <a:ea typeface="ＭＳ Ｐゴシック" charset="0"/>
              <a:cs typeface="Gill Sans" charset="0"/>
            </a:endParaRPr>
          </a:p>
        </p:txBody>
      </p:sp>
      <p:sp>
        <p:nvSpPr>
          <p:cNvPr id="13" name="Oval 12">
            <a:extLst>
              <a:ext uri="{FF2B5EF4-FFF2-40B4-BE49-F238E27FC236}">
                <a16:creationId xmlns:a16="http://schemas.microsoft.com/office/drawing/2014/main" id="{464B335B-1D57-514D-9BF6-1F55EEB36997}"/>
              </a:ext>
            </a:extLst>
          </p:cNvPr>
          <p:cNvSpPr/>
          <p:nvPr/>
        </p:nvSpPr>
        <p:spPr>
          <a:xfrm>
            <a:off x="2163653" y="3644162"/>
            <a:ext cx="2150770" cy="32918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BA12AE2-BD4E-394D-A60E-85374D4F1287}"/>
              </a:ext>
            </a:extLst>
          </p:cNvPr>
          <p:cNvSpPr/>
          <p:nvPr/>
        </p:nvSpPr>
        <p:spPr>
          <a:xfrm>
            <a:off x="5034564" y="4468969"/>
            <a:ext cx="2150770" cy="32918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312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C1D20F-5B05-614B-8E27-E54A5CF2EEC1}"/>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309944" y="145743"/>
            <a:ext cx="8834056" cy="524500"/>
          </a:xfrm>
        </p:spPr>
        <p:txBody>
          <a:bodyPr/>
          <a:lstStyle/>
          <a:p>
            <a:r>
              <a:rPr lang="en-US" dirty="0"/>
              <a:t>Apply the calibration:  </a:t>
            </a:r>
            <a:r>
              <a:rPr lang="en-US" i="1" dirty="0"/>
              <a:t>gain</a:t>
            </a:r>
            <a:r>
              <a:rPr lang="en-US" dirty="0"/>
              <a:t> </a:t>
            </a:r>
            <a:r>
              <a:rPr lang="en-US" i="1" dirty="0"/>
              <a:t>calibrators</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applycal</a:t>
            </a:r>
          </a:p>
        </p:txBody>
      </p:sp>
      <p:sp>
        <p:nvSpPr>
          <p:cNvPr id="10" name="TextBox 9">
            <a:extLst>
              <a:ext uri="{FF2B5EF4-FFF2-40B4-BE49-F238E27FC236}">
                <a16:creationId xmlns:a16="http://schemas.microsoft.com/office/drawing/2014/main" id="{1A87BF4D-06F1-F64A-934A-44CAACF7F2C6}"/>
              </a:ext>
            </a:extLst>
          </p:cNvPr>
          <p:cNvSpPr txBox="1"/>
          <p:nvPr/>
        </p:nvSpPr>
        <p:spPr>
          <a:xfrm>
            <a:off x="933676" y="2551837"/>
            <a:ext cx="7667399" cy="2308324"/>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a:t>
            </a:r>
            <a:r>
              <a:rPr lang="en-US" i="1" dirty="0">
                <a:latin typeface="Gill Sans MT" panose="020B0502020104020203" pitchFamily="34" charset="0"/>
              </a:rPr>
              <a:t>applycal:  </a:t>
            </a:r>
            <a:r>
              <a:rPr lang="en-US" dirty="0">
                <a:latin typeface="Gill Sans MT" panose="020B0502020104020203" pitchFamily="34" charset="0"/>
              </a:rPr>
              <a:t>apply calibration to gain calibrator</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vis = 'my_data.ms'</a:t>
            </a:r>
          </a:p>
          <a:p>
            <a:r>
              <a:rPr lang="en-US" dirty="0">
                <a:latin typeface="Courier New" panose="02070309020205020404" pitchFamily="49" charset="0"/>
                <a:cs typeface="Courier New" panose="02070309020205020404" pitchFamily="49" charset="0"/>
              </a:rPr>
              <a:t>field = 'J0259+0747'</a:t>
            </a:r>
          </a:p>
          <a:p>
            <a:pPr marL="1779588" indent="-1766888"/>
            <a:r>
              <a:rPr lang="en-US" dirty="0">
                <a:latin typeface="Courier New" panose="02070309020205020404" pitchFamily="49" charset="0"/>
                <a:cs typeface="Courier New" panose="02070309020205020404" pitchFamily="49" charset="0"/>
              </a:rPr>
              <a:t>gaintable = ['antpos.cal', 'tecim.cal', 'delays.cal', 'bandpass.cal', 'fluxscale.cal']</a:t>
            </a:r>
          </a:p>
          <a:p>
            <a:pPr marL="1779588" indent="-1766888"/>
            <a:r>
              <a:rPr lang="en-US" dirty="0">
                <a:latin typeface="Courier New" panose="02070309020205020404" pitchFamily="49" charset="0"/>
                <a:cs typeface="Courier New" panose="02070309020205020404" pitchFamily="49" charset="0"/>
              </a:rPr>
              <a:t>gainfield = ['', '', '', '', 'J0259+0747']</a:t>
            </a:r>
          </a:p>
          <a:p>
            <a:pPr marL="1779588" indent="-1766888"/>
            <a:r>
              <a:rPr lang="en-US" dirty="0">
                <a:latin typeface="Courier New" panose="02070309020205020404" pitchFamily="49" charset="0"/>
                <a:cs typeface="Courier New" panose="02070309020205020404" pitchFamily="49" charset="0"/>
              </a:rPr>
              <a:t>interp = ['', '', '', '', 'nearest']</a:t>
            </a:r>
          </a:p>
          <a:p>
            <a:pPr marL="1779588" indent="-1766888"/>
            <a:r>
              <a:rPr lang="en-US" dirty="0">
                <a:latin typeface="Courier New" panose="02070309020205020404" pitchFamily="49" charset="0"/>
                <a:cs typeface="Courier New" panose="02070309020205020404" pitchFamily="49" charset="0"/>
              </a:rPr>
              <a:t>calwt = False</a:t>
            </a:r>
          </a:p>
        </p:txBody>
      </p:sp>
      <p:sp>
        <p:nvSpPr>
          <p:cNvPr id="11" name="Rectangle 4">
            <a:extLst>
              <a:ext uri="{FF2B5EF4-FFF2-40B4-BE49-F238E27FC236}">
                <a16:creationId xmlns:a16="http://schemas.microsoft.com/office/drawing/2014/main" id="{8A435EE8-2A3C-104E-AA64-DB9E05285C29}"/>
              </a:ext>
            </a:extLst>
          </p:cNvPr>
          <p:cNvSpPr>
            <a:spLocks noChangeArrowheads="1"/>
          </p:cNvSpPr>
          <p:nvPr/>
        </p:nvSpPr>
        <p:spPr bwMode="auto">
          <a:xfrm>
            <a:off x="1055926" y="1504917"/>
            <a:ext cx="7545149" cy="1420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2700" indent="-12700" defTabSz="914400" fontAlgn="base">
              <a:spcBef>
                <a:spcPct val="20000"/>
              </a:spcBef>
              <a:spcAft>
                <a:spcPct val="0"/>
              </a:spcAft>
            </a:pPr>
            <a:r>
              <a:rPr lang="en-US" sz="2400" dirty="0">
                <a:latin typeface="Gill Sans MT" panose="020B0502020104020203" pitchFamily="34" charset="77"/>
                <a:ea typeface="Courier New" charset="0"/>
                <a:cs typeface="Courier New" charset="0"/>
              </a:rPr>
              <a:t>Now apply the calibration to each of the phase calibrators.  Most of the input parameters remain the same...</a:t>
            </a:r>
            <a:endParaRPr lang="en-US" sz="2800" dirty="0">
              <a:latin typeface="Gill Sans MT" panose="020B0502020104020203" pitchFamily="34" charset="77"/>
              <a:ea typeface="ＭＳ Ｐゴシック" charset="0"/>
              <a:cs typeface="Gill Sans" charset="0"/>
            </a:endParaRPr>
          </a:p>
        </p:txBody>
      </p:sp>
      <p:sp>
        <p:nvSpPr>
          <p:cNvPr id="3" name="Oval 2">
            <a:extLst>
              <a:ext uri="{FF2B5EF4-FFF2-40B4-BE49-F238E27FC236}">
                <a16:creationId xmlns:a16="http://schemas.microsoft.com/office/drawing/2014/main" id="{0DB20561-61FF-A740-A5FC-FB890C13986C}"/>
              </a:ext>
            </a:extLst>
          </p:cNvPr>
          <p:cNvSpPr/>
          <p:nvPr/>
        </p:nvSpPr>
        <p:spPr>
          <a:xfrm>
            <a:off x="1983347" y="3108960"/>
            <a:ext cx="1893194" cy="30102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192E306-4068-FE4C-893C-9FF1DCB6742D}"/>
              </a:ext>
            </a:extLst>
          </p:cNvPr>
          <p:cNvSpPr/>
          <p:nvPr/>
        </p:nvSpPr>
        <p:spPr>
          <a:xfrm>
            <a:off x="4854258" y="3933767"/>
            <a:ext cx="1893194" cy="30102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204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Rectangle 4">
            <a:extLst>
              <a:ext uri="{FF2B5EF4-FFF2-40B4-BE49-F238E27FC236}">
                <a16:creationId xmlns:a16="http://schemas.microsoft.com/office/drawing/2014/main" id="{5F112602-3602-084A-8F2C-DE12478D9B72}"/>
              </a:ext>
            </a:extLst>
          </p:cNvPr>
          <p:cNvSpPr>
            <a:spLocks noChangeArrowheads="1"/>
          </p:cNvSpPr>
          <p:nvPr/>
        </p:nvSpPr>
        <p:spPr bwMode="auto">
          <a:xfrm>
            <a:off x="266700" y="1537252"/>
            <a:ext cx="86106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algn="ctr" defTabSz="914400" fontAlgn="base">
              <a:spcBef>
                <a:spcPct val="20000"/>
              </a:spcBef>
              <a:spcAft>
                <a:spcPct val="0"/>
              </a:spcAft>
            </a:pPr>
            <a:r>
              <a:rPr lang="en-US" sz="2000" dirty="0">
                <a:latin typeface="Courier New" charset="0"/>
                <a:ea typeface="ＭＳ Ｐゴシック" charset="0"/>
                <a:cs typeface="Gill Sans" charset="0"/>
              </a:rPr>
              <a:t>	</a:t>
            </a:r>
            <a:r>
              <a:rPr lang="en-US" sz="4800" dirty="0">
                <a:latin typeface="Gill Sans MT" charset="0"/>
                <a:ea typeface="ＭＳ Ｐゴシック" charset="0"/>
                <a:cs typeface="Gill Sans" charset="0"/>
              </a:rPr>
              <a:t>Examine the calibrated data  (the corrected column)        with </a:t>
            </a:r>
            <a:r>
              <a:rPr lang="en-US" sz="4800" i="1" dirty="0">
                <a:latin typeface="Gill Sans MT" charset="0"/>
                <a:ea typeface="ＭＳ Ｐゴシック" charset="0"/>
                <a:cs typeface="Gill Sans" charset="0"/>
              </a:rPr>
              <a:t>plotms</a:t>
            </a:r>
            <a:r>
              <a:rPr lang="en-US" sz="4800" dirty="0">
                <a:latin typeface="Gill Sans MT" charset="0"/>
                <a:ea typeface="ＭＳ Ｐゴシック" charset="0"/>
                <a:cs typeface="Gill Sans" charset="0"/>
              </a:rPr>
              <a:t>.</a:t>
            </a:r>
          </a:p>
          <a:p>
            <a:pPr marL="344488" indent="-344488" algn="ctr" defTabSz="914400" fontAlgn="base">
              <a:spcBef>
                <a:spcPct val="20000"/>
              </a:spcBef>
              <a:spcAft>
                <a:spcPct val="0"/>
              </a:spcAft>
            </a:pPr>
            <a:r>
              <a:rPr lang="en-US" sz="4800" dirty="0">
                <a:latin typeface="Gill Sans MT" charset="0"/>
                <a:ea typeface="ＭＳ Ｐゴシック" charset="0"/>
                <a:cs typeface="Gill Sans" charset="0"/>
              </a:rPr>
              <a:t>Flag, if needed, and re-calibrate.</a:t>
            </a:r>
          </a:p>
        </p:txBody>
      </p:sp>
    </p:spTree>
    <p:extLst>
      <p:ext uri="{BB962C8B-B14F-4D97-AF65-F5344CB8AC3E}">
        <p14:creationId xmlns:p14="http://schemas.microsoft.com/office/powerpoint/2010/main" val="3222885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A84E75-053A-CA41-8B6E-E80B02FC89D1}"/>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309944" y="145743"/>
            <a:ext cx="8834056" cy="524500"/>
          </a:xfrm>
        </p:spPr>
        <p:txBody>
          <a:bodyPr/>
          <a:lstStyle/>
          <a:p>
            <a:r>
              <a:rPr lang="en-US" dirty="0"/>
              <a:t>Apply the calibration:  </a:t>
            </a:r>
            <a:r>
              <a:rPr lang="en-US" i="1" dirty="0"/>
              <a:t>targets</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applycal</a:t>
            </a:r>
          </a:p>
        </p:txBody>
      </p:sp>
      <p:sp>
        <p:nvSpPr>
          <p:cNvPr id="10" name="TextBox 9">
            <a:extLst>
              <a:ext uri="{FF2B5EF4-FFF2-40B4-BE49-F238E27FC236}">
                <a16:creationId xmlns:a16="http://schemas.microsoft.com/office/drawing/2014/main" id="{1A87BF4D-06F1-F64A-934A-44CAACF7F2C6}"/>
              </a:ext>
            </a:extLst>
          </p:cNvPr>
          <p:cNvSpPr txBox="1"/>
          <p:nvPr/>
        </p:nvSpPr>
        <p:spPr>
          <a:xfrm>
            <a:off x="949443" y="2658055"/>
            <a:ext cx="7530862" cy="2308324"/>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a:t>
            </a:r>
            <a:r>
              <a:rPr lang="en-US" i="1" dirty="0">
                <a:latin typeface="Gill Sans MT" panose="020B0502020104020203" pitchFamily="34" charset="0"/>
              </a:rPr>
              <a:t>applycal</a:t>
            </a:r>
            <a:r>
              <a:rPr lang="en-US" dirty="0">
                <a:latin typeface="Gill Sans MT" panose="020B0502020104020203" pitchFamily="34" charset="0"/>
              </a:rPr>
              <a:t>: apply calibration to target </a:t>
            </a:r>
          </a:p>
          <a:p>
            <a:r>
              <a:rPr lang="en-US" dirty="0">
                <a:latin typeface="Courier New" panose="02070309020205020404" pitchFamily="49" charset="0"/>
                <a:cs typeface="Courier New" panose="02070309020205020404" pitchFamily="49" charset="0"/>
              </a:rPr>
              <a:t>vis = 'my_data.ms'</a:t>
            </a:r>
          </a:p>
          <a:p>
            <a:r>
              <a:rPr lang="en-US" dirty="0">
                <a:latin typeface="Courier New" panose="02070309020205020404" pitchFamily="49" charset="0"/>
                <a:cs typeface="Courier New" panose="02070309020205020404" pitchFamily="49" charset="0"/>
              </a:rPr>
              <a:t>field = '3C75'</a:t>
            </a:r>
          </a:p>
          <a:p>
            <a:pPr marL="1779588" indent="-1766888"/>
            <a:r>
              <a:rPr lang="en-US" dirty="0">
                <a:latin typeface="Courier New" panose="02070309020205020404" pitchFamily="49" charset="0"/>
                <a:cs typeface="Courier New" panose="02070309020205020404" pitchFamily="49" charset="0"/>
              </a:rPr>
              <a:t>gaintable = ['antpos.cal', 'tecim.cal', 'delays.cal', 'bandpass.cal', 'fluxscale.cal']</a:t>
            </a:r>
          </a:p>
          <a:p>
            <a:pPr marL="1779588" indent="-1766888"/>
            <a:r>
              <a:rPr lang="en-US" dirty="0">
                <a:latin typeface="Courier New" panose="02070309020205020404" pitchFamily="49" charset="0"/>
                <a:cs typeface="Courier New" panose="02070309020205020404" pitchFamily="49" charset="0"/>
              </a:rPr>
              <a:t>gainfield = ['', '', '', '', 'J0259+0747']</a:t>
            </a:r>
          </a:p>
          <a:p>
            <a:pPr marL="1779588" indent="-1766888"/>
            <a:r>
              <a:rPr lang="en-US" dirty="0">
                <a:latin typeface="Courier New" panose="02070309020205020404" pitchFamily="49" charset="0"/>
                <a:cs typeface="Courier New" panose="02070309020205020404" pitchFamily="49" charset="0"/>
              </a:rPr>
              <a:t>interp = ['', '', '', '', 'linear']</a:t>
            </a:r>
          </a:p>
          <a:p>
            <a:pPr marL="1779588" indent="-1766888"/>
            <a:r>
              <a:rPr lang="en-US" dirty="0">
                <a:latin typeface="Courier New" panose="02070309020205020404" pitchFamily="49" charset="0"/>
                <a:cs typeface="Courier New" panose="02070309020205020404" pitchFamily="49" charset="0"/>
              </a:rPr>
              <a:t>calwt = False</a:t>
            </a:r>
          </a:p>
        </p:txBody>
      </p:sp>
      <p:sp>
        <p:nvSpPr>
          <p:cNvPr id="11" name="Rectangle 4">
            <a:extLst>
              <a:ext uri="{FF2B5EF4-FFF2-40B4-BE49-F238E27FC236}">
                <a16:creationId xmlns:a16="http://schemas.microsoft.com/office/drawing/2014/main" id="{8A435EE8-2A3C-104E-AA64-DB9E05285C29}"/>
              </a:ext>
            </a:extLst>
          </p:cNvPr>
          <p:cNvSpPr>
            <a:spLocks noChangeArrowheads="1"/>
          </p:cNvSpPr>
          <p:nvPr/>
        </p:nvSpPr>
        <p:spPr bwMode="auto">
          <a:xfrm>
            <a:off x="571500" y="1307739"/>
            <a:ext cx="8286749" cy="117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5138" indent="-465138" defTabSz="914400" fontAlgn="base">
              <a:spcBef>
                <a:spcPct val="20000"/>
              </a:spcBef>
              <a:spcAft>
                <a:spcPct val="0"/>
              </a:spcAft>
            </a:pPr>
            <a:r>
              <a:rPr lang="en-US" sz="1900" dirty="0">
                <a:latin typeface="Courier New" charset="0"/>
                <a:ea typeface="Courier New" charset="0"/>
                <a:cs typeface="Courier New" charset="0"/>
              </a:rPr>
              <a:t>gainfield</a:t>
            </a:r>
            <a:r>
              <a:rPr lang="en-US" sz="1900" dirty="0">
                <a:latin typeface="Gill Sans MT"/>
                <a:ea typeface="ＭＳ Ｐゴシック" charset="0"/>
                <a:cs typeface="Gill Sans" charset="0"/>
              </a:rPr>
              <a:t>:  apply the solution from the appropriate complex gain calibrator</a:t>
            </a:r>
            <a:endParaRPr lang="en-US" sz="1900" dirty="0">
              <a:latin typeface="Courier New" charset="0"/>
              <a:ea typeface="Courier New" charset="0"/>
              <a:cs typeface="Courier New" charset="0"/>
            </a:endParaRPr>
          </a:p>
          <a:p>
            <a:pPr marL="465138" indent="-452438" defTabSz="914400" fontAlgn="base">
              <a:spcBef>
                <a:spcPct val="20000"/>
              </a:spcBef>
              <a:spcAft>
                <a:spcPct val="0"/>
              </a:spcAft>
            </a:pPr>
            <a:r>
              <a:rPr lang="en-US" sz="1900" dirty="0">
                <a:latin typeface="Courier New" charset="0"/>
                <a:ea typeface="Courier New" charset="0"/>
                <a:cs typeface="Courier New" charset="0"/>
              </a:rPr>
              <a:t>interp</a:t>
            </a:r>
            <a:r>
              <a:rPr lang="en-US" sz="1900" dirty="0">
                <a:latin typeface="Gill Sans MT"/>
                <a:ea typeface="ＭＳ Ｐゴシック" charset="0"/>
                <a:cs typeface="Gill Sans" charset="0"/>
              </a:rPr>
              <a:t>:  use </a:t>
            </a:r>
            <a:r>
              <a:rPr lang="en-US" sz="1900" i="1" dirty="0">
                <a:latin typeface="Courier New" panose="02070309020205020404" pitchFamily="49" charset="0"/>
                <a:ea typeface="ＭＳ Ｐゴシック" charset="0"/>
                <a:cs typeface="Courier New" panose="02070309020205020404" pitchFamily="49" charset="0"/>
              </a:rPr>
              <a:t>linear </a:t>
            </a:r>
            <a:r>
              <a:rPr lang="en-US" sz="1900" dirty="0">
                <a:latin typeface="Gill Sans MT" panose="020B0502020104020203" pitchFamily="34" charset="77"/>
                <a:ea typeface="ＭＳ Ｐゴシック" charset="0"/>
                <a:cs typeface="Courier New" panose="02070309020205020404" pitchFamily="49" charset="0"/>
              </a:rPr>
              <a:t>interpolation to interpolate in time between the complex gain calibration solutions</a:t>
            </a:r>
            <a:endParaRPr lang="en-US" sz="1900" i="1" dirty="0">
              <a:latin typeface="Courier New" panose="02070309020205020404" pitchFamily="49" charset="0"/>
              <a:ea typeface="ＭＳ Ｐゴシック" charset="0"/>
              <a:cs typeface="Courier New" panose="02070309020205020404" pitchFamily="49" charset="0"/>
            </a:endParaRPr>
          </a:p>
        </p:txBody>
      </p:sp>
      <p:sp>
        <p:nvSpPr>
          <p:cNvPr id="13" name="Oval 12">
            <a:extLst>
              <a:ext uri="{FF2B5EF4-FFF2-40B4-BE49-F238E27FC236}">
                <a16:creationId xmlns:a16="http://schemas.microsoft.com/office/drawing/2014/main" id="{AFA3D459-4726-454F-89EE-8A843490F458}"/>
              </a:ext>
            </a:extLst>
          </p:cNvPr>
          <p:cNvSpPr/>
          <p:nvPr/>
        </p:nvSpPr>
        <p:spPr>
          <a:xfrm>
            <a:off x="2009106" y="3232597"/>
            <a:ext cx="1081824" cy="28655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146271A-2309-F44E-ABC4-D040131ABEC7}"/>
              </a:ext>
            </a:extLst>
          </p:cNvPr>
          <p:cNvSpPr/>
          <p:nvPr/>
        </p:nvSpPr>
        <p:spPr>
          <a:xfrm>
            <a:off x="4905774" y="4030057"/>
            <a:ext cx="1804119" cy="3230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2C78F1B-FB15-5A4B-8DF4-05FC37A28C25}"/>
              </a:ext>
            </a:extLst>
          </p:cNvPr>
          <p:cNvSpPr/>
          <p:nvPr/>
        </p:nvSpPr>
        <p:spPr>
          <a:xfrm>
            <a:off x="4555900" y="4308224"/>
            <a:ext cx="1175199" cy="3230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653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7433E4-9262-6240-8DD7-C2452A640DBC}"/>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p:cNvSpPr>
            <a:spLocks noGrp="1"/>
          </p:cNvSpPr>
          <p:nvPr>
            <p:ph type="body" sz="quarter" idx="10"/>
          </p:nvPr>
        </p:nvSpPr>
        <p:spPr>
          <a:xfrm>
            <a:off x="457200" y="145743"/>
            <a:ext cx="8551840" cy="524500"/>
          </a:xfrm>
        </p:spPr>
        <p:txBody>
          <a:bodyPr/>
          <a:lstStyle/>
          <a:p>
            <a:r>
              <a:rPr lang="en-US" dirty="0"/>
              <a:t>Split target source(s) into their own MS</a:t>
            </a:r>
          </a:p>
          <a:p>
            <a:endParaRPr lang="en-US" dirty="0"/>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7" name="TextBox 6">
            <a:extLst>
              <a:ext uri="{FF2B5EF4-FFF2-40B4-BE49-F238E27FC236}">
                <a16:creationId xmlns:a16="http://schemas.microsoft.com/office/drawing/2014/main" id="{DCED5204-7767-5B4D-9D5F-B0543B4B5F96}"/>
              </a:ext>
            </a:extLst>
          </p:cNvPr>
          <p:cNvSpPr txBox="1"/>
          <p:nvPr/>
        </p:nvSpPr>
        <p:spPr>
          <a:xfrm>
            <a:off x="4515487" y="1502744"/>
            <a:ext cx="4417558" cy="1754326"/>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a:t>
            </a:r>
            <a:r>
              <a:rPr lang="en-US" i="1" dirty="0">
                <a:latin typeface="Gill Sans MT" panose="020B0502020104020203" pitchFamily="34" charset="0"/>
              </a:rPr>
              <a:t>mstransform </a:t>
            </a:r>
            <a:r>
              <a:rPr lang="en-US" dirty="0">
                <a:latin typeface="Gill Sans MT" panose="020B0502020104020203" pitchFamily="34" charset="0"/>
              </a:rPr>
              <a:t>or</a:t>
            </a:r>
            <a:r>
              <a:rPr lang="en-US" i="1" dirty="0">
                <a:latin typeface="Gill Sans MT" panose="020B0502020104020203" pitchFamily="34" charset="0"/>
              </a:rPr>
              <a:t> split</a:t>
            </a:r>
          </a:p>
          <a:p>
            <a:r>
              <a:rPr lang="en-US" dirty="0">
                <a:latin typeface="Courier New" panose="02070309020205020404" pitchFamily="49" charset="0"/>
                <a:cs typeface="Courier New" panose="02070309020205020404" pitchFamily="49" charset="0"/>
              </a:rPr>
              <a:t>vis = 'my_data.ms'</a:t>
            </a:r>
          </a:p>
          <a:p>
            <a:r>
              <a:rPr lang="en-US" dirty="0">
                <a:latin typeface="Courier New" panose="02070309020205020404" pitchFamily="49" charset="0"/>
                <a:cs typeface="Courier New" panose="02070309020205020404" pitchFamily="49" charset="0"/>
              </a:rPr>
              <a:t>outputvis = '3C75.ms'</a:t>
            </a:r>
          </a:p>
          <a:p>
            <a:r>
              <a:rPr lang="en-US" dirty="0">
                <a:latin typeface="Courier New" panose="02070309020205020404" pitchFamily="49" charset="0"/>
                <a:cs typeface="Courier New" panose="02070309020205020404" pitchFamily="49" charset="0"/>
              </a:rPr>
              <a:t>field = '3C75'   </a:t>
            </a:r>
          </a:p>
          <a:p>
            <a:r>
              <a:rPr lang="en-US" dirty="0">
                <a:latin typeface="Courier New" panose="02070309020205020404" pitchFamily="49" charset="0"/>
                <a:cs typeface="Courier New" panose="02070309020205020404" pitchFamily="49" charset="0"/>
              </a:rPr>
              <a:t>correlation = 'RR,LL'</a:t>
            </a:r>
          </a:p>
          <a:p>
            <a:r>
              <a:rPr lang="en-US" dirty="0">
                <a:latin typeface="Courier New" panose="02070309020205020404" pitchFamily="49" charset="0"/>
                <a:cs typeface="Courier New" panose="02070309020205020404" pitchFamily="49" charset="0"/>
              </a:rPr>
              <a:t>datacolumn = 'corrected'</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mstransform</a:t>
            </a:r>
          </a:p>
        </p:txBody>
      </p:sp>
      <p:sp>
        <p:nvSpPr>
          <p:cNvPr id="10" name="Rectangle 4">
            <a:extLst>
              <a:ext uri="{FF2B5EF4-FFF2-40B4-BE49-F238E27FC236}">
                <a16:creationId xmlns:a16="http://schemas.microsoft.com/office/drawing/2014/main" id="{53360B06-B2D0-B945-A922-86A8BC137B50}"/>
              </a:ext>
            </a:extLst>
          </p:cNvPr>
          <p:cNvSpPr>
            <a:spLocks noChangeArrowheads="1"/>
          </p:cNvSpPr>
          <p:nvPr/>
        </p:nvSpPr>
        <p:spPr bwMode="auto">
          <a:xfrm>
            <a:off x="457200" y="1398767"/>
            <a:ext cx="4304531" cy="472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defTabSz="914400" fontAlgn="base">
              <a:spcBef>
                <a:spcPct val="20000"/>
              </a:spcBef>
              <a:spcAft>
                <a:spcPct val="0"/>
              </a:spcAft>
              <a:buFontTx/>
              <a:buChar char="•"/>
            </a:pPr>
            <a:r>
              <a:rPr lang="en-US" sz="2000" dirty="0">
                <a:latin typeface="Gill Sans MT" charset="0"/>
                <a:ea typeface="ＭＳ Ｐゴシック" charset="0"/>
                <a:cs typeface="Gill Sans" charset="0"/>
              </a:rPr>
              <a:t>Split target source(s) using corrected column.</a:t>
            </a:r>
          </a:p>
          <a:p>
            <a:pPr marL="344488" indent="-344488" defTabSz="914400" fontAlgn="base">
              <a:spcBef>
                <a:spcPct val="20000"/>
              </a:spcBef>
              <a:spcAft>
                <a:spcPct val="0"/>
              </a:spcAft>
              <a:buFontTx/>
              <a:buChar char="•"/>
            </a:pPr>
            <a:r>
              <a:rPr lang="en-US" sz="2000" dirty="0">
                <a:latin typeface="Gill Sans MT" charset="0"/>
                <a:ea typeface="ＭＳ Ｐゴシック" charset="0"/>
                <a:cs typeface="Gill Sans" charset="0"/>
              </a:rPr>
              <a:t>Optionally:</a:t>
            </a:r>
          </a:p>
          <a:p>
            <a:pPr marL="742950" lvl="1" indent="-230188" defTabSz="914400" fontAlgn="base">
              <a:spcBef>
                <a:spcPct val="20000"/>
              </a:spcBef>
              <a:spcAft>
                <a:spcPct val="0"/>
              </a:spcAft>
              <a:buFontTx/>
              <a:buChar char="–"/>
            </a:pPr>
            <a:r>
              <a:rPr lang="en-US" dirty="0">
                <a:latin typeface="Gill Sans MT" charset="0"/>
                <a:ea typeface="ＭＳ Ｐゴシック" charset="0"/>
                <a:cs typeface="Gill Sans" charset="0"/>
              </a:rPr>
              <a:t>apply time and/or frequency averaging</a:t>
            </a:r>
          </a:p>
          <a:p>
            <a:pPr marL="742950" lvl="1" indent="-230188" defTabSz="914400" fontAlgn="base">
              <a:spcBef>
                <a:spcPct val="20000"/>
              </a:spcBef>
              <a:spcAft>
                <a:spcPct val="0"/>
              </a:spcAft>
              <a:buFontTx/>
              <a:buChar char="–"/>
            </a:pPr>
            <a:r>
              <a:rPr lang="en-US" dirty="0">
                <a:latin typeface="Gill Sans MT" charset="0"/>
                <a:ea typeface="ＭＳ Ｐゴシック" charset="0"/>
                <a:cs typeface="Gill Sans" charset="0"/>
              </a:rPr>
              <a:t>choose certain </a:t>
            </a:r>
            <a:r>
              <a:rPr lang="en-US" dirty="0" err="1">
                <a:latin typeface="Gill Sans MT" charset="0"/>
                <a:ea typeface="ＭＳ Ｐゴシック" charset="0"/>
                <a:cs typeface="Gill Sans" charset="0"/>
              </a:rPr>
              <a:t>spws</a:t>
            </a:r>
            <a:r>
              <a:rPr lang="en-US" dirty="0">
                <a:latin typeface="Gill Sans MT" charset="0"/>
                <a:ea typeface="ＭＳ Ｐゴシック" charset="0"/>
                <a:cs typeface="Gill Sans" charset="0"/>
              </a:rPr>
              <a:t>/channels</a:t>
            </a:r>
          </a:p>
        </p:txBody>
      </p:sp>
      <p:sp>
        <p:nvSpPr>
          <p:cNvPr id="3" name="TextBox 2">
            <a:extLst>
              <a:ext uri="{FF2B5EF4-FFF2-40B4-BE49-F238E27FC236}">
                <a16:creationId xmlns:a16="http://schemas.microsoft.com/office/drawing/2014/main" id="{6AD4AD1E-73EE-844C-93FB-E4AF18092BC6}"/>
              </a:ext>
            </a:extLst>
          </p:cNvPr>
          <p:cNvSpPr txBox="1"/>
          <p:nvPr/>
        </p:nvSpPr>
        <p:spPr>
          <a:xfrm>
            <a:off x="457199" y="3773435"/>
            <a:ext cx="8475845" cy="2062103"/>
          </a:xfrm>
          <a:prstGeom prst="rect">
            <a:avLst/>
          </a:prstGeom>
          <a:noFill/>
        </p:spPr>
        <p:txBody>
          <a:bodyPr wrap="square" rtlCol="0">
            <a:spAutoFit/>
          </a:bodyPr>
          <a:lstStyle/>
          <a:p>
            <a:pPr marL="344488" indent="-344488" defTabSz="914400" fontAlgn="base">
              <a:spcBef>
                <a:spcPct val="20000"/>
              </a:spcBef>
              <a:spcAft>
                <a:spcPct val="0"/>
              </a:spcAft>
              <a:buFontTx/>
              <a:buChar char="•"/>
            </a:pPr>
            <a:r>
              <a:rPr lang="en-US" sz="2000" dirty="0">
                <a:latin typeface="Gill Sans MT"/>
                <a:ea typeface="ＭＳ Ｐゴシック" charset="0"/>
                <a:cs typeface="Gill Sans" charset="0"/>
              </a:rPr>
              <a:t>The split out data will occupy the ‘</a:t>
            </a:r>
            <a:r>
              <a:rPr lang="en-US" altLang="ja-JP" sz="2000" dirty="0">
                <a:latin typeface="Gill Sans MT"/>
                <a:cs typeface="Gill Sans" charset="0"/>
              </a:rPr>
              <a:t>data’ column in the output MS.</a:t>
            </a:r>
          </a:p>
          <a:p>
            <a:pPr marL="344488" indent="-344488" defTabSz="914400" fontAlgn="base">
              <a:spcBef>
                <a:spcPct val="20000"/>
              </a:spcBef>
              <a:spcAft>
                <a:spcPct val="0"/>
              </a:spcAft>
              <a:buFontTx/>
              <a:buChar char="•"/>
            </a:pPr>
            <a:r>
              <a:rPr lang="en-US" altLang="ja-JP" sz="2000" dirty="0">
                <a:latin typeface="Gill Sans MT"/>
                <a:cs typeface="Gill Sans" charset="0"/>
              </a:rPr>
              <a:t>This step is recommended before re-weighting the data (</a:t>
            </a:r>
            <a:r>
              <a:rPr lang="en-US" altLang="ja-JP" sz="2000" dirty="0">
                <a:latin typeface="Courier New" panose="02070309020205020404" pitchFamily="49" charset="0"/>
                <a:cs typeface="Courier New" panose="02070309020205020404" pitchFamily="49" charset="0"/>
              </a:rPr>
              <a:t>statwt</a:t>
            </a:r>
            <a:r>
              <a:rPr lang="en-US" altLang="ja-JP" sz="2000" dirty="0">
                <a:latin typeface="Gill Sans MT"/>
                <a:cs typeface="Gill Sans" charset="0"/>
              </a:rPr>
              <a:t>) and before imaging.</a:t>
            </a:r>
          </a:p>
          <a:p>
            <a:pPr marL="344488" indent="-344488" defTabSz="914400" fontAlgn="base">
              <a:spcBef>
                <a:spcPct val="20000"/>
              </a:spcBef>
              <a:spcAft>
                <a:spcPct val="0"/>
              </a:spcAft>
              <a:buFontTx/>
              <a:buChar char="•"/>
            </a:pPr>
            <a:r>
              <a:rPr lang="en-US" altLang="ja-JP" sz="2000" dirty="0">
                <a:latin typeface="Gill Sans MT"/>
                <a:cs typeface="Gill Sans" charset="0"/>
              </a:rPr>
              <a:t>Note:  for full-polarization data that has not been polarization-calibrated, use: </a:t>
            </a:r>
            <a:r>
              <a:rPr lang="en-US" altLang="ja-JP" sz="2000" dirty="0">
                <a:latin typeface="Courier New" panose="02070309020205020404" pitchFamily="49" charset="0"/>
                <a:cs typeface="Courier New" panose="02070309020205020404" pitchFamily="49" charset="0"/>
              </a:rPr>
              <a:t>correlation = 'RR,LL'</a:t>
            </a:r>
          </a:p>
          <a:p>
            <a:endParaRPr lang="en-US" sz="2000" dirty="0">
              <a:latin typeface="Gill Sans MT" panose="020B0502020104020203" pitchFamily="34" charset="0"/>
            </a:endParaRPr>
          </a:p>
        </p:txBody>
      </p:sp>
    </p:spTree>
    <p:extLst>
      <p:ext uri="{BB962C8B-B14F-4D97-AF65-F5344CB8AC3E}">
        <p14:creationId xmlns:p14="http://schemas.microsoft.com/office/powerpoint/2010/main" val="3158452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C5CD4A-F97F-3C49-8B9A-CB4DD7815CF4}"/>
              </a:ext>
            </a:extLst>
          </p:cNvPr>
          <p:cNvSpPr/>
          <p:nvPr/>
        </p:nvSpPr>
        <p:spPr>
          <a:xfrm>
            <a:off x="0" y="-96982"/>
            <a:ext cx="270788" cy="6227581"/>
          </a:xfrm>
          <a:prstGeom prst="rect">
            <a:avLst/>
          </a:prstGeom>
          <a:solidFill>
            <a:srgbClr val="81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267D417F-D6EF-AE47-9D3C-182DB7279F78}"/>
              </a:ext>
            </a:extLst>
          </p:cNvPr>
          <p:cNvSpPr txBox="1"/>
          <p:nvPr/>
        </p:nvSpPr>
        <p:spPr>
          <a:xfrm rot="16200000">
            <a:off x="-699904" y="2893963"/>
            <a:ext cx="1676164"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ON YOUR OWN</a:t>
            </a:r>
          </a:p>
        </p:txBody>
      </p:sp>
      <p:sp>
        <p:nvSpPr>
          <p:cNvPr id="9" name="Text Placeholder 2">
            <a:extLst>
              <a:ext uri="{FF2B5EF4-FFF2-40B4-BE49-F238E27FC236}">
                <a16:creationId xmlns:a16="http://schemas.microsoft.com/office/drawing/2014/main" id="{2AC7C9E7-9808-E544-AE2A-EFBC99CEDB7D}"/>
              </a:ext>
            </a:extLst>
          </p:cNvPr>
          <p:cNvSpPr txBox="1">
            <a:spLocks/>
          </p:cNvSpPr>
          <p:nvPr/>
        </p:nvSpPr>
        <p:spPr>
          <a:xfrm>
            <a:off x="457200" y="670243"/>
            <a:ext cx="8551840" cy="619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CASA task </a:t>
            </a:r>
            <a:r>
              <a:rPr lang="en-US" i="1" dirty="0"/>
              <a:t>statwt</a:t>
            </a:r>
          </a:p>
        </p:txBody>
      </p:sp>
      <p:sp>
        <p:nvSpPr>
          <p:cNvPr id="10" name="TextBox 9">
            <a:extLst>
              <a:ext uri="{FF2B5EF4-FFF2-40B4-BE49-F238E27FC236}">
                <a16:creationId xmlns:a16="http://schemas.microsoft.com/office/drawing/2014/main" id="{1A87BF4D-06F1-F64A-934A-44CAACF7F2C6}"/>
              </a:ext>
            </a:extLst>
          </p:cNvPr>
          <p:cNvSpPr txBox="1"/>
          <p:nvPr/>
        </p:nvSpPr>
        <p:spPr>
          <a:xfrm>
            <a:off x="5429523" y="1133873"/>
            <a:ext cx="3089551" cy="923330"/>
          </a:xfrm>
          <a:prstGeom prst="rect">
            <a:avLst/>
          </a:prstGeom>
          <a:solidFill>
            <a:srgbClr val="D8BFD8"/>
          </a:solidFill>
        </p:spPr>
        <p:txBody>
          <a:bodyPr wrap="square" rtlCol="0">
            <a:spAutoFit/>
          </a:bodyPr>
          <a:lstStyle/>
          <a:p>
            <a:r>
              <a:rPr lang="en-US" dirty="0">
                <a:latin typeface="Gill Sans MT" panose="020B0502020104020203" pitchFamily="34" charset="0"/>
              </a:rPr>
              <a:t># CASA parameters for </a:t>
            </a:r>
            <a:r>
              <a:rPr lang="en-US" i="1" dirty="0">
                <a:latin typeface="Gill Sans MT" panose="020B0502020104020203" pitchFamily="34" charset="0"/>
              </a:rPr>
              <a:t>statwt</a:t>
            </a:r>
          </a:p>
          <a:p>
            <a:r>
              <a:rPr lang="en-US" dirty="0">
                <a:latin typeface="Courier New" panose="02070309020205020404" pitchFamily="49" charset="0"/>
                <a:cs typeface="Courier New" panose="02070309020205020404" pitchFamily="49" charset="0"/>
              </a:rPr>
              <a:t>vis = '3C75.ms'</a:t>
            </a:r>
          </a:p>
          <a:p>
            <a:r>
              <a:rPr lang="en-US" dirty="0">
                <a:latin typeface="Courier New" panose="02070309020205020404" pitchFamily="49" charset="0"/>
                <a:cs typeface="Courier New" panose="02070309020205020404" pitchFamily="49" charset="0"/>
              </a:rPr>
              <a:t>datacolumn = 'data'</a:t>
            </a:r>
          </a:p>
        </p:txBody>
      </p:sp>
      <p:sp>
        <p:nvSpPr>
          <p:cNvPr id="8" name="Rectangle 4">
            <a:extLst>
              <a:ext uri="{FF2B5EF4-FFF2-40B4-BE49-F238E27FC236}">
                <a16:creationId xmlns:a16="http://schemas.microsoft.com/office/drawing/2014/main" id="{E9FC175D-2BE0-C349-9AC9-AE8655F0643E}"/>
              </a:ext>
            </a:extLst>
          </p:cNvPr>
          <p:cNvSpPr>
            <a:spLocks noChangeArrowheads="1"/>
          </p:cNvSpPr>
          <p:nvPr/>
        </p:nvSpPr>
        <p:spPr bwMode="auto">
          <a:xfrm>
            <a:off x="490456" y="1429457"/>
            <a:ext cx="4756187" cy="117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defTabSz="914400" fontAlgn="base">
              <a:spcBef>
                <a:spcPct val="20000"/>
              </a:spcBef>
              <a:spcAft>
                <a:spcPct val="0"/>
              </a:spcAft>
              <a:buFontTx/>
              <a:buChar char="•"/>
            </a:pPr>
            <a:r>
              <a:rPr lang="en-US" sz="2200" dirty="0">
                <a:latin typeface="Gill Sans MT" charset="0"/>
                <a:ea typeface="ＭＳ Ｐゴシック" charset="0"/>
                <a:cs typeface="Gill Sans" charset="0"/>
              </a:rPr>
              <a:t>Data weights are initialized to be based on channel bandwidth and integration-time (2</a:t>
            </a:r>
            <a:r>
              <a:rPr lang="en-US" sz="2200" dirty="0">
                <a:latin typeface="Symbol" charset="2"/>
                <a:ea typeface="ＭＳ Ｐゴシック" charset="0"/>
                <a:cs typeface="Symbol" charset="2"/>
              </a:rPr>
              <a:t>DnDt</a:t>
            </a:r>
            <a:r>
              <a:rPr lang="en-US" sz="2200" dirty="0">
                <a:latin typeface="Gill Sans MT" charset="0"/>
                <a:ea typeface="ＭＳ Ｐゴシック" charset="0"/>
                <a:cs typeface="Gill Sans" charset="0"/>
              </a:rPr>
              <a:t>).</a:t>
            </a:r>
          </a:p>
        </p:txBody>
      </p:sp>
      <p:sp>
        <p:nvSpPr>
          <p:cNvPr id="3" name="Rectangle 2">
            <a:extLst>
              <a:ext uri="{FF2B5EF4-FFF2-40B4-BE49-F238E27FC236}">
                <a16:creationId xmlns:a16="http://schemas.microsoft.com/office/drawing/2014/main" id="{90AEE9FB-7D43-5742-91C8-17F8F803B5D9}"/>
              </a:ext>
            </a:extLst>
          </p:cNvPr>
          <p:cNvSpPr/>
          <p:nvPr/>
        </p:nvSpPr>
        <p:spPr>
          <a:xfrm>
            <a:off x="490456" y="4690810"/>
            <a:ext cx="8551840" cy="837152"/>
          </a:xfrm>
          <a:prstGeom prst="rect">
            <a:avLst/>
          </a:prstGeom>
        </p:spPr>
        <p:txBody>
          <a:bodyPr wrap="square">
            <a:spAutoFit/>
          </a:bodyPr>
          <a:lstStyle/>
          <a:p>
            <a:pPr marL="344488" indent="-344488" defTabSz="914400" fontAlgn="base">
              <a:spcBef>
                <a:spcPct val="20000"/>
              </a:spcBef>
              <a:spcAft>
                <a:spcPct val="0"/>
              </a:spcAft>
              <a:buFontTx/>
              <a:buChar char="•"/>
            </a:pPr>
            <a:r>
              <a:rPr lang="en-US" sz="2200" i="1" dirty="0">
                <a:latin typeface="Gill Sans MT" charset="0"/>
                <a:ea typeface="ＭＳ Ｐゴシック" charset="0"/>
                <a:cs typeface="Gill Sans" charset="0"/>
              </a:rPr>
              <a:t>Note for spectral lines</a:t>
            </a:r>
            <a:r>
              <a:rPr lang="en-US" sz="2200" dirty="0">
                <a:latin typeface="Gill Sans MT" charset="0"/>
                <a:ea typeface="ＭＳ Ｐゴシック" charset="0"/>
                <a:cs typeface="Gill Sans" charset="0"/>
              </a:rPr>
              <a:t>:</a:t>
            </a:r>
          </a:p>
          <a:p>
            <a:pPr marL="914400" lvl="1" indent="-457200" defTabSz="914400" fontAlgn="base">
              <a:spcBef>
                <a:spcPct val="20000"/>
              </a:spcBef>
              <a:spcAft>
                <a:spcPct val="0"/>
              </a:spcAft>
              <a:buFont typeface="Lucida Grande"/>
              <a:buChar char="-"/>
            </a:pPr>
            <a:r>
              <a:rPr lang="en-US" sz="2200" dirty="0">
                <a:latin typeface="Gill Sans MT" charset="0"/>
                <a:ea typeface="ＭＳ Ｐゴシック" charset="0"/>
                <a:cs typeface="Gill Sans" charset="0"/>
              </a:rPr>
              <a:t>use </a:t>
            </a:r>
            <a:r>
              <a:rPr lang="en-US" sz="2200" dirty="0">
                <a:latin typeface="Courier New" charset="0"/>
                <a:ea typeface="Courier New" charset="0"/>
                <a:cs typeface="Courier New" charset="0"/>
              </a:rPr>
              <a:t>fitspw</a:t>
            </a:r>
            <a:r>
              <a:rPr lang="en-US" sz="2200" dirty="0">
                <a:latin typeface="Gill Sans MT" charset="0"/>
                <a:ea typeface="ＭＳ Ｐゴシック" charset="0"/>
                <a:cs typeface="Gill Sans" charset="0"/>
              </a:rPr>
              <a:t> parameter to exclude strong lines</a:t>
            </a:r>
          </a:p>
        </p:txBody>
      </p:sp>
      <p:sp>
        <p:nvSpPr>
          <p:cNvPr id="12" name="Text Placeholder 1">
            <a:extLst>
              <a:ext uri="{FF2B5EF4-FFF2-40B4-BE49-F238E27FC236}">
                <a16:creationId xmlns:a16="http://schemas.microsoft.com/office/drawing/2014/main" id="{8A67D157-FB37-F14F-8E60-5D4AAFE53013}"/>
              </a:ext>
            </a:extLst>
          </p:cNvPr>
          <p:cNvSpPr txBox="1">
            <a:spLocks/>
          </p:cNvSpPr>
          <p:nvPr/>
        </p:nvSpPr>
        <p:spPr>
          <a:xfrm>
            <a:off x="457200" y="145743"/>
            <a:ext cx="8551840" cy="5245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200" b="1" kern="1200">
                <a:solidFill>
                  <a:srgbClr val="8B2124"/>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Re-weight the visibilities</a:t>
            </a:r>
            <a:endParaRPr lang="en-US" i="1" dirty="0"/>
          </a:p>
          <a:p>
            <a:endParaRPr lang="en-US" dirty="0"/>
          </a:p>
        </p:txBody>
      </p:sp>
      <p:sp>
        <p:nvSpPr>
          <p:cNvPr id="13" name="Rectangle 4">
            <a:extLst>
              <a:ext uri="{FF2B5EF4-FFF2-40B4-BE49-F238E27FC236}">
                <a16:creationId xmlns:a16="http://schemas.microsoft.com/office/drawing/2014/main" id="{8B710856-663A-5946-B9EF-B242D0B04889}"/>
              </a:ext>
            </a:extLst>
          </p:cNvPr>
          <p:cNvSpPr>
            <a:spLocks noChangeArrowheads="1"/>
          </p:cNvSpPr>
          <p:nvPr/>
        </p:nvSpPr>
        <p:spPr bwMode="auto">
          <a:xfrm>
            <a:off x="490456" y="2507671"/>
            <a:ext cx="7420489" cy="3020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defTabSz="914400" fontAlgn="base">
              <a:spcBef>
                <a:spcPct val="20000"/>
              </a:spcBef>
              <a:spcAft>
                <a:spcPct val="0"/>
              </a:spcAft>
              <a:buFontTx/>
              <a:buChar char="•"/>
            </a:pPr>
            <a:r>
              <a:rPr lang="en-US" sz="2200" i="1" dirty="0">
                <a:latin typeface="Gill Sans MT" charset="0"/>
                <a:ea typeface="ＭＳ Ｐゴシック" charset="0"/>
                <a:cs typeface="Gill Sans" charset="0"/>
              </a:rPr>
              <a:t>statwt</a:t>
            </a:r>
            <a:r>
              <a:rPr lang="en-US" sz="2200" dirty="0">
                <a:latin typeface="Gill Sans MT" charset="0"/>
                <a:ea typeface="ＭＳ Ｐゴシック" charset="0"/>
                <a:cs typeface="Gill Sans" charset="0"/>
              </a:rPr>
              <a:t> re-weights the visibilities according to their scatter:</a:t>
            </a:r>
          </a:p>
          <a:p>
            <a:pPr marL="801688" lvl="1" indent="-344488" defTabSz="914400" fontAlgn="base">
              <a:spcBef>
                <a:spcPct val="20000"/>
              </a:spcBef>
              <a:spcAft>
                <a:spcPct val="0"/>
              </a:spcAft>
              <a:buFontTx/>
              <a:buChar char="•"/>
            </a:pPr>
            <a:r>
              <a:rPr lang="en-US" sz="2200" dirty="0">
                <a:latin typeface="Gill Sans MT" charset="0"/>
                <a:ea typeface="ＭＳ Ｐゴシック" charset="0"/>
                <a:cs typeface="Gill Sans" charset="0"/>
              </a:rPr>
              <a:t>down-weight underperforming antennas</a:t>
            </a:r>
          </a:p>
          <a:p>
            <a:pPr marL="801688" lvl="1" indent="-344488" defTabSz="914400" fontAlgn="base">
              <a:spcBef>
                <a:spcPct val="20000"/>
              </a:spcBef>
              <a:spcAft>
                <a:spcPct val="0"/>
              </a:spcAft>
              <a:buFontTx/>
              <a:buChar char="•"/>
            </a:pPr>
            <a:r>
              <a:rPr lang="en-US" sz="2200" dirty="0">
                <a:latin typeface="Gill Sans MT" charset="0"/>
                <a:ea typeface="ＭＳ Ｐゴシック" charset="0"/>
                <a:cs typeface="Gill Sans" charset="0"/>
              </a:rPr>
              <a:t>down-weight frequency ranges affected by RFI</a:t>
            </a:r>
          </a:p>
          <a:p>
            <a:pPr marL="344488" indent="-344488" defTabSz="914400" fontAlgn="base">
              <a:spcBef>
                <a:spcPct val="20000"/>
              </a:spcBef>
              <a:spcAft>
                <a:spcPct val="0"/>
              </a:spcAft>
              <a:buFontTx/>
              <a:buChar char="•"/>
            </a:pPr>
            <a:r>
              <a:rPr lang="en-US" sz="2200" dirty="0">
                <a:latin typeface="Gill Sans MT" charset="0"/>
                <a:ea typeface="ＭＳ Ｐゴシック" charset="0"/>
                <a:cs typeface="Gill Sans" charset="0"/>
              </a:rPr>
              <a:t>Use on </a:t>
            </a:r>
            <a:r>
              <a:rPr lang="en-US" sz="2200" i="1" dirty="0">
                <a:latin typeface="Gill Sans MT" charset="0"/>
                <a:ea typeface="ＭＳ Ｐゴシック" charset="0"/>
                <a:cs typeface="Gill Sans" charset="0"/>
              </a:rPr>
              <a:t>fully-calibrated</a:t>
            </a:r>
            <a:r>
              <a:rPr lang="en-US" sz="2200" dirty="0">
                <a:latin typeface="Gill Sans MT" charset="0"/>
                <a:ea typeface="ＭＳ Ｐゴシック" charset="0"/>
                <a:cs typeface="Gill Sans" charset="0"/>
              </a:rPr>
              <a:t> data!</a:t>
            </a:r>
          </a:p>
        </p:txBody>
      </p:sp>
    </p:spTree>
    <p:extLst>
      <p:ext uri="{BB962C8B-B14F-4D97-AF65-F5344CB8AC3E}">
        <p14:creationId xmlns:p14="http://schemas.microsoft.com/office/powerpoint/2010/main" val="2605284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8" name="Rectangle 4">
            <a:extLst>
              <a:ext uri="{FF2B5EF4-FFF2-40B4-BE49-F238E27FC236}">
                <a16:creationId xmlns:a16="http://schemas.microsoft.com/office/drawing/2014/main" id="{93EA39CC-64A4-704C-B984-18860A4FAF85}"/>
              </a:ext>
            </a:extLst>
          </p:cNvPr>
          <p:cNvSpPr>
            <a:spLocks noChangeArrowheads="1"/>
          </p:cNvSpPr>
          <p:nvPr/>
        </p:nvSpPr>
        <p:spPr bwMode="auto">
          <a:xfrm>
            <a:off x="304800" y="1295400"/>
            <a:ext cx="8534400" cy="3705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4488" indent="-344488" defTabSz="914400" fontAlgn="base">
              <a:spcBef>
                <a:spcPct val="20000"/>
              </a:spcBef>
              <a:spcAft>
                <a:spcPct val="0"/>
              </a:spcAft>
              <a:buFontTx/>
              <a:buChar char="•"/>
            </a:pPr>
            <a:r>
              <a:rPr lang="en-US" sz="2600" dirty="0">
                <a:solidFill>
                  <a:srgbClr val="000099"/>
                </a:solidFill>
                <a:latin typeface="Gill Sans MT" charset="0"/>
                <a:ea typeface="ＭＳ Ｐゴシック" charset="0"/>
                <a:cs typeface="Gill Sans" charset="0"/>
              </a:rPr>
              <a:t>Performs basic flagging and calibration using CASA.</a:t>
            </a:r>
          </a:p>
          <a:p>
            <a:pPr marL="344488" indent="-344488" defTabSz="914400" fontAlgn="base">
              <a:spcBef>
                <a:spcPct val="20000"/>
              </a:spcBef>
              <a:spcAft>
                <a:spcPct val="0"/>
              </a:spcAft>
              <a:buFontTx/>
              <a:buChar char="•"/>
            </a:pPr>
            <a:r>
              <a:rPr lang="en-US" sz="2600" dirty="0">
                <a:solidFill>
                  <a:srgbClr val="000099"/>
                </a:solidFill>
                <a:latin typeface="Gill Sans MT" charset="0"/>
                <a:ea typeface="ＭＳ Ｐゴシック" charset="0"/>
                <a:cs typeface="Gill Sans" charset="0"/>
              </a:rPr>
              <a:t>Primarily designed for Stokes </a:t>
            </a:r>
            <a:r>
              <a:rPr lang="en-US" sz="2600" dirty="0">
                <a:solidFill>
                  <a:srgbClr val="000099"/>
                </a:solidFill>
                <a:latin typeface="Courier" charset="0"/>
                <a:ea typeface="Courier" charset="0"/>
                <a:cs typeface="Courier" charset="0"/>
              </a:rPr>
              <a:t>I</a:t>
            </a:r>
            <a:r>
              <a:rPr lang="en-US" sz="2600" dirty="0">
                <a:solidFill>
                  <a:srgbClr val="000099"/>
                </a:solidFill>
                <a:latin typeface="Gill Sans MT" charset="0"/>
                <a:ea typeface="ＭＳ Ｐゴシック" charset="0"/>
                <a:cs typeface="Gill Sans" charset="0"/>
              </a:rPr>
              <a:t> continuum data.</a:t>
            </a:r>
          </a:p>
          <a:p>
            <a:pPr marL="344488" indent="-344488" defTabSz="914400" fontAlgn="base">
              <a:spcBef>
                <a:spcPct val="20000"/>
              </a:spcBef>
              <a:spcAft>
                <a:spcPct val="0"/>
              </a:spcAft>
              <a:buFontTx/>
              <a:buChar char="•"/>
            </a:pPr>
            <a:r>
              <a:rPr lang="en-US" sz="2600" dirty="0">
                <a:solidFill>
                  <a:srgbClr val="000099"/>
                </a:solidFill>
                <a:latin typeface="Gill Sans MT" charset="0"/>
                <a:ea typeface="ＭＳ Ｐゴシック" charset="0"/>
                <a:cs typeface="Gill Sans" charset="0"/>
              </a:rPr>
              <a:t>To run successfully, the scan intents in the observation scheduling block </a:t>
            </a:r>
            <a:r>
              <a:rPr lang="en-US" sz="2600" i="1" dirty="0">
                <a:solidFill>
                  <a:srgbClr val="000099"/>
                </a:solidFill>
                <a:latin typeface="Gill Sans MT" charset="0"/>
                <a:ea typeface="ＭＳ Ｐゴシック" charset="0"/>
                <a:cs typeface="Gill Sans" charset="0"/>
              </a:rPr>
              <a:t>must</a:t>
            </a:r>
            <a:r>
              <a:rPr lang="en-US" sz="2600" dirty="0">
                <a:solidFill>
                  <a:srgbClr val="000099"/>
                </a:solidFill>
                <a:latin typeface="Gill Sans MT" charset="0"/>
                <a:ea typeface="ＭＳ Ｐゴシック" charset="0"/>
                <a:cs typeface="Gill Sans" charset="0"/>
              </a:rPr>
              <a:t> be set correctly.</a:t>
            </a:r>
          </a:p>
          <a:p>
            <a:pPr marL="344488" indent="-344488" defTabSz="914400" fontAlgn="base">
              <a:spcBef>
                <a:spcPct val="20000"/>
              </a:spcBef>
              <a:spcAft>
                <a:spcPct val="0"/>
              </a:spcAft>
              <a:buFontTx/>
              <a:buChar char="•"/>
            </a:pPr>
            <a:r>
              <a:rPr lang="en-US" sz="2600" dirty="0">
                <a:solidFill>
                  <a:srgbClr val="000099"/>
                </a:solidFill>
                <a:latin typeface="Gill Sans MT" charset="0"/>
                <a:ea typeface="ＭＳ Ｐゴシック" charset="0"/>
                <a:cs typeface="Gill Sans" charset="0"/>
              </a:rPr>
              <a:t>Information is at:</a:t>
            </a:r>
          </a:p>
          <a:p>
            <a:pPr defTabSz="914400" fontAlgn="base">
              <a:spcBef>
                <a:spcPct val="20000"/>
              </a:spcBef>
              <a:spcAft>
                <a:spcPct val="0"/>
              </a:spcAft>
            </a:pPr>
            <a:r>
              <a:rPr lang="en-US" sz="2600" dirty="0">
                <a:solidFill>
                  <a:srgbClr val="000099"/>
                </a:solidFill>
                <a:latin typeface="Gill Sans MT" charset="0"/>
                <a:ea typeface="ＭＳ Ｐゴシック" charset="0"/>
                <a:cs typeface="Gill Sans" charset="0"/>
                <a:hlinkClick r:id="rId2"/>
              </a:rPr>
              <a:t>https://science.nrao.edu/facilities/vla/data-processing/pipeline</a:t>
            </a:r>
            <a:endParaRPr lang="en-US" sz="2600" dirty="0">
              <a:solidFill>
                <a:srgbClr val="000099"/>
              </a:solidFill>
              <a:latin typeface="Gill Sans MT" charset="0"/>
              <a:ea typeface="ＭＳ Ｐゴシック" charset="0"/>
              <a:cs typeface="Gill Sans" charset="0"/>
            </a:endParaRPr>
          </a:p>
          <a:p>
            <a:pPr marL="344488" indent="-344488" defTabSz="914400" fontAlgn="base">
              <a:spcBef>
                <a:spcPct val="20000"/>
              </a:spcBef>
              <a:spcAft>
                <a:spcPct val="0"/>
              </a:spcAft>
              <a:buFont typeface="Arial"/>
              <a:buChar char="•"/>
            </a:pPr>
            <a:r>
              <a:rPr lang="en-US" sz="2600" dirty="0">
                <a:solidFill>
                  <a:srgbClr val="000099"/>
                </a:solidFill>
                <a:latin typeface="Gill Sans MT" charset="0"/>
                <a:ea typeface="ＭＳ Ｐゴシック" charset="0"/>
                <a:cs typeface="Gill Sans" charset="0"/>
              </a:rPr>
              <a:t>More details later          </a:t>
            </a:r>
            <a:r>
              <a:rPr lang="en-US" sz="2600" b="1" dirty="0">
                <a:solidFill>
                  <a:schemeClr val="accent2"/>
                </a:solidFill>
                <a:latin typeface="Gill Sans MT" charset="0"/>
                <a:cs typeface="Gill Sans" charset="0"/>
              </a:rPr>
              <a:t>Drew Medlin’s talk tomorrow</a:t>
            </a:r>
            <a:endParaRPr lang="en-US" sz="2600" dirty="0">
              <a:solidFill>
                <a:srgbClr val="000099"/>
              </a:solidFill>
              <a:latin typeface="Gill Sans MT" charset="0"/>
              <a:ea typeface="ＭＳ Ｐゴシック" charset="0"/>
              <a:cs typeface="Gill Sans" charset="0"/>
            </a:endParaRPr>
          </a:p>
        </p:txBody>
      </p:sp>
      <p:sp>
        <p:nvSpPr>
          <p:cNvPr id="9" name="Rectangle 2">
            <a:extLst>
              <a:ext uri="{FF2B5EF4-FFF2-40B4-BE49-F238E27FC236}">
                <a16:creationId xmlns:a16="http://schemas.microsoft.com/office/drawing/2014/main" id="{D4108B6C-A95E-3343-BC50-0222665AB7FD}"/>
              </a:ext>
            </a:extLst>
          </p:cNvPr>
          <p:cNvSpPr txBox="1">
            <a:spLocks noChangeArrowheads="1"/>
          </p:cNvSpPr>
          <p:nvPr/>
        </p:nvSpPr>
        <p:spPr bwMode="auto">
          <a:xfrm>
            <a:off x="8878" y="76200"/>
            <a:ext cx="9144000" cy="107567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The VLA Calibration Pipeline</a:t>
            </a:r>
            <a:endParaRPr lang="en-US" sz="2500" i="1" dirty="0">
              <a:latin typeface="Gill Sans MT" charset="0"/>
              <a:ea typeface="ＭＳ Ｐゴシック" charset="0"/>
            </a:endParaRPr>
          </a:p>
        </p:txBody>
      </p:sp>
      <p:cxnSp>
        <p:nvCxnSpPr>
          <p:cNvPr id="5" name="Straight Arrow Connector 4">
            <a:extLst>
              <a:ext uri="{FF2B5EF4-FFF2-40B4-BE49-F238E27FC236}">
                <a16:creationId xmlns:a16="http://schemas.microsoft.com/office/drawing/2014/main" id="{5EB6148B-D308-5542-8A72-AAE14DD94228}"/>
              </a:ext>
            </a:extLst>
          </p:cNvPr>
          <p:cNvCxnSpPr>
            <a:cxnSpLocks/>
          </p:cNvCxnSpPr>
          <p:nvPr/>
        </p:nvCxnSpPr>
        <p:spPr>
          <a:xfrm flipH="1">
            <a:off x="3211154" y="4381429"/>
            <a:ext cx="73112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53372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8" name="Rectangle 4">
            <a:extLst>
              <a:ext uri="{FF2B5EF4-FFF2-40B4-BE49-F238E27FC236}">
                <a16:creationId xmlns:a16="http://schemas.microsoft.com/office/drawing/2014/main" id="{93EA39CC-64A4-704C-B984-18860A4FAF85}"/>
              </a:ext>
            </a:extLst>
          </p:cNvPr>
          <p:cNvSpPr>
            <a:spLocks noChangeArrowheads="1"/>
          </p:cNvSpPr>
          <p:nvPr/>
        </p:nvSpPr>
        <p:spPr bwMode="auto">
          <a:xfrm>
            <a:off x="304800" y="1072579"/>
            <a:ext cx="8839200" cy="3651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defTabSz="914400" fontAlgn="base">
              <a:spcBef>
                <a:spcPct val="20000"/>
              </a:spcBef>
              <a:spcAft>
                <a:spcPct val="0"/>
              </a:spcAft>
              <a:buFontTx/>
              <a:buChar char="•"/>
            </a:pPr>
            <a:r>
              <a:rPr lang="en-US" sz="2400" dirty="0">
                <a:solidFill>
                  <a:srgbClr val="000099"/>
                </a:solidFill>
                <a:latin typeface="Gill Sans MT" charset="0"/>
                <a:ea typeface="ＭＳ Ｐゴシック" charset="0"/>
                <a:cs typeface="Gill Sans" charset="0"/>
              </a:rPr>
              <a:t>Provide calibrated (and eventually imaged) PI observations</a:t>
            </a:r>
          </a:p>
          <a:p>
            <a:pPr defTabSz="914400" fontAlgn="base">
              <a:spcBef>
                <a:spcPct val="20000"/>
              </a:spcBef>
              <a:spcAft>
                <a:spcPct val="0"/>
              </a:spcAft>
            </a:pPr>
            <a:r>
              <a:rPr lang="en-US" sz="2400" dirty="0">
                <a:solidFill>
                  <a:srgbClr val="000099"/>
                </a:solidFill>
                <a:latin typeface="Gill Sans MT" charset="0"/>
                <a:ea typeface="ＭＳ Ｐゴシック" charset="0"/>
                <a:cs typeface="Gill Sans" charset="0"/>
              </a:rPr>
              <a:t>	⇾ users can focus on their science!</a:t>
            </a:r>
          </a:p>
          <a:p>
            <a:pPr marL="344488" indent="-344488" defTabSz="914400" fontAlgn="base">
              <a:spcBef>
                <a:spcPct val="20000"/>
              </a:spcBef>
              <a:spcAft>
                <a:spcPct val="0"/>
              </a:spcAft>
              <a:buFontTx/>
              <a:buChar char="•"/>
            </a:pPr>
            <a:r>
              <a:rPr lang="en-US" sz="2400" dirty="0">
                <a:solidFill>
                  <a:srgbClr val="000099"/>
                </a:solidFill>
                <a:latin typeface="Gill Sans MT" charset="0"/>
                <a:ea typeface="ＭＳ Ｐゴシック" charset="0"/>
                <a:cs typeface="Gill Sans" charset="0"/>
              </a:rPr>
              <a:t>Intended ultimately for all NRAO instruments</a:t>
            </a:r>
          </a:p>
          <a:p>
            <a:pPr marL="344488" indent="-344488" defTabSz="914400" fontAlgn="base">
              <a:spcBef>
                <a:spcPct val="20000"/>
              </a:spcBef>
              <a:spcAft>
                <a:spcPct val="0"/>
              </a:spcAft>
              <a:buFontTx/>
              <a:buChar char="•"/>
            </a:pPr>
            <a:endParaRPr lang="en-US" sz="1600" dirty="0">
              <a:solidFill>
                <a:srgbClr val="000099"/>
              </a:solidFill>
              <a:latin typeface="Gill Sans MT" charset="0"/>
              <a:ea typeface="ＭＳ Ｐゴシック" charset="0"/>
              <a:cs typeface="Gill Sans" charset="0"/>
            </a:endParaRPr>
          </a:p>
          <a:p>
            <a:pPr marL="344488" indent="-344488" defTabSz="914400" fontAlgn="base">
              <a:spcBef>
                <a:spcPct val="20000"/>
              </a:spcBef>
              <a:spcAft>
                <a:spcPct val="0"/>
              </a:spcAft>
              <a:buFontTx/>
              <a:buChar char="•"/>
            </a:pPr>
            <a:r>
              <a:rPr lang="en-US" sz="2400" dirty="0">
                <a:solidFill>
                  <a:srgbClr val="000099"/>
                </a:solidFill>
                <a:latin typeface="Gill Sans MT" charset="0"/>
                <a:ea typeface="ＭＳ Ｐゴシック" charset="0"/>
                <a:cs typeface="Gill Sans" charset="0"/>
              </a:rPr>
              <a:t>SRDP project will cover increasing functionality over the next several years.  Currently available for:</a:t>
            </a:r>
          </a:p>
          <a:p>
            <a:pPr marL="801688" lvl="1" indent="-344488" defTabSz="914400" fontAlgn="base">
              <a:spcBef>
                <a:spcPct val="20000"/>
              </a:spcBef>
              <a:spcAft>
                <a:spcPct val="0"/>
              </a:spcAft>
              <a:buFontTx/>
              <a:buChar char="•"/>
            </a:pPr>
            <a:r>
              <a:rPr lang="en-US" sz="2400" dirty="0">
                <a:solidFill>
                  <a:srgbClr val="000099"/>
                </a:solidFill>
                <a:latin typeface="Gill Sans MT" charset="0"/>
                <a:ea typeface="ＭＳ Ｐゴシック" charset="0"/>
                <a:cs typeface="Gill Sans" charset="0"/>
              </a:rPr>
              <a:t>C-band and higher frequencies (≥ 4 GHz)</a:t>
            </a:r>
          </a:p>
          <a:p>
            <a:pPr marL="801688" lvl="1" indent="-344488" defTabSz="914400" fontAlgn="base">
              <a:spcBef>
                <a:spcPct val="20000"/>
              </a:spcBef>
              <a:spcAft>
                <a:spcPct val="0"/>
              </a:spcAft>
              <a:buFontTx/>
              <a:buChar char="•"/>
            </a:pPr>
            <a:r>
              <a:rPr lang="en-US" sz="2400" dirty="0">
                <a:solidFill>
                  <a:srgbClr val="000099"/>
                </a:solidFill>
                <a:latin typeface="Gill Sans MT" charset="0"/>
                <a:ea typeface="ＭＳ Ｐゴシック" charset="0"/>
                <a:cs typeface="Gill Sans" charset="0"/>
              </a:rPr>
              <a:t>continuum science only</a:t>
            </a:r>
          </a:p>
          <a:p>
            <a:pPr marL="801688" lvl="1" indent="-344488" defTabSz="914400" fontAlgn="base">
              <a:spcBef>
                <a:spcPct val="20000"/>
              </a:spcBef>
              <a:spcAft>
                <a:spcPct val="0"/>
              </a:spcAft>
              <a:buFontTx/>
              <a:buChar char="•"/>
            </a:pPr>
            <a:r>
              <a:rPr lang="en-US" sz="2400" dirty="0">
                <a:solidFill>
                  <a:srgbClr val="000099"/>
                </a:solidFill>
                <a:latin typeface="Gill Sans MT" charset="0"/>
                <a:ea typeface="ＭＳ Ｐゴシック" charset="0"/>
                <a:cs typeface="Gill Sans" charset="0"/>
              </a:rPr>
              <a:t>these standard flux/BP/delay </a:t>
            </a:r>
            <a:r>
              <a:rPr lang="en-US" sz="2400" dirty="0" err="1">
                <a:solidFill>
                  <a:srgbClr val="000099"/>
                </a:solidFill>
                <a:latin typeface="Gill Sans MT" charset="0"/>
                <a:ea typeface="ＭＳ Ｐゴシック" charset="0"/>
                <a:cs typeface="Gill Sans" charset="0"/>
              </a:rPr>
              <a:t>cals</a:t>
            </a:r>
            <a:r>
              <a:rPr lang="en-US" sz="2400" dirty="0">
                <a:solidFill>
                  <a:srgbClr val="000099"/>
                </a:solidFill>
                <a:latin typeface="Gill Sans MT" charset="0"/>
                <a:ea typeface="ＭＳ Ｐゴシック" charset="0"/>
                <a:cs typeface="Gill Sans" charset="0"/>
              </a:rPr>
              <a:t> only: 3C286, 3C147 </a:t>
            </a:r>
          </a:p>
        </p:txBody>
      </p:sp>
      <p:sp>
        <p:nvSpPr>
          <p:cNvPr id="7" name="Text Placeholder 1">
            <a:extLst>
              <a:ext uri="{FF2B5EF4-FFF2-40B4-BE49-F238E27FC236}">
                <a16:creationId xmlns:a16="http://schemas.microsoft.com/office/drawing/2014/main" id="{A18DF665-9845-2449-A255-64DE88BA40A3}"/>
              </a:ext>
            </a:extLst>
          </p:cNvPr>
          <p:cNvSpPr>
            <a:spLocks noGrp="1"/>
          </p:cNvSpPr>
          <p:nvPr>
            <p:ph type="body" sz="quarter" idx="10"/>
          </p:nvPr>
        </p:nvSpPr>
        <p:spPr>
          <a:xfrm>
            <a:off x="0" y="172601"/>
            <a:ext cx="9144000" cy="802149"/>
          </a:xfrm>
        </p:spPr>
        <p:txBody>
          <a:bodyPr/>
          <a:lstStyle/>
          <a:p>
            <a:pPr algn="ctr"/>
            <a:r>
              <a:rPr lang="en-US" sz="4000" dirty="0"/>
              <a:t>Science-Ready Data Products (SRDP)</a:t>
            </a:r>
          </a:p>
        </p:txBody>
      </p:sp>
      <p:sp>
        <p:nvSpPr>
          <p:cNvPr id="2" name="TextBox 1">
            <a:extLst>
              <a:ext uri="{FF2B5EF4-FFF2-40B4-BE49-F238E27FC236}">
                <a16:creationId xmlns:a16="http://schemas.microsoft.com/office/drawing/2014/main" id="{673B8E01-309D-434E-8E8B-8C81CC296E5D}"/>
              </a:ext>
            </a:extLst>
          </p:cNvPr>
          <p:cNvSpPr txBox="1"/>
          <p:nvPr/>
        </p:nvSpPr>
        <p:spPr>
          <a:xfrm>
            <a:off x="505691" y="4954424"/>
            <a:ext cx="8132618" cy="830997"/>
          </a:xfrm>
          <a:prstGeom prst="rect">
            <a:avLst/>
          </a:prstGeom>
          <a:noFill/>
          <a:ln>
            <a:noFill/>
          </a:ln>
        </p:spPr>
        <p:txBody>
          <a:bodyPr wrap="square" rtlCol="0">
            <a:spAutoFit/>
          </a:bodyPr>
          <a:lstStyle/>
          <a:p>
            <a:pPr algn="ctr"/>
            <a:r>
              <a:rPr lang="en-US" sz="2400" b="1" dirty="0">
                <a:solidFill>
                  <a:schemeClr val="accent2"/>
                </a:solidFill>
                <a:latin typeface="+mj-lt"/>
                <a:ea typeface="ＭＳ Ｐゴシック" charset="0"/>
                <a:cs typeface="Gill Sans" charset="0"/>
              </a:rPr>
              <a:t>Observing setups </a:t>
            </a:r>
            <a:r>
              <a:rPr lang="en-US" sz="2400" b="1" i="1" dirty="0">
                <a:solidFill>
                  <a:schemeClr val="accent2"/>
                </a:solidFill>
                <a:latin typeface="+mj-lt"/>
                <a:ea typeface="ＭＳ Ｐゴシック" charset="0"/>
                <a:cs typeface="Gill Sans" charset="0"/>
              </a:rPr>
              <a:t>must</a:t>
            </a:r>
            <a:r>
              <a:rPr lang="en-US" sz="2400" b="1" dirty="0">
                <a:solidFill>
                  <a:schemeClr val="accent2"/>
                </a:solidFill>
                <a:latin typeface="+mj-lt"/>
                <a:ea typeface="ＭＳ Ｐゴシック" charset="0"/>
                <a:cs typeface="Gill Sans" charset="0"/>
              </a:rPr>
              <a:t> follow all VLA observing guidelines and be pipeline compatible (e.g. scan intents, calibrator cycles)</a:t>
            </a:r>
          </a:p>
        </p:txBody>
      </p:sp>
    </p:spTree>
    <p:extLst>
      <p:ext uri="{BB962C8B-B14F-4D97-AF65-F5344CB8AC3E}">
        <p14:creationId xmlns:p14="http://schemas.microsoft.com/office/powerpoint/2010/main" val="3584554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250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8" name="Rectangle 2">
            <a:extLst>
              <a:ext uri="{FF2B5EF4-FFF2-40B4-BE49-F238E27FC236}">
                <a16:creationId xmlns:a16="http://schemas.microsoft.com/office/drawing/2014/main" id="{F3E6CA10-8F0A-BA43-8B1C-43E2AE29C885}"/>
              </a:ext>
            </a:extLst>
          </p:cNvPr>
          <p:cNvSpPr txBox="1">
            <a:spLocks noChangeArrowheads="1"/>
          </p:cNvSpPr>
          <p:nvPr/>
        </p:nvSpPr>
        <p:spPr bwMode="auto">
          <a:xfrm>
            <a:off x="0" y="0"/>
            <a:ext cx="91440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300" b="1" kern="1200">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a:lstStyle>
          <a:p>
            <a:pPr algn="ctr" eaLnBrk="1" hangingPunct="1"/>
            <a:r>
              <a:rPr lang="en-US" dirty="0">
                <a:latin typeface="Gill Sans MT" charset="0"/>
                <a:ea typeface="ＭＳ Ｐゴシック" charset="0"/>
              </a:rPr>
              <a:t>A note on gaincal parameter </a:t>
            </a:r>
            <a:r>
              <a:rPr lang="en-US" i="1" dirty="0">
                <a:latin typeface="Gill Sans MT" charset="0"/>
                <a:ea typeface="ＭＳ Ｐゴシック" charset="0"/>
              </a:rPr>
              <a:t>docallib</a:t>
            </a:r>
          </a:p>
        </p:txBody>
      </p:sp>
      <p:sp>
        <p:nvSpPr>
          <p:cNvPr id="9" name="Rectangle 9">
            <a:extLst>
              <a:ext uri="{FF2B5EF4-FFF2-40B4-BE49-F238E27FC236}">
                <a16:creationId xmlns:a16="http://schemas.microsoft.com/office/drawing/2014/main" id="{1985ACC7-5289-FF4C-AD7D-3B021BF5F217}"/>
              </a:ext>
            </a:extLst>
          </p:cNvPr>
          <p:cNvSpPr>
            <a:spLocks noChangeArrowheads="1"/>
          </p:cNvSpPr>
          <p:nvPr/>
        </p:nvSpPr>
        <p:spPr bwMode="auto">
          <a:xfrm>
            <a:off x="0" y="1066800"/>
            <a:ext cx="9144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3550" indent="-296863" defTabSz="914400" fontAlgn="base">
              <a:spcBef>
                <a:spcPct val="20000"/>
              </a:spcBef>
              <a:spcAft>
                <a:spcPct val="0"/>
              </a:spcAft>
            </a:pPr>
            <a:r>
              <a:rPr lang="en-US" sz="2600" dirty="0">
                <a:latin typeface="Gill Sans MT" charset="0"/>
                <a:ea typeface="ＭＳ Ｐゴシック" charset="0"/>
                <a:cs typeface="Gill Sans" charset="0"/>
              </a:rPr>
              <a:t>In </a:t>
            </a:r>
            <a:r>
              <a:rPr lang="en-US" sz="2600" i="1" dirty="0">
                <a:latin typeface="Gill Sans MT" charset="0"/>
                <a:ea typeface="ＭＳ Ｐゴシック" charset="0"/>
                <a:cs typeface="Gill Sans" charset="0"/>
              </a:rPr>
              <a:t>current</a:t>
            </a:r>
            <a:r>
              <a:rPr lang="en-US" sz="2600" dirty="0">
                <a:latin typeface="Gill Sans MT" charset="0"/>
                <a:ea typeface="ＭＳ Ｐゴシック" charset="0"/>
                <a:cs typeface="Gill Sans" charset="0"/>
              </a:rPr>
              <a:t> version of CASA, make sure</a:t>
            </a:r>
            <a:endParaRPr lang="en-US" sz="1600" dirty="0">
              <a:latin typeface="Courier New" charset="0"/>
              <a:ea typeface="ＭＳ Ｐゴシック" charset="0"/>
              <a:cs typeface="Gill Sans" charset="0"/>
            </a:endParaRPr>
          </a:p>
          <a:p>
            <a:pPr marL="463550" indent="-296863" defTabSz="914400" fontAlgn="base">
              <a:spcBef>
                <a:spcPct val="20000"/>
              </a:spcBef>
              <a:spcAft>
                <a:spcPct val="0"/>
              </a:spcAft>
            </a:pPr>
            <a:endParaRPr lang="en-US" sz="600" dirty="0">
              <a:latin typeface="Courier New" charset="0"/>
              <a:ea typeface="ＭＳ Ｐゴシック" charset="0"/>
              <a:cs typeface="Gill Sans" charset="0"/>
            </a:endParaRPr>
          </a:p>
          <a:p>
            <a:pPr marL="463550" indent="-296863" defTabSz="914400" fontAlgn="base">
              <a:spcBef>
                <a:spcPct val="20000"/>
              </a:spcBef>
              <a:spcAft>
                <a:spcPct val="0"/>
              </a:spcAft>
            </a:pPr>
            <a:r>
              <a:rPr lang="en-US" sz="2600" dirty="0">
                <a:latin typeface="Courier New" charset="0"/>
                <a:ea typeface="ＭＳ Ｐゴシック" charset="0"/>
                <a:cs typeface="Gill Sans" charset="0"/>
              </a:rPr>
              <a:t>		docallib = False</a:t>
            </a:r>
          </a:p>
          <a:p>
            <a:pPr marL="463550" indent="-296863" defTabSz="914400" fontAlgn="base">
              <a:spcBef>
                <a:spcPct val="20000"/>
              </a:spcBef>
              <a:spcAft>
                <a:spcPct val="0"/>
              </a:spcAft>
            </a:pPr>
            <a:endParaRPr lang="en-US" sz="1400" dirty="0">
              <a:latin typeface="Courier New" charset="0"/>
              <a:ea typeface="ＭＳ Ｐゴシック" charset="0"/>
              <a:cs typeface="Gill Sans" charset="0"/>
            </a:endParaRPr>
          </a:p>
          <a:p>
            <a:pPr marL="463550" indent="-296863" defTabSz="914400" fontAlgn="base">
              <a:spcBef>
                <a:spcPct val="20000"/>
              </a:spcBef>
              <a:spcAft>
                <a:spcPct val="0"/>
              </a:spcAft>
              <a:buFontTx/>
              <a:buChar char="•"/>
            </a:pPr>
            <a:r>
              <a:rPr lang="en-US" sz="2600" dirty="0">
                <a:latin typeface="Courier New"/>
                <a:ea typeface="ＭＳ Ｐゴシック" charset="0"/>
                <a:cs typeface="Courier New"/>
              </a:rPr>
              <a:t>docallib</a:t>
            </a:r>
            <a:r>
              <a:rPr lang="en-US" sz="2600" dirty="0">
                <a:latin typeface="Gill Sans MT" charset="0"/>
                <a:ea typeface="ＭＳ Ｐゴシック" charset="0"/>
                <a:cs typeface="Gill Sans" charset="0"/>
              </a:rPr>
              <a:t> refers to a “calibration library”, a new portable interface for describing ensembles of calibration replacing </a:t>
            </a:r>
            <a:r>
              <a:rPr lang="en-US" sz="2600" dirty="0">
                <a:latin typeface="Courier New"/>
                <a:ea typeface="ＭＳ Ｐゴシック" charset="0"/>
                <a:cs typeface="Courier New"/>
              </a:rPr>
              <a:t>gaintable, gainfield,</a:t>
            </a:r>
            <a:r>
              <a:rPr lang="en-US" sz="2600" dirty="0">
                <a:latin typeface="Gill Sans MT" charset="0"/>
                <a:ea typeface="ＭＳ Ｐゴシック" charset="0"/>
                <a:cs typeface="Gill Sans" charset="0"/>
              </a:rPr>
              <a:t> etc.… parameters. </a:t>
            </a:r>
          </a:p>
          <a:p>
            <a:pPr marL="463550" indent="-296863" defTabSz="914400" fontAlgn="base">
              <a:spcBef>
                <a:spcPct val="20000"/>
              </a:spcBef>
              <a:spcAft>
                <a:spcPct val="0"/>
              </a:spcAft>
              <a:buFontTx/>
              <a:buChar char="•"/>
            </a:pPr>
            <a:endParaRPr lang="en-US" sz="800" dirty="0">
              <a:latin typeface="Gill Sans MT" charset="0"/>
              <a:ea typeface="ＭＳ Ｐゴシック" charset="0"/>
              <a:cs typeface="Gill Sans" charset="0"/>
            </a:endParaRPr>
          </a:p>
          <a:p>
            <a:pPr marL="463550" indent="-296863" defTabSz="914400" fontAlgn="base">
              <a:spcBef>
                <a:spcPct val="20000"/>
              </a:spcBef>
              <a:spcAft>
                <a:spcPct val="0"/>
              </a:spcAft>
              <a:buFontTx/>
              <a:buChar char="•"/>
            </a:pPr>
            <a:r>
              <a:rPr lang="en-US" sz="2600" dirty="0">
                <a:latin typeface="Gill Sans MT" charset="0"/>
                <a:ea typeface="ＭＳ Ｐゴシック" charset="0"/>
                <a:cs typeface="Gill Sans" charset="0"/>
              </a:rPr>
              <a:t>Enables on-the-fly calibration in CASA's calibration tasks.</a:t>
            </a:r>
          </a:p>
          <a:p>
            <a:pPr marL="463550" indent="-296863" defTabSz="914400" fontAlgn="base">
              <a:spcBef>
                <a:spcPct val="20000"/>
              </a:spcBef>
              <a:spcAft>
                <a:spcPct val="0"/>
              </a:spcAft>
              <a:buFontTx/>
              <a:buChar char="•"/>
            </a:pPr>
            <a:endParaRPr lang="en-US" sz="800" dirty="0">
              <a:latin typeface="Gill Sans MT" charset="0"/>
              <a:ea typeface="ＭＳ Ｐゴシック" charset="0"/>
              <a:cs typeface="Gill Sans" charset="0"/>
            </a:endParaRPr>
          </a:p>
          <a:p>
            <a:pPr marL="463550" indent="-296863" defTabSz="914400" fontAlgn="base">
              <a:spcBef>
                <a:spcPct val="20000"/>
              </a:spcBef>
              <a:spcAft>
                <a:spcPct val="0"/>
              </a:spcAft>
              <a:buFontTx/>
              <a:buChar char="•"/>
            </a:pPr>
            <a:r>
              <a:rPr lang="en-US" sz="2600" dirty="0">
                <a:latin typeface="Gill Sans MT" charset="0"/>
                <a:ea typeface="ＭＳ Ｐゴシック" charset="0"/>
                <a:cs typeface="Gill Sans" charset="0"/>
              </a:rPr>
              <a:t>Provides increased capability and flexibility.</a:t>
            </a:r>
          </a:p>
          <a:p>
            <a:pPr marL="463550" indent="-296863" defTabSz="914400" fontAlgn="base">
              <a:spcBef>
                <a:spcPct val="20000"/>
              </a:spcBef>
              <a:spcAft>
                <a:spcPct val="0"/>
              </a:spcAft>
              <a:buFontTx/>
              <a:buChar char="•"/>
            </a:pPr>
            <a:endParaRPr lang="en-US" sz="800" dirty="0">
              <a:latin typeface="Gill Sans MT" charset="0"/>
              <a:ea typeface="ＭＳ Ｐゴシック" charset="0"/>
              <a:cs typeface="Gill Sans" charset="0"/>
            </a:endParaRPr>
          </a:p>
          <a:p>
            <a:pPr marL="463550" indent="-296863" defTabSz="914400" fontAlgn="base">
              <a:spcBef>
                <a:spcPct val="20000"/>
              </a:spcBef>
              <a:spcAft>
                <a:spcPct val="0"/>
              </a:spcAft>
              <a:buFontTx/>
              <a:buChar char="•"/>
            </a:pPr>
            <a:r>
              <a:rPr lang="en-US" sz="2600" dirty="0">
                <a:latin typeface="Gill Sans MT" charset="0"/>
                <a:ea typeface="ＭＳ Ｐゴシック" charset="0"/>
                <a:cs typeface="Gill Sans" charset="0"/>
              </a:rPr>
              <a:t>Incorporated into the next CASA-pipeline release. </a:t>
            </a:r>
          </a:p>
        </p:txBody>
      </p:sp>
    </p:spTree>
    <p:extLst>
      <p:ext uri="{BB962C8B-B14F-4D97-AF65-F5344CB8AC3E}">
        <p14:creationId xmlns:p14="http://schemas.microsoft.com/office/powerpoint/2010/main" val="248852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960" y="274320"/>
            <a:ext cx="8874080" cy="477202"/>
          </a:xfrm>
        </p:spPr>
        <p:txBody>
          <a:bodyPr/>
          <a:lstStyle/>
          <a:p>
            <a:pPr algn="ctr"/>
            <a:r>
              <a:rPr lang="en-US" dirty="0">
                <a:solidFill>
                  <a:srgbClr val="8B2124"/>
                </a:solidFill>
              </a:rPr>
              <a:t>The measurement set (MS) structure</a:t>
            </a:r>
          </a:p>
        </p:txBody>
      </p:sp>
      <p:sp>
        <p:nvSpPr>
          <p:cNvPr id="4" name="Text Placeholder 3"/>
          <p:cNvSpPr>
            <a:spLocks noGrp="1"/>
          </p:cNvSpPr>
          <p:nvPr>
            <p:ph type="body" sz="quarter" idx="12"/>
          </p:nvPr>
        </p:nvSpPr>
        <p:spPr>
          <a:xfrm>
            <a:off x="117522" y="2038864"/>
            <a:ext cx="8874080" cy="4174615"/>
          </a:xfrm>
        </p:spPr>
        <p:txBody>
          <a:bodyPr/>
          <a:lstStyle/>
          <a:p>
            <a:pPr marL="0" indent="0">
              <a:buNone/>
            </a:pPr>
            <a:endParaRPr lang="en-US" sz="2200" dirty="0">
              <a:latin typeface="Gill Sans MT" charset="0"/>
              <a:cs typeface="Gill Sans" charset="0"/>
            </a:endParaRPr>
          </a:p>
          <a:p>
            <a:pPr marL="344488" indent="-344488">
              <a:buFontTx/>
              <a:buChar char="•"/>
            </a:pPr>
            <a:r>
              <a:rPr lang="en-US" sz="2200" dirty="0">
                <a:latin typeface="Gill Sans MT" charset="0"/>
                <a:cs typeface="Gill Sans" charset="0"/>
              </a:rPr>
              <a:t>A raw MS starts with only the</a:t>
            </a:r>
            <a:r>
              <a:rPr lang="ja-JP" altLang="en-US" sz="2200">
                <a:latin typeface="Gill Sans MT" charset="0"/>
                <a:cs typeface="Gill Sans" charset="0"/>
              </a:rPr>
              <a:t>‘</a:t>
            </a:r>
            <a:r>
              <a:rPr lang="en-US" altLang="ja-JP" sz="2200" dirty="0">
                <a:latin typeface="Gill Sans MT" charset="0"/>
                <a:cs typeface="Gill Sans" charset="0"/>
              </a:rPr>
              <a:t>Data</a:t>
            </a:r>
            <a:r>
              <a:rPr lang="ja-JP" altLang="en-US" sz="2200">
                <a:latin typeface="Gill Sans MT" charset="0"/>
                <a:cs typeface="Gill Sans" charset="0"/>
              </a:rPr>
              <a:t>’</a:t>
            </a:r>
            <a:r>
              <a:rPr lang="en-US" altLang="ja-JP" sz="2200" dirty="0">
                <a:latin typeface="Gill Sans MT" charset="0"/>
                <a:cs typeface="Gill Sans" charset="0"/>
              </a:rPr>
              <a:t>column.</a:t>
            </a:r>
          </a:p>
          <a:p>
            <a:pPr marL="344488" indent="-344488">
              <a:buFontTx/>
              <a:buChar char="•"/>
            </a:pPr>
            <a:r>
              <a:rPr lang="en-US" sz="2200" dirty="0">
                <a:latin typeface="Gill Sans MT" charset="0"/>
                <a:cs typeface="Gill Sans" charset="0"/>
              </a:rPr>
              <a:t>The other two columns can be created by various means.</a:t>
            </a:r>
          </a:p>
          <a:p>
            <a:pPr marL="344488" indent="-344488">
              <a:buFontTx/>
              <a:buChar char="•"/>
            </a:pPr>
            <a:r>
              <a:rPr lang="en-US" sz="2200" dirty="0">
                <a:latin typeface="Gill Sans MT" charset="0"/>
                <a:cs typeface="Gill Sans" charset="0"/>
              </a:rPr>
              <a:t>With creation of the other two columns </a:t>
            </a:r>
            <a:r>
              <a:rPr lang="en-US" sz="2200" dirty="0">
                <a:latin typeface="Gill Sans MT" charset="0"/>
                <a:cs typeface="Gill Sans" charset="0"/>
                <a:sym typeface="Wingdings" charset="0"/>
              </a:rPr>
              <a:t> MS</a:t>
            </a:r>
            <a:r>
              <a:rPr lang="en-US" sz="2200" dirty="0">
                <a:latin typeface="Gill Sans MT" charset="0"/>
                <a:cs typeface="Gill Sans" charset="0"/>
              </a:rPr>
              <a:t> </a:t>
            </a:r>
            <a:r>
              <a:rPr lang="en-US" sz="2200" i="1" dirty="0">
                <a:latin typeface="Gill Sans MT" charset="0"/>
                <a:cs typeface="Gill Sans" charset="0"/>
              </a:rPr>
              <a:t>triples</a:t>
            </a:r>
            <a:r>
              <a:rPr lang="en-US" sz="2200" dirty="0">
                <a:latin typeface="Gill Sans MT" charset="0"/>
                <a:cs typeface="Gill Sans" charset="0"/>
              </a:rPr>
              <a:t> in size.</a:t>
            </a:r>
          </a:p>
          <a:p>
            <a:pPr marL="344488" indent="-344488">
              <a:buFontTx/>
              <a:buChar char="•"/>
            </a:pPr>
            <a:r>
              <a:rPr lang="en-US" sz="2200" dirty="0">
                <a:latin typeface="Gill Sans MT" charset="0"/>
                <a:cs typeface="Gill Sans" charset="0"/>
              </a:rPr>
              <a:t>The ‘Model’ Column is optional.</a:t>
            </a:r>
          </a:p>
          <a:p>
            <a:pPr marL="801688" lvl="1" indent="-344488">
              <a:buFontTx/>
              <a:buChar char="•"/>
            </a:pPr>
            <a:r>
              <a:rPr lang="en-US" dirty="0">
                <a:latin typeface="Gill Sans MT" charset="0"/>
                <a:cs typeface="Gill Sans" charset="0"/>
              </a:rPr>
              <a:t>If not created </a:t>
            </a:r>
            <a:r>
              <a:rPr lang="en-US" dirty="0">
                <a:latin typeface="Gill Sans MT" charset="0"/>
                <a:cs typeface="Gill Sans" charset="0"/>
                <a:sym typeface="Wingdings"/>
              </a:rPr>
              <a:t> </a:t>
            </a:r>
            <a:r>
              <a:rPr lang="en-US" dirty="0">
                <a:latin typeface="Gill Sans MT" charset="0"/>
                <a:cs typeface="Gill Sans" charset="0"/>
              </a:rPr>
              <a:t>MS </a:t>
            </a:r>
            <a:r>
              <a:rPr lang="en-US" i="1" dirty="0">
                <a:latin typeface="Gill Sans MT" charset="0"/>
                <a:cs typeface="Gill Sans" charset="0"/>
              </a:rPr>
              <a:t>doubles</a:t>
            </a:r>
            <a:r>
              <a:rPr lang="en-US" dirty="0">
                <a:latin typeface="Gill Sans MT" charset="0"/>
                <a:cs typeface="Gill Sans" charset="0"/>
              </a:rPr>
              <a:t> in size.</a:t>
            </a:r>
          </a:p>
          <a:p>
            <a:pPr marL="801688" lvl="1" indent="-344488">
              <a:buFontTx/>
              <a:buChar char="•"/>
            </a:pPr>
            <a:r>
              <a:rPr lang="en-US" dirty="0">
                <a:latin typeface="Gill Sans MT" charset="0"/>
                <a:cs typeface="Gill Sans" charset="0"/>
              </a:rPr>
              <a:t>“Virtual” models can be “attached” to the MS, FT-ed and used when   	 needed (replacing the need for the ‘Model’ column).</a:t>
            </a:r>
          </a:p>
          <a:p>
            <a:pPr marL="344488" indent="-344488"/>
            <a:endParaRPr lang="en-US" sz="2200" dirty="0">
              <a:latin typeface="Gill Sans MT" charset="0"/>
              <a:cs typeface="Gill Sans" charset="0"/>
            </a:endParaRPr>
          </a:p>
          <a:p>
            <a:pPr marL="344488" indent="-344488"/>
            <a:endParaRPr lang="en-US" sz="2200" dirty="0">
              <a:latin typeface="Gill Sans MT" charset="0"/>
              <a:cs typeface="Gill Sans" charset="0"/>
            </a:endParaRPr>
          </a:p>
          <a:p>
            <a:endParaRPr lang="en-US" sz="2200" dirty="0"/>
          </a:p>
        </p:txBody>
      </p:sp>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16" name="Rectangle 15">
            <a:extLst>
              <a:ext uri="{FF2B5EF4-FFF2-40B4-BE49-F238E27FC236}">
                <a16:creationId xmlns:a16="http://schemas.microsoft.com/office/drawing/2014/main" id="{404CF6A4-EC2F-7C48-9650-239745192217}"/>
              </a:ext>
            </a:extLst>
          </p:cNvPr>
          <p:cNvSpPr/>
          <p:nvPr/>
        </p:nvSpPr>
        <p:spPr>
          <a:xfrm>
            <a:off x="228600" y="914400"/>
            <a:ext cx="2926080" cy="1371600"/>
          </a:xfrm>
          <a:prstGeom prst="rect">
            <a:avLst/>
          </a:prstGeom>
          <a:gradFill flip="none" rotWithShape="1">
            <a:gsLst>
              <a:gs pos="0">
                <a:srgbClr val="FF0000"/>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b="1" dirty="0">
                <a:solidFill>
                  <a:schemeClr val="tx1"/>
                </a:solidFill>
                <a:latin typeface="Gill Sans MT"/>
                <a:cs typeface="Gill Sans MT"/>
              </a:rPr>
              <a:t>‘Data’ column</a:t>
            </a:r>
          </a:p>
          <a:p>
            <a:pPr algn="ctr"/>
            <a:br>
              <a:rPr lang="en-US" sz="2300" dirty="0">
                <a:solidFill>
                  <a:schemeClr val="tx1"/>
                </a:solidFill>
                <a:latin typeface="Gill Sans MT"/>
                <a:cs typeface="Gill Sans MT"/>
              </a:rPr>
            </a:br>
            <a:r>
              <a:rPr lang="en-US" sz="2300" dirty="0">
                <a:solidFill>
                  <a:schemeClr val="tx1"/>
                </a:solidFill>
                <a:latin typeface="Gill Sans MT"/>
                <a:cs typeface="Gill Sans MT"/>
              </a:rPr>
              <a:t>Raw Data</a:t>
            </a:r>
          </a:p>
        </p:txBody>
      </p:sp>
      <p:sp>
        <p:nvSpPr>
          <p:cNvPr id="17" name="Rectangle 16">
            <a:extLst>
              <a:ext uri="{FF2B5EF4-FFF2-40B4-BE49-F238E27FC236}">
                <a16:creationId xmlns:a16="http://schemas.microsoft.com/office/drawing/2014/main" id="{1E2D0D0D-BBD8-A94B-B990-0BCFEDEDD5D1}"/>
              </a:ext>
            </a:extLst>
          </p:cNvPr>
          <p:cNvSpPr/>
          <p:nvPr/>
        </p:nvSpPr>
        <p:spPr>
          <a:xfrm>
            <a:off x="3124200" y="914400"/>
            <a:ext cx="2926080" cy="1371600"/>
          </a:xfrm>
          <a:prstGeom prst="rect">
            <a:avLst/>
          </a:prstGeom>
          <a:gradFill flip="none" rotWithShape="1">
            <a:gsLst>
              <a:gs pos="0">
                <a:srgbClr val="3366FF">
                  <a:alpha val="99000"/>
                </a:srgbClr>
              </a:gs>
              <a:gs pos="100000">
                <a:srgbClr val="FFFFFF">
                  <a:alpha val="99000"/>
                </a:srgb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b="1" dirty="0">
                <a:solidFill>
                  <a:schemeClr val="tx1"/>
                </a:solidFill>
                <a:latin typeface="Gill Sans MT"/>
                <a:cs typeface="Gill Sans MT"/>
              </a:rPr>
              <a:t>‘Corrected’ Column</a:t>
            </a:r>
            <a:endParaRPr lang="en-US" sz="2300" dirty="0">
              <a:solidFill>
                <a:schemeClr val="tx1"/>
              </a:solidFill>
              <a:latin typeface="Gill Sans MT"/>
              <a:cs typeface="Gill Sans MT"/>
            </a:endParaRPr>
          </a:p>
          <a:p>
            <a:pPr algn="ctr"/>
            <a:r>
              <a:rPr lang="en-US" sz="2300" dirty="0">
                <a:solidFill>
                  <a:schemeClr val="tx1"/>
                </a:solidFill>
                <a:latin typeface="Gill Sans MT"/>
                <a:cs typeface="Gill Sans MT"/>
              </a:rPr>
              <a:t>Calibrated Data</a:t>
            </a:r>
          </a:p>
        </p:txBody>
      </p:sp>
      <p:sp>
        <p:nvSpPr>
          <p:cNvPr id="18" name="Rectangle 17">
            <a:extLst>
              <a:ext uri="{FF2B5EF4-FFF2-40B4-BE49-F238E27FC236}">
                <a16:creationId xmlns:a16="http://schemas.microsoft.com/office/drawing/2014/main" id="{5DD48B1B-031F-CC4B-AD1F-C6F98ED0D9FA}"/>
              </a:ext>
            </a:extLst>
          </p:cNvPr>
          <p:cNvSpPr/>
          <p:nvPr/>
        </p:nvSpPr>
        <p:spPr>
          <a:xfrm>
            <a:off x="6019800" y="914400"/>
            <a:ext cx="2926080" cy="1371600"/>
          </a:xfrm>
          <a:prstGeom prst="rect">
            <a:avLst/>
          </a:prstGeom>
          <a:gradFill flip="none" rotWithShape="1">
            <a:gsLst>
              <a:gs pos="0">
                <a:srgbClr val="008000"/>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b="1" dirty="0">
                <a:solidFill>
                  <a:schemeClr val="tx1"/>
                </a:solidFill>
                <a:latin typeface="Gill Sans MT"/>
                <a:cs typeface="Gill Sans MT"/>
              </a:rPr>
              <a:t>‘Model’ Column</a:t>
            </a:r>
          </a:p>
          <a:p>
            <a:pPr algn="ctr"/>
            <a:r>
              <a:rPr lang="en-US" sz="2300" dirty="0">
                <a:solidFill>
                  <a:schemeClr val="tx1"/>
                </a:solidFill>
                <a:latin typeface="Gill Sans MT"/>
                <a:cs typeface="Gill Sans MT"/>
              </a:rPr>
              <a:t>(optional)</a:t>
            </a:r>
          </a:p>
          <a:p>
            <a:pPr algn="ctr"/>
            <a:r>
              <a:rPr lang="en-US" sz="2300" dirty="0">
                <a:solidFill>
                  <a:schemeClr val="tx1"/>
                </a:solidFill>
                <a:latin typeface="Gill Sans MT"/>
                <a:cs typeface="Gill Sans MT"/>
              </a:rPr>
              <a:t>FT of source model</a:t>
            </a:r>
          </a:p>
        </p:txBody>
      </p:sp>
    </p:spTree>
    <p:extLst>
      <p:ext uri="{BB962C8B-B14F-4D97-AF65-F5344CB8AC3E}">
        <p14:creationId xmlns:p14="http://schemas.microsoft.com/office/powerpoint/2010/main" val="700378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D99BD-53B1-A50E-C097-973EDFE893B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D0F40B1-C80F-4C3B-85F0-989BC57FB44A}"/>
              </a:ext>
            </a:extLst>
          </p:cNvPr>
          <p:cNvSpPr>
            <a:spLocks noGrp="1"/>
          </p:cNvSpPr>
          <p:nvPr>
            <p:ph type="body" sz="quarter" idx="12"/>
          </p:nvPr>
        </p:nvSpPr>
        <p:spPr/>
        <p:txBody>
          <a:bodyPr/>
          <a:lstStyle/>
          <a:p>
            <a:r>
              <a:rPr lang="en-US" dirty="0"/>
              <a:t>Add sys-power to calibration, mention that pipeline does not apply it, but </a:t>
            </a:r>
            <a:r>
              <a:rPr lang="en-US" i="1" dirty="0"/>
              <a:t>next</a:t>
            </a:r>
            <a:r>
              <a:rPr lang="en-US" dirty="0"/>
              <a:t> pipeline will allow choice to apply.</a:t>
            </a:r>
          </a:p>
          <a:p>
            <a:r>
              <a:rPr lang="en-US" dirty="0"/>
              <a:t>Slide 38: what does it mean “no need to normalize because we are doing amplitude calibration”? (should it say “DON’T” instead of “no need”?</a:t>
            </a:r>
          </a:p>
        </p:txBody>
      </p:sp>
    </p:spTree>
    <p:extLst>
      <p:ext uri="{BB962C8B-B14F-4D97-AF65-F5344CB8AC3E}">
        <p14:creationId xmlns:p14="http://schemas.microsoft.com/office/powerpoint/2010/main" val="265812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ows of tables">
            <a:extLst>
              <a:ext uri="{FF2B5EF4-FFF2-40B4-BE49-F238E27FC236}">
                <a16:creationId xmlns:a16="http://schemas.microsoft.com/office/drawing/2014/main" id="{D0404DD4-5850-BE40-ABB7-A2BF7BFF2911}"/>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b="13069"/>
          <a:stretch/>
        </p:blipFill>
        <p:spPr bwMode="auto">
          <a:xfrm>
            <a:off x="350748" y="4645225"/>
            <a:ext cx="2628677" cy="1526973"/>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134960" y="274320"/>
            <a:ext cx="8874080" cy="632922"/>
          </a:xfrm>
        </p:spPr>
        <p:txBody>
          <a:bodyPr/>
          <a:lstStyle/>
          <a:p>
            <a:pPr algn="ctr"/>
            <a:r>
              <a:rPr lang="en-US" dirty="0">
                <a:latin typeface="Gill Sans MT" charset="0"/>
                <a:ea typeface="ＭＳ Ｐゴシック" charset="0"/>
              </a:rPr>
              <a:t>Calibration &amp; Imaging Flow</a:t>
            </a:r>
            <a:endParaRPr lang="en-US" dirty="0"/>
          </a:p>
        </p:txBody>
      </p:sp>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Rectangle 6">
            <a:extLst>
              <a:ext uri="{FF2B5EF4-FFF2-40B4-BE49-F238E27FC236}">
                <a16:creationId xmlns:a16="http://schemas.microsoft.com/office/drawing/2014/main" id="{0D937C08-2B9B-A74A-B59C-630DB4E21B6E}"/>
              </a:ext>
            </a:extLst>
          </p:cNvPr>
          <p:cNvSpPr/>
          <p:nvPr/>
        </p:nvSpPr>
        <p:spPr>
          <a:xfrm>
            <a:off x="702265" y="1779635"/>
            <a:ext cx="1920588" cy="893548"/>
          </a:xfrm>
          <a:prstGeom prst="rect">
            <a:avLst/>
          </a:prstGeom>
          <a:gradFill flip="none" rotWithShape="1">
            <a:gsLst>
              <a:gs pos="0">
                <a:srgbClr val="FF0000"/>
              </a:gs>
              <a:gs pos="100000">
                <a:srgbClr val="FFFFFF"/>
              </a:gs>
            </a:gsLst>
            <a:lin ang="16200000" scaled="0"/>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latin typeface="Gill Sans MT"/>
                <a:cs typeface="Gill Sans MT"/>
              </a:rPr>
              <a:t>‘Data’</a:t>
            </a:r>
          </a:p>
        </p:txBody>
      </p:sp>
      <p:sp>
        <p:nvSpPr>
          <p:cNvPr id="8" name="Down Arrow 7">
            <a:extLst>
              <a:ext uri="{FF2B5EF4-FFF2-40B4-BE49-F238E27FC236}">
                <a16:creationId xmlns:a16="http://schemas.microsoft.com/office/drawing/2014/main" id="{EFEADD74-D133-FE4F-AFA2-76AC72B18B51}"/>
              </a:ext>
            </a:extLst>
          </p:cNvPr>
          <p:cNvSpPr/>
          <p:nvPr/>
        </p:nvSpPr>
        <p:spPr>
          <a:xfrm>
            <a:off x="381000" y="2784904"/>
            <a:ext cx="2505115" cy="1787096"/>
          </a:xfrm>
          <a:prstGeom prst="downArrow">
            <a:avLst>
              <a:gd name="adj1" fmla="val 21934"/>
              <a:gd name="adj2" fmla="val 51915"/>
            </a:avLst>
          </a:prstGeom>
          <a:solidFill>
            <a:srgbClr val="FFFF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extBox 8">
            <a:extLst>
              <a:ext uri="{FF2B5EF4-FFF2-40B4-BE49-F238E27FC236}">
                <a16:creationId xmlns:a16="http://schemas.microsoft.com/office/drawing/2014/main" id="{560418A3-900D-0E41-9D6A-5948591C7FAB}"/>
              </a:ext>
            </a:extLst>
          </p:cNvPr>
          <p:cNvSpPr txBox="1"/>
          <p:nvPr/>
        </p:nvSpPr>
        <p:spPr>
          <a:xfrm>
            <a:off x="816956" y="3634635"/>
            <a:ext cx="1590114" cy="707886"/>
          </a:xfrm>
          <a:prstGeom prst="rect">
            <a:avLst/>
          </a:prstGeom>
          <a:noFill/>
        </p:spPr>
        <p:txBody>
          <a:bodyPr wrap="square" rtlCol="0">
            <a:spAutoFit/>
          </a:bodyPr>
          <a:lstStyle/>
          <a:p>
            <a:pPr algn="ctr" eaLnBrk="0" hangingPunct="0">
              <a:spcBef>
                <a:spcPct val="20000"/>
              </a:spcBef>
            </a:pPr>
            <a:r>
              <a:rPr lang="en-US" sz="2000" i="1" dirty="0">
                <a:latin typeface="Gill Sans MT" pitchFamily="34" charset="0"/>
                <a:cs typeface="Gill Sans" pitchFamily="17" charset="0"/>
              </a:rPr>
              <a:t>Calibration Tasks</a:t>
            </a:r>
          </a:p>
        </p:txBody>
      </p:sp>
      <p:sp>
        <p:nvSpPr>
          <p:cNvPr id="10" name="TextBox 9">
            <a:extLst>
              <a:ext uri="{FF2B5EF4-FFF2-40B4-BE49-F238E27FC236}">
                <a16:creationId xmlns:a16="http://schemas.microsoft.com/office/drawing/2014/main" id="{2D30E697-FBA6-E744-9FA3-F1D2BF9A9DBF}"/>
              </a:ext>
            </a:extLst>
          </p:cNvPr>
          <p:cNvSpPr txBox="1"/>
          <p:nvPr/>
        </p:nvSpPr>
        <p:spPr>
          <a:xfrm>
            <a:off x="491852" y="4902015"/>
            <a:ext cx="2385406" cy="954107"/>
          </a:xfrm>
          <a:prstGeom prst="rect">
            <a:avLst/>
          </a:prstGeom>
          <a:noFill/>
          <a:effectLst>
            <a:outerShdw blurRad="444500" dist="50800" dir="5400000" algn="ctr" rotWithShape="0">
              <a:srgbClr val="000000">
                <a:alpha val="70000"/>
              </a:srgbClr>
            </a:outerShdw>
          </a:effectLst>
        </p:spPr>
        <p:txBody>
          <a:bodyPr wrap="square" rtlCol="0">
            <a:spAutoFit/>
          </a:bodyPr>
          <a:lstStyle/>
          <a:p>
            <a:pPr algn="ctr" eaLnBrk="0" hangingPunct="0"/>
            <a:r>
              <a:rPr lang="en-US" sz="2800" b="1" dirty="0">
                <a:solidFill>
                  <a:schemeClr val="tx1">
                    <a:lumMod val="95000"/>
                    <a:lumOff val="5000"/>
                  </a:schemeClr>
                </a:solidFill>
                <a:latin typeface="Gill Sans MT" pitchFamily="34" charset="0"/>
                <a:cs typeface="Gill Sans" pitchFamily="17" charset="0"/>
              </a:rPr>
              <a:t>Calibration </a:t>
            </a:r>
          </a:p>
          <a:p>
            <a:pPr algn="ctr" eaLnBrk="0" hangingPunct="0"/>
            <a:r>
              <a:rPr lang="en-US" sz="2800" b="1" dirty="0">
                <a:solidFill>
                  <a:schemeClr val="tx1">
                    <a:lumMod val="95000"/>
                    <a:lumOff val="5000"/>
                  </a:schemeClr>
                </a:solidFill>
                <a:latin typeface="Gill Sans MT" pitchFamily="34" charset="0"/>
                <a:cs typeface="Gill Sans" pitchFamily="17" charset="0"/>
              </a:rPr>
              <a:t>Tables</a:t>
            </a:r>
          </a:p>
        </p:txBody>
      </p:sp>
      <p:sp>
        <p:nvSpPr>
          <p:cNvPr id="11" name="Rectangle 10">
            <a:extLst>
              <a:ext uri="{FF2B5EF4-FFF2-40B4-BE49-F238E27FC236}">
                <a16:creationId xmlns:a16="http://schemas.microsoft.com/office/drawing/2014/main" id="{91586381-6B0D-554C-A7FC-BDEACCB72EB3}"/>
              </a:ext>
            </a:extLst>
          </p:cNvPr>
          <p:cNvSpPr/>
          <p:nvPr/>
        </p:nvSpPr>
        <p:spPr>
          <a:xfrm>
            <a:off x="705981" y="1063973"/>
            <a:ext cx="1920588" cy="618610"/>
          </a:xfrm>
          <a:prstGeom prst="rect">
            <a:avLst/>
          </a:prstGeom>
          <a:solidFill>
            <a:schemeClr val="accent6">
              <a:lumMod val="40000"/>
              <a:lumOff val="6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latin typeface="+mj-lt"/>
              </a:rPr>
              <a:t>The MS</a:t>
            </a:r>
          </a:p>
        </p:txBody>
      </p:sp>
      <p:sp>
        <p:nvSpPr>
          <p:cNvPr id="12" name="Circular Arrow 11">
            <a:extLst>
              <a:ext uri="{FF2B5EF4-FFF2-40B4-BE49-F238E27FC236}">
                <a16:creationId xmlns:a16="http://schemas.microsoft.com/office/drawing/2014/main" id="{A5D7768E-3FFC-544C-9C62-06749BC3BAEA}"/>
              </a:ext>
            </a:extLst>
          </p:cNvPr>
          <p:cNvSpPr/>
          <p:nvPr/>
        </p:nvSpPr>
        <p:spPr>
          <a:xfrm rot="5240322" flipH="1">
            <a:off x="1320203" y="3257817"/>
            <a:ext cx="2821457" cy="2256834"/>
          </a:xfrm>
          <a:prstGeom prst="circularArrow">
            <a:avLst>
              <a:gd name="adj1" fmla="val 9595"/>
              <a:gd name="adj2" fmla="val 2024816"/>
              <a:gd name="adj3" fmla="val 21565447"/>
              <a:gd name="adj4" fmla="val 12571413"/>
              <a:gd name="adj5" fmla="val 12520"/>
            </a:avLst>
          </a:prstGeom>
          <a:pattFill prst="dkHorz">
            <a:fgClr>
              <a:schemeClr val="accent3">
                <a:lumMod val="60000"/>
                <a:lumOff val="40000"/>
              </a:schemeClr>
            </a:fgClr>
            <a:bgClr>
              <a:schemeClr val="bg1">
                <a:lumMod val="6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13" name="Group 12">
            <a:extLst>
              <a:ext uri="{FF2B5EF4-FFF2-40B4-BE49-F238E27FC236}">
                <a16:creationId xmlns:a16="http://schemas.microsoft.com/office/drawing/2014/main" id="{01CF0501-3E8A-FF4B-BD9D-1677845551F9}"/>
              </a:ext>
            </a:extLst>
          </p:cNvPr>
          <p:cNvGrpSpPr/>
          <p:nvPr/>
        </p:nvGrpSpPr>
        <p:grpSpPr>
          <a:xfrm>
            <a:off x="3733802" y="1223318"/>
            <a:ext cx="5122944" cy="4948881"/>
            <a:chOff x="3733801" y="685800"/>
            <a:chExt cx="5609827" cy="5486400"/>
          </a:xfrm>
        </p:grpSpPr>
        <p:sp>
          <p:nvSpPr>
            <p:cNvPr id="14" name="Bent Arrow 13">
              <a:extLst>
                <a:ext uri="{FF2B5EF4-FFF2-40B4-BE49-F238E27FC236}">
                  <a16:creationId xmlns:a16="http://schemas.microsoft.com/office/drawing/2014/main" id="{481AE8BE-C9F1-3C49-86ED-6FE1107C4095}"/>
                </a:ext>
              </a:extLst>
            </p:cNvPr>
            <p:cNvSpPr/>
            <p:nvPr/>
          </p:nvSpPr>
          <p:spPr>
            <a:xfrm rot="16200000" flipV="1">
              <a:off x="3619501" y="2628900"/>
              <a:ext cx="3657600" cy="3428999"/>
            </a:xfrm>
            <a:prstGeom prst="bentArrow">
              <a:avLst>
                <a:gd name="adj1" fmla="val 25000"/>
                <a:gd name="adj2" fmla="val 30701"/>
                <a:gd name="adj3" fmla="val 48223"/>
                <a:gd name="adj4" fmla="val 41781"/>
              </a:avLst>
            </a:prstGeom>
            <a:solidFill>
              <a:srgbClr val="1ADD7E">
                <a:alpha val="35000"/>
              </a:srgbClr>
            </a:solidFill>
            <a:ln>
              <a:solidFill>
                <a:srgbClr val="33CC33"/>
              </a:solidFill>
            </a:ln>
          </p:spPr>
          <p:style>
            <a:lnRef idx="1">
              <a:schemeClr val="accent1"/>
            </a:lnRef>
            <a:fillRef idx="3">
              <a:schemeClr val="accent1"/>
            </a:fillRef>
            <a:effectRef idx="2">
              <a:schemeClr val="accent1"/>
            </a:effectRef>
            <a:fontRef idx="minor">
              <a:schemeClr val="lt1"/>
            </a:fontRef>
          </p:style>
          <p:txBody>
            <a:bodyPr vert="vert270" wrap="square" lIns="0" tIns="960120" rIns="274320" rtlCol="0" anchor="b" anchorCtr="0">
              <a:normAutofit/>
            </a:bodyPr>
            <a:lstStyle/>
            <a:p>
              <a:pPr algn="ctr"/>
              <a:endParaRPr lang="en-US" sz="3400" dirty="0">
                <a:solidFill>
                  <a:schemeClr val="tx1"/>
                </a:solidFill>
              </a:endParaRPr>
            </a:p>
          </p:txBody>
        </p:sp>
        <p:sp>
          <p:nvSpPr>
            <p:cNvPr id="15" name="Rectangle 14">
              <a:extLst>
                <a:ext uri="{FF2B5EF4-FFF2-40B4-BE49-F238E27FC236}">
                  <a16:creationId xmlns:a16="http://schemas.microsoft.com/office/drawing/2014/main" id="{58307E08-4A4B-5B4D-8E55-604470780597}"/>
                </a:ext>
              </a:extLst>
            </p:cNvPr>
            <p:cNvSpPr/>
            <p:nvPr/>
          </p:nvSpPr>
          <p:spPr>
            <a:xfrm>
              <a:off x="4114800" y="5410200"/>
              <a:ext cx="1295400" cy="685800"/>
            </a:xfrm>
            <a:prstGeom prst="rect">
              <a:avLst/>
            </a:prstGeom>
            <a:noFill/>
          </p:spPr>
          <p:txBody>
            <a:bodyPr wrap="none" lIns="91440" tIns="45720" rIns="91440" bIns="45720">
              <a:prstTxWarp prst="textCurveUp">
                <a:avLst>
                  <a:gd name="adj" fmla="val 25019"/>
                </a:avLst>
              </a:prstTxWarp>
              <a:spAutoFit/>
            </a:bodyPr>
            <a:lstStyle/>
            <a:p>
              <a:pPr algn="ctr"/>
              <a:r>
                <a:rPr lang="en-US" sz="40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Apply </a:t>
              </a:r>
            </a:p>
          </p:txBody>
        </p:sp>
        <p:sp>
          <p:nvSpPr>
            <p:cNvPr id="16" name="Rectangle 15">
              <a:extLst>
                <a:ext uri="{FF2B5EF4-FFF2-40B4-BE49-F238E27FC236}">
                  <a16:creationId xmlns:a16="http://schemas.microsoft.com/office/drawing/2014/main" id="{F19E1B33-2D08-1446-9866-306E3374383C}"/>
                </a:ext>
              </a:extLst>
            </p:cNvPr>
            <p:cNvSpPr/>
            <p:nvPr/>
          </p:nvSpPr>
          <p:spPr>
            <a:xfrm>
              <a:off x="4922520" y="1371600"/>
              <a:ext cx="2103120" cy="990600"/>
            </a:xfrm>
            <a:prstGeom prst="rect">
              <a:avLst/>
            </a:prstGeom>
            <a:gradFill flip="none" rotWithShape="1">
              <a:gsLst>
                <a:gs pos="0">
                  <a:srgbClr val="FF0000"/>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latin typeface="Gill Sans MT"/>
                  <a:cs typeface="Gill Sans MT"/>
                </a:rPr>
                <a:t>‘Data’</a:t>
              </a:r>
            </a:p>
          </p:txBody>
        </p:sp>
        <p:sp>
          <p:nvSpPr>
            <p:cNvPr id="17" name="Rectangle 16">
              <a:extLst>
                <a:ext uri="{FF2B5EF4-FFF2-40B4-BE49-F238E27FC236}">
                  <a16:creationId xmlns:a16="http://schemas.microsoft.com/office/drawing/2014/main" id="{9B21CFC8-A56F-7C45-9D55-6655AA3C3E79}"/>
                </a:ext>
              </a:extLst>
            </p:cNvPr>
            <p:cNvSpPr/>
            <p:nvPr/>
          </p:nvSpPr>
          <p:spPr>
            <a:xfrm>
              <a:off x="7040879" y="1371600"/>
              <a:ext cx="2302749" cy="990600"/>
            </a:xfrm>
            <a:prstGeom prst="rect">
              <a:avLst/>
            </a:prstGeom>
            <a:gradFill flip="none" rotWithShape="1">
              <a:gsLst>
                <a:gs pos="0">
                  <a:srgbClr val="3366FF">
                    <a:alpha val="99000"/>
                  </a:srgbClr>
                </a:gs>
                <a:gs pos="100000">
                  <a:srgbClr val="FFFFFF">
                    <a:alpha val="99000"/>
                  </a:srgbClr>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latin typeface="Gill Sans MT"/>
                  <a:cs typeface="Gill Sans MT"/>
                </a:rPr>
                <a:t>‘Corrected’</a:t>
              </a:r>
            </a:p>
          </p:txBody>
        </p:sp>
        <p:sp>
          <p:nvSpPr>
            <p:cNvPr id="18" name="Rectangle 17">
              <a:extLst>
                <a:ext uri="{FF2B5EF4-FFF2-40B4-BE49-F238E27FC236}">
                  <a16:creationId xmlns:a16="http://schemas.microsoft.com/office/drawing/2014/main" id="{2EA8EA6F-9BBE-E34A-8720-868FD6223831}"/>
                </a:ext>
              </a:extLst>
            </p:cNvPr>
            <p:cNvSpPr/>
            <p:nvPr/>
          </p:nvSpPr>
          <p:spPr>
            <a:xfrm>
              <a:off x="4922521" y="685800"/>
              <a:ext cx="4421107" cy="685800"/>
            </a:xfrm>
            <a:prstGeom prst="rect">
              <a:avLst/>
            </a:prstGeom>
            <a:solidFill>
              <a:schemeClr val="accent6">
                <a:lumMod val="40000"/>
                <a:lumOff val="6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latin typeface="+mj-lt"/>
                </a:rPr>
                <a:t>The MS</a:t>
              </a:r>
            </a:p>
          </p:txBody>
        </p:sp>
        <p:cxnSp>
          <p:nvCxnSpPr>
            <p:cNvPr id="19" name="Straight Arrow Connector 18">
              <a:extLst>
                <a:ext uri="{FF2B5EF4-FFF2-40B4-BE49-F238E27FC236}">
                  <a16:creationId xmlns:a16="http://schemas.microsoft.com/office/drawing/2014/main" id="{13C019E6-DC7F-EE4D-9CFE-98CF20A68A2B}"/>
                </a:ext>
              </a:extLst>
            </p:cNvPr>
            <p:cNvCxnSpPr/>
            <p:nvPr/>
          </p:nvCxnSpPr>
          <p:spPr>
            <a:xfrm>
              <a:off x="6781800" y="1600200"/>
              <a:ext cx="609600" cy="0"/>
            </a:xfrm>
            <a:prstGeom prst="straightConnector1">
              <a:avLst/>
            </a:prstGeom>
            <a:ln w="66675">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0239A64-54B1-6049-B424-79207AEA8A64}"/>
                </a:ext>
              </a:extLst>
            </p:cNvPr>
            <p:cNvCxnSpPr/>
            <p:nvPr/>
          </p:nvCxnSpPr>
          <p:spPr>
            <a:xfrm>
              <a:off x="6781800" y="2133600"/>
              <a:ext cx="628932" cy="0"/>
            </a:xfrm>
            <a:prstGeom prst="straightConnector1">
              <a:avLst/>
            </a:prstGeom>
            <a:ln w="66675">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015680FF-F4EE-0E42-8D5F-23B17A80F906}"/>
                </a:ext>
              </a:extLst>
            </p:cNvPr>
            <p:cNvSpPr/>
            <p:nvPr/>
          </p:nvSpPr>
          <p:spPr>
            <a:xfrm rot="17342033">
              <a:off x="4720681" y="4190168"/>
              <a:ext cx="2422250" cy="912754"/>
            </a:xfrm>
            <a:prstGeom prst="rect">
              <a:avLst/>
            </a:prstGeom>
            <a:noFill/>
          </p:spPr>
          <p:txBody>
            <a:bodyPr wrap="none" lIns="91440" tIns="45720" rIns="91440" bIns="45720">
              <a:prstTxWarp prst="textCurveUp">
                <a:avLst>
                  <a:gd name="adj" fmla="val 40574"/>
                </a:avLst>
              </a:prstTxWarp>
              <a:spAutoFit/>
            </a:bodyPr>
            <a:lstStyle/>
            <a:p>
              <a:pPr algn="ctr"/>
              <a:r>
                <a:rPr lang="en-US" sz="40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Calibration</a:t>
              </a:r>
            </a:p>
          </p:txBody>
        </p:sp>
      </p:grpSp>
      <p:grpSp>
        <p:nvGrpSpPr>
          <p:cNvPr id="22" name="Group 21">
            <a:extLst>
              <a:ext uri="{FF2B5EF4-FFF2-40B4-BE49-F238E27FC236}">
                <a16:creationId xmlns:a16="http://schemas.microsoft.com/office/drawing/2014/main" id="{B6D05C1D-30B2-654E-B2B5-6853CD17C7F9}"/>
              </a:ext>
            </a:extLst>
          </p:cNvPr>
          <p:cNvGrpSpPr/>
          <p:nvPr/>
        </p:nvGrpSpPr>
        <p:grpSpPr>
          <a:xfrm>
            <a:off x="6982000" y="2834562"/>
            <a:ext cx="1986708" cy="4055333"/>
            <a:chOff x="6952468" y="2438400"/>
            <a:chExt cx="2175524" cy="4495800"/>
          </a:xfrm>
        </p:grpSpPr>
        <p:sp>
          <p:nvSpPr>
            <p:cNvPr id="23" name="Down Arrow 22">
              <a:extLst>
                <a:ext uri="{FF2B5EF4-FFF2-40B4-BE49-F238E27FC236}">
                  <a16:creationId xmlns:a16="http://schemas.microsoft.com/office/drawing/2014/main" id="{07926C37-807B-C443-AC1D-74C483EBCF50}"/>
                </a:ext>
              </a:extLst>
            </p:cNvPr>
            <p:cNvSpPr/>
            <p:nvPr/>
          </p:nvSpPr>
          <p:spPr>
            <a:xfrm>
              <a:off x="7543800" y="2438400"/>
              <a:ext cx="1371600" cy="1981200"/>
            </a:xfrm>
            <a:prstGeom prst="downArrow">
              <a:avLst>
                <a:gd name="adj1" fmla="val 21934"/>
                <a:gd name="adj2" fmla="val 55469"/>
              </a:avLst>
            </a:prstGeom>
            <a:solidFill>
              <a:schemeClr val="accent2">
                <a:lumMod val="75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40"/>
            <a:lstStyle/>
            <a:p>
              <a:r>
                <a:rPr lang="en-US" b="1" i="1" dirty="0"/>
                <a:t>TCLEAN</a:t>
              </a:r>
            </a:p>
          </p:txBody>
        </p:sp>
        <p:pic>
          <p:nvPicPr>
            <p:cNvPr id="24" name="Picture 23">
              <a:extLst>
                <a:ext uri="{FF2B5EF4-FFF2-40B4-BE49-F238E27FC236}">
                  <a16:creationId xmlns:a16="http://schemas.microsoft.com/office/drawing/2014/main" id="{4E95BA7D-248F-8740-A3F8-077ED38628AC}"/>
                </a:ext>
              </a:extLst>
            </p:cNvPr>
            <p:cNvPicPr>
              <a:picLocks noChangeAspect="1"/>
            </p:cNvPicPr>
            <p:nvPr/>
          </p:nvPicPr>
          <p:blipFill rotWithShape="1">
            <a:blip r:embed="rId3"/>
            <a:srcRect l="33794" t="13763" r="21325" b="22214"/>
            <a:stretch/>
          </p:blipFill>
          <p:spPr>
            <a:xfrm>
              <a:off x="6952468" y="4572000"/>
              <a:ext cx="2175524" cy="2362200"/>
            </a:xfrm>
            <a:prstGeom prst="rect">
              <a:avLst/>
            </a:prstGeom>
          </p:spPr>
        </p:pic>
      </p:grpSp>
    </p:spTree>
    <p:extLst>
      <p:ext uri="{BB962C8B-B14F-4D97-AF65-F5344CB8AC3E}">
        <p14:creationId xmlns:p14="http://schemas.microsoft.com/office/powerpoint/2010/main" val="5444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960" y="274320"/>
            <a:ext cx="8874080" cy="477202"/>
          </a:xfrm>
        </p:spPr>
        <p:txBody>
          <a:bodyPr/>
          <a:lstStyle/>
          <a:p>
            <a:r>
              <a:rPr lang="en-US" dirty="0">
                <a:latin typeface="Gill Sans MT" charset="0"/>
                <a:ea typeface="ＭＳ Ｐゴシック" charset="0"/>
              </a:rPr>
              <a:t>Calibration</a:t>
            </a:r>
            <a:endParaRPr lang="en-US" dirty="0"/>
          </a:p>
        </p:txBody>
      </p:sp>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Rectangle 4">
            <a:extLst>
              <a:ext uri="{FF2B5EF4-FFF2-40B4-BE49-F238E27FC236}">
                <a16:creationId xmlns:a16="http://schemas.microsoft.com/office/drawing/2014/main" id="{94E26C71-6248-D94E-850D-114900AE5CA2}"/>
              </a:ext>
            </a:extLst>
          </p:cNvPr>
          <p:cNvSpPr>
            <a:spLocks noChangeArrowheads="1"/>
          </p:cNvSpPr>
          <p:nvPr/>
        </p:nvSpPr>
        <p:spPr bwMode="auto">
          <a:xfrm>
            <a:off x="381000" y="914400"/>
            <a:ext cx="763344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4488" indent="-344488">
              <a:spcBef>
                <a:spcPct val="20000"/>
              </a:spcBef>
              <a:buFontTx/>
              <a:buChar char="•"/>
            </a:pPr>
            <a:r>
              <a:rPr lang="en-US" sz="2200" dirty="0">
                <a:latin typeface="Gill Sans MT" charset="0"/>
                <a:cs typeface="Gill Sans" charset="0"/>
              </a:rPr>
              <a:t>Correcting antenna positions</a:t>
            </a:r>
          </a:p>
          <a:p>
            <a:pPr marL="344488" indent="-344488">
              <a:spcBef>
                <a:spcPct val="20000"/>
              </a:spcBef>
              <a:buFontTx/>
              <a:buChar char="•"/>
            </a:pPr>
            <a:r>
              <a:rPr lang="en-US" sz="2200" dirty="0">
                <a:latin typeface="Gill Sans MT" charset="0"/>
                <a:cs typeface="Gill Sans" charset="0"/>
              </a:rPr>
              <a:t>Gain Curves (high-freq)</a:t>
            </a:r>
          </a:p>
          <a:p>
            <a:pPr marL="344488" indent="-344488">
              <a:spcBef>
                <a:spcPct val="20000"/>
              </a:spcBef>
              <a:buFontTx/>
              <a:buChar char="•"/>
            </a:pPr>
            <a:r>
              <a:rPr lang="en-US" sz="2200" dirty="0">
                <a:latin typeface="Gill Sans MT" charset="0"/>
                <a:cs typeface="Gill Sans" charset="0"/>
              </a:rPr>
              <a:t>Opacity (high-) and Ionospheric (low-freq) corrections</a:t>
            </a:r>
          </a:p>
          <a:p>
            <a:pPr marL="344488" indent="-344488">
              <a:spcBef>
                <a:spcPct val="20000"/>
              </a:spcBef>
              <a:buFontTx/>
              <a:buChar char="•"/>
            </a:pPr>
            <a:r>
              <a:rPr lang="en-US" sz="2200" i="1" dirty="0">
                <a:latin typeface="Gill Sans MT" charset="0"/>
                <a:cs typeface="Gill Sans" charset="0"/>
              </a:rPr>
              <a:t>Switched power **</a:t>
            </a:r>
          </a:p>
          <a:p>
            <a:pPr marL="344488" indent="-344488">
              <a:spcBef>
                <a:spcPct val="20000"/>
              </a:spcBef>
              <a:buFontTx/>
              <a:buChar char="•"/>
            </a:pPr>
            <a:r>
              <a:rPr lang="en-US" sz="2200" dirty="0">
                <a:latin typeface="Gill Sans MT" charset="0"/>
                <a:cs typeface="Gill Sans" charset="0"/>
              </a:rPr>
              <a:t>Re-quantizer gain calibration (mostly 3-bit data)</a:t>
            </a:r>
          </a:p>
          <a:p>
            <a:pPr marL="344488" indent="-344488">
              <a:spcBef>
                <a:spcPct val="20000"/>
              </a:spcBef>
              <a:buFontTx/>
              <a:buChar char="•"/>
            </a:pPr>
            <a:endParaRPr lang="en-US" sz="1000" dirty="0">
              <a:latin typeface="Gill Sans MT" charset="0"/>
              <a:cs typeface="Gill Sans" charset="0"/>
            </a:endParaRPr>
          </a:p>
          <a:p>
            <a:pPr marL="344488" indent="-344488">
              <a:spcBef>
                <a:spcPct val="20000"/>
              </a:spcBef>
              <a:buFontTx/>
              <a:buChar char="•"/>
            </a:pPr>
            <a:r>
              <a:rPr lang="en-US" sz="2200" dirty="0">
                <a:latin typeface="Gill Sans MT" charset="0"/>
                <a:cs typeface="Gill Sans" charset="0"/>
              </a:rPr>
              <a:t>Setting the flux density scale</a:t>
            </a:r>
          </a:p>
          <a:p>
            <a:pPr marL="344488" indent="-344488">
              <a:spcBef>
                <a:spcPct val="20000"/>
              </a:spcBef>
              <a:buFontTx/>
              <a:buChar char="•"/>
            </a:pPr>
            <a:r>
              <a:rPr lang="en-US" sz="2200" dirty="0">
                <a:latin typeface="Gill Sans MT" charset="0"/>
                <a:cs typeface="Gill Sans" charset="0"/>
              </a:rPr>
              <a:t>Delay calibration</a:t>
            </a:r>
          </a:p>
          <a:p>
            <a:pPr marL="344488" indent="-344488">
              <a:spcBef>
                <a:spcPct val="20000"/>
              </a:spcBef>
              <a:buFontTx/>
              <a:buChar char="•"/>
            </a:pPr>
            <a:r>
              <a:rPr lang="en-US" sz="2200" dirty="0">
                <a:latin typeface="Gill Sans MT" charset="0"/>
                <a:cs typeface="Gill Sans" charset="0"/>
              </a:rPr>
              <a:t>Pre-bandpass phase-only calibration (high-</a:t>
            </a:r>
            <a:r>
              <a:rPr lang="en-US" sz="2200" dirty="0" err="1">
                <a:latin typeface="Gill Sans MT" charset="0"/>
                <a:cs typeface="Gill Sans" charset="0"/>
              </a:rPr>
              <a:t>freq</a:t>
            </a:r>
            <a:r>
              <a:rPr lang="en-US" sz="2200" dirty="0">
                <a:latin typeface="Gill Sans MT" charset="0"/>
                <a:cs typeface="Gill Sans" charset="0"/>
              </a:rPr>
              <a:t>)</a:t>
            </a:r>
          </a:p>
          <a:p>
            <a:pPr marL="344488" indent="-344488">
              <a:spcBef>
                <a:spcPct val="20000"/>
              </a:spcBef>
              <a:buFontTx/>
              <a:buChar char="•"/>
            </a:pPr>
            <a:r>
              <a:rPr lang="en-US" sz="2200" dirty="0">
                <a:latin typeface="Gill Sans MT" charset="0"/>
                <a:cs typeface="Gill Sans" charset="0"/>
              </a:rPr>
              <a:t>Bandpass calibration</a:t>
            </a:r>
          </a:p>
          <a:p>
            <a:pPr marL="344488" indent="-344488">
              <a:spcBef>
                <a:spcPct val="20000"/>
              </a:spcBef>
              <a:buFontTx/>
              <a:buChar char="•"/>
            </a:pPr>
            <a:r>
              <a:rPr lang="en-US" sz="2200" dirty="0">
                <a:latin typeface="Gill Sans MT" charset="0"/>
                <a:cs typeface="Gill Sans" charset="0"/>
              </a:rPr>
              <a:t>Complex gain calibration</a:t>
            </a:r>
          </a:p>
          <a:p>
            <a:pPr marL="344488" indent="-344488">
              <a:spcBef>
                <a:spcPct val="20000"/>
              </a:spcBef>
              <a:buFontTx/>
              <a:buChar char="•"/>
            </a:pPr>
            <a:r>
              <a:rPr lang="en-US" sz="2200" dirty="0">
                <a:latin typeface="Gill Sans MT" charset="0"/>
                <a:cs typeface="Gill Sans" charset="0"/>
              </a:rPr>
              <a:t>(Polarization Calibration)</a:t>
            </a:r>
          </a:p>
          <a:p>
            <a:pPr marL="344488" indent="-344488">
              <a:spcBef>
                <a:spcPct val="20000"/>
              </a:spcBef>
              <a:buFontTx/>
              <a:buChar char="•"/>
            </a:pPr>
            <a:r>
              <a:rPr lang="en-US" sz="2200" dirty="0">
                <a:latin typeface="Gill Sans MT" charset="0"/>
                <a:cs typeface="Gill Sans" charset="0"/>
              </a:rPr>
              <a:t>Setting the flux density scales of the complex gain calibrators</a:t>
            </a:r>
          </a:p>
        </p:txBody>
      </p:sp>
      <p:sp>
        <p:nvSpPr>
          <p:cNvPr id="8" name="AutoShape 5">
            <a:extLst>
              <a:ext uri="{FF2B5EF4-FFF2-40B4-BE49-F238E27FC236}">
                <a16:creationId xmlns:a16="http://schemas.microsoft.com/office/drawing/2014/main" id="{A107A8A3-E3A4-C64F-B1CF-A14C5BCF37A6}"/>
              </a:ext>
            </a:extLst>
          </p:cNvPr>
          <p:cNvSpPr>
            <a:spLocks/>
          </p:cNvSpPr>
          <p:nvPr/>
        </p:nvSpPr>
        <p:spPr bwMode="auto">
          <a:xfrm>
            <a:off x="6948056" y="1034147"/>
            <a:ext cx="533400" cy="1974096"/>
          </a:xfrm>
          <a:prstGeom prst="rightBrace">
            <a:avLst>
              <a:gd name="adj1" fmla="val 30952"/>
              <a:gd name="adj2" fmla="val 50667"/>
            </a:avLst>
          </a:prstGeom>
          <a:noFill/>
          <a:ln w="34925">
            <a:solidFill>
              <a:srgbClr val="8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solidFill>
                <a:srgbClr val="000000"/>
              </a:solidFill>
              <a:cs typeface="Gill Sans" charset="0"/>
            </a:endParaRPr>
          </a:p>
        </p:txBody>
      </p:sp>
      <p:sp>
        <p:nvSpPr>
          <p:cNvPr id="9" name="TextBox 8">
            <a:extLst>
              <a:ext uri="{FF2B5EF4-FFF2-40B4-BE49-F238E27FC236}">
                <a16:creationId xmlns:a16="http://schemas.microsoft.com/office/drawing/2014/main" id="{A4DFDE37-1445-D843-9A07-F0E67BB1D1C6}"/>
              </a:ext>
            </a:extLst>
          </p:cNvPr>
          <p:cNvSpPr txBox="1"/>
          <p:nvPr/>
        </p:nvSpPr>
        <p:spPr>
          <a:xfrm>
            <a:off x="7214756" y="1605696"/>
            <a:ext cx="1752600" cy="830997"/>
          </a:xfrm>
          <a:prstGeom prst="rect">
            <a:avLst/>
          </a:prstGeom>
          <a:noFill/>
        </p:spPr>
        <p:txBody>
          <a:bodyPr wrap="square" rtlCol="0">
            <a:spAutoFit/>
          </a:bodyPr>
          <a:lstStyle/>
          <a:p>
            <a:pPr algn="ctr" eaLnBrk="0" hangingPunct="0">
              <a:spcBef>
                <a:spcPct val="20000"/>
              </a:spcBef>
            </a:pPr>
            <a:r>
              <a:rPr lang="en-US" sz="2400" i="1" dirty="0">
                <a:latin typeface="Gill Sans MT" pitchFamily="34" charset="0"/>
                <a:cs typeface="Gill Sans" pitchFamily="17" charset="0"/>
              </a:rPr>
              <a:t>A priori </a:t>
            </a:r>
            <a:r>
              <a:rPr lang="en-US" sz="2400" dirty="0">
                <a:latin typeface="Gill Sans MT" pitchFamily="34" charset="0"/>
                <a:cs typeface="Gill Sans" pitchFamily="17" charset="0"/>
              </a:rPr>
              <a:t>calibration</a:t>
            </a:r>
          </a:p>
        </p:txBody>
      </p:sp>
    </p:spTree>
    <p:extLst>
      <p:ext uri="{BB962C8B-B14F-4D97-AF65-F5344CB8AC3E}">
        <p14:creationId xmlns:p14="http://schemas.microsoft.com/office/powerpoint/2010/main" val="106185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601" y="295774"/>
            <a:ext cx="8874080" cy="477202"/>
          </a:xfrm>
        </p:spPr>
        <p:txBody>
          <a:bodyPr/>
          <a:lstStyle/>
          <a:p>
            <a:pPr algn="ctr"/>
            <a:r>
              <a:rPr lang="en-US" i="1" dirty="0"/>
              <a:t>gencal:   </a:t>
            </a:r>
            <a:r>
              <a:rPr lang="en-US" b="0" i="1" dirty="0"/>
              <a:t>CASA task for various types of corrections</a:t>
            </a:r>
            <a:endParaRPr lang="en-US" b="0" dirty="0"/>
          </a:p>
        </p:txBody>
      </p:sp>
      <p:sp>
        <p:nvSpPr>
          <p:cNvPr id="6" name="TextBox 5">
            <a:extLst>
              <a:ext uri="{FF2B5EF4-FFF2-40B4-BE49-F238E27FC236}">
                <a16:creationId xmlns:a16="http://schemas.microsoft.com/office/drawing/2014/main" id="{37B3D3FE-99DF-F449-93DC-671A47B09C6F}"/>
              </a:ext>
            </a:extLst>
          </p:cNvPr>
          <p:cNvSpPr txBox="1"/>
          <p:nvPr/>
        </p:nvSpPr>
        <p:spPr>
          <a:xfrm>
            <a:off x="3790215" y="-35308"/>
            <a:ext cx="1563570" cy="338554"/>
          </a:xfrm>
          <a:prstGeom prst="rect">
            <a:avLst/>
          </a:prstGeom>
          <a:noFill/>
        </p:spPr>
        <p:txBody>
          <a:bodyPr wrap="none" rtlCol="0">
            <a:spAutoFit/>
          </a:bodyPr>
          <a:lstStyle/>
          <a:p>
            <a:r>
              <a:rPr lang="en-US" sz="1600" dirty="0">
                <a:solidFill>
                  <a:schemeClr val="bg1"/>
                </a:solidFill>
                <a:latin typeface="Gill Sans MT" panose="020B0502020104020203" pitchFamily="34" charset="0"/>
              </a:rPr>
              <a:t>INFORMATION</a:t>
            </a:r>
          </a:p>
        </p:txBody>
      </p:sp>
      <p:sp>
        <p:nvSpPr>
          <p:cNvPr id="7" name="Rectangle 3">
            <a:extLst>
              <a:ext uri="{FF2B5EF4-FFF2-40B4-BE49-F238E27FC236}">
                <a16:creationId xmlns:a16="http://schemas.microsoft.com/office/drawing/2014/main" id="{C8D00364-5E98-6141-AAD0-40BEED1F20D4}"/>
              </a:ext>
            </a:extLst>
          </p:cNvPr>
          <p:cNvSpPr txBox="1">
            <a:spLocks noChangeArrowheads="1"/>
          </p:cNvSpPr>
          <p:nvPr/>
        </p:nvSpPr>
        <p:spPr bwMode="auto">
          <a:xfrm>
            <a:off x="0" y="1091954"/>
            <a:ext cx="8915400" cy="5181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r>
              <a:rPr lang="en-US" sz="1900" dirty="0">
                <a:solidFill>
                  <a:schemeClr val="tx1"/>
                </a:solidFill>
                <a:latin typeface="Courier New" pitchFamily="49" charset="0"/>
              </a:rPr>
              <a:t>		</a:t>
            </a:r>
            <a:r>
              <a:rPr lang="en-US" sz="1900" dirty="0">
                <a:solidFill>
                  <a:schemeClr val="tx1"/>
                </a:solidFill>
              </a:rPr>
              <a:t>‘</a:t>
            </a:r>
            <a:r>
              <a:rPr lang="en-US" sz="1900" dirty="0">
                <a:solidFill>
                  <a:schemeClr val="tx1"/>
                </a:solidFill>
                <a:latin typeface="Courier New" pitchFamily="49" charset="0"/>
              </a:rPr>
              <a:t>amp</a:t>
            </a:r>
            <a:r>
              <a:rPr lang="en-US" sz="1900" dirty="0">
                <a:solidFill>
                  <a:schemeClr val="tx1"/>
                </a:solidFill>
                <a:latin typeface="+mj-lt"/>
              </a:rPr>
              <a:t>’</a:t>
            </a:r>
            <a:r>
              <a:rPr lang="en-US" sz="1900" dirty="0">
                <a:solidFill>
                  <a:schemeClr val="tx1"/>
                </a:solidFill>
                <a:latin typeface="Courier New" pitchFamily="49" charset="0"/>
              </a:rPr>
              <a:t> = amplitude correction</a:t>
            </a:r>
          </a:p>
          <a:p>
            <a:pPr marL="381000" indent="-381000">
              <a:lnSpc>
                <a:spcPct val="90000"/>
              </a:lnSpc>
              <a:buFont typeface="Arial" pitchFamily="34" charset="0"/>
              <a:buNone/>
            </a:pPr>
            <a:r>
              <a:rPr lang="en-US" sz="1900" dirty="0">
                <a:solidFill>
                  <a:schemeClr val="tx1"/>
                </a:solidFill>
                <a:latin typeface="Courier New" pitchFamily="49" charset="0"/>
              </a:rPr>
              <a:t> 			</a:t>
            </a:r>
            <a:r>
              <a:rPr lang="en-US" sz="1900" dirty="0">
                <a:solidFill>
                  <a:schemeClr val="tx1"/>
                </a:solidFill>
              </a:rPr>
              <a:t>‘</a:t>
            </a:r>
            <a:r>
              <a:rPr lang="en-US" sz="1900" dirty="0">
                <a:solidFill>
                  <a:schemeClr val="tx1"/>
                </a:solidFill>
                <a:latin typeface="Courier New" pitchFamily="49" charset="0"/>
              </a:rPr>
              <a:t>ph</a:t>
            </a:r>
            <a:r>
              <a:rPr lang="en-US" sz="1900" dirty="0">
                <a:solidFill>
                  <a:schemeClr val="tx1"/>
                </a:solidFill>
              </a:rPr>
              <a:t>’</a:t>
            </a:r>
            <a:r>
              <a:rPr lang="en-US" sz="1900" dirty="0">
                <a:solidFill>
                  <a:schemeClr val="tx1"/>
                </a:solidFill>
                <a:latin typeface="Courier New" pitchFamily="49" charset="0"/>
              </a:rPr>
              <a:t>  = phase correction</a:t>
            </a:r>
          </a:p>
          <a:p>
            <a:pPr marL="381000" indent="-381000">
              <a:lnSpc>
                <a:spcPct val="90000"/>
              </a:lnSpc>
              <a:buFont typeface="Arial" pitchFamily="34" charset="0"/>
              <a:buNone/>
            </a:pPr>
            <a:r>
              <a:rPr lang="en-US" sz="1900" dirty="0">
                <a:solidFill>
                  <a:schemeClr val="tx1"/>
                </a:solidFill>
                <a:latin typeface="Courier New" pitchFamily="49" charset="0"/>
              </a:rPr>
              <a:t> 			</a:t>
            </a:r>
            <a:r>
              <a:rPr lang="en-US" sz="1900" dirty="0">
                <a:solidFill>
                  <a:schemeClr val="tx1"/>
                </a:solidFill>
              </a:rPr>
              <a:t>‘</a:t>
            </a:r>
            <a:r>
              <a:rPr lang="en-US" sz="1900" dirty="0">
                <a:solidFill>
                  <a:schemeClr val="tx1"/>
                </a:solidFill>
                <a:latin typeface="Courier New" pitchFamily="49" charset="0"/>
              </a:rPr>
              <a:t>sbd</a:t>
            </a:r>
            <a:r>
              <a:rPr lang="en-US" sz="1900" dirty="0">
                <a:solidFill>
                  <a:schemeClr val="tx1"/>
                </a:solidFill>
              </a:rPr>
              <a:t>’</a:t>
            </a:r>
            <a:r>
              <a:rPr lang="en-US" sz="1900" dirty="0">
                <a:solidFill>
                  <a:schemeClr val="tx1"/>
                </a:solidFill>
                <a:latin typeface="Courier New" pitchFamily="49" charset="0"/>
              </a:rPr>
              <a:t> = single-band delay</a:t>
            </a:r>
          </a:p>
          <a:p>
            <a:pPr marL="381000" indent="-381000">
              <a:lnSpc>
                <a:spcPct val="90000"/>
              </a:lnSpc>
              <a:buNone/>
            </a:pPr>
            <a:r>
              <a:rPr lang="en-US" sz="1900" dirty="0">
                <a:solidFill>
                  <a:schemeClr val="tx1"/>
                </a:solidFill>
                <a:latin typeface="Courier New" pitchFamily="49" charset="0"/>
              </a:rPr>
              <a:t> 			</a:t>
            </a:r>
            <a:r>
              <a:rPr lang="en-US" sz="1900" dirty="0">
                <a:solidFill>
                  <a:schemeClr val="tx1"/>
                </a:solidFill>
              </a:rPr>
              <a:t>‘</a:t>
            </a:r>
            <a:r>
              <a:rPr lang="en-US" sz="1900" dirty="0">
                <a:solidFill>
                  <a:schemeClr val="tx1"/>
                </a:solidFill>
                <a:latin typeface="Courier New" pitchFamily="49" charset="0"/>
              </a:rPr>
              <a:t>mbd</a:t>
            </a:r>
            <a:r>
              <a:rPr lang="en-US" sz="1900" dirty="0">
                <a:solidFill>
                  <a:schemeClr val="tx1"/>
                </a:solidFill>
              </a:rPr>
              <a:t>’</a:t>
            </a:r>
            <a:r>
              <a:rPr lang="en-US" sz="1900" dirty="0">
                <a:solidFill>
                  <a:schemeClr val="tx1"/>
                </a:solidFill>
                <a:latin typeface="Courier New" pitchFamily="49" charset="0"/>
              </a:rPr>
              <a:t> = multi-band delay</a:t>
            </a:r>
          </a:p>
          <a:p>
            <a:pPr marL="381000" indent="-381000">
              <a:lnSpc>
                <a:spcPct val="90000"/>
              </a:lnSpc>
              <a:buFont typeface="Arial" pitchFamily="34" charset="0"/>
              <a:buNone/>
            </a:pPr>
            <a:r>
              <a:rPr lang="en-US" sz="1900" dirty="0">
                <a:solidFill>
                  <a:schemeClr val="tx1"/>
                </a:solidFill>
                <a:latin typeface="Courier New" pitchFamily="49" charset="0"/>
              </a:rPr>
              <a:t> 			</a:t>
            </a:r>
            <a:r>
              <a:rPr lang="en-US" sz="1900" dirty="0">
                <a:solidFill>
                  <a:schemeClr val="tx1"/>
                </a:solidFill>
              </a:rPr>
              <a:t>‘</a:t>
            </a:r>
            <a:r>
              <a:rPr lang="en-US" sz="1900" b="1" dirty="0">
                <a:solidFill>
                  <a:schemeClr val="tx1"/>
                </a:solidFill>
                <a:latin typeface="Courier New" pitchFamily="49" charset="0"/>
              </a:rPr>
              <a:t>antpos</a:t>
            </a:r>
            <a:r>
              <a:rPr lang="en-US" sz="1900" dirty="0">
                <a:solidFill>
                  <a:schemeClr val="tx1"/>
                </a:solidFill>
              </a:rPr>
              <a:t>’</a:t>
            </a:r>
            <a:r>
              <a:rPr lang="en-US" sz="1900" b="1" dirty="0">
                <a:solidFill>
                  <a:schemeClr val="tx1"/>
                </a:solidFill>
                <a:latin typeface="Courier New" pitchFamily="49" charset="0"/>
              </a:rPr>
              <a:t> = ITRF antenna position corrections</a:t>
            </a:r>
          </a:p>
          <a:p>
            <a:pPr marL="381000" indent="-381000">
              <a:lnSpc>
                <a:spcPct val="90000"/>
              </a:lnSpc>
              <a:buFont typeface="Arial" pitchFamily="34" charset="0"/>
              <a:buNone/>
            </a:pPr>
            <a:r>
              <a:rPr lang="en-US" sz="1900" dirty="0">
                <a:solidFill>
                  <a:schemeClr val="tx1"/>
                </a:solidFill>
                <a:latin typeface="Courier New" pitchFamily="49" charset="0"/>
              </a:rPr>
              <a:t> 			</a:t>
            </a:r>
            <a:r>
              <a:rPr lang="en-US" sz="1900" dirty="0">
                <a:solidFill>
                  <a:schemeClr val="tx1"/>
                </a:solidFill>
              </a:rPr>
              <a:t>‘</a:t>
            </a:r>
            <a:r>
              <a:rPr lang="en-US" sz="1900" dirty="0">
                <a:solidFill>
                  <a:schemeClr val="tx1"/>
                </a:solidFill>
                <a:latin typeface="Courier New" pitchFamily="49" charset="0"/>
              </a:rPr>
              <a:t>antposvla</a:t>
            </a:r>
            <a:r>
              <a:rPr lang="en-US" sz="1900" dirty="0">
                <a:solidFill>
                  <a:schemeClr val="tx1"/>
                </a:solidFill>
              </a:rPr>
              <a:t>’</a:t>
            </a:r>
            <a:r>
              <a:rPr lang="en-US" sz="1900" dirty="0">
                <a:solidFill>
                  <a:schemeClr val="tx1"/>
                </a:solidFill>
                <a:latin typeface="Courier New" pitchFamily="49" charset="0"/>
              </a:rPr>
              <a:t> = for pre-upgrade VLA (</a:t>
            </a:r>
            <a:r>
              <a:rPr lang="en-US" sz="1900" i="1" dirty="0">
                <a:solidFill>
                  <a:schemeClr val="tx1"/>
                </a:solidFill>
                <a:latin typeface="Courier New" pitchFamily="49" charset="0"/>
              </a:rPr>
              <a:t>see documentation</a:t>
            </a:r>
            <a:r>
              <a:rPr lang="en-US" sz="1900" dirty="0">
                <a:solidFill>
                  <a:schemeClr val="tx1"/>
                </a:solidFill>
                <a:latin typeface="Courier New" pitchFamily="49" charset="0"/>
              </a:rPr>
              <a:t>)</a:t>
            </a:r>
          </a:p>
          <a:p>
            <a:pPr marL="381000" indent="-381000">
              <a:lnSpc>
                <a:spcPct val="90000"/>
              </a:lnSpc>
              <a:buFont typeface="Arial" pitchFamily="34" charset="0"/>
              <a:buNone/>
            </a:pPr>
            <a:r>
              <a:rPr lang="en-US" sz="1900" i="1" dirty="0">
                <a:solidFill>
                  <a:schemeClr val="tx1"/>
                </a:solidFill>
                <a:latin typeface="Courier New" pitchFamily="49" charset="0"/>
              </a:rPr>
              <a:t>			</a:t>
            </a:r>
            <a:r>
              <a:rPr lang="en-US" sz="1900" i="1" dirty="0">
                <a:solidFill>
                  <a:schemeClr val="tx1"/>
                </a:solidFill>
              </a:rPr>
              <a:t>‘</a:t>
            </a:r>
            <a:r>
              <a:rPr lang="en-US" sz="1900" i="1" dirty="0">
                <a:solidFill>
                  <a:schemeClr val="tx1"/>
                </a:solidFill>
                <a:latin typeface="Courier New" pitchFamily="49" charset="0"/>
              </a:rPr>
              <a:t>swpow</a:t>
            </a:r>
            <a:r>
              <a:rPr lang="en-US" sz="1900" i="1" dirty="0">
                <a:solidFill>
                  <a:schemeClr val="tx1"/>
                </a:solidFill>
              </a:rPr>
              <a:t>’</a:t>
            </a:r>
            <a:r>
              <a:rPr lang="en-US" sz="1900" i="1" dirty="0">
                <a:solidFill>
                  <a:schemeClr val="tx1"/>
                </a:solidFill>
                <a:latin typeface="Courier New" pitchFamily="49" charset="0"/>
              </a:rPr>
              <a:t> = EVLA switched-power gains </a:t>
            </a:r>
            <a:r>
              <a:rPr lang="en-US" sz="1900" b="1" i="1" dirty="0">
                <a:solidFill>
                  <a:schemeClr val="accent2">
                    <a:lumMod val="60000"/>
                    <a:lumOff val="40000"/>
                  </a:schemeClr>
                </a:solidFill>
                <a:latin typeface="Courier New" pitchFamily="49" charset="0"/>
              </a:rPr>
              <a:t>**</a:t>
            </a:r>
          </a:p>
          <a:p>
            <a:pPr marL="381000" indent="-381000">
              <a:lnSpc>
                <a:spcPct val="90000"/>
              </a:lnSpc>
              <a:buFont typeface="Arial" pitchFamily="34" charset="0"/>
              <a:buNone/>
            </a:pPr>
            <a:r>
              <a:rPr lang="en-US" sz="1900" dirty="0">
                <a:solidFill>
                  <a:schemeClr val="tx1"/>
                </a:solidFill>
                <a:latin typeface="Courier New" pitchFamily="49" charset="0"/>
              </a:rPr>
              <a:t>			</a:t>
            </a:r>
            <a:r>
              <a:rPr lang="en-US" sz="1900" dirty="0">
                <a:solidFill>
                  <a:schemeClr val="tx1"/>
                </a:solidFill>
              </a:rPr>
              <a:t>‘</a:t>
            </a:r>
            <a:r>
              <a:rPr lang="en-US" sz="1900" b="1" dirty="0">
                <a:solidFill>
                  <a:schemeClr val="tx1"/>
                </a:solidFill>
                <a:latin typeface="Courier New" pitchFamily="49" charset="0"/>
              </a:rPr>
              <a:t>rq</a:t>
            </a:r>
            <a:r>
              <a:rPr lang="en-US" sz="1900" dirty="0">
                <a:solidFill>
                  <a:schemeClr val="tx1"/>
                </a:solidFill>
              </a:rPr>
              <a:t> ’</a:t>
            </a:r>
            <a:r>
              <a:rPr lang="en-US" sz="1900" dirty="0">
                <a:solidFill>
                  <a:schemeClr val="tx1"/>
                </a:solidFill>
                <a:latin typeface="Courier New" pitchFamily="49" charset="0"/>
              </a:rPr>
              <a:t> </a:t>
            </a:r>
            <a:r>
              <a:rPr lang="en-US" sz="1900" b="1" dirty="0">
                <a:solidFill>
                  <a:schemeClr val="tx1"/>
                </a:solidFill>
                <a:latin typeface="Courier New" pitchFamily="49" charset="0"/>
              </a:rPr>
              <a:t>=</a:t>
            </a:r>
            <a:r>
              <a:rPr lang="en-US" sz="1900" dirty="0">
                <a:solidFill>
                  <a:schemeClr val="tx1"/>
                </a:solidFill>
                <a:latin typeface="Courier New" pitchFamily="49" charset="0"/>
              </a:rPr>
              <a:t> </a:t>
            </a:r>
            <a:r>
              <a:rPr lang="en-US" sz="1900" b="1" dirty="0">
                <a:solidFill>
                  <a:schemeClr val="tx1"/>
                </a:solidFill>
                <a:latin typeface="Courier New" pitchFamily="49" charset="0"/>
              </a:rPr>
              <a:t>EVLA requantizer gains</a:t>
            </a:r>
          </a:p>
          <a:p>
            <a:pPr marL="381000" indent="-381000">
              <a:lnSpc>
                <a:spcPct val="90000"/>
              </a:lnSpc>
              <a:buFont typeface="Arial" pitchFamily="34" charset="0"/>
              <a:buNone/>
            </a:pPr>
            <a:r>
              <a:rPr lang="en-US" sz="1900" b="1" dirty="0">
                <a:solidFill>
                  <a:schemeClr val="tx1"/>
                </a:solidFill>
                <a:latin typeface="Courier New" pitchFamily="49" charset="0"/>
              </a:rPr>
              <a:t>			</a:t>
            </a:r>
            <a:r>
              <a:rPr lang="en-US" sz="1900" dirty="0">
                <a:solidFill>
                  <a:schemeClr val="tx1"/>
                </a:solidFill>
              </a:rPr>
              <a:t>‘</a:t>
            </a:r>
            <a:r>
              <a:rPr lang="en-US" sz="1900" dirty="0">
                <a:solidFill>
                  <a:schemeClr val="tx1"/>
                </a:solidFill>
                <a:latin typeface="Courier New" pitchFamily="49" charset="0"/>
              </a:rPr>
              <a:t>swp/rq</a:t>
            </a:r>
            <a:r>
              <a:rPr lang="en-US" sz="1900" dirty="0">
                <a:solidFill>
                  <a:schemeClr val="tx1"/>
                </a:solidFill>
              </a:rPr>
              <a:t> ’</a:t>
            </a:r>
            <a:r>
              <a:rPr lang="en-US" sz="1900" dirty="0">
                <a:solidFill>
                  <a:schemeClr val="tx1"/>
                </a:solidFill>
                <a:latin typeface="Courier New" pitchFamily="49" charset="0"/>
              </a:rPr>
              <a:t> = EVLA switched power gains/req. gains</a:t>
            </a:r>
          </a:p>
          <a:p>
            <a:pPr marL="381000" indent="-381000">
              <a:lnSpc>
                <a:spcPct val="90000"/>
              </a:lnSpc>
              <a:buFont typeface="Arial" pitchFamily="34" charset="0"/>
              <a:buNone/>
            </a:pPr>
            <a:r>
              <a:rPr lang="en-US" sz="1900" dirty="0">
                <a:solidFill>
                  <a:schemeClr val="tx1"/>
                </a:solidFill>
                <a:latin typeface="Courier New" pitchFamily="49" charset="0"/>
              </a:rPr>
              <a:t> 			</a:t>
            </a:r>
            <a:r>
              <a:rPr lang="en-US" sz="1900" dirty="0">
                <a:solidFill>
                  <a:schemeClr val="tx1"/>
                </a:solidFill>
              </a:rPr>
              <a:t>‘</a:t>
            </a:r>
            <a:r>
              <a:rPr lang="en-US" sz="1900" b="1" dirty="0">
                <a:solidFill>
                  <a:schemeClr val="tx1"/>
                </a:solidFill>
                <a:latin typeface="Courier New" pitchFamily="49" charset="0"/>
              </a:rPr>
              <a:t>opac</a:t>
            </a:r>
            <a:r>
              <a:rPr lang="en-US" sz="1900" dirty="0">
                <a:solidFill>
                  <a:schemeClr val="tx1"/>
                </a:solidFill>
              </a:rPr>
              <a:t> ’</a:t>
            </a:r>
            <a:r>
              <a:rPr lang="en-US" sz="1900" dirty="0">
                <a:solidFill>
                  <a:schemeClr val="tx1"/>
                </a:solidFill>
                <a:latin typeface="Courier New" pitchFamily="49" charset="0"/>
              </a:rPr>
              <a:t> </a:t>
            </a:r>
            <a:r>
              <a:rPr lang="en-US" sz="1900" b="1" dirty="0">
                <a:solidFill>
                  <a:schemeClr val="tx1"/>
                </a:solidFill>
                <a:latin typeface="Courier New" pitchFamily="49" charset="0"/>
              </a:rPr>
              <a:t>=</a:t>
            </a:r>
            <a:r>
              <a:rPr lang="en-US" sz="1900" dirty="0">
                <a:solidFill>
                  <a:schemeClr val="tx1"/>
                </a:solidFill>
                <a:latin typeface="Courier New" pitchFamily="49" charset="0"/>
              </a:rPr>
              <a:t> </a:t>
            </a:r>
            <a:r>
              <a:rPr lang="en-US" sz="1900" b="1" dirty="0">
                <a:solidFill>
                  <a:schemeClr val="tx1"/>
                </a:solidFill>
                <a:latin typeface="Courier New" pitchFamily="49" charset="0"/>
              </a:rPr>
              <a:t>Tropospheric opacity</a:t>
            </a:r>
          </a:p>
          <a:p>
            <a:pPr marL="381000" indent="-381000">
              <a:lnSpc>
                <a:spcPct val="90000"/>
              </a:lnSpc>
              <a:buFont typeface="Arial" pitchFamily="34" charset="0"/>
              <a:buNone/>
            </a:pPr>
            <a:r>
              <a:rPr lang="en-US" sz="1900" dirty="0">
                <a:solidFill>
                  <a:schemeClr val="tx1"/>
                </a:solidFill>
                <a:latin typeface="Courier New" pitchFamily="49" charset="0"/>
              </a:rPr>
              <a:t> 			</a:t>
            </a:r>
            <a:r>
              <a:rPr lang="en-US" sz="1900" dirty="0">
                <a:solidFill>
                  <a:schemeClr val="tx1"/>
                </a:solidFill>
              </a:rPr>
              <a:t>‘</a:t>
            </a:r>
            <a:r>
              <a:rPr lang="en-US" sz="1900" b="1" dirty="0">
                <a:solidFill>
                  <a:schemeClr val="tx1"/>
                </a:solidFill>
                <a:latin typeface="Courier New" pitchFamily="49" charset="0"/>
              </a:rPr>
              <a:t>gc</a:t>
            </a:r>
            <a:r>
              <a:rPr lang="en-US" sz="1900" dirty="0">
                <a:solidFill>
                  <a:schemeClr val="tx1"/>
                </a:solidFill>
              </a:rPr>
              <a:t> ’</a:t>
            </a:r>
            <a:r>
              <a:rPr lang="en-US" sz="1900" dirty="0">
                <a:solidFill>
                  <a:schemeClr val="tx1"/>
                </a:solidFill>
                <a:latin typeface="Courier New" pitchFamily="49" charset="0"/>
              </a:rPr>
              <a:t> </a:t>
            </a:r>
            <a:r>
              <a:rPr lang="en-US" sz="1900" b="1" dirty="0">
                <a:solidFill>
                  <a:schemeClr val="tx1"/>
                </a:solidFill>
                <a:latin typeface="Courier New" pitchFamily="49" charset="0"/>
              </a:rPr>
              <a:t>=</a:t>
            </a:r>
            <a:r>
              <a:rPr lang="en-US" sz="1900" dirty="0">
                <a:solidFill>
                  <a:schemeClr val="tx1"/>
                </a:solidFill>
                <a:latin typeface="Courier New" pitchFamily="49" charset="0"/>
              </a:rPr>
              <a:t> </a:t>
            </a:r>
            <a:r>
              <a:rPr lang="en-US" sz="1900" b="1" dirty="0">
                <a:solidFill>
                  <a:schemeClr val="tx1"/>
                </a:solidFill>
                <a:latin typeface="Courier New" pitchFamily="49" charset="0"/>
              </a:rPr>
              <a:t>VLA</a:t>
            </a:r>
            <a:r>
              <a:rPr lang="en-US" sz="1900" dirty="0">
                <a:solidFill>
                  <a:schemeClr val="tx1"/>
                </a:solidFill>
                <a:latin typeface="Courier New" pitchFamily="49" charset="0"/>
              </a:rPr>
              <a:t> </a:t>
            </a:r>
            <a:r>
              <a:rPr lang="en-US" sz="1900" b="1" dirty="0">
                <a:solidFill>
                  <a:schemeClr val="tx1"/>
                </a:solidFill>
                <a:latin typeface="Courier New" pitchFamily="49" charset="0"/>
              </a:rPr>
              <a:t>gain curve (zenith-angle-dependent gain)</a:t>
            </a:r>
          </a:p>
          <a:p>
            <a:pPr marL="381000" indent="-381000">
              <a:lnSpc>
                <a:spcPct val="90000"/>
              </a:lnSpc>
              <a:buFont typeface="Arial" pitchFamily="34" charset="0"/>
              <a:buNone/>
            </a:pPr>
            <a:r>
              <a:rPr lang="en-US" sz="1900" dirty="0">
                <a:solidFill>
                  <a:schemeClr val="tx1"/>
                </a:solidFill>
                <a:latin typeface="Courier New" pitchFamily="49" charset="0"/>
              </a:rPr>
              <a:t> 			</a:t>
            </a:r>
            <a:r>
              <a:rPr lang="en-US" sz="1900" dirty="0">
                <a:solidFill>
                  <a:schemeClr val="tx1"/>
                </a:solidFill>
              </a:rPr>
              <a:t>‘</a:t>
            </a:r>
            <a:r>
              <a:rPr lang="en-US" sz="1900" dirty="0">
                <a:solidFill>
                  <a:schemeClr val="tx1"/>
                </a:solidFill>
                <a:latin typeface="Courier New" pitchFamily="49" charset="0"/>
              </a:rPr>
              <a:t>eff</a:t>
            </a:r>
            <a:r>
              <a:rPr lang="en-US" sz="1900" dirty="0">
                <a:solidFill>
                  <a:schemeClr val="tx1"/>
                </a:solidFill>
              </a:rPr>
              <a:t> ’</a:t>
            </a:r>
            <a:r>
              <a:rPr lang="en-US" sz="1900" dirty="0">
                <a:solidFill>
                  <a:schemeClr val="tx1"/>
                </a:solidFill>
                <a:latin typeface="Courier New" pitchFamily="49" charset="0"/>
              </a:rPr>
              <a:t> = VLA antenna efficiency (sqrt(K/Jy))</a:t>
            </a:r>
          </a:p>
          <a:p>
            <a:pPr marL="381000" indent="-381000">
              <a:lnSpc>
                <a:spcPct val="90000"/>
              </a:lnSpc>
              <a:buFont typeface="Arial" pitchFamily="34" charset="0"/>
              <a:buNone/>
            </a:pPr>
            <a:r>
              <a:rPr lang="en-US" sz="1900" dirty="0">
                <a:solidFill>
                  <a:schemeClr val="tx1"/>
                </a:solidFill>
                <a:latin typeface="Courier New" pitchFamily="49" charset="0"/>
              </a:rPr>
              <a:t> 			</a:t>
            </a:r>
            <a:r>
              <a:rPr lang="en-US" sz="1900" dirty="0">
                <a:solidFill>
                  <a:schemeClr val="tx1"/>
                </a:solidFill>
              </a:rPr>
              <a:t>‘</a:t>
            </a:r>
            <a:r>
              <a:rPr lang="en-US" sz="1900" dirty="0">
                <a:solidFill>
                  <a:schemeClr val="tx1"/>
                </a:solidFill>
                <a:latin typeface="Courier New" pitchFamily="49" charset="0"/>
              </a:rPr>
              <a:t>gceff</a:t>
            </a:r>
            <a:r>
              <a:rPr lang="en-US" sz="1900" dirty="0">
                <a:solidFill>
                  <a:schemeClr val="tx1"/>
                </a:solidFill>
              </a:rPr>
              <a:t> ’</a:t>
            </a:r>
            <a:r>
              <a:rPr lang="en-US" sz="1900" dirty="0">
                <a:solidFill>
                  <a:schemeClr val="tx1"/>
                </a:solidFill>
                <a:latin typeface="Courier New" pitchFamily="49" charset="0"/>
              </a:rPr>
              <a:t> = VLA gain curve and efficiency</a:t>
            </a:r>
          </a:p>
          <a:p>
            <a:pPr marL="381000" indent="-381000">
              <a:lnSpc>
                <a:spcPct val="90000"/>
              </a:lnSpc>
              <a:buNone/>
            </a:pPr>
            <a:r>
              <a:rPr lang="en-US" sz="1900" b="1" dirty="0">
                <a:solidFill>
                  <a:schemeClr val="tx1"/>
                </a:solidFill>
                <a:latin typeface="Courier New"/>
                <a:cs typeface="Courier New"/>
              </a:rPr>
              <a:t>			</a:t>
            </a:r>
            <a:r>
              <a:rPr lang="en-US" sz="1900" dirty="0">
                <a:solidFill>
                  <a:schemeClr val="tx1"/>
                </a:solidFill>
              </a:rPr>
              <a:t>‘</a:t>
            </a:r>
            <a:r>
              <a:rPr lang="en-US" sz="1900" b="1" dirty="0">
                <a:solidFill>
                  <a:schemeClr val="tx1"/>
                </a:solidFill>
                <a:latin typeface="Courier New"/>
                <a:cs typeface="Courier New"/>
              </a:rPr>
              <a:t>tecim</a:t>
            </a:r>
            <a:r>
              <a:rPr lang="en-US" sz="1900" dirty="0">
                <a:solidFill>
                  <a:schemeClr val="tx1"/>
                </a:solidFill>
              </a:rPr>
              <a:t> ’</a:t>
            </a:r>
            <a:r>
              <a:rPr lang="en-US" sz="1900" b="1" dirty="0">
                <a:solidFill>
                  <a:schemeClr val="tx1"/>
                </a:solidFill>
                <a:latin typeface="Courier New"/>
                <a:cs typeface="Courier New"/>
              </a:rPr>
              <a:t> = Total electron content for ionospheric 					      corrections </a:t>
            </a:r>
            <a:endParaRPr lang="en-US" sz="1900" dirty="0">
              <a:solidFill>
                <a:schemeClr val="tx1"/>
              </a:solidFill>
              <a:latin typeface="Courier New" pitchFamily="49" charset="0"/>
            </a:endParaRPr>
          </a:p>
          <a:p>
            <a:pPr marL="381000" indent="-381000" eaLnBrk="1" hangingPunct="1">
              <a:lnSpc>
                <a:spcPct val="90000"/>
              </a:lnSpc>
              <a:buFont typeface="Arial" pitchFamily="34" charset="0"/>
              <a:buNone/>
            </a:pPr>
            <a:endParaRPr lang="en-US" sz="1900" dirty="0">
              <a:solidFill>
                <a:schemeClr val="tx1"/>
              </a:solidFill>
              <a:latin typeface="Courier New" pitchFamily="49" charset="0"/>
            </a:endParaRPr>
          </a:p>
        </p:txBody>
      </p:sp>
    </p:spTree>
    <p:extLst>
      <p:ext uri="{BB962C8B-B14F-4D97-AF65-F5344CB8AC3E}">
        <p14:creationId xmlns:p14="http://schemas.microsoft.com/office/powerpoint/2010/main" val="1843759266"/>
      </p:ext>
    </p:extLst>
  </p:cSld>
  <p:clrMapOvr>
    <a:masterClrMapping/>
  </p:clrMapOvr>
</p:sld>
</file>

<file path=ppt/theme/theme1.xml><?xml version="1.0" encoding="utf-8"?>
<a:theme xmlns:a="http://schemas.openxmlformats.org/drawingml/2006/main" name="NRAO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Gill Sans MT" panose="020B0502020104020203" pitchFamily="34" charset="0"/>
          </a:defRPr>
        </a:defPPr>
      </a:lstStyle>
    </a:txDef>
  </a:objectDefaults>
  <a:extraClrSchemeLst/>
  <a:extLst>
    <a:ext uri="{05A4C25C-085E-4340-85A3-A5531E510DB2}">
      <thm15:themeFamily xmlns:thm15="http://schemas.microsoft.com/office/thememl/2012/main" name="Presentation1_Sample" id="{BFECEF91-280F-6242-A836-F8A3C2DA7790}" vid="{0815A03A-1D94-3E46-AECE-5129B2AE89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NRAO_Presentation_Template</Template>
  <TotalTime>80451</TotalTime>
  <Words>6594</Words>
  <Application>Microsoft Macintosh PowerPoint</Application>
  <PresentationFormat>On-screen Show (4:3)</PresentationFormat>
  <Paragraphs>802</Paragraphs>
  <Slides>60</Slides>
  <Notes>38</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60</vt:i4>
      </vt:variant>
    </vt:vector>
  </HeadingPairs>
  <TitlesOfParts>
    <vt:vector size="74" baseType="lpstr">
      <vt:lpstr>ＭＳ Ｐゴシック</vt:lpstr>
      <vt:lpstr>Arial</vt:lpstr>
      <vt:lpstr>Avenir Book</vt:lpstr>
      <vt:lpstr>Calibri</vt:lpstr>
      <vt:lpstr>Courier</vt:lpstr>
      <vt:lpstr>Courier New</vt:lpstr>
      <vt:lpstr>Gill Sans Light</vt:lpstr>
      <vt:lpstr>Gill Sans MT</vt:lpstr>
      <vt:lpstr>Lucida Grande</vt:lpstr>
      <vt:lpstr>Symbol</vt:lpstr>
      <vt:lpstr>System Font Regular</vt:lpstr>
      <vt:lpstr>Times New Roman</vt:lpstr>
      <vt:lpstr>Wingdings</vt:lpstr>
      <vt:lpstr>NRAO_Presentation_Template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Kimball</dc:creator>
  <cp:lastModifiedBy>Microsoft Office User</cp:lastModifiedBy>
  <cp:revision>646</cp:revision>
  <cp:lastPrinted>2019-10-07T20:58:33Z</cp:lastPrinted>
  <dcterms:created xsi:type="dcterms:W3CDTF">2019-08-20T23:07:22Z</dcterms:created>
  <dcterms:modified xsi:type="dcterms:W3CDTF">2022-10-11T14:56:20Z</dcterms:modified>
</cp:coreProperties>
</file>