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9" r:id="rId2"/>
    <p:sldId id="258" r:id="rId3"/>
    <p:sldId id="260" r:id="rId4"/>
    <p:sldId id="261" r:id="rId5"/>
    <p:sldId id="262" r:id="rId6"/>
    <p:sldId id="263" r:id="rId7"/>
    <p:sldId id="266" r:id="rId8"/>
    <p:sldId id="264" r:id="rId9"/>
    <p:sldId id="267" r:id="rId10"/>
    <p:sldId id="265" r:id="rId11"/>
    <p:sldId id="269" r:id="rId12"/>
    <p:sldId id="271" r:id="rId13"/>
    <p:sldId id="268" r:id="rId14"/>
    <p:sldId id="270" r:id="rId15"/>
    <p:sldId id="272" r:id="rId16"/>
    <p:sldId id="273" r:id="rId17"/>
    <p:sldId id="274" r:id="rId18"/>
    <p:sldId id="276" r:id="rId19"/>
    <p:sldId id="277" r:id="rId20"/>
    <p:sldId id="279" r:id="rId21"/>
    <p:sldId id="299" r:id="rId22"/>
    <p:sldId id="281" r:id="rId23"/>
    <p:sldId id="296" r:id="rId24"/>
    <p:sldId id="294" r:id="rId25"/>
    <p:sldId id="295" r:id="rId26"/>
    <p:sldId id="288" r:id="rId27"/>
    <p:sldId id="290" r:id="rId28"/>
    <p:sldId id="291" r:id="rId29"/>
    <p:sldId id="292" r:id="rId30"/>
    <p:sldId id="289" r:id="rId31"/>
    <p:sldId id="283" r:id="rId32"/>
    <p:sldId id="282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7CB"/>
    <a:srgbClr val="64A3F9"/>
    <a:srgbClr val="062458"/>
    <a:srgbClr val="052058"/>
    <a:srgbClr val="11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26" autoAdjust="0"/>
  </p:normalViewPr>
  <p:slideViewPr>
    <p:cSldViewPr snapToGrid="0" snapToObjects="1">
      <p:cViewPr varScale="1">
        <p:scale>
          <a:sx n="55" d="100"/>
          <a:sy n="55" d="100"/>
        </p:scale>
        <p:origin x="474" y="60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VLA_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0" y="-250825"/>
            <a:ext cx="9144000" cy="4822825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44079-D036-3343-AA63-D603B07B8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820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1184855"/>
            <a:ext cx="8636000" cy="824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70C0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648496"/>
            <a:ext cx="8636000" cy="424371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52" y="661286"/>
            <a:ext cx="2612566" cy="33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245055" y="4316938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8144" y="5348749"/>
            <a:ext cx="6250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>
                <a:latin typeface="Gill Sans MT" charset="0"/>
                <a:cs typeface="Gill Sans" charset="0"/>
              </a:rPr>
            </a:br>
            <a:r>
              <a:rPr lang="en-US" sz="1400" i="1" dirty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80001" y="611341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2735580" y="6405805"/>
            <a:ext cx="3672840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Visibility Data Inspection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9</a:t>
            </a:r>
            <a:r>
              <a:rPr lang="en-US" sz="1400" b="1" baseline="30000" dirty="0">
                <a:solidFill>
                  <a:prstClr val="white"/>
                </a:solidFill>
                <a:latin typeface="Gill Sans MT" panose="020B0502020104020203" pitchFamily="34" charset="0"/>
              </a:rPr>
              <a:t>th</a:t>
            </a:r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 VLA DRW Oct 2022 LOS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CFF275-257D-5C4A-BD63-AA2D7F91E0A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go.nrao.edu/vla-r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saguides.nrao.edu/" TargetMode="External"/><Relationship Id="rId2" Type="http://schemas.openxmlformats.org/officeDocument/2006/relationships/hyperlink" Target="http://casa.nrao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p.nrao.ed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.nrao.edu/cgi-bin/oplogs.cg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DA3F1-A07F-4639-8772-5F257CDD3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Visibility Data Inspection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BD540-F36F-4FE9-BAD7-B04FE1713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Loránt</a:t>
            </a:r>
            <a:r>
              <a:rPr lang="en-US" dirty="0"/>
              <a:t> Sjouwerman, </a:t>
            </a:r>
            <a:r>
              <a:rPr lang="en-US" sz="2400" dirty="0"/>
              <a:t>NRAO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2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760B3-C388-4EDE-A5D4-F3D06D121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Observing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0A05-1F43-4AE8-B2F6-A7AE94F61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identify key strategy, scan outline, calibration hints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3BC5C-62C6-4F87-80AA-91D8B3852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/>
              <a:t>listobs</a:t>
            </a:r>
            <a:r>
              <a:rPr lang="en-US" i="1" dirty="0"/>
              <a:t> </a:t>
            </a:r>
            <a:r>
              <a:rPr lang="en-US" dirty="0"/>
              <a:t>(not </a:t>
            </a:r>
            <a:r>
              <a:rPr lang="en-US" i="1" dirty="0" err="1"/>
              <a:t>vishead</a:t>
            </a:r>
            <a:r>
              <a:rPr lang="en-US" dirty="0"/>
              <a:t>):</a:t>
            </a:r>
          </a:p>
          <a:p>
            <a:r>
              <a:rPr lang="en-US" dirty="0"/>
              <a:t>Source (i.e. field) names</a:t>
            </a:r>
          </a:p>
          <a:p>
            <a:r>
              <a:rPr lang="en-US" dirty="0"/>
              <a:t>Scan intents: calibrators</a:t>
            </a:r>
          </a:p>
          <a:p>
            <a:pPr lvl="2"/>
            <a:r>
              <a:rPr lang="en-US" dirty="0"/>
              <a:t>Flux density</a:t>
            </a:r>
          </a:p>
          <a:p>
            <a:pPr lvl="2"/>
            <a:r>
              <a:rPr lang="en-US" dirty="0"/>
              <a:t>Bandpass</a:t>
            </a:r>
          </a:p>
          <a:p>
            <a:pPr lvl="2"/>
            <a:r>
              <a:rPr lang="en-US" dirty="0"/>
              <a:t>Gain (phase and amp!)</a:t>
            </a:r>
          </a:p>
          <a:p>
            <a:r>
              <a:rPr lang="en-US" dirty="0"/>
              <a:t>Correlator setup</a:t>
            </a:r>
          </a:p>
          <a:p>
            <a:pPr lvl="2"/>
            <a:r>
              <a:rPr lang="en-US" dirty="0"/>
              <a:t>Spectral windows </a:t>
            </a:r>
          </a:p>
          <a:p>
            <a:pPr lvl="3"/>
            <a:r>
              <a:rPr lang="en-US" dirty="0"/>
              <a:t>(IFs/</a:t>
            </a:r>
            <a:r>
              <a:rPr lang="en-US" dirty="0" err="1"/>
              <a:t>subbands</a:t>
            </a:r>
            <a:r>
              <a:rPr lang="en-US" dirty="0"/>
              <a:t>, channels)</a:t>
            </a:r>
          </a:p>
          <a:p>
            <a:pPr lvl="2"/>
            <a:r>
              <a:rPr lang="en-US" dirty="0"/>
              <a:t>Polarization</a:t>
            </a:r>
          </a:p>
          <a:p>
            <a:pPr lvl="2"/>
            <a:r>
              <a:rPr lang="en-US" dirty="0"/>
              <a:t>Doppler setting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EF4CB-A83F-4199-996E-C3A584D5F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74213"/>
              </p:ext>
            </p:extLst>
          </p:nvPr>
        </p:nvGraphicFramePr>
        <p:xfrm>
          <a:off x="4101737" y="1945640"/>
          <a:ext cx="4907303" cy="2494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416">
                  <a:extLst>
                    <a:ext uri="{9D8B030D-6E8A-4147-A177-3AD203B41FA5}">
                      <a16:colId xmlns:a16="http://schemas.microsoft.com/office/drawing/2014/main" val="3335327064"/>
                    </a:ext>
                  </a:extLst>
                </a:gridCol>
                <a:gridCol w="341449">
                  <a:extLst>
                    <a:ext uri="{9D8B030D-6E8A-4147-A177-3AD203B41FA5}">
                      <a16:colId xmlns:a16="http://schemas.microsoft.com/office/drawing/2014/main" val="2026825884"/>
                    </a:ext>
                  </a:extLst>
                </a:gridCol>
                <a:gridCol w="2845438">
                  <a:extLst>
                    <a:ext uri="{9D8B030D-6E8A-4147-A177-3AD203B41FA5}">
                      <a16:colId xmlns:a16="http://schemas.microsoft.com/office/drawing/2014/main" val="1069720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default </a:t>
                      </a:r>
                      <a:r>
                        <a:rPr lang="en-US" b="0" dirty="0" err="1"/>
                        <a:t>listobs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set task and default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</a:t>
                      </a:r>
                      <a:r>
                        <a:rPr lang="en-US" dirty="0" err="1"/>
                        <a:t>CASA_MS_directory_string</a:t>
                      </a:r>
                      <a:r>
                        <a:rPr lang="en-US" dirty="0"/>
                        <a:t>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01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selections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149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execute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3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Impact" panose="020B0806030902050204" pitchFamily="34" charset="0"/>
                        </a:rPr>
                        <a:t>NOTE: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5587CB"/>
                        </a:solidFill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9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listfile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</a:t>
                      </a:r>
                      <a:r>
                        <a:rPr lang="en-US" dirty="0" err="1"/>
                        <a:t>output_filename_string</a:t>
                      </a:r>
                      <a:r>
                        <a:rPr lang="en-US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8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0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760B3-C388-4EDE-A5D4-F3D06D121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Observing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0A05-1F43-4AE8-B2F6-A7AE94F61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identify key strategy, scan outline, calibration hints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3BC5C-62C6-4F87-80AA-91D8B3852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/>
              <a:t>listobs</a:t>
            </a:r>
            <a:r>
              <a:rPr lang="en-US" i="1" dirty="0"/>
              <a:t> </a:t>
            </a:r>
            <a:r>
              <a:rPr lang="en-US" dirty="0"/>
              <a:t>(not </a:t>
            </a:r>
            <a:r>
              <a:rPr lang="en-US" i="1" dirty="0" err="1"/>
              <a:t>vishead</a:t>
            </a:r>
            <a:r>
              <a:rPr lang="en-US" dirty="0"/>
              <a:t>):</a:t>
            </a:r>
          </a:p>
          <a:p>
            <a:r>
              <a:rPr lang="en-US" dirty="0"/>
              <a:t>Source (i.e. field) names</a:t>
            </a:r>
          </a:p>
          <a:p>
            <a:r>
              <a:rPr lang="en-US" dirty="0"/>
              <a:t>Scan intents: calibrators</a:t>
            </a:r>
          </a:p>
          <a:p>
            <a:pPr lvl="2"/>
            <a:r>
              <a:rPr lang="en-US" dirty="0"/>
              <a:t>Flux density</a:t>
            </a:r>
          </a:p>
          <a:p>
            <a:pPr lvl="2"/>
            <a:r>
              <a:rPr lang="en-US" dirty="0"/>
              <a:t>Bandpass</a:t>
            </a:r>
          </a:p>
          <a:p>
            <a:pPr lvl="2"/>
            <a:r>
              <a:rPr lang="en-US" dirty="0"/>
              <a:t>Gain (phase and amp!)</a:t>
            </a:r>
          </a:p>
          <a:p>
            <a:r>
              <a:rPr lang="en-US" dirty="0"/>
              <a:t>Correlator setup</a:t>
            </a:r>
          </a:p>
          <a:p>
            <a:pPr lvl="2"/>
            <a:r>
              <a:rPr lang="en-US" dirty="0"/>
              <a:t>Spectral windows </a:t>
            </a:r>
          </a:p>
          <a:p>
            <a:pPr lvl="3"/>
            <a:r>
              <a:rPr lang="en-US" dirty="0"/>
              <a:t>(IFs/</a:t>
            </a:r>
            <a:r>
              <a:rPr lang="en-US" dirty="0" err="1"/>
              <a:t>subbands</a:t>
            </a:r>
            <a:r>
              <a:rPr lang="en-US" dirty="0"/>
              <a:t>, channels)</a:t>
            </a:r>
          </a:p>
          <a:p>
            <a:pPr lvl="2"/>
            <a:r>
              <a:rPr lang="en-US" dirty="0"/>
              <a:t>Polarization</a:t>
            </a:r>
          </a:p>
          <a:p>
            <a:pPr lvl="2"/>
            <a:r>
              <a:rPr lang="en-US" dirty="0"/>
              <a:t>Doppler setting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31020-B6B2-4BD0-9155-C6ACEB68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01" y="1610042"/>
            <a:ext cx="4603800" cy="49144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BC15C4-3EB9-4F30-B8F4-9A5F20847018}"/>
              </a:ext>
            </a:extLst>
          </p:cNvPr>
          <p:cNvSpPr/>
          <p:nvPr/>
        </p:nvSpPr>
        <p:spPr>
          <a:xfrm>
            <a:off x="5460274" y="1648496"/>
            <a:ext cx="3284560" cy="281900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CB564-671A-451B-99B9-DB7AC9F95DE5}"/>
              </a:ext>
            </a:extLst>
          </p:cNvPr>
          <p:cNvSpPr/>
          <p:nvPr/>
        </p:nvSpPr>
        <p:spPr>
          <a:xfrm>
            <a:off x="4898573" y="4532078"/>
            <a:ext cx="3644536" cy="74927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DE1B6-FC86-4CEA-B01E-592D4B1054A0}"/>
              </a:ext>
            </a:extLst>
          </p:cNvPr>
          <p:cNvSpPr/>
          <p:nvPr/>
        </p:nvSpPr>
        <p:spPr>
          <a:xfrm>
            <a:off x="5146766" y="5345932"/>
            <a:ext cx="2181499" cy="100991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29E5E-5D25-4A18-A2C7-03060621E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Examine MS visibility data: </a:t>
            </a:r>
            <a:r>
              <a:rPr lang="en-US" i="1" dirty="0" err="1"/>
              <a:t>plotms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AC83-CEDB-40F3-8E43-4614C112D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Intermezzo: introduction to </a:t>
            </a:r>
            <a:r>
              <a:rPr lang="en-US" i="1" dirty="0" err="1"/>
              <a:t>plotms</a:t>
            </a:r>
            <a:r>
              <a:rPr lang="en-US" dirty="0"/>
              <a:t> GUI and panels: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0CDEF-AA43-4621-AC31-1187922EB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BDC1D-5433-4E7B-BC48-826EB954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8" y="1680829"/>
            <a:ext cx="8651845" cy="46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29E5E-5D25-4A18-A2C7-03060621E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Examine MS visibility data: </a:t>
            </a:r>
            <a:r>
              <a:rPr lang="en-US" i="1" dirty="0" err="1"/>
              <a:t>plotms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AC83-CEDB-40F3-8E43-4614C112D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Intermezzo: introduction to </a:t>
            </a:r>
            <a:r>
              <a:rPr lang="en-US" i="1" dirty="0" err="1"/>
              <a:t>plotms</a:t>
            </a:r>
            <a:r>
              <a:rPr lang="en-US" dirty="0"/>
              <a:t> GUI and panels: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0CDEF-AA43-4621-AC31-1187922EB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BDC1D-5433-4E7B-BC48-826EB954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8" y="1680829"/>
            <a:ext cx="8651845" cy="46906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51E7EF3-B87E-4177-8AED-933CB910EF67}"/>
              </a:ext>
            </a:extLst>
          </p:cNvPr>
          <p:cNvSpPr/>
          <p:nvPr/>
        </p:nvSpPr>
        <p:spPr>
          <a:xfrm>
            <a:off x="3448593" y="1680830"/>
            <a:ext cx="5437616" cy="4136008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427089-8CDA-4BE8-B1BF-7A7170E15EE5}"/>
              </a:ext>
            </a:extLst>
          </p:cNvPr>
          <p:cNvSpPr/>
          <p:nvPr/>
        </p:nvSpPr>
        <p:spPr>
          <a:xfrm>
            <a:off x="286914" y="2009103"/>
            <a:ext cx="2639168" cy="413600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090E8D-458E-4E5D-BF68-EAFA7F9F0624}"/>
              </a:ext>
            </a:extLst>
          </p:cNvPr>
          <p:cNvSpPr/>
          <p:nvPr/>
        </p:nvSpPr>
        <p:spPr>
          <a:xfrm rot="20835609">
            <a:off x="3766615" y="3287169"/>
            <a:ext cx="4801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Graphics Display</a:t>
            </a:r>
            <a:endParaRPr lang="en-US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BD015-86B2-4CD2-B4A9-9F54D9AB3DD1}"/>
              </a:ext>
            </a:extLst>
          </p:cNvPr>
          <p:cNvSpPr/>
          <p:nvPr/>
        </p:nvSpPr>
        <p:spPr>
          <a:xfrm rot="20835609">
            <a:off x="504610" y="3148995"/>
            <a:ext cx="2263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</a:t>
            </a:r>
          </a:p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Panel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1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29E5E-5D25-4A18-A2C7-03060621E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Examine MS visibility data: </a:t>
            </a:r>
            <a:r>
              <a:rPr lang="en-US" i="1" dirty="0" err="1"/>
              <a:t>plotms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AC83-CEDB-40F3-8E43-4614C112D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Intermezzo: introduction to </a:t>
            </a:r>
            <a:r>
              <a:rPr lang="en-US" i="1" dirty="0" err="1"/>
              <a:t>plotms</a:t>
            </a:r>
            <a:r>
              <a:rPr lang="en-US" dirty="0"/>
              <a:t> GUI and panels: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0CDEF-AA43-4621-AC31-1187922EB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BDC1D-5433-4E7B-BC48-826EB954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8" y="1680829"/>
            <a:ext cx="8651845" cy="46906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51E7EF3-B87E-4177-8AED-933CB910EF67}"/>
              </a:ext>
            </a:extLst>
          </p:cNvPr>
          <p:cNvSpPr/>
          <p:nvPr/>
        </p:nvSpPr>
        <p:spPr>
          <a:xfrm>
            <a:off x="241947" y="5796910"/>
            <a:ext cx="7132320" cy="8242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C9BA08-4FF0-4559-928F-5DA0DE224347}"/>
              </a:ext>
            </a:extLst>
          </p:cNvPr>
          <p:cNvSpPr/>
          <p:nvPr/>
        </p:nvSpPr>
        <p:spPr>
          <a:xfrm>
            <a:off x="143221" y="1596979"/>
            <a:ext cx="2887362" cy="444458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427089-8CDA-4BE8-B1BF-7A7170E15EE5}"/>
              </a:ext>
            </a:extLst>
          </p:cNvPr>
          <p:cNvSpPr/>
          <p:nvPr/>
        </p:nvSpPr>
        <p:spPr>
          <a:xfrm>
            <a:off x="143221" y="2228164"/>
            <a:ext cx="483796" cy="356874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753D7-B3E9-431D-8FFE-8A0F96C13337}"/>
              </a:ext>
            </a:extLst>
          </p:cNvPr>
          <p:cNvSpPr/>
          <p:nvPr/>
        </p:nvSpPr>
        <p:spPr>
          <a:xfrm rot="20835609">
            <a:off x="5721467" y="4053511"/>
            <a:ext cx="2763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Selection</a:t>
            </a:r>
          </a:p>
          <a:p>
            <a:pPr algn="ctr"/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201A7-AE87-4A24-AFA4-0C6C176D3A1F}"/>
              </a:ext>
            </a:extLst>
          </p:cNvPr>
          <p:cNvSpPr/>
          <p:nvPr/>
        </p:nvSpPr>
        <p:spPr>
          <a:xfrm rot="20835609">
            <a:off x="654196" y="3487850"/>
            <a:ext cx="31244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</a:t>
            </a:r>
          </a:p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FE434-D504-4DCC-9398-649BE7248B34}"/>
              </a:ext>
            </a:extLst>
          </p:cNvPr>
          <p:cNvSpPr/>
          <p:nvPr/>
        </p:nvSpPr>
        <p:spPr>
          <a:xfrm rot="20835609">
            <a:off x="3260481" y="1351001"/>
            <a:ext cx="1999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</a:t>
            </a:r>
          </a:p>
          <a:p>
            <a:pPr algn="ctr"/>
            <a:r>
              <a:rPr lang="en-US" sz="5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tabs</a:t>
            </a:r>
          </a:p>
        </p:txBody>
      </p:sp>
    </p:spTree>
    <p:extLst>
      <p:ext uri="{BB962C8B-B14F-4D97-AF65-F5344CB8AC3E}">
        <p14:creationId xmlns:p14="http://schemas.microsoft.com/office/powerpoint/2010/main" val="238440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4F7C8-C13C-487D-A75A-93DA37FE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Control panel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826F-886B-4199-B821-16774EC8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Axes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4215-858A-4548-8C81-3D81F2529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b="1" dirty="0"/>
              <a:t>X Axis </a:t>
            </a:r>
            <a:r>
              <a:rPr lang="en-US" dirty="0"/>
              <a:t>selections (not all):</a:t>
            </a:r>
          </a:p>
          <a:p>
            <a:pPr lvl="1"/>
            <a:r>
              <a:rPr lang="en-US" dirty="0"/>
              <a:t>‘time’/’scan’/’field’</a:t>
            </a:r>
          </a:p>
          <a:p>
            <a:pPr lvl="1"/>
            <a:r>
              <a:rPr lang="en-US" dirty="0"/>
              <a:t>‘frequency’(</a:t>
            </a:r>
            <a:r>
              <a:rPr lang="en-US" dirty="0" err="1"/>
              <a:t>freq</a:t>
            </a:r>
            <a:r>
              <a:rPr lang="en-US" dirty="0"/>
              <a:t>)/’</a:t>
            </a:r>
            <a:r>
              <a:rPr lang="en-US" dirty="0" err="1"/>
              <a:t>spw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‘channel’(</a:t>
            </a:r>
            <a:r>
              <a:rPr lang="en-US" dirty="0" err="1"/>
              <a:t>chan</a:t>
            </a:r>
            <a:r>
              <a:rPr lang="en-US" dirty="0"/>
              <a:t>)/’velocity’(vel)</a:t>
            </a:r>
          </a:p>
          <a:p>
            <a:pPr lvl="1"/>
            <a:r>
              <a:rPr lang="en-US" dirty="0"/>
              <a:t>‘antenna1’(ant1)/’antenna2’(ant2)/’baseline’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UVdist</a:t>
            </a:r>
            <a:r>
              <a:rPr lang="en-US" dirty="0"/>
              <a:t>’/’</a:t>
            </a:r>
            <a:r>
              <a:rPr lang="en-US" dirty="0" err="1"/>
              <a:t>UVwave</a:t>
            </a:r>
            <a:r>
              <a:rPr lang="en-US" dirty="0"/>
              <a:t>’</a:t>
            </a:r>
          </a:p>
          <a:p>
            <a:r>
              <a:rPr lang="en-US" dirty="0"/>
              <a:t>Typical </a:t>
            </a:r>
            <a:r>
              <a:rPr lang="en-US" b="1" dirty="0"/>
              <a:t>Data</a:t>
            </a:r>
            <a:r>
              <a:rPr lang="en-US" dirty="0"/>
              <a:t> (i.e. Y-axis) selections:</a:t>
            </a:r>
          </a:p>
          <a:p>
            <a:pPr lvl="1"/>
            <a:r>
              <a:rPr lang="en-US" dirty="0"/>
              <a:t>‘amplitude’(amp)</a:t>
            </a:r>
          </a:p>
          <a:p>
            <a:pPr lvl="1"/>
            <a:r>
              <a:rPr lang="en-US" dirty="0"/>
              <a:t>‘phase’</a:t>
            </a:r>
          </a:p>
          <a:p>
            <a:pPr lvl="1"/>
            <a:r>
              <a:rPr lang="en-US" dirty="0"/>
              <a:t>‘real’/’imaginary’(</a:t>
            </a:r>
            <a:r>
              <a:rPr lang="en-US" dirty="0" err="1"/>
              <a:t>imag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‘weight’(</a:t>
            </a:r>
            <a:r>
              <a:rPr lang="en-US" dirty="0" err="1"/>
              <a:t>wt</a:t>
            </a:r>
            <a:r>
              <a:rPr lang="en-US" dirty="0"/>
              <a:t>)/’flag’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65970-4B1B-446A-84D0-C164A3B5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09" y="1066836"/>
            <a:ext cx="2971429" cy="49333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FA8BB4-4BE4-4BF0-B9AF-EDDD183D58E1}"/>
              </a:ext>
            </a:extLst>
          </p:cNvPr>
          <p:cNvSpPr/>
          <p:nvPr/>
        </p:nvSpPr>
        <p:spPr>
          <a:xfrm>
            <a:off x="6019283" y="2607918"/>
            <a:ext cx="446831" cy="63167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9AE0A0-CF7D-4C87-8B35-BF64E0EA3A28}"/>
              </a:ext>
            </a:extLst>
          </p:cNvPr>
          <p:cNvSpPr/>
          <p:nvPr/>
        </p:nvSpPr>
        <p:spPr>
          <a:xfrm>
            <a:off x="6348549" y="1345474"/>
            <a:ext cx="966651" cy="4702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D2637B-D44A-49A3-8DEB-A6368361AA7A}"/>
              </a:ext>
            </a:extLst>
          </p:cNvPr>
          <p:cNvSpPr/>
          <p:nvPr/>
        </p:nvSpPr>
        <p:spPr>
          <a:xfrm>
            <a:off x="6348548" y="3838404"/>
            <a:ext cx="966651" cy="4702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4F7C8-C13C-487D-A75A-93DA37FE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Control panel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826F-886B-4199-B821-16774EC8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Display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4215-858A-4548-8C81-3D81F2529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b="1" dirty="0"/>
              <a:t>Colorize </a:t>
            </a:r>
            <a:r>
              <a:rPr lang="en-US" dirty="0"/>
              <a:t>selections:</a:t>
            </a:r>
          </a:p>
          <a:p>
            <a:pPr marL="457200" lvl="1" indent="0">
              <a:buNone/>
            </a:pPr>
            <a:r>
              <a:rPr lang="en-US" dirty="0"/>
              <a:t>For time-sequence-like x-axis</a:t>
            </a:r>
          </a:p>
          <a:p>
            <a:pPr lvl="1"/>
            <a:r>
              <a:rPr lang="en-US" dirty="0"/>
              <a:t>Field, scan</a:t>
            </a:r>
          </a:p>
          <a:p>
            <a:pPr lvl="1"/>
            <a:r>
              <a:rPr lang="en-US" dirty="0"/>
              <a:t>Antenna1/2, baseline</a:t>
            </a:r>
          </a:p>
          <a:p>
            <a:pPr marL="457200" lvl="1" indent="0">
              <a:buNone/>
            </a:pPr>
            <a:r>
              <a:rPr lang="en-US" dirty="0"/>
              <a:t>For frequency-order-like x-axis</a:t>
            </a:r>
          </a:p>
          <a:p>
            <a:pPr lvl="1"/>
            <a:r>
              <a:rPr lang="en-US" dirty="0" err="1"/>
              <a:t>spw</a:t>
            </a:r>
            <a:endParaRPr lang="en-US" dirty="0"/>
          </a:p>
          <a:p>
            <a:pPr lvl="1"/>
            <a:r>
              <a:rPr lang="en-US" dirty="0"/>
              <a:t>Correlation (i.e. polarization)</a:t>
            </a:r>
          </a:p>
          <a:p>
            <a:pPr lvl="1"/>
            <a:r>
              <a:rPr lang="en-US" dirty="0"/>
              <a:t>Antenna1/2, baseline</a:t>
            </a:r>
          </a:p>
          <a:p>
            <a:pPr marL="457200" lvl="1" indent="0">
              <a:buNone/>
            </a:pPr>
            <a:r>
              <a:rPr lang="en-US" dirty="0"/>
              <a:t>For array-configuration-like x-axis</a:t>
            </a:r>
          </a:p>
          <a:p>
            <a:pPr lvl="1"/>
            <a:r>
              <a:rPr lang="en-US" dirty="0"/>
              <a:t>Antenna1/2, baseline, </a:t>
            </a:r>
            <a:r>
              <a:rPr lang="en-US" dirty="0" err="1"/>
              <a:t>spw</a:t>
            </a:r>
            <a:r>
              <a:rPr lang="en-US" dirty="0"/>
              <a:t>, field, correlation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65970-4B1B-446A-84D0-C164A3B5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09" y="1098059"/>
            <a:ext cx="2971429" cy="48708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D20E73F-E131-4E90-A93C-D2BA454EAE3A}"/>
              </a:ext>
            </a:extLst>
          </p:cNvPr>
          <p:cNvSpPr/>
          <p:nvPr/>
        </p:nvSpPr>
        <p:spPr>
          <a:xfrm>
            <a:off x="6019283" y="4480560"/>
            <a:ext cx="446831" cy="73151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1C2C40-840D-4021-95DA-F33368429625}"/>
              </a:ext>
            </a:extLst>
          </p:cNvPr>
          <p:cNvSpPr/>
          <p:nvPr/>
        </p:nvSpPr>
        <p:spPr>
          <a:xfrm>
            <a:off x="6348549" y="1584820"/>
            <a:ext cx="966651" cy="4702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4F7C8-C13C-487D-A75A-93DA37FE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Control panel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826F-886B-4199-B821-16774EC8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Page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44215-858A-4548-8C81-3D81F2529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40" y="1648496"/>
            <a:ext cx="5270114" cy="4243710"/>
          </a:xfrm>
        </p:spPr>
        <p:txBody>
          <a:bodyPr/>
          <a:lstStyle/>
          <a:p>
            <a:r>
              <a:rPr lang="en-US" dirty="0"/>
              <a:t>In multi-page mode, when plots are distributed over more than one plot, one can cycle through the plots using the page-selection tool icons: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Typical </a:t>
            </a:r>
            <a:r>
              <a:rPr lang="en-US" b="1" dirty="0"/>
              <a:t>multi-page</a:t>
            </a:r>
            <a:r>
              <a:rPr lang="en-US" dirty="0"/>
              <a:t> selections:</a:t>
            </a:r>
          </a:p>
          <a:p>
            <a:pPr lvl="1"/>
            <a:r>
              <a:rPr lang="en-US" dirty="0"/>
              <a:t>Antenna</a:t>
            </a:r>
          </a:p>
          <a:p>
            <a:pPr lvl="1"/>
            <a:r>
              <a:rPr lang="en-US" dirty="0"/>
              <a:t>Correlation</a:t>
            </a:r>
          </a:p>
          <a:p>
            <a:pPr lvl="1"/>
            <a:r>
              <a:rPr lang="en-US" dirty="0"/>
              <a:t>Field</a:t>
            </a:r>
          </a:p>
          <a:p>
            <a:pPr lvl="1"/>
            <a:r>
              <a:rPr lang="en-US" dirty="0" err="1"/>
              <a:t>spw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65970-4B1B-446A-84D0-C164A3B5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09" y="1148907"/>
            <a:ext cx="2971429" cy="476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75FE1-CF99-46F9-A085-2E45150F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7" y="3300248"/>
            <a:ext cx="4904316" cy="4701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977FE09-FB2B-42AB-B57E-FCBE1AC2536C}"/>
              </a:ext>
            </a:extLst>
          </p:cNvPr>
          <p:cNvSpPr/>
          <p:nvPr/>
        </p:nvSpPr>
        <p:spPr>
          <a:xfrm>
            <a:off x="2416628" y="3221870"/>
            <a:ext cx="1815737" cy="63167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7E025D-B067-418D-AAC0-DB3E52A9D45F}"/>
              </a:ext>
            </a:extLst>
          </p:cNvPr>
          <p:cNvSpPr/>
          <p:nvPr/>
        </p:nvSpPr>
        <p:spPr>
          <a:xfrm>
            <a:off x="6019283" y="3208807"/>
            <a:ext cx="446831" cy="63167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8F8723-3151-4303-81AF-DA709BFA4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Examine, assess,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83CD7-A983-4131-B458-124E1D93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remove potentially problematic data, identify other potential problems that may influence calibration/imaging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5CC2F-2A54-431D-A878-70CC495179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40" y="2129246"/>
            <a:ext cx="8770960" cy="4243710"/>
          </a:xfrm>
        </p:spPr>
        <p:txBody>
          <a:bodyPr/>
          <a:lstStyle/>
          <a:p>
            <a:r>
              <a:rPr lang="en-US" dirty="0"/>
              <a:t>Overall sense of calibrators/intents and target visibilities,  frequency setup, observing conditions, instrumental response</a:t>
            </a:r>
          </a:p>
          <a:p>
            <a:r>
              <a:rPr lang="en-US" dirty="0"/>
              <a:t>Where to expect potentially bad data, note the reference antenna!</a:t>
            </a:r>
          </a:p>
          <a:p>
            <a:pPr lvl="1"/>
            <a:r>
              <a:rPr lang="en-US" dirty="0"/>
              <a:t>Ill-performing antennas/baselines/samplers/polarizations (instrument)</a:t>
            </a:r>
          </a:p>
          <a:p>
            <a:pPr lvl="1"/>
            <a:r>
              <a:rPr lang="en-US" dirty="0"/>
              <a:t>In time domain:</a:t>
            </a:r>
          </a:p>
          <a:p>
            <a:pPr lvl="2"/>
            <a:r>
              <a:rPr lang="en-US" dirty="0"/>
              <a:t>Start of scans (not yet on-source, settling time)</a:t>
            </a:r>
          </a:p>
          <a:p>
            <a:pPr lvl="2"/>
            <a:r>
              <a:rPr lang="en-US" dirty="0"/>
              <a:t>Bad weather/pointing/RFI-bursts (observing conditions)</a:t>
            </a:r>
          </a:p>
          <a:p>
            <a:pPr lvl="1"/>
            <a:r>
              <a:rPr lang="en-US" dirty="0"/>
              <a:t>In frequency domain:</a:t>
            </a:r>
          </a:p>
          <a:p>
            <a:pPr lvl="2"/>
            <a:r>
              <a:rPr lang="en-US" dirty="0"/>
              <a:t>Bandpass, </a:t>
            </a:r>
            <a:r>
              <a:rPr lang="en-US" dirty="0" err="1"/>
              <a:t>subband</a:t>
            </a:r>
            <a:r>
              <a:rPr lang="en-US" dirty="0"/>
              <a:t> edges and baseband roll-off (channel sensitivity)</a:t>
            </a:r>
          </a:p>
          <a:p>
            <a:pPr lvl="2"/>
            <a:r>
              <a:rPr lang="en-US" dirty="0"/>
              <a:t>RFI-frequencies – not your line!</a:t>
            </a:r>
          </a:p>
        </p:txBody>
      </p:sp>
    </p:spTree>
    <p:extLst>
      <p:ext uri="{BB962C8B-B14F-4D97-AF65-F5344CB8AC3E}">
        <p14:creationId xmlns:p14="http://schemas.microsoft.com/office/powerpoint/2010/main" val="48552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6670BF-D62C-479A-AC03-9354F7E8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Time/scan/field dependent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77F4F-B8B3-4B85-B0F1-F9219964F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xaxis</a:t>
            </a:r>
            <a:r>
              <a:rPr lang="en-US" dirty="0"/>
              <a:t>=‘time’, </a:t>
            </a:r>
            <a:r>
              <a:rPr lang="en-US" dirty="0" err="1"/>
              <a:t>yaxis</a:t>
            </a:r>
            <a:r>
              <a:rPr lang="en-US" dirty="0"/>
              <a:t>=‘amp’, </a:t>
            </a:r>
            <a:r>
              <a:rPr lang="en-US" dirty="0" err="1"/>
              <a:t>coloraxis</a:t>
            </a:r>
            <a:r>
              <a:rPr lang="en-US" dirty="0"/>
              <a:t>=‘field’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24EDF-288F-4B0C-A1E7-EA1D28DFC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15F3D-4D94-4BF8-B2DF-EDA70249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0" y="1688252"/>
            <a:ext cx="7600000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Goal: prepare for (easier) calibration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Examine the visibility data, start from archive download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Science Data Model (SDM) and Binary Data Format (BDF)</a:t>
            </a:r>
          </a:p>
          <a:p>
            <a:pPr lvl="1"/>
            <a:r>
              <a:rPr lang="en-US" dirty="0"/>
              <a:t>SDM = metadata; sources, antennas, correlator, weather,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BDF = single scan data (“missing BDF”: scan lost) </a:t>
            </a:r>
          </a:p>
          <a:p>
            <a:r>
              <a:rPr lang="en-US" dirty="0"/>
              <a:t>Convert to data reduction package format, here </a:t>
            </a:r>
            <a:r>
              <a:rPr lang="en-US" b="1" dirty="0">
                <a:solidFill>
                  <a:schemeClr val="accent4"/>
                </a:solidFill>
              </a:rPr>
              <a:t>CASA</a:t>
            </a:r>
          </a:p>
          <a:p>
            <a:r>
              <a:rPr lang="en-US" dirty="0"/>
              <a:t>Retrace observing schedule, observing conditions</a:t>
            </a:r>
          </a:p>
          <a:p>
            <a:pPr lvl="1"/>
            <a:r>
              <a:rPr lang="en-US" dirty="0"/>
              <a:t>Data structure, scan intents, antennas, operator logs (cf. OPT)</a:t>
            </a:r>
          </a:p>
          <a:p>
            <a:r>
              <a:rPr lang="en-US" dirty="0"/>
              <a:t>Remove (flag) problematic data, items for watchlist</a:t>
            </a:r>
          </a:p>
          <a:p>
            <a:pPr lvl="1"/>
            <a:r>
              <a:rPr lang="en-US" dirty="0"/>
              <a:t>Known issues (off-source, unused antenna)</a:t>
            </a:r>
          </a:p>
          <a:p>
            <a:pPr lvl="1"/>
            <a:r>
              <a:rPr lang="en-US" dirty="0"/>
              <a:t>Unforeseen issues (RFI, unnoticed by operator)</a:t>
            </a:r>
          </a:p>
          <a:p>
            <a:pPr lvl="1"/>
            <a:r>
              <a:rPr lang="en-US" dirty="0"/>
              <a:t>Questionable data (may need flagging later, or not..)</a:t>
            </a:r>
          </a:p>
        </p:txBody>
      </p:sp>
    </p:spTree>
    <p:extLst>
      <p:ext uri="{BB962C8B-B14F-4D97-AF65-F5344CB8AC3E}">
        <p14:creationId xmlns:p14="http://schemas.microsoft.com/office/powerpoint/2010/main" val="54448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A3B11-17CF-4E76-967F-E2DA435D4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Radio frequency interference (RFI)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352B5-5204-4267-B5FB-10106274C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Intermezzo: RFI awareness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11555-7827-4916-AC83-963EDC021A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Observations, in particular in the observing bands 4, P, L, S, C, but also X and Ku, </a:t>
            </a:r>
            <a:r>
              <a:rPr lang="en-US" b="1" dirty="0"/>
              <a:t>will</a:t>
            </a:r>
            <a:r>
              <a:rPr lang="en-US" dirty="0"/>
              <a:t> be affected by time/frequency dependent RFI</a:t>
            </a:r>
          </a:p>
          <a:p>
            <a:r>
              <a:rPr lang="en-US" dirty="0"/>
              <a:t>VLA RFI information is available at </a:t>
            </a:r>
            <a:r>
              <a:rPr lang="en-US" dirty="0">
                <a:hlinkClick r:id="rId2"/>
              </a:rPr>
              <a:t>http://go.nrao.edu/vla-rfi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Contains RFI listings per frequency band and array configuration</a:t>
            </a:r>
          </a:p>
          <a:p>
            <a:pPr lvl="1"/>
            <a:r>
              <a:rPr lang="en-US" dirty="0"/>
              <a:t>Shows (snapshot) spectra of various RFI sweeps between 1-50 GHz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5809B-4634-435E-9E55-34DF9871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5" y="3699421"/>
            <a:ext cx="2326022" cy="1488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9B204-C1BF-4A97-9E63-91DF58B3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" y="5174511"/>
            <a:ext cx="2234396" cy="1488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4C5D8-6ECD-4488-BA9A-F6D3911F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217" y="5187763"/>
            <a:ext cx="2193149" cy="1488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1A268-8126-4679-BB56-79FAAE02D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358" y="3699421"/>
            <a:ext cx="2247700" cy="1488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8E6F2B-6BBC-4AE2-BD17-19254609F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451" y="5214295"/>
            <a:ext cx="2182406" cy="1488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928BC-DE2D-46F2-8567-4F59ED6AB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664" y="3699421"/>
            <a:ext cx="2241980" cy="14883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3E855E-5758-4FB1-A82E-A94F81430CEF}"/>
              </a:ext>
            </a:extLst>
          </p:cNvPr>
          <p:cNvSpPr/>
          <p:nvPr/>
        </p:nvSpPr>
        <p:spPr>
          <a:xfrm>
            <a:off x="1574828" y="357094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DB6A7-0D04-479A-A52A-6FC9C00D78DF}"/>
              </a:ext>
            </a:extLst>
          </p:cNvPr>
          <p:cNvSpPr/>
          <p:nvPr/>
        </p:nvSpPr>
        <p:spPr>
          <a:xfrm>
            <a:off x="2128185" y="513279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EE560-5456-438B-876A-0EB1E0784D0E}"/>
              </a:ext>
            </a:extLst>
          </p:cNvPr>
          <p:cNvSpPr/>
          <p:nvPr/>
        </p:nvSpPr>
        <p:spPr>
          <a:xfrm>
            <a:off x="4891230" y="514925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X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4E63A-9D4E-4A5F-8E8B-475C1B38C437}"/>
              </a:ext>
            </a:extLst>
          </p:cNvPr>
          <p:cNvSpPr/>
          <p:nvPr/>
        </p:nvSpPr>
        <p:spPr>
          <a:xfrm>
            <a:off x="4948301" y="3659693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453FFE-0F37-431B-83AA-1F4E50C88038}"/>
              </a:ext>
            </a:extLst>
          </p:cNvPr>
          <p:cNvSpPr/>
          <p:nvPr/>
        </p:nvSpPr>
        <p:spPr>
          <a:xfrm>
            <a:off x="7838005" y="369332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9AABF8-11E5-4DCA-B71B-946D5A20E391}"/>
              </a:ext>
            </a:extLst>
          </p:cNvPr>
          <p:cNvSpPr/>
          <p:nvPr/>
        </p:nvSpPr>
        <p:spPr>
          <a:xfrm>
            <a:off x="6779543" y="5657014"/>
            <a:ext cx="92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</a:t>
            </a:r>
          </a:p>
        </p:txBody>
      </p:sp>
    </p:spTree>
    <p:extLst>
      <p:ext uri="{BB962C8B-B14F-4D97-AF65-F5344CB8AC3E}">
        <p14:creationId xmlns:p14="http://schemas.microsoft.com/office/powerpoint/2010/main" val="87289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6670BF-D62C-479A-AC03-9354F7E8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Frequency/</a:t>
            </a:r>
            <a:r>
              <a:rPr lang="en-US" dirty="0" err="1"/>
              <a:t>spw</a:t>
            </a:r>
            <a:r>
              <a:rPr lang="en-US" dirty="0"/>
              <a:t> dependent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77F4F-B8B3-4B85-B0F1-F9219964F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xaxis</a:t>
            </a:r>
            <a:r>
              <a:rPr lang="en-US" dirty="0"/>
              <a:t>=‘frequency’, </a:t>
            </a:r>
            <a:r>
              <a:rPr lang="en-US" dirty="0" err="1"/>
              <a:t>yaxis</a:t>
            </a:r>
            <a:r>
              <a:rPr lang="en-US" dirty="0"/>
              <a:t>=‘amp’, </a:t>
            </a:r>
            <a:r>
              <a:rPr lang="en-US" dirty="0" err="1"/>
              <a:t>coloraxis</a:t>
            </a:r>
            <a:r>
              <a:rPr lang="en-US" dirty="0"/>
              <a:t>=‘field’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24EDF-288F-4B0C-A1E7-EA1D28DFC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15F3D-4D94-4BF8-B2DF-EDA70249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74" y="1688252"/>
            <a:ext cx="7386451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5C838-863C-4339-AA71-448D2453D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Editing (flagging or unflagging)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8335-693B-4F6F-A728-26AA4A6CB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introduce different flagging tasks and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5054A-D93D-418C-8418-57E5DE554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err="1"/>
              <a:t>flagdata</a:t>
            </a:r>
            <a:r>
              <a:rPr lang="en-US" dirty="0"/>
              <a:t>: All purpose flagging based on selection and algorithms</a:t>
            </a:r>
          </a:p>
          <a:p>
            <a:pPr lvl="1"/>
            <a:r>
              <a:rPr lang="en-US" dirty="0"/>
              <a:t>In particular automated RFI flagging operations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RFLAG</a:t>
            </a:r>
            <a:r>
              <a:rPr lang="en-US" dirty="0"/>
              <a:t> and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TFCROP</a:t>
            </a:r>
          </a:p>
          <a:p>
            <a:r>
              <a:rPr lang="en-US" i="1" dirty="0" err="1"/>
              <a:t>flagcmd</a:t>
            </a:r>
            <a:r>
              <a:rPr lang="en-US" dirty="0"/>
              <a:t>: All purpose flagging based on commands</a:t>
            </a:r>
          </a:p>
          <a:p>
            <a:pPr lvl="1"/>
            <a:r>
              <a:rPr lang="en-US" dirty="0"/>
              <a:t>See earlier shadowing and pure zero visibility examples</a:t>
            </a:r>
          </a:p>
          <a:p>
            <a:r>
              <a:rPr lang="en-US" i="1" dirty="0" err="1"/>
              <a:t>plotms</a:t>
            </a:r>
            <a:r>
              <a:rPr lang="en-US" dirty="0"/>
              <a:t>: interactive flagging using graphical user interface</a:t>
            </a:r>
          </a:p>
          <a:p>
            <a:endParaRPr lang="en-US" dirty="0"/>
          </a:p>
          <a:p>
            <a:r>
              <a:rPr lang="en-US" dirty="0"/>
              <a:t>Note that the VLA operator log has useful information but may not capture all (or too many) possible items to flag, e.g.</a:t>
            </a:r>
          </a:p>
          <a:p>
            <a:pPr lvl="1"/>
            <a:r>
              <a:rPr lang="en-US" dirty="0"/>
              <a:t>Antennas not participating in array may need manual flagging</a:t>
            </a:r>
          </a:p>
          <a:p>
            <a:pPr lvl="1"/>
            <a:r>
              <a:rPr lang="en-US" dirty="0"/>
              <a:t>“low amplitude”/”weak”: pointing/baseband error or recoverable?</a:t>
            </a:r>
          </a:p>
        </p:txBody>
      </p:sp>
    </p:spTree>
    <p:extLst>
      <p:ext uri="{BB962C8B-B14F-4D97-AF65-F5344CB8AC3E}">
        <p14:creationId xmlns:p14="http://schemas.microsoft.com/office/powerpoint/2010/main" val="213987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5C838-863C-4339-AA71-448D2453D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Editing (flagging or unflagging)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8335-693B-4F6F-A728-26AA4A6CB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understand flagging and flag-backups in CASA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5054A-D93D-418C-8418-57E5DE554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Each visibility is either </a:t>
            </a:r>
            <a:r>
              <a:rPr lang="en-US" b="1" dirty="0"/>
              <a:t>used</a:t>
            </a:r>
            <a:r>
              <a:rPr lang="en-US" dirty="0"/>
              <a:t> (not flagged) or </a:t>
            </a:r>
            <a:r>
              <a:rPr lang="en-US" b="1" dirty="0"/>
              <a:t>flagged</a:t>
            </a:r>
            <a:r>
              <a:rPr lang="en-US" dirty="0"/>
              <a:t> (ignored)</a:t>
            </a:r>
          </a:p>
          <a:p>
            <a:pPr lvl="1"/>
            <a:r>
              <a:rPr lang="en-US" dirty="0"/>
              <a:t>A flag-column contains a False (default) or True bit for each visibility</a:t>
            </a:r>
          </a:p>
          <a:p>
            <a:pPr lvl="1"/>
            <a:r>
              <a:rPr lang="en-US" dirty="0"/>
              <a:t>“Applying flagging” converts this bit to True, </a:t>
            </a:r>
            <a:r>
              <a:rPr lang="en-US" b="1" dirty="0"/>
              <a:t>regardless</a:t>
            </a:r>
            <a:r>
              <a:rPr lang="en-US" dirty="0"/>
              <a:t> the state it was in before; there is no record keeping of the original value</a:t>
            </a:r>
          </a:p>
          <a:p>
            <a:pPr lvl="1"/>
            <a:r>
              <a:rPr lang="en-US" dirty="0"/>
              <a:t>“Unflagging” </a:t>
            </a:r>
            <a:r>
              <a:rPr lang="en-US" b="1" dirty="0"/>
              <a:t>resets</a:t>
            </a:r>
            <a:r>
              <a:rPr lang="en-US" dirty="0"/>
              <a:t> this bit to False, with no knowledge of the original value – if it was previously flagged this will be undone too!</a:t>
            </a:r>
          </a:p>
          <a:p>
            <a:r>
              <a:rPr lang="en-US" b="1" dirty="0"/>
              <a:t>Most</a:t>
            </a:r>
            <a:r>
              <a:rPr lang="en-US" dirty="0"/>
              <a:t> flagging tasks – </a:t>
            </a:r>
            <a:r>
              <a:rPr lang="en-US" b="1" dirty="0"/>
              <a:t>but not </a:t>
            </a:r>
            <a:r>
              <a:rPr lang="en-US" b="1" i="1" dirty="0" err="1"/>
              <a:t>plotms</a:t>
            </a:r>
            <a:r>
              <a:rPr lang="en-US" b="1" dirty="0"/>
              <a:t>! </a:t>
            </a:r>
            <a:r>
              <a:rPr lang="en-US" dirty="0"/>
              <a:t>- allow to save a copy of the previous state, before applying new flags, in a </a:t>
            </a:r>
            <a:r>
              <a:rPr lang="en-US" b="1" dirty="0"/>
              <a:t>flag-backup </a:t>
            </a:r>
            <a:r>
              <a:rPr lang="en-US" dirty="0"/>
              <a:t>file</a:t>
            </a:r>
          </a:p>
          <a:p>
            <a:r>
              <a:rPr lang="en-US" i="1" dirty="0" err="1"/>
              <a:t>flagmanager</a:t>
            </a:r>
            <a:r>
              <a:rPr lang="en-US" dirty="0"/>
              <a:t> restores/creates a/the previous/current flagging state</a:t>
            </a:r>
          </a:p>
          <a:p>
            <a:pPr lvl="1"/>
            <a:r>
              <a:rPr lang="en-US" dirty="0"/>
              <a:t>When planning to flag with </a:t>
            </a:r>
            <a:r>
              <a:rPr lang="en-US" i="1" dirty="0" err="1"/>
              <a:t>plotms</a:t>
            </a:r>
            <a:r>
              <a:rPr lang="en-US" dirty="0"/>
              <a:t>, maybe make a flag-backup first?</a:t>
            </a:r>
          </a:p>
          <a:p>
            <a:pPr lvl="1"/>
            <a:r>
              <a:rPr lang="en-US" dirty="0"/>
              <a:t>Sequential flag-backup files restore to sequential stages in process</a:t>
            </a:r>
          </a:p>
        </p:txBody>
      </p:sp>
    </p:spTree>
    <p:extLst>
      <p:ext uri="{BB962C8B-B14F-4D97-AF65-F5344CB8AC3E}">
        <p14:creationId xmlns:p14="http://schemas.microsoft.com/office/powerpoint/2010/main" val="2258837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13830-79FA-414E-9039-21830E3F1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 err="1"/>
              <a:t>flagdata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E5FD-30EB-4681-BD09-67216C530F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Different modes and options to use in </a:t>
            </a:r>
            <a:r>
              <a:rPr lang="en-US" i="1" dirty="0" err="1"/>
              <a:t>flagdata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5BB12-E241-4933-B524-C4A59D36E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40" y="1648496"/>
            <a:ext cx="8770960" cy="4243710"/>
          </a:xfrm>
        </p:spPr>
        <p:txBody>
          <a:bodyPr/>
          <a:lstStyle/>
          <a:p>
            <a:r>
              <a:rPr lang="en-US" i="1" dirty="0"/>
              <a:t>manual</a:t>
            </a:r>
            <a:r>
              <a:rPr lang="en-US" dirty="0"/>
              <a:t> – flag based on specific selection of parameters (default)</a:t>
            </a:r>
          </a:p>
          <a:p>
            <a:r>
              <a:rPr lang="en-US" i="1" dirty="0"/>
              <a:t>list</a:t>
            </a:r>
            <a:r>
              <a:rPr lang="en-US" dirty="0"/>
              <a:t> – apply a list of flagging commands in a file or list of files/string</a:t>
            </a:r>
          </a:p>
          <a:p>
            <a:r>
              <a:rPr lang="en-US" i="1" dirty="0"/>
              <a:t>clip</a:t>
            </a:r>
            <a:r>
              <a:rPr lang="en-US" dirty="0"/>
              <a:t>/</a:t>
            </a:r>
            <a:r>
              <a:rPr lang="en-US" i="1" dirty="0"/>
              <a:t>quack</a:t>
            </a:r>
            <a:r>
              <a:rPr lang="en-US" dirty="0"/>
              <a:t> – clip on amplitude or (scan)time range values</a:t>
            </a:r>
          </a:p>
          <a:p>
            <a:r>
              <a:rPr lang="en-US" i="1" dirty="0"/>
              <a:t>shadow</a:t>
            </a:r>
            <a:r>
              <a:rPr lang="en-US" dirty="0"/>
              <a:t>/</a:t>
            </a:r>
            <a:r>
              <a:rPr lang="en-US" i="1" dirty="0"/>
              <a:t>elevation</a:t>
            </a:r>
            <a:r>
              <a:rPr lang="en-US" dirty="0"/>
              <a:t> – flag on antenna geometry</a:t>
            </a:r>
          </a:p>
          <a:p>
            <a:r>
              <a:rPr lang="en-US" i="1" dirty="0" err="1"/>
              <a:t>tfcrop</a:t>
            </a:r>
            <a:r>
              <a:rPr lang="en-US" dirty="0"/>
              <a:t> – algorithmic removal of outliers in time-frequency plane</a:t>
            </a:r>
          </a:p>
          <a:p>
            <a:r>
              <a:rPr lang="en-US" i="1" dirty="0" err="1"/>
              <a:t>rflag</a:t>
            </a:r>
            <a:r>
              <a:rPr lang="en-US" dirty="0"/>
              <a:t> – algorithmic removal of outliers with respect to local RMS</a:t>
            </a:r>
          </a:p>
          <a:p>
            <a:r>
              <a:rPr lang="en-US" i="1" dirty="0"/>
              <a:t>extend/</a:t>
            </a:r>
            <a:r>
              <a:rPr lang="en-US" i="1" dirty="0" err="1"/>
              <a:t>antint</a:t>
            </a:r>
            <a:r>
              <a:rPr lang="en-US" dirty="0"/>
              <a:t> – expand flags along different axis (time, </a:t>
            </a:r>
            <a:r>
              <a:rPr lang="en-US" dirty="0" err="1"/>
              <a:t>freq</a:t>
            </a:r>
            <a:r>
              <a:rPr lang="en-US" dirty="0"/>
              <a:t>, ants, ..)</a:t>
            </a:r>
          </a:p>
          <a:p>
            <a:r>
              <a:rPr lang="en-US" dirty="0"/>
              <a:t>summary – list what is flagged</a:t>
            </a:r>
          </a:p>
          <a:p>
            <a:r>
              <a:rPr lang="en-US" dirty="0"/>
              <a:t>unflag – reset flag-column bits to False (but be aware and careful!)</a:t>
            </a:r>
          </a:p>
        </p:txBody>
      </p:sp>
    </p:spTree>
    <p:extLst>
      <p:ext uri="{BB962C8B-B14F-4D97-AF65-F5344CB8AC3E}">
        <p14:creationId xmlns:p14="http://schemas.microsoft.com/office/powerpoint/2010/main" val="117684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BF014-F09F-4E3D-95FD-9A57C837D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 err="1"/>
              <a:t>flagcmd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DA55-00F3-4F9C-94F1-F9C963FB5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Different modes and options to use in </a:t>
            </a:r>
            <a:r>
              <a:rPr lang="en-US" i="1" dirty="0" err="1"/>
              <a:t>flagcmd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0D00E-5485-4505-B494-009E0DB7AF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Table – flag items in the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FLAG_CMD </a:t>
            </a:r>
            <a:r>
              <a:rPr lang="en-US" dirty="0"/>
              <a:t>table (default)</a:t>
            </a:r>
          </a:p>
          <a:p>
            <a:r>
              <a:rPr lang="en-US" dirty="0"/>
              <a:t>List - apply a list of flagging commands in a file</a:t>
            </a:r>
          </a:p>
          <a:p>
            <a:r>
              <a:rPr lang="en-US" dirty="0"/>
              <a:t>Xml – apply on-line flags as listed in the Flag.xml file of the MS</a:t>
            </a:r>
          </a:p>
          <a:p>
            <a:endParaRPr lang="en-US" dirty="0"/>
          </a:p>
          <a:p>
            <a:r>
              <a:rPr lang="en-US" i="1" dirty="0" err="1"/>
              <a:t>flagcmd</a:t>
            </a:r>
            <a:r>
              <a:rPr lang="en-US" dirty="0"/>
              <a:t> can make a plot of flags but lacks runtime displays</a:t>
            </a:r>
          </a:p>
          <a:p>
            <a:endParaRPr lang="en-US" dirty="0"/>
          </a:p>
          <a:p>
            <a:r>
              <a:rPr lang="en-US" dirty="0"/>
              <a:t>Both </a:t>
            </a:r>
            <a:r>
              <a:rPr lang="en-US" i="1" dirty="0" err="1"/>
              <a:t>flagcmd</a:t>
            </a:r>
            <a:r>
              <a:rPr lang="en-US" dirty="0"/>
              <a:t> and </a:t>
            </a:r>
            <a:r>
              <a:rPr lang="en-US" i="1" dirty="0" err="1"/>
              <a:t>flagdata</a:t>
            </a:r>
            <a:r>
              <a:rPr lang="en-US" dirty="0"/>
              <a:t> allow saving to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FLAG_CMD </a:t>
            </a:r>
            <a:r>
              <a:rPr lang="en-US" dirty="0"/>
              <a:t>file</a:t>
            </a:r>
          </a:p>
          <a:p>
            <a:r>
              <a:rPr lang="en-US" dirty="0"/>
              <a:t>Both </a:t>
            </a:r>
            <a:r>
              <a:rPr lang="en-US" i="1" dirty="0" err="1"/>
              <a:t>flagcmd</a:t>
            </a:r>
            <a:r>
              <a:rPr lang="en-US" dirty="0"/>
              <a:t> and </a:t>
            </a:r>
            <a:r>
              <a:rPr lang="en-US" i="1" dirty="0" err="1"/>
              <a:t>flagdata</a:t>
            </a:r>
            <a:r>
              <a:rPr lang="en-US" dirty="0"/>
              <a:t> have unflag/</a:t>
            </a:r>
            <a:r>
              <a:rPr lang="en-US" dirty="0" err="1"/>
              <a:t>unapply</a:t>
            </a:r>
            <a:r>
              <a:rPr lang="en-US" dirty="0"/>
              <a:t> operations</a:t>
            </a:r>
          </a:p>
          <a:p>
            <a:r>
              <a:rPr lang="en-US" dirty="0"/>
              <a:t>Both </a:t>
            </a:r>
            <a:r>
              <a:rPr lang="en-US" i="1" dirty="0" err="1"/>
              <a:t>flagcmd</a:t>
            </a:r>
            <a:r>
              <a:rPr lang="en-US" dirty="0"/>
              <a:t> and </a:t>
            </a:r>
            <a:r>
              <a:rPr lang="en-US" i="1" dirty="0" err="1"/>
              <a:t>flagdata</a:t>
            </a:r>
            <a:r>
              <a:rPr lang="en-US" dirty="0"/>
              <a:t> also operate on </a:t>
            </a:r>
            <a:r>
              <a:rPr lang="en-US" b="1" dirty="0"/>
              <a:t>calibration tables</a:t>
            </a:r>
          </a:p>
        </p:txBody>
      </p:sp>
    </p:spTree>
    <p:extLst>
      <p:ext uri="{BB962C8B-B14F-4D97-AF65-F5344CB8AC3E}">
        <p14:creationId xmlns:p14="http://schemas.microsoft.com/office/powerpoint/2010/main" val="101013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B2DDD-9F68-404F-8E35-7EEA58FB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 err="1"/>
              <a:t>plotms</a:t>
            </a:r>
            <a:r>
              <a:rPr lang="en-US" dirty="0"/>
              <a:t> editing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C4C0-8EF4-48C8-8835-E7B9F1B93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1" dirty="0"/>
              <a:t>look for outliers</a:t>
            </a:r>
            <a:r>
              <a:rPr lang="en-US" dirty="0"/>
              <a:t>, here amplitude versus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AE3C-F1E9-4661-9011-C577F9971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Two obvious times where probably </a:t>
            </a:r>
            <a:r>
              <a:rPr lang="en-US" sz="2000" dirty="0">
                <a:latin typeface="Impact" panose="020B0806030902050204" pitchFamily="34" charset="0"/>
              </a:rPr>
              <a:t>“something is going on”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37E3A-9100-45AC-AB38-1E4BC4E7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6" y="2206886"/>
            <a:ext cx="6372387" cy="39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8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B2DDD-9F68-404F-8E35-7EEA58FB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 err="1"/>
              <a:t>plotms</a:t>
            </a:r>
            <a:r>
              <a:rPr lang="en-US" dirty="0"/>
              <a:t> editing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C4C0-8EF4-48C8-8835-E7B9F1B93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1" dirty="0"/>
              <a:t>select outliers with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select</a:t>
            </a:r>
            <a:r>
              <a:rPr lang="en-US" b="1" dirty="0"/>
              <a:t> tool icon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AE3C-F1E9-4661-9011-C577F9971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mouse to draw; selections show up as shaded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37E3A-9100-45AC-AB38-1E4BC4E7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6" y="2219387"/>
            <a:ext cx="6372387" cy="39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B2DDD-9F68-404F-8E35-7EEA58FB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 err="1"/>
              <a:t>plotms</a:t>
            </a:r>
            <a:r>
              <a:rPr lang="en-US" dirty="0"/>
              <a:t> editing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C4C0-8EF4-48C8-8835-E7B9F1B93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1" dirty="0"/>
              <a:t>remove outliers with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flag</a:t>
            </a:r>
            <a:r>
              <a:rPr lang="en-US" b="1" dirty="0"/>
              <a:t> tool icon </a:t>
            </a:r>
            <a:r>
              <a:rPr lang="en-US" dirty="0"/>
              <a:t>(but wait..!)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AE3C-F1E9-4661-9011-C577F9971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Flag tool may miss low-level bad data – it only flags in the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37E3A-9100-45AC-AB38-1E4BC4E7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6" y="2221066"/>
            <a:ext cx="6372387" cy="39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5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B2DDD-9F68-404F-8E35-7EEA58FB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 err="1"/>
              <a:t>plotms</a:t>
            </a:r>
            <a:r>
              <a:rPr lang="en-US" dirty="0"/>
              <a:t> editing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C4C0-8EF4-48C8-8835-E7B9F1B93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1" dirty="0"/>
              <a:t>list outliers with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locate</a:t>
            </a:r>
            <a:r>
              <a:rPr lang="en-US" b="1" dirty="0"/>
              <a:t> tool icon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AE3C-F1E9-4661-9011-C577F9971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Locate</a:t>
            </a:r>
            <a:r>
              <a:rPr lang="en-US" dirty="0"/>
              <a:t> will list visibilities in region in message log (can be many!)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37E3A-9100-45AC-AB38-1E4BC4E7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6" y="2207565"/>
            <a:ext cx="6372387" cy="39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23A744-B347-4E6F-B6DB-5CB7CA19D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247-9B81-4D99-B11E-889E87BA67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18E35-57DA-4B45-AE79-9E60D7EEC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See previous lecture…</a:t>
            </a:r>
          </a:p>
          <a:p>
            <a:r>
              <a:rPr lang="en-US" dirty="0"/>
              <a:t>Documentation is available at </a:t>
            </a:r>
          </a:p>
          <a:p>
            <a:pPr lvl="1"/>
            <a:r>
              <a:rPr lang="en-US" dirty="0">
                <a:hlinkClick r:id="rId2"/>
              </a:rPr>
              <a:t>http://casa.nrao.edu/</a:t>
            </a:r>
            <a:endParaRPr lang="en-US" dirty="0"/>
          </a:p>
          <a:p>
            <a:r>
              <a:rPr lang="en-US" dirty="0"/>
              <a:t>Training material is available at</a:t>
            </a:r>
          </a:p>
          <a:p>
            <a:pPr lvl="1"/>
            <a:r>
              <a:rPr lang="en-US" dirty="0">
                <a:hlinkClick r:id="rId3"/>
              </a:rPr>
              <a:t>http://casaguides.nrao.edu/</a:t>
            </a:r>
            <a:endParaRPr lang="en-US" dirty="0"/>
          </a:p>
          <a:p>
            <a:r>
              <a:rPr lang="en-US" dirty="0"/>
              <a:t>For help use the NRAO helpdesk at</a:t>
            </a:r>
          </a:p>
          <a:p>
            <a:pPr lvl="1"/>
            <a:r>
              <a:rPr lang="en-US" dirty="0">
                <a:hlinkClick r:id="rId4"/>
              </a:rPr>
              <a:t>http://help.nrao.edu/</a:t>
            </a:r>
            <a:endParaRPr lang="en-US" dirty="0"/>
          </a:p>
          <a:p>
            <a:r>
              <a:rPr lang="en-US" dirty="0"/>
              <a:t>CASA 6.2.1 will be used at this workshop</a:t>
            </a:r>
          </a:p>
          <a:p>
            <a:pPr lvl="2"/>
            <a:r>
              <a:rPr lang="en-US" dirty="0"/>
              <a:t>Type “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casa –ls</a:t>
            </a:r>
            <a:r>
              <a:rPr lang="en-US" dirty="0"/>
              <a:t>” to find the exact version string</a:t>
            </a:r>
          </a:p>
          <a:p>
            <a:pPr lvl="2"/>
            <a:r>
              <a:rPr lang="en-US" dirty="0"/>
              <a:t>Then “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casa [-r &lt;version-string&gt;]</a:t>
            </a:r>
            <a:r>
              <a:rPr lang="en-US" dirty="0"/>
              <a:t>” to start</a:t>
            </a:r>
          </a:p>
        </p:txBody>
      </p:sp>
    </p:spTree>
    <p:extLst>
      <p:ext uri="{BB962C8B-B14F-4D97-AF65-F5344CB8AC3E}">
        <p14:creationId xmlns:p14="http://schemas.microsoft.com/office/powerpoint/2010/main" val="1944235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B2DDD-9F68-404F-8E35-7EEA58FB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 err="1"/>
              <a:t>plotms</a:t>
            </a:r>
            <a:r>
              <a:rPr lang="en-US" dirty="0"/>
              <a:t> editing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C4C0-8EF4-48C8-8835-E7B9F1B93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identify common identifying parameters with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locate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AE3C-F1E9-4661-9011-C577F9971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all channels in </a:t>
            </a:r>
            <a:r>
              <a:rPr lang="en-US" dirty="0" err="1"/>
              <a:t>spw</a:t>
            </a:r>
            <a:r>
              <a:rPr lang="en-US" dirty="0"/>
              <a:t> 1, on baseline ea03-ea12 at 7h58m in scan 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37E3A-9100-45AC-AB38-1E4BC4E7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0" y="2206886"/>
            <a:ext cx="8770960" cy="39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AE7987-13DF-4D8E-94DF-D7900A2FC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Important final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FC0D5-7066-4AFA-AE14-8FFE74B17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FYI: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D29ED-9457-4B52-954E-22584B26D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40" y="1648495"/>
            <a:ext cx="7101186" cy="4468525"/>
          </a:xfrm>
        </p:spPr>
        <p:txBody>
          <a:bodyPr/>
          <a:lstStyle/>
          <a:p>
            <a:r>
              <a:rPr lang="en-US" dirty="0"/>
              <a:t>Be careful when using </a:t>
            </a:r>
            <a:r>
              <a:rPr lang="en-US" i="1" dirty="0" err="1"/>
              <a:t>plotms</a:t>
            </a:r>
            <a:r>
              <a:rPr lang="en-US" dirty="0"/>
              <a:t> for editing data</a:t>
            </a:r>
          </a:p>
          <a:p>
            <a:pPr lvl="1"/>
            <a:r>
              <a:rPr lang="en-US" dirty="0"/>
              <a:t>Interactive unflag possibility may not properly unflag</a:t>
            </a:r>
          </a:p>
          <a:p>
            <a:pPr lvl="1"/>
            <a:r>
              <a:rPr lang="en-US" dirty="0"/>
              <a:t>No flag backup file (must use </a:t>
            </a:r>
            <a:r>
              <a:rPr lang="en-US" i="1" dirty="0" err="1"/>
              <a:t>flagmanager</a:t>
            </a:r>
            <a:r>
              <a:rPr lang="en-US" dirty="0"/>
              <a:t>)</a:t>
            </a:r>
          </a:p>
          <a:p>
            <a:r>
              <a:rPr lang="en-US" dirty="0"/>
              <a:t>Editing data with </a:t>
            </a:r>
            <a:r>
              <a:rPr lang="en-US" i="1" dirty="0" err="1"/>
              <a:t>plotms</a:t>
            </a:r>
            <a:r>
              <a:rPr lang="en-US" dirty="0"/>
              <a:t> perhaps may require      extending the flags using the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Flag</a:t>
            </a:r>
            <a:r>
              <a:rPr lang="en-US" dirty="0"/>
              <a:t> tab:</a:t>
            </a:r>
          </a:p>
          <a:p>
            <a:r>
              <a:rPr lang="en-US" dirty="0"/>
              <a:t>Probably best practice: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Use the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locate</a:t>
            </a:r>
            <a:r>
              <a:rPr lang="en-US" dirty="0"/>
              <a:t> feature and message log            window in </a:t>
            </a:r>
            <a:r>
              <a:rPr lang="en-US" i="1" dirty="0" err="1"/>
              <a:t>plotms</a:t>
            </a:r>
            <a:r>
              <a:rPr lang="en-US" dirty="0"/>
              <a:t> to identify bad data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Flag the bad data using </a:t>
            </a:r>
            <a:r>
              <a:rPr lang="en-US" i="1" dirty="0" err="1"/>
              <a:t>flagcmd</a:t>
            </a:r>
            <a:r>
              <a:rPr lang="en-US" dirty="0"/>
              <a:t> or </a:t>
            </a:r>
            <a:r>
              <a:rPr lang="en-US" i="1" dirty="0" err="1"/>
              <a:t>flagdata</a:t>
            </a:r>
            <a:endParaRPr lang="en-US" i="1" dirty="0"/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Check that all bad data is gone (extended the flags?)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Repeat if necessary (new bad data may appear)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4656F-4528-42C6-8458-63742860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70" y="3183988"/>
            <a:ext cx="2276190" cy="15333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893F5DD-F8C3-4F15-9B18-FF7053E3396C}"/>
              </a:ext>
            </a:extLst>
          </p:cNvPr>
          <p:cNvSpPr/>
          <p:nvPr/>
        </p:nvSpPr>
        <p:spPr>
          <a:xfrm>
            <a:off x="6864626" y="3130980"/>
            <a:ext cx="609600" cy="24501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356A6B-E57F-4392-9CCD-6B6A2082E9E7}"/>
              </a:ext>
            </a:extLst>
          </p:cNvPr>
          <p:cNvCxnSpPr/>
          <p:nvPr/>
        </p:nvCxnSpPr>
        <p:spPr>
          <a:xfrm>
            <a:off x="5567892" y="3482009"/>
            <a:ext cx="7931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8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24318-29B4-49BE-8DB9-18D29D42E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Finally!(?)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3CCC0-BF3D-44F0-89B4-E9924DCFCA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b="1" dirty="0"/>
              <a:t>visibility data inspection </a:t>
            </a:r>
            <a:r>
              <a:rPr lang="en-US" dirty="0"/>
              <a:t>achievements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D20A1-1100-4F07-B3F4-93614F55B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 structure is understood, reference antenna is picked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Calibrators (flux density, bandpass, gain) are identified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Bad antennas and other instrumental flaws are flagged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RFI is removed (as much as possible); </a:t>
            </a:r>
            <a:r>
              <a:rPr lang="en-US" dirty="0" err="1"/>
              <a:t>Hanning</a:t>
            </a:r>
            <a:r>
              <a:rPr lang="en-US" dirty="0"/>
              <a:t> smooth?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Residual bad individual visibilities are flagged (at least on calibrators – bad target data can be flagged before imaging)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Maybe inspect (some parts) of the data again to make sure</a:t>
            </a:r>
          </a:p>
          <a:p>
            <a:pPr marL="457200" lvl="1" indent="0">
              <a:buNone/>
            </a:pPr>
            <a:r>
              <a:rPr lang="en-US" dirty="0"/>
              <a:t>More flagging may need to be done during/after calibration steps</a:t>
            </a:r>
          </a:p>
          <a:p>
            <a:r>
              <a:rPr lang="en-US" b="1" dirty="0"/>
              <a:t>Ready to start with data calibration </a:t>
            </a:r>
            <a:r>
              <a:rPr lang="en-US" dirty="0"/>
              <a:t>(next lecture)</a:t>
            </a:r>
          </a:p>
        </p:txBody>
      </p:sp>
    </p:spTree>
    <p:extLst>
      <p:ext uri="{BB962C8B-B14F-4D97-AF65-F5344CB8AC3E}">
        <p14:creationId xmlns:p14="http://schemas.microsoft.com/office/powerpoint/2010/main" val="120029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C581E7-A041-4851-ACF2-9509646AB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Loading the data: </a:t>
            </a:r>
            <a:r>
              <a:rPr lang="en-US" i="1" dirty="0" err="1"/>
              <a:t>importasdm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0E4EC-943C-495C-AF62-5BF471D36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convert SDM/BDF into CASA visibility data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11FBF-67D3-43CC-9542-6B8126C75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Skip if CASA MS (“measurement set”) format is downloaded</a:t>
            </a:r>
          </a:p>
          <a:p>
            <a:r>
              <a:rPr lang="en-US" dirty="0"/>
              <a:t>Task </a:t>
            </a:r>
            <a:r>
              <a:rPr lang="en-US" i="1" dirty="0" err="1"/>
              <a:t>import</a:t>
            </a:r>
            <a:r>
              <a:rPr lang="en-US" b="1" i="1" dirty="0" err="1"/>
              <a:t>asdm</a:t>
            </a:r>
            <a:r>
              <a:rPr lang="en-US" dirty="0"/>
              <a:t> converts SDM/BDF to MS for CASA processing</a:t>
            </a:r>
          </a:p>
          <a:p>
            <a:pPr lvl="2"/>
            <a:r>
              <a:rPr lang="en-US" i="1" dirty="0" err="1"/>
              <a:t>import</a:t>
            </a:r>
            <a:r>
              <a:rPr lang="en-US" b="1" i="1" dirty="0" err="1"/>
              <a:t>vla</a:t>
            </a:r>
            <a:r>
              <a:rPr lang="en-US" dirty="0"/>
              <a:t> for older data; more options like </a:t>
            </a:r>
            <a:r>
              <a:rPr lang="en-US" i="1" dirty="0" err="1"/>
              <a:t>import</a:t>
            </a:r>
            <a:r>
              <a:rPr lang="en-US" b="1" i="1" dirty="0" err="1"/>
              <a:t>fits</a:t>
            </a:r>
            <a:r>
              <a:rPr lang="en-US" dirty="0"/>
              <a:t> ..</a:t>
            </a:r>
          </a:p>
          <a:p>
            <a:r>
              <a:rPr lang="en-US" i="1" dirty="0" err="1"/>
              <a:t>importasdm</a:t>
            </a:r>
            <a:r>
              <a:rPr lang="en-US" dirty="0"/>
              <a:t> understands and applies VLA online flags: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Write: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BA0DB0-061C-4E29-8A42-20C753C15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58421"/>
              </p:ext>
            </p:extLst>
          </p:nvPr>
        </p:nvGraphicFramePr>
        <p:xfrm>
          <a:off x="1524000" y="3429000"/>
          <a:ext cx="6096000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669">
                  <a:extLst>
                    <a:ext uri="{9D8B030D-6E8A-4147-A177-3AD203B41FA5}">
                      <a16:colId xmlns:a16="http://schemas.microsoft.com/office/drawing/2014/main" val="3335327064"/>
                    </a:ext>
                  </a:extLst>
                </a:gridCol>
                <a:gridCol w="352697">
                  <a:extLst>
                    <a:ext uri="{9D8B030D-6E8A-4147-A177-3AD203B41FA5}">
                      <a16:colId xmlns:a16="http://schemas.microsoft.com/office/drawing/2014/main" val="2026825884"/>
                    </a:ext>
                  </a:extLst>
                </a:gridCol>
                <a:gridCol w="3387634">
                  <a:extLst>
                    <a:ext uri="{9D8B030D-6E8A-4147-A177-3AD203B41FA5}">
                      <a16:colId xmlns:a16="http://schemas.microsoft.com/office/drawing/2014/main" val="1069720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default </a:t>
                      </a:r>
                      <a:r>
                        <a:rPr lang="en-US" b="0" dirty="0" err="1"/>
                        <a:t>importasdm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set task and default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options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66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asdm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‘SDM/</a:t>
                      </a:r>
                      <a:r>
                        <a:rPr lang="en-US" dirty="0" err="1"/>
                        <a:t>BDF_directory_string</a:t>
                      </a:r>
                      <a:r>
                        <a:rPr lang="en-US" dirty="0"/>
                        <a:t>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01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</a:t>
                      </a:r>
                      <a:r>
                        <a:rPr lang="en-US" dirty="0" err="1"/>
                        <a:t>CASA_MS_directory_string</a:t>
                      </a:r>
                      <a:r>
                        <a:rPr lang="en-US" dirty="0"/>
                        <a:t>’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284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ocorr_mode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‘co’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applyflags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8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selections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9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execute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3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3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3A611-8AF0-48B7-A320-12A14C2DA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Loading the data: </a:t>
            </a:r>
            <a:r>
              <a:rPr lang="en-US" i="1" dirty="0" err="1"/>
              <a:t>flagdata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A1B8E-DA16-4EE5-A3E0-E845275AA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applyflags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=False </a:t>
            </a:r>
            <a:r>
              <a:rPr lang="en-US" dirty="0"/>
              <a:t>(default) 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FLAG_CMD </a:t>
            </a:r>
            <a:r>
              <a:rPr lang="en-US" dirty="0"/>
              <a:t>table is created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F5D51-ED79-465B-ACED-F16ABEFBF5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Examine, list/plot (before applying by default) using </a:t>
            </a:r>
            <a:r>
              <a:rPr lang="en-US" i="1" dirty="0" err="1"/>
              <a:t>flagcmd</a:t>
            </a:r>
            <a:endParaRPr lang="en-US" i="1" dirty="0"/>
          </a:p>
          <a:p>
            <a:pPr lvl="1"/>
            <a:r>
              <a:rPr lang="en-US" dirty="0"/>
              <a:t>Also used for other flagging operations, see later in this talk</a:t>
            </a:r>
          </a:p>
          <a:p>
            <a:r>
              <a:rPr lang="en-US" dirty="0"/>
              <a:t>Additional useful a-priori flagging uses </a:t>
            </a:r>
            <a:r>
              <a:rPr lang="en-US" i="1" dirty="0" err="1"/>
              <a:t>flagdata</a:t>
            </a:r>
            <a:r>
              <a:rPr lang="en-US" i="1" dirty="0"/>
              <a:t> </a:t>
            </a:r>
            <a:r>
              <a:rPr lang="en-US" sz="2000" dirty="0"/>
              <a:t>(also see later)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Read/write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Shadowing</a:t>
            </a:r>
            <a:r>
              <a:rPr lang="en-US" sz="2000" dirty="0"/>
              <a:t>: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Pure zero data: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F88DF-E2FF-4FC1-9BA5-FA324DB06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84489"/>
              </p:ext>
            </p:extLst>
          </p:nvPr>
        </p:nvGraphicFramePr>
        <p:xfrm>
          <a:off x="2026417" y="3019821"/>
          <a:ext cx="5433749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418">
                  <a:extLst>
                    <a:ext uri="{9D8B030D-6E8A-4147-A177-3AD203B41FA5}">
                      <a16:colId xmlns:a16="http://schemas.microsoft.com/office/drawing/2014/main" val="3335327064"/>
                    </a:ext>
                  </a:extLst>
                </a:gridCol>
                <a:gridCol w="352697">
                  <a:extLst>
                    <a:ext uri="{9D8B030D-6E8A-4147-A177-3AD203B41FA5}">
                      <a16:colId xmlns:a16="http://schemas.microsoft.com/office/drawing/2014/main" val="2026825884"/>
                    </a:ext>
                  </a:extLst>
                </a:gridCol>
                <a:gridCol w="3387634">
                  <a:extLst>
                    <a:ext uri="{9D8B030D-6E8A-4147-A177-3AD203B41FA5}">
                      <a16:colId xmlns:a16="http://schemas.microsoft.com/office/drawing/2014/main" val="1069720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default </a:t>
                      </a:r>
                      <a:r>
                        <a:rPr lang="en-US" b="0" dirty="0" err="1"/>
                        <a:t>flagdata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set task and default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</a:t>
                      </a:r>
                      <a:r>
                        <a:rPr lang="en-US" dirty="0" err="1"/>
                        <a:t>CASA_MS_directory_string</a:t>
                      </a:r>
                      <a:r>
                        <a:rPr lang="en-US" dirty="0"/>
                        <a:t>’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66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‘shadow’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01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selections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284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execute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‘clip’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8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‘ABS_ALL’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9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clipzeros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4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execute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3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7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8F8723-3151-4303-81AF-DA709BFA4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Examine your observation/data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83CD7-A983-4131-B458-124E1D93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know your data content and find/fix possible issues (that will give problems) before starting the calibration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5CC2F-2A54-431D-A878-70CC495179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40" y="2129246"/>
            <a:ext cx="8636000" cy="4243710"/>
          </a:xfrm>
        </p:spPr>
        <p:txBody>
          <a:bodyPr/>
          <a:lstStyle/>
          <a:p>
            <a:r>
              <a:rPr lang="en-US" dirty="0"/>
              <a:t>Operator observing log (email to observers)</a:t>
            </a:r>
          </a:p>
          <a:p>
            <a:pPr lvl="1"/>
            <a:r>
              <a:rPr lang="en-US" dirty="0">
                <a:hlinkClick r:id="rId2"/>
              </a:rPr>
              <a:t>http://www.vla.nrao.edu/cgi-bin/oplogs.cgi</a:t>
            </a:r>
            <a:endParaRPr lang="en-US" dirty="0"/>
          </a:p>
          <a:p>
            <a:r>
              <a:rPr lang="en-US" dirty="0"/>
              <a:t>Plotting the antenna positions: </a:t>
            </a:r>
            <a:r>
              <a:rPr lang="en-US" i="1" dirty="0" err="1"/>
              <a:t>plotants</a:t>
            </a:r>
            <a:endParaRPr lang="en-US" i="1" dirty="0"/>
          </a:p>
          <a:p>
            <a:pPr lvl="1"/>
            <a:r>
              <a:rPr lang="en-US" dirty="0"/>
              <a:t>Array configuration, possible reference antennas</a:t>
            </a:r>
          </a:p>
          <a:p>
            <a:r>
              <a:rPr lang="en-US" dirty="0"/>
              <a:t>Observing summary: </a:t>
            </a:r>
            <a:r>
              <a:rPr lang="en-US" i="1" dirty="0" err="1"/>
              <a:t>listobs</a:t>
            </a:r>
            <a:endParaRPr lang="en-US" i="1" dirty="0"/>
          </a:p>
          <a:p>
            <a:pPr lvl="1"/>
            <a:r>
              <a:rPr lang="en-US" dirty="0"/>
              <a:t>Calibrator sources, scan intents, spectral configurations, etc..</a:t>
            </a:r>
          </a:p>
          <a:p>
            <a:r>
              <a:rPr lang="en-US" dirty="0"/>
              <a:t>Plotting/displaying/editing data: </a:t>
            </a:r>
            <a:r>
              <a:rPr lang="en-US" i="1" dirty="0" err="1"/>
              <a:t>plotms</a:t>
            </a:r>
            <a:endParaRPr lang="en-US" i="1" dirty="0"/>
          </a:p>
          <a:p>
            <a:pPr lvl="1"/>
            <a:r>
              <a:rPr lang="en-US" dirty="0"/>
              <a:t>Examine, assess, act: </a:t>
            </a:r>
            <a:r>
              <a:rPr lang="en-US" dirty="0">
                <a:solidFill>
                  <a:srgbClr val="64A3F9"/>
                </a:solidFill>
                <a:latin typeface="Harlow Solid Italic" panose="04030604020F02020D02" pitchFamily="82" charset="0"/>
              </a:rPr>
              <a:t>(visibility) </a:t>
            </a:r>
            <a:r>
              <a:rPr lang="en-US" b="1" dirty="0">
                <a:solidFill>
                  <a:srgbClr val="64A3F9"/>
                </a:solidFill>
                <a:latin typeface="Harlow Solid Italic" panose="04030604020F02020D02" pitchFamily="82" charset="0"/>
              </a:rPr>
              <a:t>to be or not to be </a:t>
            </a:r>
            <a:r>
              <a:rPr lang="en-US" dirty="0">
                <a:solidFill>
                  <a:srgbClr val="64A3F9"/>
                </a:solidFill>
                <a:latin typeface="Harlow Solid Italic" panose="04030604020F02020D02" pitchFamily="82" charset="0"/>
              </a:rPr>
              <a:t>(retained)</a:t>
            </a:r>
            <a:endParaRPr lang="en-US" dirty="0"/>
          </a:p>
          <a:p>
            <a:r>
              <a:rPr lang="en-US" dirty="0"/>
              <a:t>(pipeline operations weblog might be useful too if available)</a:t>
            </a:r>
          </a:p>
        </p:txBody>
      </p:sp>
    </p:spTree>
    <p:extLst>
      <p:ext uri="{BB962C8B-B14F-4D97-AF65-F5344CB8AC3E}">
        <p14:creationId xmlns:p14="http://schemas.microsoft.com/office/powerpoint/2010/main" val="45923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F58F8-0C4B-45AA-B022-42BE7F538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Operator observing log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7A7CB-5FB8-42EF-8177-90E8B569A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40" y="1184855"/>
            <a:ext cx="8636000" cy="824249"/>
          </a:xfrm>
        </p:spPr>
        <p:txBody>
          <a:bodyPr/>
          <a:lstStyle/>
          <a:p>
            <a:r>
              <a:rPr lang="en-US" dirty="0"/>
              <a:t>Goal: first impression about the observation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44A9F-57E6-447E-840B-E31E0834B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Array status, weather, antenna problems </a:t>
            </a:r>
            <a:r>
              <a:rPr lang="en-US" dirty="0" err="1"/>
              <a:t>etc</a:t>
            </a:r>
            <a:r>
              <a:rPr lang="en-US" dirty="0"/>
              <a:t>, downtime measure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AD981-3C53-4D1F-87AE-4718C527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" y="2228164"/>
            <a:ext cx="4490663" cy="3370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B0BDE-9403-4E63-B0A9-1E7CDCD69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08" y="2998480"/>
            <a:ext cx="4469706" cy="30404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FC9B5E-B453-4C8B-B304-16ECE91D9503}"/>
              </a:ext>
            </a:extLst>
          </p:cNvPr>
          <p:cNvSpPr/>
          <p:nvPr/>
        </p:nvSpPr>
        <p:spPr>
          <a:xfrm>
            <a:off x="250208" y="2326652"/>
            <a:ext cx="1994286" cy="7257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F265F-D91A-42C1-996F-AF9A5DD68E4D}"/>
              </a:ext>
            </a:extLst>
          </p:cNvPr>
          <p:cNvSpPr/>
          <p:nvPr/>
        </p:nvSpPr>
        <p:spPr>
          <a:xfrm>
            <a:off x="250208" y="3271473"/>
            <a:ext cx="3224512" cy="7257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9F424F-EF51-4C5B-8454-7D28C80C493C}"/>
              </a:ext>
            </a:extLst>
          </p:cNvPr>
          <p:cNvSpPr/>
          <p:nvPr/>
        </p:nvSpPr>
        <p:spPr>
          <a:xfrm>
            <a:off x="6949440" y="5598778"/>
            <a:ext cx="2182432" cy="65833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65FACE-3C81-435E-9F58-825C81A1DE0E}"/>
              </a:ext>
            </a:extLst>
          </p:cNvPr>
          <p:cNvSpPr/>
          <p:nvPr/>
        </p:nvSpPr>
        <p:spPr>
          <a:xfrm rot="20867087">
            <a:off x="608965" y="3866422"/>
            <a:ext cx="7916769" cy="139273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1DED9-E731-4C5F-B3CB-618C399F8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the reference antenna(s)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1C0D1-FCF7-48A5-9343-4176C7968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good ‘</a:t>
            </a:r>
            <a:r>
              <a:rPr lang="en-US" dirty="0" err="1"/>
              <a:t>refant</a:t>
            </a:r>
            <a:r>
              <a:rPr lang="en-US" dirty="0"/>
              <a:t>’ reduces loss due to flagging/calibration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68FC9-113C-487A-939B-8426FBA4B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/>
              <a:t>plotants</a:t>
            </a:r>
            <a:r>
              <a:rPr lang="en-US" dirty="0"/>
              <a:t>:</a:t>
            </a:r>
          </a:p>
          <a:p>
            <a:r>
              <a:rPr lang="en-US" dirty="0"/>
              <a:t>Baselines/</a:t>
            </a:r>
            <a:r>
              <a:rPr lang="en-US" dirty="0" err="1"/>
              <a:t>uv-dist</a:t>
            </a:r>
            <a:r>
              <a:rPr lang="en-US" dirty="0"/>
              <a:t> not too long</a:t>
            </a:r>
          </a:p>
          <a:p>
            <a:pPr lvl="1"/>
            <a:r>
              <a:rPr lang="en-US" b="1" dirty="0"/>
              <a:t>Near</a:t>
            </a:r>
            <a:r>
              <a:rPr lang="en-US" dirty="0"/>
              <a:t> physical array center</a:t>
            </a:r>
          </a:p>
          <a:p>
            <a:pPr lvl="2"/>
            <a:r>
              <a:rPr lang="en-US" dirty="0"/>
              <a:t>Use </a:t>
            </a:r>
            <a:r>
              <a:rPr lang="en-US" i="1" dirty="0" err="1"/>
              <a:t>listobs</a:t>
            </a:r>
            <a:r>
              <a:rPr lang="en-US" i="1" dirty="0"/>
              <a:t>/</a:t>
            </a:r>
            <a:r>
              <a:rPr lang="en-US" i="1" dirty="0" err="1"/>
              <a:t>vishead</a:t>
            </a:r>
            <a:endParaRPr lang="en-US" i="1" dirty="0"/>
          </a:p>
          <a:p>
            <a:pPr lvl="1"/>
            <a:r>
              <a:rPr lang="en-US" dirty="0"/>
              <a:t>e.g. 08-pad: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[WNE]08</a:t>
            </a:r>
          </a:p>
          <a:p>
            <a:pPr lvl="2"/>
            <a:r>
              <a:rPr lang="en-US" b="1" dirty="0"/>
              <a:t>A</a:t>
            </a:r>
            <a:r>
              <a:rPr lang="en-US" dirty="0"/>
              <a:t>: inner antennas</a:t>
            </a:r>
          </a:p>
          <a:p>
            <a:pPr lvl="2"/>
            <a:r>
              <a:rPr lang="en-US" b="1" dirty="0"/>
              <a:t>D</a:t>
            </a:r>
            <a:r>
              <a:rPr lang="en-US" dirty="0"/>
              <a:t>: no shadowing !</a:t>
            </a:r>
          </a:p>
          <a:p>
            <a:r>
              <a:rPr lang="en-US" dirty="0"/>
              <a:t>Good on </a:t>
            </a:r>
            <a:r>
              <a:rPr lang="en-US" b="1" dirty="0"/>
              <a:t>all calibrator scans</a:t>
            </a:r>
          </a:p>
          <a:p>
            <a:pPr lvl="2"/>
            <a:r>
              <a:rPr lang="en-US" dirty="0"/>
              <a:t>Target scans irrelevant</a:t>
            </a:r>
          </a:p>
          <a:p>
            <a:pPr lvl="2"/>
            <a:r>
              <a:rPr lang="en-US" dirty="0"/>
              <a:t>No antenna “issues”</a:t>
            </a:r>
          </a:p>
          <a:p>
            <a:pPr lvl="2"/>
            <a:r>
              <a:rPr lang="en-US" dirty="0"/>
              <a:t>Clean from RFI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048CAB-E384-4F0D-9018-76A59486C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80816"/>
              </p:ext>
            </p:extLst>
          </p:nvPr>
        </p:nvGraphicFramePr>
        <p:xfrm>
          <a:off x="4691041" y="1945640"/>
          <a:ext cx="431800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508">
                  <a:extLst>
                    <a:ext uri="{9D8B030D-6E8A-4147-A177-3AD203B41FA5}">
                      <a16:colId xmlns:a16="http://schemas.microsoft.com/office/drawing/2014/main" val="3335327064"/>
                    </a:ext>
                  </a:extLst>
                </a:gridCol>
                <a:gridCol w="431074">
                  <a:extLst>
                    <a:ext uri="{9D8B030D-6E8A-4147-A177-3AD203B41FA5}">
                      <a16:colId xmlns:a16="http://schemas.microsoft.com/office/drawing/2014/main" val="2026825884"/>
                    </a:ext>
                  </a:extLst>
                </a:gridCol>
                <a:gridCol w="2229418">
                  <a:extLst>
                    <a:ext uri="{9D8B030D-6E8A-4147-A177-3AD203B41FA5}">
                      <a16:colId xmlns:a16="http://schemas.microsoft.com/office/drawing/2014/main" val="1069720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default </a:t>
                      </a:r>
                      <a:r>
                        <a:rPr lang="en-US" b="0" dirty="0" err="1"/>
                        <a:t>plotants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set task and default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options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66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</a:t>
                      </a:r>
                      <a:r>
                        <a:rPr lang="en-US" dirty="0" err="1"/>
                        <a:t>CASA_MS_directory_string</a:t>
                      </a:r>
                      <a:r>
                        <a:rPr lang="en-US" dirty="0"/>
                        <a:t>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01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antindex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9308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review parameter selections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9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587CB"/>
                          </a:solidFill>
                          <a:latin typeface="Harlow Solid Italic" panose="04030604020F02020D02" pitchFamily="82" charset="0"/>
                        </a:rPr>
                        <a:t>execute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3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FF07DC-44FE-4F2B-BD29-2F03522C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05" y="1662294"/>
            <a:ext cx="5169487" cy="38771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1DED9-E731-4C5F-B3CB-618C399F8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the reference antenna(s)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1C0D1-FCF7-48A5-9343-4176C7968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Goal: good ‘</a:t>
            </a:r>
            <a:r>
              <a:rPr lang="en-US" dirty="0" err="1"/>
              <a:t>refant</a:t>
            </a:r>
            <a:r>
              <a:rPr lang="en-US" dirty="0"/>
              <a:t>’ reduces loss due to flagging/calibration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68FC9-113C-487A-939B-8426FBA4B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/>
              <a:t>plotants</a:t>
            </a:r>
            <a:r>
              <a:rPr lang="en-US" dirty="0"/>
              <a:t>:</a:t>
            </a:r>
          </a:p>
          <a:p>
            <a:r>
              <a:rPr lang="en-US" dirty="0"/>
              <a:t>Baselines/</a:t>
            </a:r>
            <a:r>
              <a:rPr lang="en-US" dirty="0" err="1"/>
              <a:t>uv-dist</a:t>
            </a:r>
            <a:r>
              <a:rPr lang="en-US" dirty="0"/>
              <a:t> not too long</a:t>
            </a:r>
          </a:p>
          <a:p>
            <a:pPr lvl="1"/>
            <a:r>
              <a:rPr lang="en-US" b="1" dirty="0"/>
              <a:t>Near</a:t>
            </a:r>
            <a:r>
              <a:rPr lang="en-US" dirty="0"/>
              <a:t> physical array center</a:t>
            </a:r>
          </a:p>
          <a:p>
            <a:pPr lvl="2"/>
            <a:r>
              <a:rPr lang="en-US" dirty="0"/>
              <a:t>Use </a:t>
            </a:r>
            <a:r>
              <a:rPr lang="en-US" i="1" dirty="0" err="1"/>
              <a:t>listobs</a:t>
            </a:r>
            <a:r>
              <a:rPr lang="en-US" i="1" dirty="0"/>
              <a:t>/</a:t>
            </a:r>
            <a:r>
              <a:rPr lang="en-US" i="1" dirty="0" err="1"/>
              <a:t>vishead</a:t>
            </a:r>
            <a:endParaRPr lang="en-US" i="1" dirty="0"/>
          </a:p>
          <a:p>
            <a:pPr lvl="1"/>
            <a:r>
              <a:rPr lang="en-US" dirty="0"/>
              <a:t>e.g. 08-pad: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[WNE]08</a:t>
            </a:r>
          </a:p>
          <a:p>
            <a:pPr lvl="2"/>
            <a:r>
              <a:rPr lang="en-US" b="1" dirty="0"/>
              <a:t>A</a:t>
            </a:r>
            <a:r>
              <a:rPr lang="en-US" dirty="0"/>
              <a:t>: inner antennas</a:t>
            </a:r>
          </a:p>
          <a:p>
            <a:pPr lvl="2"/>
            <a:r>
              <a:rPr lang="en-US" b="1" dirty="0"/>
              <a:t>D</a:t>
            </a:r>
            <a:r>
              <a:rPr lang="en-US" dirty="0"/>
              <a:t>: no shadowing !</a:t>
            </a:r>
          </a:p>
          <a:p>
            <a:r>
              <a:rPr lang="en-US" dirty="0"/>
              <a:t>Good on </a:t>
            </a:r>
            <a:r>
              <a:rPr lang="en-US" b="1" dirty="0"/>
              <a:t>all calibrator scans</a:t>
            </a:r>
          </a:p>
          <a:p>
            <a:pPr lvl="2"/>
            <a:r>
              <a:rPr lang="en-US" dirty="0"/>
              <a:t>Target scans irrelevant</a:t>
            </a:r>
          </a:p>
          <a:p>
            <a:pPr lvl="2"/>
            <a:r>
              <a:rPr lang="en-US" dirty="0"/>
              <a:t>No antenna “issues”</a:t>
            </a:r>
          </a:p>
          <a:p>
            <a:pPr lvl="2"/>
            <a:r>
              <a:rPr lang="en-US" dirty="0"/>
              <a:t>Clean from RFI</a:t>
            </a:r>
          </a:p>
        </p:txBody>
      </p:sp>
    </p:spTree>
    <p:extLst>
      <p:ext uri="{BB962C8B-B14F-4D97-AF65-F5344CB8AC3E}">
        <p14:creationId xmlns:p14="http://schemas.microsoft.com/office/powerpoint/2010/main" val="775202390"/>
      </p:ext>
    </p:extLst>
  </p:cSld>
  <p:clrMapOvr>
    <a:masterClrMapping/>
  </p:clrMapOvr>
</p:sld>
</file>

<file path=ppt/theme/theme1.xml><?xml version="1.0" encoding="utf-8"?>
<a:theme xmlns:a="http://schemas.openxmlformats.org/drawingml/2006/main" name="NRA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ABFE1F-60F0-8D45-9941-2756F9EA0A2F}" vid="{7268FAF6-685E-524F-BE6D-D3B2413336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NRAO_Presentation_Template2022</Template>
  <TotalTime>4053</TotalTime>
  <Words>2140</Words>
  <Application>Microsoft Office PowerPoint</Application>
  <PresentationFormat>On-screen Show (4:3)</PresentationFormat>
  <Paragraphs>339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Gill Sans</vt:lpstr>
      <vt:lpstr>Gill Sans Light</vt:lpstr>
      <vt:lpstr>Gill Sans MT</vt:lpstr>
      <vt:lpstr>Harlow Solid Italic</vt:lpstr>
      <vt:lpstr>Impact</vt:lpstr>
      <vt:lpstr>Wingdings</vt:lpstr>
      <vt:lpstr>NRAO_Presentation_Template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Lorant Sjouwerman</dc:creator>
  <cp:lastModifiedBy>Lorant Sjouwerman</cp:lastModifiedBy>
  <cp:revision>84</cp:revision>
  <cp:lastPrinted>2015-05-26T19:39:14Z</cp:lastPrinted>
  <dcterms:created xsi:type="dcterms:W3CDTF">2022-10-07T18:24:42Z</dcterms:created>
  <dcterms:modified xsi:type="dcterms:W3CDTF">2022-10-11T03:54:26Z</dcterms:modified>
</cp:coreProperties>
</file>