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8" r:id="rId25"/>
    <p:sldId id="289" r:id="rId26"/>
    <p:sldId id="290" r:id="rId27"/>
    <p:sldId id="291" r:id="rId28"/>
    <p:sldId id="292" r:id="rId29"/>
    <p:sldId id="285" r:id="rId30"/>
    <p:sldId id="293" r:id="rId31"/>
    <p:sldId id="294" r:id="rId32"/>
    <p:sldId id="295" r:id="rId33"/>
    <p:sldId id="296" r:id="rId34"/>
    <p:sldId id="297" r:id="rId35"/>
    <p:sldId id="299" r:id="rId36"/>
    <p:sldId id="300" r:id="rId37"/>
    <p:sldId id="301" r:id="rId38"/>
    <p:sldId id="302" r:id="rId39"/>
    <p:sldId id="286" r:id="rId40"/>
    <p:sldId id="303" r:id="rId41"/>
    <p:sldId id="304" r:id="rId42"/>
    <p:sldId id="305" r:id="rId43"/>
    <p:sldId id="307" r:id="rId44"/>
    <p:sldId id="308" r:id="rId45"/>
    <p:sldId id="287" r:id="rId46"/>
    <p:sldId id="306" r:id="rId47"/>
    <p:sldId id="309" r:id="rId48"/>
    <p:sldId id="310" r:id="rId49"/>
    <p:sldId id="311" r:id="rId50"/>
    <p:sldId id="312" r:id="rId51"/>
    <p:sldId id="313" r:id="rId52"/>
    <p:sldId id="25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2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Schinzel" initials="FS" lastIdx="2" clrIdx="0">
    <p:extLst>
      <p:ext uri="{19B8F6BF-5375-455C-9EA6-DF929625EA0E}">
        <p15:presenceInfo xmlns:p15="http://schemas.microsoft.com/office/powerpoint/2012/main" userId="Frank Schinz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600"/>
    <a:srgbClr val="66D000"/>
    <a:srgbClr val="E00066"/>
    <a:srgbClr val="062458"/>
    <a:srgbClr val="052058"/>
    <a:srgbClr val="11264C"/>
    <a:srgbClr val="64A3F9"/>
    <a:srgbClr val="55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0" autoAdjust="0"/>
    <p:restoredTop sz="94626" autoAdjust="0"/>
  </p:normalViewPr>
  <p:slideViewPr>
    <p:cSldViewPr snapToGrid="0" snapToObjects="1">
      <p:cViewPr varScale="1">
        <p:scale>
          <a:sx n="68" d="100"/>
          <a:sy n="68" d="100"/>
        </p:scale>
        <p:origin x="1398" y="30"/>
      </p:cViewPr>
      <p:guideLst>
        <p:guide orient="horz" pos="4162"/>
        <p:guide pos="28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AF8F9-169D-44DB-85CA-273403A7B9DE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562-8B63-4E12-9383-291BCD3F6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6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</a:t>
            </a:r>
            <a:r>
              <a:rPr lang="en-US" baseline="0" dirty="0"/>
              <a:t> provide updated fit_PF.py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</a:t>
            </a:r>
            <a:r>
              <a:rPr lang="en-US" baseline="0" dirty="0"/>
              <a:t> provide updated fit_PA.py script.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52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average residual for J2355?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C562-8B63-4E12-9383-291BCD3F64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067"/>
            <a:ext cx="9144000" cy="773526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01979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r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Herc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02"/>
            <a:ext cx="9144000" cy="68580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908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LM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ALMA_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"/>
            <a:ext cx="9144000" cy="4572000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E2D4F4-E8FF-0146-9B5D-BB2A456B66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RAO PPT Images_CD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563"/>
            <a:ext cx="9143391" cy="4571695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3A66E-4CCD-8948-8C3E-D9B17AB71D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AO PPT Images_VLA_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6"/>
          <a:stretch/>
        </p:blipFill>
        <p:spPr>
          <a:xfrm>
            <a:off x="0" y="-250825"/>
            <a:ext cx="9144000" cy="4822825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124504" y="4230440"/>
            <a:ext cx="9393008" cy="2873033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86561 w 9393008"/>
              <a:gd name="connsiteY9" fmla="*/ 838111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741037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44811"/>
              <a:gd name="connsiteX1" fmla="*/ 1921150 w 9393008"/>
              <a:gd name="connsiteY1" fmla="*/ 193410 h 3844811"/>
              <a:gd name="connsiteX2" fmla="*/ 2965534 w 9393008"/>
              <a:gd name="connsiteY2" fmla="*/ 238540 h 3844811"/>
              <a:gd name="connsiteX3" fmla="*/ 3829407 w 9393008"/>
              <a:gd name="connsiteY3" fmla="*/ 199857 h 3844811"/>
              <a:gd name="connsiteX4" fmla="*/ 4583684 w 9393008"/>
              <a:gd name="connsiteY4" fmla="*/ 148281 h 3844811"/>
              <a:gd name="connsiteX5" fmla="*/ 6124473 w 9393008"/>
              <a:gd name="connsiteY5" fmla="*/ 38682 h 3844811"/>
              <a:gd name="connsiteX6" fmla="*/ 7723283 w 9393008"/>
              <a:gd name="connsiteY6" fmla="*/ 0 h 3844811"/>
              <a:gd name="connsiteX7" fmla="*/ 9077114 w 9393008"/>
              <a:gd name="connsiteY7" fmla="*/ 58023 h 3844811"/>
              <a:gd name="connsiteX8" fmla="*/ 9393008 w 9393008"/>
              <a:gd name="connsiteY8" fmla="*/ 90258 h 3844811"/>
              <a:gd name="connsiteX9" fmla="*/ 9354164 w 9393008"/>
              <a:gd name="connsiteY9" fmla="*/ 3838233 h 3844811"/>
              <a:gd name="connsiteX10" fmla="*/ 19340 w 9393008"/>
              <a:gd name="connsiteY10" fmla="*/ 3844811 h 3844811"/>
              <a:gd name="connsiteX11" fmla="*/ 0 w 9393008"/>
              <a:gd name="connsiteY11" fmla="*/ 58023 h 3844811"/>
              <a:gd name="connsiteX0" fmla="*/ 0 w 9393008"/>
              <a:gd name="connsiteY0" fmla="*/ 58023 h 3838236"/>
              <a:gd name="connsiteX1" fmla="*/ 1921150 w 9393008"/>
              <a:gd name="connsiteY1" fmla="*/ 193410 h 3838236"/>
              <a:gd name="connsiteX2" fmla="*/ 2965534 w 9393008"/>
              <a:gd name="connsiteY2" fmla="*/ 238540 h 3838236"/>
              <a:gd name="connsiteX3" fmla="*/ 3829407 w 9393008"/>
              <a:gd name="connsiteY3" fmla="*/ 199857 h 3838236"/>
              <a:gd name="connsiteX4" fmla="*/ 4583684 w 9393008"/>
              <a:gd name="connsiteY4" fmla="*/ 148281 h 3838236"/>
              <a:gd name="connsiteX5" fmla="*/ 6124473 w 9393008"/>
              <a:gd name="connsiteY5" fmla="*/ 38682 h 3838236"/>
              <a:gd name="connsiteX6" fmla="*/ 7723283 w 9393008"/>
              <a:gd name="connsiteY6" fmla="*/ 0 h 3838236"/>
              <a:gd name="connsiteX7" fmla="*/ 9077114 w 9393008"/>
              <a:gd name="connsiteY7" fmla="*/ 58023 h 3838236"/>
              <a:gd name="connsiteX8" fmla="*/ 9393008 w 9393008"/>
              <a:gd name="connsiteY8" fmla="*/ 90258 h 3838236"/>
              <a:gd name="connsiteX9" fmla="*/ 9354164 w 9393008"/>
              <a:gd name="connsiteY9" fmla="*/ 3838233 h 3838236"/>
              <a:gd name="connsiteX10" fmla="*/ 6640 w 9393008"/>
              <a:gd name="connsiteY10" fmla="*/ 2841511 h 3838236"/>
              <a:gd name="connsiteX11" fmla="*/ 0 w 9393008"/>
              <a:gd name="connsiteY11" fmla="*/ 58023 h 3838236"/>
              <a:gd name="connsiteX0" fmla="*/ 0 w 9393008"/>
              <a:gd name="connsiteY0" fmla="*/ 58023 h 2873033"/>
              <a:gd name="connsiteX1" fmla="*/ 1921150 w 9393008"/>
              <a:gd name="connsiteY1" fmla="*/ 193410 h 2873033"/>
              <a:gd name="connsiteX2" fmla="*/ 2965534 w 9393008"/>
              <a:gd name="connsiteY2" fmla="*/ 238540 h 2873033"/>
              <a:gd name="connsiteX3" fmla="*/ 3829407 w 9393008"/>
              <a:gd name="connsiteY3" fmla="*/ 199857 h 2873033"/>
              <a:gd name="connsiteX4" fmla="*/ 4583684 w 9393008"/>
              <a:gd name="connsiteY4" fmla="*/ 148281 h 2873033"/>
              <a:gd name="connsiteX5" fmla="*/ 6124473 w 9393008"/>
              <a:gd name="connsiteY5" fmla="*/ 38682 h 2873033"/>
              <a:gd name="connsiteX6" fmla="*/ 7723283 w 9393008"/>
              <a:gd name="connsiteY6" fmla="*/ 0 h 2873033"/>
              <a:gd name="connsiteX7" fmla="*/ 9077114 w 9393008"/>
              <a:gd name="connsiteY7" fmla="*/ 58023 h 2873033"/>
              <a:gd name="connsiteX8" fmla="*/ 9393008 w 9393008"/>
              <a:gd name="connsiteY8" fmla="*/ 90258 h 2873033"/>
              <a:gd name="connsiteX9" fmla="*/ 9354164 w 9393008"/>
              <a:gd name="connsiteY9" fmla="*/ 2873033 h 2873033"/>
              <a:gd name="connsiteX10" fmla="*/ 6640 w 9393008"/>
              <a:gd name="connsiteY10" fmla="*/ 2841511 h 2873033"/>
              <a:gd name="connsiteX11" fmla="*/ 0 w 9393008"/>
              <a:gd name="connsiteY11" fmla="*/ 58023 h 28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2873033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54164" y="2873033"/>
                </a:lnTo>
                <a:lnTo>
                  <a:pt x="6640" y="2841511"/>
                </a:lnTo>
                <a:cubicBezTo>
                  <a:pt x="193" y="1579248"/>
                  <a:pt x="6447" y="1320286"/>
                  <a:pt x="0" y="58023"/>
                </a:cubicBez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 descr="Curves_orange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797"/>
            <a:ext cx="9144000" cy="482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7" name="Picture 16" descr="NRAO_Logo_White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3438" y="5038725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5694273"/>
            <a:ext cx="7110412" cy="6282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E44079-D036-3343-AA63-D603B07B8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2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208" y="145743"/>
            <a:ext cx="8636000" cy="4772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3040" y="1288456"/>
            <a:ext cx="8636000" cy="4603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ill Sans MT" panose="020B0502020104020203" pitchFamily="34" charset="0"/>
              </a:defRPr>
            </a:lvl1pPr>
            <a:lvl2pPr>
              <a:defRPr sz="22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 sz="1800">
                <a:latin typeface="Gill Sans MT" panose="020B0502020104020203" pitchFamily="34" charset="0"/>
              </a:defRPr>
            </a:lvl4pPr>
            <a:lvl5pPr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455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38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rao_logo_p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52" y="661286"/>
            <a:ext cx="2612566" cy="33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2245055" y="4316938"/>
            <a:ext cx="421715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62458"/>
                </a:solidFill>
                <a:latin typeface="Gill Sans MT" charset="0"/>
                <a:cs typeface="Gill Sans" charset="0"/>
              </a:rPr>
              <a:t>www.nrao.edu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science.nrao.edu</a:t>
            </a:r>
            <a:endParaRPr lang="en-US" sz="1800" b="1" dirty="0">
              <a:solidFill>
                <a:srgbClr val="062458"/>
              </a:solidFill>
              <a:latin typeface="Gill Sans MT" charset="0"/>
              <a:cs typeface="Gill Sans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800" b="1" dirty="0" err="1">
                <a:solidFill>
                  <a:srgbClr val="062458"/>
                </a:solidFill>
                <a:latin typeface="Gill Sans MT" charset="0"/>
                <a:cs typeface="Gill Sans" charset="0"/>
              </a:rPr>
              <a:t>public.nrao.edu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28144" y="5348749"/>
            <a:ext cx="6250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latin typeface="Gill Sans MT" charset="0"/>
                <a:cs typeface="Gill Sans" charset="0"/>
              </a:rPr>
              <a:t>The National Radio Astronomy Observatory is a facility of the National Science Foundation</a:t>
            </a:r>
            <a:br>
              <a:rPr lang="en-US" sz="1400" i="1" dirty="0">
                <a:latin typeface="Gill Sans MT" charset="0"/>
                <a:cs typeface="Gill Sans" charset="0"/>
              </a:rPr>
            </a:br>
            <a:r>
              <a:rPr lang="en-US" sz="1400" i="1" dirty="0">
                <a:latin typeface="Gill Sans MT" charset="0"/>
                <a:cs typeface="Gill Sans" charset="0"/>
              </a:rPr>
              <a:t>operated under cooperative agreement by Associated Universities,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9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55AA-1BD5-446E-819C-59471BEAD13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DFE-369F-42A8-95CC-0615539CF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80001" y="6113419"/>
            <a:ext cx="9350520" cy="838111"/>
          </a:xfrm>
          <a:custGeom>
            <a:avLst/>
            <a:gdLst>
              <a:gd name="connsiteX0" fmla="*/ 0 w 9393008"/>
              <a:gd name="connsiteY0" fmla="*/ 58023 h 734959"/>
              <a:gd name="connsiteX1" fmla="*/ 1921150 w 9393008"/>
              <a:gd name="connsiteY1" fmla="*/ 193410 h 734959"/>
              <a:gd name="connsiteX2" fmla="*/ 2965534 w 9393008"/>
              <a:gd name="connsiteY2" fmla="*/ 238540 h 734959"/>
              <a:gd name="connsiteX3" fmla="*/ 3829407 w 9393008"/>
              <a:gd name="connsiteY3" fmla="*/ 199857 h 734959"/>
              <a:gd name="connsiteX4" fmla="*/ 4583684 w 9393008"/>
              <a:gd name="connsiteY4" fmla="*/ 148281 h 734959"/>
              <a:gd name="connsiteX5" fmla="*/ 6124473 w 9393008"/>
              <a:gd name="connsiteY5" fmla="*/ 38682 h 734959"/>
              <a:gd name="connsiteX6" fmla="*/ 7723283 w 9393008"/>
              <a:gd name="connsiteY6" fmla="*/ 0 h 734959"/>
              <a:gd name="connsiteX7" fmla="*/ 9077114 w 9393008"/>
              <a:gd name="connsiteY7" fmla="*/ 58023 h 734959"/>
              <a:gd name="connsiteX8" fmla="*/ 9393008 w 9393008"/>
              <a:gd name="connsiteY8" fmla="*/ 90258 h 734959"/>
              <a:gd name="connsiteX9" fmla="*/ 9386561 w 9393008"/>
              <a:gd name="connsiteY9" fmla="*/ 728512 h 734959"/>
              <a:gd name="connsiteX10" fmla="*/ 51574 w 9393008"/>
              <a:gd name="connsiteY10" fmla="*/ 734959 h 734959"/>
              <a:gd name="connsiteX11" fmla="*/ 0 w 9393008"/>
              <a:gd name="connsiteY11" fmla="*/ 58023 h 734959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18770"/>
              <a:gd name="connsiteX1" fmla="*/ 1921150 w 9393008"/>
              <a:gd name="connsiteY1" fmla="*/ 193410 h 818770"/>
              <a:gd name="connsiteX2" fmla="*/ 2965534 w 9393008"/>
              <a:gd name="connsiteY2" fmla="*/ 238540 h 818770"/>
              <a:gd name="connsiteX3" fmla="*/ 3829407 w 9393008"/>
              <a:gd name="connsiteY3" fmla="*/ 199857 h 818770"/>
              <a:gd name="connsiteX4" fmla="*/ 4583684 w 9393008"/>
              <a:gd name="connsiteY4" fmla="*/ 148281 h 818770"/>
              <a:gd name="connsiteX5" fmla="*/ 6124473 w 9393008"/>
              <a:gd name="connsiteY5" fmla="*/ 38682 h 818770"/>
              <a:gd name="connsiteX6" fmla="*/ 7723283 w 9393008"/>
              <a:gd name="connsiteY6" fmla="*/ 0 h 818770"/>
              <a:gd name="connsiteX7" fmla="*/ 9077114 w 9393008"/>
              <a:gd name="connsiteY7" fmla="*/ 58023 h 818770"/>
              <a:gd name="connsiteX8" fmla="*/ 9393008 w 9393008"/>
              <a:gd name="connsiteY8" fmla="*/ 90258 h 818770"/>
              <a:gd name="connsiteX9" fmla="*/ 9386561 w 9393008"/>
              <a:gd name="connsiteY9" fmla="*/ 728512 h 818770"/>
              <a:gd name="connsiteX10" fmla="*/ 19340 w 9393008"/>
              <a:gd name="connsiteY10" fmla="*/ 818770 h 818770"/>
              <a:gd name="connsiteX11" fmla="*/ 0 w 9393008"/>
              <a:gd name="connsiteY11" fmla="*/ 58023 h 818770"/>
              <a:gd name="connsiteX0" fmla="*/ 0 w 9393008"/>
              <a:gd name="connsiteY0" fmla="*/ 58023 h 838111"/>
              <a:gd name="connsiteX1" fmla="*/ 1921150 w 9393008"/>
              <a:gd name="connsiteY1" fmla="*/ 193410 h 838111"/>
              <a:gd name="connsiteX2" fmla="*/ 2965534 w 9393008"/>
              <a:gd name="connsiteY2" fmla="*/ 238540 h 838111"/>
              <a:gd name="connsiteX3" fmla="*/ 3829407 w 9393008"/>
              <a:gd name="connsiteY3" fmla="*/ 199857 h 838111"/>
              <a:gd name="connsiteX4" fmla="*/ 4583684 w 9393008"/>
              <a:gd name="connsiteY4" fmla="*/ 148281 h 838111"/>
              <a:gd name="connsiteX5" fmla="*/ 6124473 w 9393008"/>
              <a:gd name="connsiteY5" fmla="*/ 38682 h 838111"/>
              <a:gd name="connsiteX6" fmla="*/ 7723283 w 9393008"/>
              <a:gd name="connsiteY6" fmla="*/ 0 h 838111"/>
              <a:gd name="connsiteX7" fmla="*/ 9077114 w 9393008"/>
              <a:gd name="connsiteY7" fmla="*/ 58023 h 838111"/>
              <a:gd name="connsiteX8" fmla="*/ 9393008 w 9393008"/>
              <a:gd name="connsiteY8" fmla="*/ 90258 h 838111"/>
              <a:gd name="connsiteX9" fmla="*/ 9386561 w 9393008"/>
              <a:gd name="connsiteY9" fmla="*/ 838111 h 838111"/>
              <a:gd name="connsiteX10" fmla="*/ 19340 w 9393008"/>
              <a:gd name="connsiteY10" fmla="*/ 818770 h 838111"/>
              <a:gd name="connsiteX11" fmla="*/ 0 w 9393008"/>
              <a:gd name="connsiteY11" fmla="*/ 58023 h 83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3008" h="838111">
                <a:moveTo>
                  <a:pt x="0" y="58023"/>
                </a:moveTo>
                <a:lnTo>
                  <a:pt x="1921150" y="193410"/>
                </a:lnTo>
                <a:lnTo>
                  <a:pt x="2965534" y="238540"/>
                </a:lnTo>
                <a:lnTo>
                  <a:pt x="3829407" y="199857"/>
                </a:lnTo>
                <a:lnTo>
                  <a:pt x="4583684" y="148281"/>
                </a:lnTo>
                <a:lnTo>
                  <a:pt x="6124473" y="38682"/>
                </a:lnTo>
                <a:lnTo>
                  <a:pt x="7723283" y="0"/>
                </a:lnTo>
                <a:lnTo>
                  <a:pt x="9077114" y="58023"/>
                </a:lnTo>
                <a:lnTo>
                  <a:pt x="9393008" y="90258"/>
                </a:lnTo>
                <a:lnTo>
                  <a:pt x="9386561" y="838111"/>
                </a:lnTo>
                <a:lnTo>
                  <a:pt x="19340" y="818770"/>
                </a:lnTo>
                <a:lnTo>
                  <a:pt x="0" y="58023"/>
                </a:lnTo>
                <a:close/>
              </a:path>
            </a:pathLst>
          </a:custGeom>
          <a:solidFill>
            <a:srgbClr val="06245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6597" y="6429398"/>
            <a:ext cx="335026" cy="335026"/>
          </a:xfrm>
          <a:prstGeom prst="rect">
            <a:avLst/>
          </a:prstGeom>
        </p:spPr>
      </p:pic>
      <p:pic>
        <p:nvPicPr>
          <p:cNvPr id="12" name="Picture 11" descr="Curves_orange_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2031"/>
            <a:ext cx="9144000" cy="482203"/>
          </a:xfrm>
          <a:prstGeom prst="rect">
            <a:avLst/>
          </a:prstGeom>
        </p:spPr>
      </p:pic>
      <p:pic>
        <p:nvPicPr>
          <p:cNvPr id="14" name="Picture 13" descr="NRAO_Logo_White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21" y="6322504"/>
            <a:ext cx="430240" cy="556781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211671" y="6510864"/>
            <a:ext cx="3769084" cy="21744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372DE0E-017C-6047-AB40-14FA8E408B1F}" type="slidenum">
              <a:rPr lang="en-US" sz="1200" smtClean="0">
                <a:solidFill>
                  <a:schemeClr val="bg1"/>
                </a:solidFill>
                <a:latin typeface="Gill Sans Light"/>
                <a:cs typeface="Gill Sans Light"/>
              </a:rPr>
              <a:pPr algn="l"/>
              <a:t>‹#›</a:t>
            </a:fld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Footer Placeholder 1"/>
          <p:cNvSpPr txBox="1">
            <a:spLocks/>
          </p:cNvSpPr>
          <p:nvPr/>
        </p:nvSpPr>
        <p:spPr>
          <a:xfrm>
            <a:off x="2735580" y="6405805"/>
            <a:ext cx="3672840" cy="3822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9</a:t>
            </a:r>
            <a:r>
              <a:rPr lang="en-US" sz="1400" b="1" baseline="30000" dirty="0">
                <a:solidFill>
                  <a:prstClr val="white"/>
                </a:solidFill>
                <a:latin typeface="Gill Sans MT" panose="020B0502020104020203" pitchFamily="34" charset="0"/>
              </a:rPr>
              <a:t>th</a:t>
            </a:r>
            <a:r>
              <a:rPr lang="en-US" sz="1400" b="1" dirty="0">
                <a:solidFill>
                  <a:prstClr val="white"/>
                </a:solidFill>
                <a:latin typeface="Gill Sans MT" panose="020B0502020104020203" pitchFamily="34" charset="0"/>
              </a:rPr>
              <a:t> DRW - Polarization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CFF275-257D-5C4A-BD63-AA2D7F91E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09709" y="6416266"/>
            <a:ext cx="511823" cy="34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7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7" r:id="rId3"/>
    <p:sldLayoutId id="2147483670" r:id="rId4"/>
    <p:sldLayoutId id="2147483671" r:id="rId5"/>
    <p:sldLayoutId id="2147483662" r:id="rId6"/>
    <p:sldLayoutId id="2147483663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/vla/docs/manuals/oss/performance/fdscale" TargetMode="External"/><Relationship Id="rId2" Type="http://schemas.openxmlformats.org/officeDocument/2006/relationships/hyperlink" Target="https://ui.adsabs.harvard.edu/abs/2013ApJS..206...16P/abstrac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oc.nrao.edu/~fschinze/DRW21/" TargetMode="External"/><Relationship Id="rId4" Type="http://schemas.openxmlformats.org/officeDocument/2006/relationships/hyperlink" Target="https://science.nrao.edu/facilities/vla/docs/manuals/obsguide/modes/po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asadocs.readthedocs.io/en/stable/api/tt/casatasks.imaging.setj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c.nrao.edu/~fschinze/DRW21/fit_I.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cience.nrao.edu/facilities/vla/docs/manuals/obsguide/modes/flux-density-scale-polarization-leakage-polarization-angle-tables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casadocs.readthedocs.io/en/stable/api/tt/casatasks.imaging.setjy.html#descrip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c.nrao.edu/~fschinze/DRW21/fit_PF.p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s://casadocs.readthedocs.io/en/stable/api/tt/casatasks.imaging.setjy.html#descrip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c.nrao.edu/~fschinze/DRW21/fit_PF.p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hyperlink" Target="https://casadocs.readthedocs.io/en/stable/api/tt/casatasks.imaging.setjy.html#descrip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nrao.edu/public/memos/evla/EVLAM_201.pdf" TargetMode="Externa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rao.edu/facilities/vla/docs/manuals/obsguide/modes/pol" TargetMode="External"/><Relationship Id="rId2" Type="http://schemas.openxmlformats.org/officeDocument/2006/relationships/hyperlink" Target="https://casaguides.nrao.edu/index.php/Polarization_Calibration_based_on_CASA_pipeline_standard_reduction:_The_radio_galaxy_3C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rary.nrao.edu/public/memos/evla/EVLAM_201.pdf" TargetMode="External"/><Relationship Id="rId5" Type="http://schemas.openxmlformats.org/officeDocument/2006/relationships/hyperlink" Target="https://library.nrao.edu/public/memos/evla/EVLAM_205.pdf" TargetMode="External"/><Relationship Id="rId4" Type="http://schemas.openxmlformats.org/officeDocument/2006/relationships/hyperlink" Target="https://casadocs.readthedocs.io/en/stable/notebooks/synthesis_calibration.html#Polarization-Calibration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Polarization Calibration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Frank Schinzel (NRAO)</a:t>
            </a:r>
          </a:p>
        </p:txBody>
      </p:sp>
    </p:spTree>
    <p:extLst>
      <p:ext uri="{BB962C8B-B14F-4D97-AF65-F5344CB8AC3E}">
        <p14:creationId xmlns:p14="http://schemas.microsoft.com/office/powerpoint/2010/main" val="305689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dataset: 3C 75 (observed Oct. 2018)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429" y="3649189"/>
            <a:ext cx="88775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Frequency setup: 8x128 MHz spectral windows, 2.488 – 3.512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Target: 3C 75 (intent = OBSERVE_TARGET)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Gill Sans MT" panose="020B0502020104020203" pitchFamily="34" charset="0"/>
              </a:rPr>
              <a:t>Bandpass</a:t>
            </a:r>
            <a:r>
              <a:rPr lang="en-US" sz="2400" dirty="0">
                <a:latin typeface="Gill Sans MT" panose="020B0502020104020203" pitchFamily="34" charset="0"/>
              </a:rPr>
              <a:t>/Flux Density Calibrator: 3C 48 (1 scan)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Instrumental polarization calibrator (D-term): J0259+0747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Guess why we also observed J2355+4950?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                                           (marked as phase calibrator)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368"/>
            <a:ext cx="9144000" cy="25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4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Inspect dataset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3" y="759012"/>
            <a:ext cx="6865032" cy="5126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0589" y="1644134"/>
            <a:ext cx="497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3C48 (Flux Density/</a:t>
            </a:r>
            <a:r>
              <a:rPr lang="en-US" dirty="0" err="1">
                <a:latin typeface="Gill Sans MT" panose="020B0502020104020203" pitchFamily="34" charset="0"/>
              </a:rPr>
              <a:t>Bandpass</a:t>
            </a:r>
            <a:r>
              <a:rPr lang="en-US" dirty="0">
                <a:latin typeface="Gill Sans MT" panose="020B0502020104020203" pitchFamily="34" charset="0"/>
              </a:rPr>
              <a:t>/Pol. Angle Calibrator)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63713" y="349094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0066"/>
                </a:solidFill>
                <a:latin typeface="Gill Sans MT" panose="020B0502020104020203" pitchFamily="34" charset="0"/>
              </a:rPr>
              <a:t>J2355+4950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534624" y="3187975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D000"/>
                </a:solidFill>
                <a:latin typeface="Gill Sans MT" panose="020B0502020104020203" pitchFamily="34" charset="0"/>
              </a:rPr>
              <a:t>3C75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442082" y="333389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07600"/>
                </a:solidFill>
                <a:latin typeface="Gill Sans MT" panose="020B0502020104020203" pitchFamily="34" charset="0"/>
              </a:rPr>
              <a:t>J0259+0747</a:t>
            </a:r>
          </a:p>
        </p:txBody>
      </p:sp>
    </p:spTree>
    <p:extLst>
      <p:ext uri="{BB962C8B-B14F-4D97-AF65-F5344CB8AC3E}">
        <p14:creationId xmlns:p14="http://schemas.microsoft.com/office/powerpoint/2010/main" val="295252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49776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RL/LR Amplitudes – residual RFI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" y="912369"/>
            <a:ext cx="7303808" cy="46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020689" y="813307"/>
            <a:ext cx="7102621" cy="48013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# for all correlations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 err="1">
                <a:latin typeface="Gill Sans MT" panose="020B0502020104020203" pitchFamily="34" charset="0"/>
              </a:rPr>
              <a:t>flagdata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mode='</a:t>
            </a:r>
            <a:r>
              <a:rPr lang="en-US" dirty="0" err="1">
                <a:solidFill>
                  <a:srgbClr val="FF0000"/>
                </a:solidFill>
                <a:latin typeface="Gill Sans MT" panose="020B0502020104020203" pitchFamily="34" charset="0"/>
              </a:rPr>
              <a:t>tfcrop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field='0~2',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correlation='',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freqfit</a:t>
            </a:r>
            <a:r>
              <a:rPr lang="en-US" dirty="0">
                <a:latin typeface="Gill Sans MT" panose="020B0502020104020203" pitchFamily="34" charset="0"/>
              </a:rPr>
              <a:t> = 'line',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extendflags</a:t>
            </a:r>
            <a:r>
              <a:rPr lang="en-US" dirty="0">
                <a:latin typeface="Gill Sans MT" panose="020B0502020104020203" pitchFamily="34" charset="0"/>
              </a:rPr>
              <a:t> = False,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flagbackup</a:t>
            </a:r>
            <a:r>
              <a:rPr lang="en-US" dirty="0">
                <a:latin typeface="Gill Sans MT" panose="020B0502020104020203" pitchFamily="34" charset="0"/>
              </a:rPr>
              <a:t> = False)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# for the cross-hands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flagdata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mode = '</a:t>
            </a:r>
            <a:r>
              <a:rPr lang="en-US" dirty="0" err="1">
                <a:solidFill>
                  <a:srgbClr val="FF0000"/>
                </a:solidFill>
                <a:latin typeface="Gill Sans MT" panose="020B0502020104020203" pitchFamily="34" charset="0"/>
              </a:rPr>
              <a:t>rflag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datacolumn</a:t>
            </a:r>
            <a:r>
              <a:rPr lang="en-US" dirty="0">
                <a:latin typeface="Gill Sans MT" panose="020B0502020104020203" pitchFamily="34" charset="0"/>
              </a:rPr>
              <a:t>='data',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field = '0~2',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correlation='RL,LR'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extendflags</a:t>
            </a:r>
            <a:r>
              <a:rPr lang="en-US" dirty="0">
                <a:latin typeface="Gill Sans MT" panose="020B0502020104020203" pitchFamily="34" charset="0"/>
              </a:rPr>
              <a:t> = True,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flagbackup</a:t>
            </a:r>
            <a:r>
              <a:rPr lang="en-US" dirty="0">
                <a:latin typeface="Gill Sans MT" panose="020B0502020104020203" pitchFamily="34" charset="0"/>
              </a:rPr>
              <a:t> = False)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59" y="39542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Additional flagging of RL/LR</a:t>
            </a:r>
          </a:p>
        </p:txBody>
      </p:sp>
    </p:spTree>
    <p:extLst>
      <p:ext uri="{BB962C8B-B14F-4D97-AF65-F5344CB8AC3E}">
        <p14:creationId xmlns:p14="http://schemas.microsoft.com/office/powerpoint/2010/main" val="406832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49776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RL/LR Amplitudes – after flagging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4" y="926353"/>
            <a:ext cx="7214138" cy="45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Linear polarization angle calibrator models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34960" y="1025842"/>
            <a:ext cx="8874080" cy="4602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You can find broad-band </a:t>
            </a:r>
            <a:r>
              <a:rPr lang="en-US" sz="2200" dirty="0" err="1"/>
              <a:t>polarimetric</a:t>
            </a:r>
            <a:r>
              <a:rPr lang="en-US" sz="2200" dirty="0"/>
              <a:t> information on 3C48, 3C138, 3C147, and 3C286 in </a:t>
            </a:r>
            <a:r>
              <a:rPr lang="en-US" sz="2200" dirty="0" err="1">
                <a:hlinkClick r:id="rId2"/>
              </a:rPr>
              <a:t>Perley</a:t>
            </a:r>
            <a:r>
              <a:rPr lang="en-US" sz="2200" dirty="0">
                <a:hlinkClick r:id="rId2"/>
              </a:rPr>
              <a:t> &amp; Butler (2013)</a:t>
            </a:r>
            <a:r>
              <a:rPr lang="en-US" sz="2200" dirty="0"/>
              <a:t> </a:t>
            </a:r>
          </a:p>
          <a:p>
            <a:r>
              <a:rPr lang="en-US" sz="2200" dirty="0"/>
              <a:t>Note, 3C48, 3C138, and 3C147 are variable. Updated values from 2019 available on VLA webpages:</a:t>
            </a:r>
          </a:p>
          <a:p>
            <a:pPr lvl="1"/>
            <a:r>
              <a:rPr lang="en-US" sz="2000" dirty="0">
                <a:hlinkClick r:id="rId3"/>
              </a:rPr>
              <a:t>https://science.nrao.edu/facilities/vla/docs/manuals/oss/performance/fdscale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https://science.nrao.edu/facilities/vla/docs/manuals/obsguide/modes/pol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http://www.aoc.nrao.edu/~fschinze/DRW21/</a:t>
            </a:r>
            <a:r>
              <a:rPr lang="en-US" sz="2000" dirty="0"/>
              <a:t>  (for 3C48)</a:t>
            </a:r>
            <a:br>
              <a:rPr lang="en-US" sz="2000" dirty="0"/>
            </a:br>
            <a:endParaRPr lang="en-US" sz="2000" dirty="0"/>
          </a:p>
          <a:p>
            <a:r>
              <a:rPr lang="en-US" sz="2200" dirty="0"/>
              <a:t>Additional calibrators monitored through projects TPOL0003 &amp; TCAL0009, currently you have to reduce this data yourself if needed or submit a </a:t>
            </a:r>
            <a:br>
              <a:rPr lang="en-US" sz="2200" dirty="0"/>
            </a:br>
            <a:r>
              <a:rPr lang="en-US" sz="2200" dirty="0"/>
              <a:t>helpdesk ticket to request more information. </a:t>
            </a:r>
          </a:p>
          <a:p>
            <a:r>
              <a:rPr lang="en-US" sz="2200" dirty="0"/>
              <a:t>We are working toward providing time and frequency dependent models</a:t>
            </a:r>
            <a:br>
              <a:rPr lang="en-US" sz="2200" dirty="0"/>
            </a:br>
            <a:r>
              <a:rPr lang="en-US" sz="2200" dirty="0"/>
              <a:t>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37090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121024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CASA task </a:t>
            </a:r>
            <a:r>
              <a:rPr lang="en-US" dirty="0" err="1"/>
              <a:t>setjy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https://casadocs.readthedocs.io/en/stable/api/tt/casatasks.imaging.setjy.html</a:t>
            </a:r>
            <a:r>
              <a:rPr lang="en-US" sz="1400" dirty="0"/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202440" y="896041"/>
            <a:ext cx="8874080" cy="28623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Note: </a:t>
            </a:r>
            <a:r>
              <a:rPr lang="en-US" b="1" i="1" dirty="0" err="1"/>
              <a:t>setjy</a:t>
            </a:r>
            <a:r>
              <a:rPr lang="en-US" b="1" i="1" dirty="0"/>
              <a:t> in manual w/o model assumes all emission is from a point source at the phase center! No spatial models are provided within CASA or by NRAO for polarimetry.</a:t>
            </a:r>
            <a:endParaRPr lang="en-US" b="1" i="1" dirty="0">
              <a:latin typeface="Gill Sans MT" panose="020B0502020104020203" pitchFamily="34" charset="0"/>
            </a:endParaRPr>
          </a:p>
          <a:p>
            <a:endParaRPr lang="en-US" dirty="0"/>
          </a:p>
          <a:p>
            <a:r>
              <a:rPr lang="en-US" dirty="0"/>
              <a:t>standard	     =   'manual'     	#  Flux density standard</a:t>
            </a:r>
            <a:br>
              <a:rPr lang="en-US" dirty="0"/>
            </a:br>
            <a:r>
              <a:rPr lang="en-US" dirty="0" err="1"/>
              <a:t>fluxdensity</a:t>
            </a:r>
            <a:r>
              <a:rPr lang="en-US" dirty="0"/>
              <a:t>   =  [1, 0, 0, 0]	#  Specified flux density in </a:t>
            </a:r>
            <a:r>
              <a:rPr lang="en-US" dirty="0" err="1"/>
              <a:t>Jy</a:t>
            </a:r>
            <a:r>
              <a:rPr lang="en-US" dirty="0"/>
              <a:t> [I,Q,U,V]</a:t>
            </a:r>
            <a:br>
              <a:rPr lang="en-US" dirty="0"/>
            </a:br>
            <a:r>
              <a:rPr lang="en-US" dirty="0" err="1"/>
              <a:t>spix</a:t>
            </a:r>
            <a:r>
              <a:rPr lang="en-US" dirty="0"/>
              <a:t>                =      []        		#  Spectral index (including higher terms) of I </a:t>
            </a:r>
            <a:r>
              <a:rPr lang="en-US" dirty="0" err="1"/>
              <a:t>fluxdensity</a:t>
            </a:r>
            <a:br>
              <a:rPr lang="en-US" dirty="0"/>
            </a:br>
            <a:r>
              <a:rPr lang="en-US" dirty="0" err="1"/>
              <a:t>reffreq</a:t>
            </a:r>
            <a:r>
              <a:rPr lang="en-US" dirty="0"/>
              <a:t>          =         ''        		#  Reference frequency for </a:t>
            </a:r>
            <a:r>
              <a:rPr lang="en-US" dirty="0" err="1"/>
              <a:t>spix</a:t>
            </a:r>
            <a:endParaRPr lang="en-US" dirty="0"/>
          </a:p>
          <a:p>
            <a:r>
              <a:rPr lang="en-US" dirty="0" err="1"/>
              <a:t>polindex</a:t>
            </a:r>
            <a:r>
              <a:rPr lang="en-US" dirty="0"/>
              <a:t>       =         []   #  </a:t>
            </a:r>
            <a:r>
              <a:rPr lang="en-US" dirty="0" err="1"/>
              <a:t>Coeff</a:t>
            </a:r>
            <a:r>
              <a:rPr lang="en-US" dirty="0"/>
              <a:t>. of an expansion of freq.-dependent linear pol. fraction </a:t>
            </a:r>
            <a:br>
              <a:rPr lang="en-US" dirty="0"/>
            </a:br>
            <a:r>
              <a:rPr lang="en-US" dirty="0" err="1"/>
              <a:t>polangle</a:t>
            </a:r>
            <a:r>
              <a:rPr lang="en-US" dirty="0"/>
              <a:t>       =         []   #  </a:t>
            </a:r>
            <a:r>
              <a:rPr lang="en-US" dirty="0" err="1"/>
              <a:t>Coeff</a:t>
            </a:r>
            <a:r>
              <a:rPr lang="en-US" dirty="0"/>
              <a:t>. of an expansion of freq.-dependent  pol. angle (in radians)</a:t>
            </a:r>
            <a:br>
              <a:rPr lang="en-US" dirty="0"/>
            </a:br>
            <a:r>
              <a:rPr lang="en-US" dirty="0" err="1"/>
              <a:t>rotmeas</a:t>
            </a:r>
            <a:r>
              <a:rPr lang="en-US" dirty="0"/>
              <a:t>        =        0.0        	#  Rotation measure (in rad/m^2)</a:t>
            </a:r>
            <a:endParaRPr lang="en-US" b="1" i="1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9920" y="3844924"/>
                <a:ext cx="8739120" cy="68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𝑓𝑙𝑢𝑥𝑑𝑒𝑛𝑠𝑖𝑡𝑦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[0]∗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𝑟𝑒𝑓𝑓𝑟𝑒𝑞</m:t>
                              </m:r>
                            </m:den>
                          </m:f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𝑠𝑝𝑖𝑥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[0]+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𝑠𝑝𝑖𝑥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[1]∗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𝑒𝑓𝑓𝑟𝑒𝑞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)+..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0" y="3844924"/>
                <a:ext cx="8739120" cy="687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4972" y="4631463"/>
                <a:ext cx="7858898" cy="745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𝑃𝐼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2∗(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72" y="4631463"/>
                <a:ext cx="7858898" cy="745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852" y="5376860"/>
                <a:ext cx="8362215" cy="66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𝑎𝑟𝑐𝑡𝑎𝑛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2∗(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𝑟𝑒𝑓𝑓𝑟𝑒𝑞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52" y="5376860"/>
                <a:ext cx="8362215" cy="667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19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3C48: Lin. Pol. Angle Calibrator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1" y="778469"/>
            <a:ext cx="4406743" cy="3009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96" y="3648818"/>
            <a:ext cx="3875884" cy="2627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6424" y="447637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3178" y="3760972"/>
            <a:ext cx="3515776" cy="2636832"/>
            <a:chOff x="777322" y="3958194"/>
            <a:chExt cx="3515776" cy="2636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22" y="3958194"/>
              <a:ext cx="3515776" cy="26368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72290" y="4302059"/>
              <a:ext cx="235032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Gill Sans MT" panose="020B0502020104020203" pitchFamily="34" charset="0"/>
                </a:rPr>
                <a:t>OVRO 15 GHz (single-dish)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8997" y="5952565"/>
              <a:ext cx="1127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latin typeface="Gill Sans MT" panose="020B0502020104020203" pitchFamily="34" charset="0"/>
                </a:rPr>
                <a:t>Kiehlmann</a:t>
              </a:r>
              <a:r>
                <a:rPr lang="en-US" sz="1200" i="1" dirty="0">
                  <a:latin typeface="Gill Sans MT" panose="020B0502020104020203" pitchFamily="34" charset="0"/>
                </a:rPr>
                <a:t> et al.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058997" y="4676586"/>
              <a:ext cx="1070744" cy="90453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50"/>
            <a:ext cx="4757351" cy="32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8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040" y="929148"/>
            <a:ext cx="8636000" cy="619125"/>
          </a:xfrm>
        </p:spPr>
        <p:txBody>
          <a:bodyPr/>
          <a:lstStyle/>
          <a:p>
            <a:r>
              <a:rPr lang="en-US" sz="2200" i="1" dirty="0"/>
              <a:t>Common question: determining the coefficients for 3C48 at S-band – </a:t>
            </a:r>
            <a:r>
              <a:rPr lang="en-US" sz="2200" i="1" dirty="0" err="1"/>
              <a:t>Spix</a:t>
            </a:r>
            <a:br>
              <a:rPr lang="en-US" sz="2200" i="1" dirty="0"/>
            </a:br>
            <a:r>
              <a:rPr lang="en-US" sz="2200" i="1" dirty="0">
                <a:hlinkClick r:id="rId3"/>
              </a:rPr>
              <a:t>http://www.aoc.nrao.edu/~fschinze/DRW/fit_I.py</a:t>
            </a:r>
            <a:endParaRPr lang="en-US" sz="2200" i="1" dirty="0"/>
          </a:p>
          <a:p>
            <a:br>
              <a:rPr lang="en-US" sz="2200" i="1" dirty="0"/>
            </a:br>
            <a:endParaRPr lang="en-US" sz="2200" i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CASA task </a:t>
            </a:r>
            <a:r>
              <a:rPr lang="en-US" dirty="0" err="1"/>
              <a:t>setjy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https://casadocs.readthedocs.io/en/stable/api/tt/casatasks.imaging.setjy.html#description</a:t>
            </a:r>
            <a:r>
              <a:rPr lang="en-US" sz="1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" y="1574568"/>
            <a:ext cx="7352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We use known values of 3C48 to fit Stokes I and spectral index &amp; curvature.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1" y="2131974"/>
            <a:ext cx="4880919" cy="3678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6635578" y="2319564"/>
            <a:ext cx="23354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I@3GHz = 8.5555 </a:t>
            </a:r>
            <a:r>
              <a:rPr lang="en-US" dirty="0" err="1">
                <a:latin typeface="Gill Sans MT" panose="020B0502020104020203" pitchFamily="34" charset="0"/>
              </a:rPr>
              <a:t>Jy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 err="1">
                <a:latin typeface="Gill Sans MT" panose="020B0502020104020203" pitchFamily="34" charset="0"/>
              </a:rPr>
              <a:t>spix</a:t>
            </a:r>
            <a:r>
              <a:rPr lang="en-US" dirty="0">
                <a:latin typeface="Gill Sans MT" panose="020B0502020104020203" pitchFamily="34" charset="0"/>
              </a:rPr>
              <a:t>  = [-0.88640,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-0.14323]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8AEB3-E55D-4A75-9472-8B7C3B7212E2}"/>
              </a:ext>
            </a:extLst>
          </p:cNvPr>
          <p:cNvSpPr txBox="1"/>
          <p:nvPr/>
        </p:nvSpPr>
        <p:spPr>
          <a:xfrm>
            <a:off x="5428880" y="3784707"/>
            <a:ext cx="3715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hlinkClick r:id="rId6"/>
              </a:rPr>
              <a:t>Text files for different calibrators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(3C48, 3C138, 3C147, 3C196, 3C295)</a:t>
            </a:r>
            <a:br>
              <a:rPr lang="en-US" dirty="0">
                <a:latin typeface="Gill Sans MT" panose="020B0502020104020203" pitchFamily="34" charset="0"/>
              </a:rPr>
            </a:b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9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i="1" dirty="0"/>
              <a:t>Common question: determining the coefficients for 3C48 at S-band – </a:t>
            </a:r>
            <a:r>
              <a:rPr lang="en-US" sz="2200" i="1" dirty="0" err="1"/>
              <a:t>polindex</a:t>
            </a:r>
            <a:endParaRPr lang="en-US" sz="2200" i="1" dirty="0"/>
          </a:p>
          <a:p>
            <a:r>
              <a:rPr lang="en-US" sz="2200" i="1" dirty="0">
                <a:hlinkClick r:id="rId3"/>
              </a:rPr>
              <a:t>http://www.aoc.nrao.edu/~fschinze/DRW21/fit_PF.py</a:t>
            </a:r>
            <a:endParaRPr lang="en-US" sz="2200" i="1" dirty="0"/>
          </a:p>
          <a:p>
            <a:endParaRPr lang="en-US" sz="2200" i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CASA task </a:t>
            </a:r>
            <a:r>
              <a:rPr lang="en-US" dirty="0" err="1"/>
              <a:t>setjy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https://casadocs.readthedocs.io/en/stable/api/tt/casatasks.imaging.setjy.html</a:t>
            </a:r>
            <a:r>
              <a:rPr lang="en-US" sz="1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" y="1321021"/>
            <a:ext cx="6136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We use known values of 3C48 to fit linear polarization fraction.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059846"/>
            <a:ext cx="5364761" cy="4043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5499721" y="2500724"/>
            <a:ext cx="3509319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polindex</a:t>
            </a:r>
            <a:r>
              <a:rPr lang="en-US" dirty="0">
                <a:latin typeface="Gill Sans MT" panose="020B0502020104020203" pitchFamily="34" charset="0"/>
              </a:rPr>
              <a:t> = [0.02152579,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0.03924469,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0.00382036,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-0.0192665]</a:t>
            </a:r>
          </a:p>
        </p:txBody>
      </p:sp>
    </p:spTree>
    <p:extLst>
      <p:ext uri="{BB962C8B-B14F-4D97-AF65-F5344CB8AC3E}">
        <p14:creationId xmlns:p14="http://schemas.microsoft.com/office/powerpoint/2010/main" val="52366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101432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Polarized Radio Emission – Why do we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827" y="836693"/>
            <a:ext cx="22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Synchrotron 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9652" y="84110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Zeeman Splitting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1417" y="1206025"/>
            <a:ext cx="3533836" cy="2332253"/>
            <a:chOff x="1122738" y="2985553"/>
            <a:chExt cx="4389061" cy="3171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38" y="2985553"/>
              <a:ext cx="4389061" cy="31711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22738" y="5575182"/>
              <a:ext cx="1425390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000" i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Fletcher, Beck, 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000" i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&amp; Hubble Heritage Team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8183" y="3270123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M51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1300014"/>
            <a:ext cx="2832100" cy="237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943" y="1206025"/>
            <a:ext cx="2373889" cy="951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7" y="4054397"/>
            <a:ext cx="1709746" cy="199166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7843" t="14394" r="6863" b="15909"/>
          <a:stretch>
            <a:fillRect/>
          </a:stretch>
        </p:blipFill>
        <p:spPr bwMode="auto">
          <a:xfrm>
            <a:off x="2233560" y="4048770"/>
            <a:ext cx="1841997" cy="19478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4040" y="5442831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Moon @ P-band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633" y="5440881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Mars @ K-band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4" y="3930395"/>
            <a:ext cx="4027398" cy="1888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0276" y="5765499"/>
            <a:ext cx="2363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Haverkorn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Katgert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&amp; de </a:t>
            </a:r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Bruyn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2003</a:t>
            </a:r>
            <a:endParaRPr lang="en-US" sz="12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0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i="1" dirty="0"/>
              <a:t>Common question: determining the coefficients for 3C48 at S-band – </a:t>
            </a:r>
            <a:r>
              <a:rPr lang="en-US" sz="2200" i="1" dirty="0" err="1"/>
              <a:t>polangle</a:t>
            </a:r>
            <a:br>
              <a:rPr lang="en-US" sz="2200" i="1" dirty="0"/>
            </a:br>
            <a:r>
              <a:rPr lang="en-US" sz="2200" i="1" dirty="0">
                <a:hlinkClick r:id="rId3"/>
              </a:rPr>
              <a:t>http://www.aoc.nrao.edu/~fschinze/DRW/fit_PA.py</a:t>
            </a:r>
            <a:endParaRPr lang="en-US" sz="2200" i="1" dirty="0"/>
          </a:p>
          <a:p>
            <a:endParaRPr lang="en-US" sz="2200" i="1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CASA task </a:t>
            </a:r>
            <a:r>
              <a:rPr lang="en-US" dirty="0" err="1"/>
              <a:t>setjy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4"/>
              </a:rPr>
              <a:t>https://casadocs.readthedocs.io/en/stable/api/tt/casatasks.imaging.setjy.html</a:t>
            </a:r>
            <a:r>
              <a:rPr lang="en-US" sz="1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960" y="1321021"/>
            <a:ext cx="684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We use known values of 3C48 to fit linear polarization angle in radians.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" y="2088292"/>
            <a:ext cx="5214230" cy="39299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5349189" y="2503175"/>
            <a:ext cx="3509319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polangle</a:t>
            </a:r>
            <a:r>
              <a:rPr lang="en-US" dirty="0">
                <a:latin typeface="Gill Sans MT" panose="020B0502020104020203" pitchFamily="34" charset="0"/>
              </a:rPr>
              <a:t>  = [-2.74383385,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1.77521589,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-1.76969593,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0.60267279,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      0.96191507]</a:t>
            </a:r>
          </a:p>
        </p:txBody>
      </p:sp>
    </p:spTree>
    <p:extLst>
      <p:ext uri="{BB962C8B-B14F-4D97-AF65-F5344CB8AC3E}">
        <p14:creationId xmlns:p14="http://schemas.microsoft.com/office/powerpoint/2010/main" val="315774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Putting it all together in a </a:t>
            </a:r>
            <a:r>
              <a:rPr lang="en-US" dirty="0" err="1"/>
              <a:t>setjy</a:t>
            </a:r>
            <a:r>
              <a:rPr lang="en-US" dirty="0"/>
              <a:t>() call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811078"/>
            <a:ext cx="8874080" cy="5078313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%</a:t>
            </a:r>
            <a:r>
              <a:rPr lang="en-US" dirty="0" err="1">
                <a:latin typeface="Gill Sans MT" panose="020B0502020104020203" pitchFamily="34" charset="0"/>
              </a:rPr>
              <a:t>cpaste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err="1">
                <a:latin typeface="Gill Sans MT" panose="020B0502020104020203" pitchFamily="34" charset="0"/>
              </a:rPr>
              <a:t>reffreq</a:t>
            </a:r>
            <a:r>
              <a:rPr lang="en-US" dirty="0">
                <a:latin typeface="Gill Sans MT" panose="020B0502020104020203" pitchFamily="34" charset="0"/>
              </a:rPr>
              <a:t>	= '3.0 GHz'           # reference frequency for fit values</a:t>
            </a:r>
          </a:p>
          <a:p>
            <a:r>
              <a:rPr lang="en-US" dirty="0">
                <a:latin typeface="Gill Sans MT" panose="020B0502020104020203" pitchFamily="34" charset="0"/>
              </a:rPr>
              <a:t>I         	= 8.5555       # Stokes I flux density @ reference frequency</a:t>
            </a:r>
          </a:p>
          <a:p>
            <a:r>
              <a:rPr lang="en-US" dirty="0">
                <a:latin typeface="Gill Sans MT" panose="020B0502020104020203" pitchFamily="34" charset="0"/>
              </a:rPr>
              <a:t>alpha  	= [-0.8864, -0.14323] # spectral index and curvature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polindex</a:t>
            </a:r>
            <a:r>
              <a:rPr lang="en-US" dirty="0">
                <a:latin typeface="Gill Sans MT" panose="020B0502020104020203" pitchFamily="34" charset="0"/>
              </a:rPr>
              <a:t>	= [0.02152579, 0.03924469, 0.00382036, -0.0192665] # polarization fraction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polangle</a:t>
            </a:r>
            <a:r>
              <a:rPr lang="en-US" dirty="0">
                <a:latin typeface="Gill Sans MT" panose="020B0502020104020203" pitchFamily="34" charset="0"/>
              </a:rPr>
              <a:t>  	= [-2.74383385, 1.77521589, -1.76969593, 0.60267279, 0.96191507] # pol. angle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err="1">
                <a:latin typeface="Gill Sans MT" panose="020B0502020104020203" pitchFamily="34" charset="0"/>
              </a:rPr>
              <a:t>mysetjy</a:t>
            </a:r>
            <a:r>
              <a:rPr lang="en-US" dirty="0">
                <a:latin typeface="Gill Sans MT" panose="020B0502020104020203" pitchFamily="34" charset="0"/>
              </a:rPr>
              <a:t> = </a:t>
            </a:r>
            <a:r>
              <a:rPr lang="en-US" dirty="0" err="1">
                <a:latin typeface="Gill Sans MT" panose="020B0502020104020203" pitchFamily="34" charset="0"/>
              </a:rPr>
              <a:t>setjy</a:t>
            </a:r>
            <a:r>
              <a:rPr lang="en-US" dirty="0">
                <a:latin typeface="Gill Sans MT" panose="020B0502020104020203" pitchFamily="34" charset="0"/>
              </a:rPr>
              <a:t>(vis = 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		field='0137+331=3C48',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scalebychan</a:t>
            </a:r>
            <a:r>
              <a:rPr lang="en-US" dirty="0">
                <a:latin typeface="Gill Sans MT" panose="020B0502020104020203" pitchFamily="34" charset="0"/>
              </a:rPr>
              <a:t>=True,</a:t>
            </a:r>
          </a:p>
          <a:p>
            <a:r>
              <a:rPr lang="en-US" dirty="0">
                <a:latin typeface="Gill Sans MT" panose="020B0502020104020203" pitchFamily="34" charset="0"/>
              </a:rPr>
              <a:t>		standard='manual',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fluxdensity</a:t>
            </a:r>
            <a:r>
              <a:rPr lang="en-US" dirty="0">
                <a:latin typeface="Gill Sans MT" panose="020B0502020104020203" pitchFamily="34" charset="0"/>
              </a:rPr>
              <a:t>=[I,0,0,0],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spix</a:t>
            </a:r>
            <a:r>
              <a:rPr lang="en-US" dirty="0">
                <a:latin typeface="Gill Sans MT" panose="020B0502020104020203" pitchFamily="34" charset="0"/>
              </a:rPr>
              <a:t>=alpha,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reffreq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reffreq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polindex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polindex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polangle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polangle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rotmeas</a:t>
            </a:r>
            <a:r>
              <a:rPr lang="en-US" dirty="0">
                <a:latin typeface="Gill Sans MT" panose="020B0502020104020203" pitchFamily="34" charset="0"/>
              </a:rPr>
              <a:t>=0,</a:t>
            </a:r>
          </a:p>
          <a:p>
            <a:r>
              <a:rPr lang="en-US" dirty="0">
                <a:latin typeface="Gill Sans MT" panose="020B0502020104020203" pitchFamily="34" charset="0"/>
              </a:rPr>
              <a:t>		</a:t>
            </a:r>
            <a:r>
              <a:rPr lang="en-US" dirty="0" err="1">
                <a:latin typeface="Gill Sans MT" panose="020B0502020104020203" pitchFamily="34" charset="0"/>
              </a:rPr>
              <a:t>usescratch</a:t>
            </a:r>
            <a:r>
              <a:rPr lang="en-US" dirty="0">
                <a:latin typeface="Gill Sans MT" panose="020B0502020104020203" pitchFamily="34" charset="0"/>
              </a:rPr>
              <a:t>=True) </a:t>
            </a:r>
          </a:p>
        </p:txBody>
      </p:sp>
    </p:spTree>
    <p:extLst>
      <p:ext uri="{BB962C8B-B14F-4D97-AF65-F5344CB8AC3E}">
        <p14:creationId xmlns:p14="http://schemas.microsoft.com/office/powerpoint/2010/main" val="161645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Check the model was set correctly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3469" y="133465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RR amplitude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9182" y="74640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RL amplitude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3835" y="3406998"/>
            <a:ext cx="102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RL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188"/>
            <a:ext cx="4490043" cy="3290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8" y="3741247"/>
            <a:ext cx="3174832" cy="2326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68" y="1062271"/>
            <a:ext cx="3174832" cy="23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892" y="2533136"/>
            <a:ext cx="6931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Step 1: Determine R-L delay</a:t>
            </a:r>
          </a:p>
        </p:txBody>
      </p:sp>
    </p:spTree>
    <p:extLst>
      <p:ext uri="{BB962C8B-B14F-4D97-AF65-F5344CB8AC3E}">
        <p14:creationId xmlns:p14="http://schemas.microsoft.com/office/powerpoint/2010/main" val="314365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35719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Solving for the cross-hand delays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865204"/>
            <a:ext cx="8874080" cy="4801314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# solve using Single Band Delay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kcross_sbd</a:t>
            </a:r>
            <a:r>
              <a:rPr lang="en-US" dirty="0">
                <a:latin typeface="Gill Sans MT" panose="020B0502020104020203" pitchFamily="34" charset="0"/>
              </a:rPr>
              <a:t> = 'TDRW0001_calibrated.Kcross_sbd'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gaincal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caltable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kcross_sbd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    field='</a:t>
            </a:r>
            <a:r>
              <a:rPr lang="en-US" b="1" dirty="0">
                <a:latin typeface="Gill Sans MT" panose="020B0502020104020203" pitchFamily="34" charset="0"/>
              </a:rPr>
              <a:t>0137+331=3C48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='0~7:5~58',                    # ignore edge channels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refant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b="1" dirty="0">
                <a:latin typeface="Gill Sans MT" panose="020B0502020104020203" pitchFamily="34" charset="0"/>
              </a:rPr>
              <a:t>'ea10</a:t>
            </a:r>
            <a:r>
              <a:rPr lang="en-US" dirty="0">
                <a:latin typeface="Gill Sans MT" panose="020B0502020104020203" pitchFamily="34" charset="0"/>
              </a:rPr>
              <a:t>',                       # same reference antenna used from parallel hand calibration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gaintype</a:t>
            </a:r>
            <a:r>
              <a:rPr lang="en-US" dirty="0">
                <a:latin typeface="Gill Sans MT" panose="020B0502020104020203" pitchFamily="34" charset="0"/>
              </a:rPr>
              <a:t>='KCROSS',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solint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dirty="0" err="1">
                <a:latin typeface="Gill Sans MT" panose="020B0502020104020203" pitchFamily="34" charset="0"/>
              </a:rPr>
              <a:t>inf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combine='scan',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calmode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dirty="0" err="1">
                <a:latin typeface="Gill Sans MT" panose="020B0502020104020203" pitchFamily="34" charset="0"/>
              </a:rPr>
              <a:t>ap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append=False,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gaintable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interp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dirty="0">
                <a:latin typeface="Gill Sans MT" panose="020B0502020104020203" pitchFamily="34" charset="0"/>
              </a:rPr>
              <a:t>=[[]],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parang</a:t>
            </a:r>
            <a:r>
              <a:rPr lang="en-US" dirty="0">
                <a:latin typeface="Gill Sans MT" panose="020B0502020104020203" pitchFamily="34" charset="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627991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the cross-hand delays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289368"/>
            <a:ext cx="887408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For single band delay there are 8 solutions:</a:t>
            </a: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=0 Global cross-hand delay=5.71477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=1 Global cross-hand delay=1.51269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=2 Global cross-hand delay=-1.36895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=3 Global cross-hand delay=0.468607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=4 Global cross-hand delay=4.29537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=5 Global cross-hand delay=1.23363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=6 Global cross-hand delay=3.72454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=7 Global cross-hand delay=3.04475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Output printed in the logger</a:t>
            </a:r>
          </a:p>
        </p:txBody>
      </p:sp>
    </p:spTree>
    <p:extLst>
      <p:ext uri="{BB962C8B-B14F-4D97-AF65-F5344CB8AC3E}">
        <p14:creationId xmlns:p14="http://schemas.microsoft.com/office/powerpoint/2010/main" val="3240207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Solving for the cross-hand delays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visualize resulting delays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8" y="1685291"/>
            <a:ext cx="5689496" cy="41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3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Solving for the cross-hand delays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798709"/>
            <a:ext cx="8874080" cy="5078313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# solve using Multi-Band Delay</a:t>
            </a:r>
          </a:p>
          <a:p>
            <a:r>
              <a:rPr lang="en-US" dirty="0">
                <a:latin typeface="Gill Sans MT" panose="020B0502020104020203" pitchFamily="34" charset="0"/>
              </a:rPr>
              <a:t>%</a:t>
            </a:r>
            <a:r>
              <a:rPr lang="en-US" dirty="0" err="1">
                <a:latin typeface="Gill Sans MT" panose="020B0502020104020203" pitchFamily="34" charset="0"/>
              </a:rPr>
              <a:t>cpaste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err="1">
                <a:latin typeface="Gill Sans MT" panose="020B0502020104020203" pitchFamily="34" charset="0"/>
              </a:rPr>
              <a:t>kcross_mbd</a:t>
            </a:r>
            <a:r>
              <a:rPr lang="en-US" dirty="0">
                <a:latin typeface="Gill Sans MT" panose="020B0502020104020203" pitchFamily="34" charset="0"/>
              </a:rPr>
              <a:t> = 'TDRW0001_calibrated.Kcross_mbd'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gaincal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caltable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kcross_mbd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    field='0137+331=3C48',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='0~7:5~58',                    # ignore edge channels;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 of a single baseband 1 GHz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refant</a:t>
            </a:r>
            <a:r>
              <a:rPr lang="en-US" dirty="0">
                <a:latin typeface="Gill Sans MT" panose="020B0502020104020203" pitchFamily="34" charset="0"/>
              </a:rPr>
              <a:t>='ea10',                        # same reference antenna used from parallel hand calibration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gaintype</a:t>
            </a:r>
            <a:r>
              <a:rPr lang="en-US" dirty="0">
                <a:latin typeface="Gill Sans MT" panose="020B0502020104020203" pitchFamily="34" charset="0"/>
              </a:rPr>
              <a:t>='KCROSS',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solint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dirty="0" err="1">
                <a:latin typeface="Gill Sans MT" panose="020B0502020104020203" pitchFamily="34" charset="0"/>
              </a:rPr>
              <a:t>inf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b="1" dirty="0">
                <a:latin typeface="Gill Sans MT" panose="020B0502020104020203" pitchFamily="34" charset="0"/>
              </a:rPr>
              <a:t>combine='</a:t>
            </a:r>
            <a:r>
              <a:rPr lang="en-US" b="1" dirty="0" err="1">
                <a:latin typeface="Gill Sans MT" panose="020B0502020104020203" pitchFamily="34" charset="0"/>
              </a:rPr>
              <a:t>scan,spw</a:t>
            </a:r>
            <a:r>
              <a:rPr lang="en-US" b="1" dirty="0">
                <a:latin typeface="Gill Sans MT" panose="020B0502020104020203" pitchFamily="34" charset="0"/>
              </a:rPr>
              <a:t>',             # combine spectral windows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calmode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dirty="0" err="1">
                <a:latin typeface="Gill Sans MT" panose="020B0502020104020203" pitchFamily="34" charset="0"/>
              </a:rPr>
              <a:t>ap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append=False,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gaintable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interp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dirty="0">
                <a:latin typeface="Gill Sans MT" panose="020B0502020104020203" pitchFamily="34" charset="0"/>
              </a:rPr>
              <a:t>=[[]],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</a:t>
            </a:r>
            <a:r>
              <a:rPr lang="en-US" dirty="0" err="1">
                <a:latin typeface="Gill Sans MT" panose="020B0502020104020203" pitchFamily="34" charset="0"/>
              </a:rPr>
              <a:t>parang</a:t>
            </a:r>
            <a:r>
              <a:rPr lang="en-US" dirty="0">
                <a:latin typeface="Gill Sans MT" panose="020B0502020104020203" pitchFamily="34" charset="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8803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the cross-hand delays</a:t>
            </a:r>
            <a:endParaRPr lang="en-US" sz="26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73040" y="670243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Output printed in the logger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4492374"/>
            <a:ext cx="887408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For multiband delay there is one solution:</a:t>
            </a:r>
          </a:p>
          <a:p>
            <a:r>
              <a:rPr lang="en-US" dirty="0">
                <a:latin typeface="Gill Sans MT" panose="020B0502020104020203" pitchFamily="34" charset="0"/>
              </a:rPr>
              <a:t>	Multi-band cross-hand delay=3.68198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336518"/>
            <a:ext cx="887408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For single band delay there are 8 solutions:</a:t>
            </a: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=0 Global cross-hand delay=5.71477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=1 Global cross-hand delay=1.51269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=2 Global cross-hand delay=-1.36895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=3 Global cross-hand delay=0.468607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=4 Global cross-hand delay=4.29537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=5 Global cross-hand delay=1.23363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=6 Global cross-hand delay=3.72454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=7 Global cross-hand delay=3.04475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023" y="3921841"/>
            <a:ext cx="338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mean: 2.33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r>
              <a:rPr lang="en-US" dirty="0">
                <a:latin typeface="Gill Sans MT" panose="020B0502020104020203" pitchFamily="34" charset="0"/>
              </a:rPr>
              <a:t>; median: 2.28 </a:t>
            </a:r>
            <a:r>
              <a:rPr lang="en-US" dirty="0" err="1">
                <a:latin typeface="Gill Sans MT" panose="020B0502020104020203" pitchFamily="34" charset="0"/>
              </a:rPr>
              <a:t>nsec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19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043" y="2224217"/>
            <a:ext cx="7593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Step 2: Determine Polarization</a:t>
            </a:r>
            <a:br>
              <a:rPr lang="en-US" sz="4000" b="1" dirty="0">
                <a:latin typeface="Gill Sans MT" panose="020B0502020104020203" pitchFamily="34" charset="0"/>
              </a:rPr>
            </a:br>
            <a:r>
              <a:rPr lang="en-US" sz="4000" b="1" dirty="0">
                <a:latin typeface="Gill Sans MT" panose="020B0502020104020203" pitchFamily="34" charset="0"/>
              </a:rPr>
              <a:t>            Leakage b/w R &amp; L</a:t>
            </a:r>
          </a:p>
        </p:txBody>
      </p:sp>
    </p:spTree>
    <p:extLst>
      <p:ext uri="{BB962C8B-B14F-4D97-AF65-F5344CB8AC3E}">
        <p14:creationId xmlns:p14="http://schemas.microsoft.com/office/powerpoint/2010/main" val="108856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101432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Polarized Radio Emission – Why do we care?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827" y="836693"/>
            <a:ext cx="22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Synchrotron Emission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9652" y="84110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Zeeman Splitting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1417" y="1206025"/>
            <a:ext cx="3533836" cy="2332253"/>
            <a:chOff x="1122738" y="2985553"/>
            <a:chExt cx="4389061" cy="31711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38" y="2985553"/>
              <a:ext cx="4389061" cy="31711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22738" y="5575182"/>
              <a:ext cx="1425390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1000" i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Fletcher, Beck, 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US" sz="1000" i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&amp; Hubble Heritage Team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8183" y="3270123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Gill Sans MT" pitchFamily="34" charset="0"/>
                  <a:cs typeface="Gill Sans" pitchFamily="17" charset="0"/>
                </a:rPr>
                <a:t>M51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1300014"/>
            <a:ext cx="2832100" cy="2375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943" y="1206025"/>
            <a:ext cx="2373889" cy="951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7" y="4054397"/>
            <a:ext cx="1709746" cy="199166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7843" t="14394" r="6863" b="15909"/>
          <a:stretch>
            <a:fillRect/>
          </a:stretch>
        </p:blipFill>
        <p:spPr bwMode="auto">
          <a:xfrm>
            <a:off x="2233560" y="4048770"/>
            <a:ext cx="1841997" cy="19478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4040" y="5442831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Moon @ P-band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633" y="5440881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Mars @ K-band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54" y="3930395"/>
            <a:ext cx="4027398" cy="18880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0276" y="5765499"/>
            <a:ext cx="2363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Haverkorn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</a:t>
            </a:r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Katgert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, &amp; de </a:t>
            </a:r>
            <a:r>
              <a:rPr lang="en-US" sz="1200" i="1" dirty="0" err="1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Bruyn</a:t>
            </a:r>
            <a:r>
              <a:rPr lang="en-US" sz="1200" i="1" dirty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 2003</a:t>
            </a:r>
            <a:endParaRPr lang="en-US" sz="1200" i="1" dirty="0">
              <a:latin typeface="Gill Sans MT" panose="020B0502020104020203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3363" y="1465658"/>
            <a:ext cx="1964976" cy="2695635"/>
            <a:chOff x="4413363" y="1465658"/>
            <a:chExt cx="1964976" cy="269563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4" r="-1043"/>
            <a:stretch/>
          </p:blipFill>
          <p:spPr bwMode="auto">
            <a:xfrm>
              <a:off x="4413363" y="1465658"/>
              <a:ext cx="1964976" cy="2649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579754" y="3884294"/>
              <a:ext cx="1717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latin typeface="Gill Sans MT" panose="020B0502020104020203" pitchFamily="34" charset="0"/>
                </a:rPr>
                <a:t>Momjian</a:t>
              </a:r>
              <a:r>
                <a:rPr lang="en-US" sz="1200" i="1" dirty="0">
                  <a:latin typeface="Gill Sans MT" panose="020B0502020104020203" pitchFamily="34" charset="0"/>
                </a:rPr>
                <a:t> &amp; </a:t>
              </a:r>
              <a:r>
                <a:rPr lang="en-US" sz="1200" i="1" dirty="0" err="1">
                  <a:latin typeface="Gill Sans MT" panose="020B0502020104020203" pitchFamily="34" charset="0"/>
                </a:rPr>
                <a:t>Sarma</a:t>
              </a:r>
              <a:r>
                <a:rPr lang="en-US" sz="1200" i="1" dirty="0">
                  <a:latin typeface="Gill Sans MT" panose="020B0502020104020203" pitchFamily="34" charset="0"/>
                </a:rPr>
                <a:t> (2012)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16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73040" y="765985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J0259+0747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379" y="4234692"/>
            <a:ext cx="4567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Gill Sans MT" panose="020B0502020104020203" pitchFamily="34" charset="0"/>
              </a:rPr>
              <a:t>~33 degrees </a:t>
            </a:r>
            <a:r>
              <a:rPr lang="en-US" sz="2200" dirty="0" err="1">
                <a:latin typeface="Gill Sans MT" panose="020B0502020104020203" pitchFamily="34" charset="0"/>
              </a:rPr>
              <a:t>parallactic</a:t>
            </a:r>
            <a:r>
              <a:rPr lang="en-US" sz="2200" dirty="0">
                <a:latin typeface="Gill Sans MT" panose="020B0502020104020203" pitchFamily="34" charset="0"/>
              </a:rPr>
              <a:t> angle coverage</a:t>
            </a:r>
            <a:br>
              <a:rPr lang="en-US" sz="2200" dirty="0">
                <a:latin typeface="Gill Sans MT" panose="020B0502020104020203" pitchFamily="34" charset="0"/>
              </a:rPr>
            </a:br>
            <a:r>
              <a:rPr lang="en-US" sz="2200" dirty="0">
                <a:latin typeface="Gill Sans MT" panose="020B0502020104020203" pitchFamily="34" charset="0"/>
              </a:rPr>
              <a:t>10 scans/slices; Flux density ~0.9 </a:t>
            </a:r>
            <a:r>
              <a:rPr lang="en-US" sz="2200" dirty="0" err="1">
                <a:latin typeface="Gill Sans MT" panose="020B0502020104020203" pitchFamily="34" charset="0"/>
              </a:rPr>
              <a:t>Jy</a:t>
            </a:r>
            <a:endParaRPr lang="en-US" sz="22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0949"/>
            <a:ext cx="4538087" cy="3326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289" y="4652618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1 min scan ~ 900 S/N ~ 1% on-axis spurious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will check using J2355+7828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5146" y="4426181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latin typeface="Gill Sans MT" panose="020B0502020104020203" pitchFamily="34" charset="0"/>
                <a:hlinkClick r:id="rId3"/>
              </a:rPr>
              <a:t>Hales (2017)</a:t>
            </a:r>
            <a:endParaRPr lang="en-US" sz="1100" i="1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9" y="1334194"/>
            <a:ext cx="4147095" cy="29004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13176" y="3567953"/>
            <a:ext cx="328706" cy="346635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5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J0259+0747 / </a:t>
            </a:r>
            <a:r>
              <a:rPr lang="en-US" dirty="0" err="1"/>
              <a:t>Df+QU</a:t>
            </a:r>
            <a:r>
              <a:rPr lang="en-US" dirty="0"/>
              <a:t> – polarized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603693"/>
            <a:ext cx="8874080" cy="3970318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%</a:t>
            </a:r>
            <a:r>
              <a:rPr lang="en-US" dirty="0" err="1">
                <a:latin typeface="Gill Sans MT" panose="020B0502020104020203" pitchFamily="34" charset="0"/>
              </a:rPr>
              <a:t>cpaste</a:t>
            </a: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dtab_J0259 = 'TDRW0001_calibrated.DfQU' </a:t>
            </a:r>
          </a:p>
          <a:p>
            <a:r>
              <a:rPr lang="en-US" b="1" dirty="0" err="1">
                <a:latin typeface="Gill Sans MT" panose="020B0502020104020203" pitchFamily="34" charset="0"/>
              </a:rPr>
              <a:t>polcal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caltable</a:t>
            </a:r>
            <a:r>
              <a:rPr lang="en-US" dirty="0">
                <a:latin typeface="Gill Sans MT" panose="020B0502020104020203" pitchFamily="34" charset="0"/>
              </a:rPr>
              <a:t>=dtab_J0259,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intent='CALIBRATE_POL_LEAKAGE#UNSPECIFIED',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refant</a:t>
            </a:r>
            <a:r>
              <a:rPr lang="en-US" dirty="0">
                <a:latin typeface="Gill Sans MT" panose="020B0502020104020203" pitchFamily="34" charset="0"/>
              </a:rPr>
              <a:t>='ea10',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poltype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b="1" dirty="0" err="1">
                <a:latin typeface="Gill Sans MT" panose="020B0502020104020203" pitchFamily="34" charset="0"/>
              </a:rPr>
              <a:t>Df+QU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solint</a:t>
            </a:r>
            <a:r>
              <a:rPr lang="en-US" dirty="0">
                <a:latin typeface="Gill Sans MT" panose="020B0502020104020203" pitchFamily="34" charset="0"/>
              </a:rPr>
              <a:t>='inf,</a:t>
            </a:r>
            <a:r>
              <a:rPr lang="en-US" b="1" dirty="0">
                <a:latin typeface="Gill Sans MT" panose="020B0502020104020203" pitchFamily="34" charset="0"/>
              </a:rPr>
              <a:t>2MHz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combine='scan',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gaintable</a:t>
            </a:r>
            <a:r>
              <a:rPr lang="en-US" dirty="0">
                <a:latin typeface="Gill Sans MT" panose="020B0502020104020203" pitchFamily="34" charset="0"/>
              </a:rPr>
              <a:t>=[</a:t>
            </a:r>
            <a:r>
              <a:rPr lang="en-US" b="1" dirty="0" err="1">
                <a:latin typeface="Gill Sans MT" panose="020B0502020104020203" pitchFamily="34" charset="0"/>
              </a:rPr>
              <a:t>kcross_mbd</a:t>
            </a:r>
            <a:r>
              <a:rPr lang="en-US" dirty="0">
                <a:latin typeface="Gill Sans MT" panose="020B0502020104020203" pitchFamily="34" charset="0"/>
              </a:rPr>
              <a:t>],    # Note, we are using the multi-band </a:t>
            </a:r>
            <a:r>
              <a:rPr lang="en-US" dirty="0" err="1">
                <a:latin typeface="Gill Sans MT" panose="020B0502020104020203" pitchFamily="34" charset="0"/>
              </a:rPr>
              <a:t>Kcross</a:t>
            </a:r>
            <a:r>
              <a:rPr lang="en-US" dirty="0">
                <a:latin typeface="Gill Sans MT" panose="020B0502020104020203" pitchFamily="34" charset="0"/>
              </a:rPr>
              <a:t> delay solutions.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b="1" dirty="0">
                <a:latin typeface="Gill Sans MT" panose="020B0502020104020203" pitchFamily="34" charset="0"/>
              </a:rPr>
              <a:t>=[[0,0,0,0,0,0,0,0]],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append=False)</a:t>
            </a:r>
          </a:p>
        </p:txBody>
      </p:sp>
    </p:spTree>
    <p:extLst>
      <p:ext uri="{BB962C8B-B14F-4D97-AF65-F5344CB8AC3E}">
        <p14:creationId xmlns:p14="http://schemas.microsoft.com/office/powerpoint/2010/main" val="2466799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373040" y="765985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J0259+0747 / </a:t>
            </a:r>
            <a:r>
              <a:rPr lang="en-US" dirty="0" err="1"/>
              <a:t>Df+QU</a:t>
            </a:r>
            <a:r>
              <a:rPr lang="en-US" dirty="0"/>
              <a:t> – polarized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60" y="1222970"/>
            <a:ext cx="31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Check output in logger: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65836" y="1677735"/>
            <a:ext cx="8874080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0): : Q = 0.0261594, U = 0.0334233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0.0424432, X = 25.9754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1): : Q = 0.0145776, U = 0.038399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0.041073, X = 34.6057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2): : Q = 0.016288, U = 0.0391953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0.042445, X = 33.7171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3): : Q = 0.0111993, U = 0.041723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0.0432, X = 37.4874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4): : Q = 0.00822594, U = 0.040461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0.0412887, X = 39.254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5): : Q = 0.00605818, U = 0.0410209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0.0414658, X = 40.7995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6): : Q = -0.00189636, U = 0.0432816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0.0433232, X = 46.2544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  <a:p>
            <a:r>
              <a:rPr lang="en-US" sz="1600" dirty="0">
                <a:latin typeface="Gill Sans MT" panose="020B0502020104020203" pitchFamily="34" charset="0"/>
              </a:rPr>
              <a:t>Fractional polarization solution for J0259+0747 (</a:t>
            </a:r>
            <a:r>
              <a:rPr lang="en-US" sz="1600" dirty="0" err="1">
                <a:latin typeface="Gill Sans MT" panose="020B0502020104020203" pitchFamily="34" charset="0"/>
              </a:rPr>
              <a:t>spw</a:t>
            </a:r>
            <a:r>
              <a:rPr lang="en-US" sz="1600" dirty="0">
                <a:latin typeface="Gill Sans MT" panose="020B0502020104020203" pitchFamily="34" charset="0"/>
              </a:rPr>
              <a:t> = 7): : Q = -0.00785128, U = 0.0475776  </a:t>
            </a:r>
            <a:br>
              <a:rPr lang="en-US" sz="1600" dirty="0">
                <a:latin typeface="Gill Sans MT" panose="020B0502020104020203" pitchFamily="34" charset="0"/>
              </a:rPr>
            </a:br>
            <a:r>
              <a:rPr lang="en-US" sz="1600" dirty="0">
                <a:latin typeface="Gill Sans MT" panose="020B0502020104020203" pitchFamily="34" charset="0"/>
              </a:rPr>
              <a:t>(P = 0.048221, X = 49.6853 </a:t>
            </a:r>
            <a:r>
              <a:rPr lang="en-US" sz="1600" dirty="0" err="1">
                <a:latin typeface="Gill Sans MT" panose="020B0502020104020203" pitchFamily="34" charset="0"/>
              </a:rPr>
              <a:t>deg</a:t>
            </a:r>
            <a:r>
              <a:rPr lang="en-US" sz="1600" dirty="0">
                <a:latin typeface="Gill Sans MT" panose="020B05020201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1909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J0259+0747 / </a:t>
            </a:r>
            <a:r>
              <a:rPr lang="en-US" dirty="0" err="1"/>
              <a:t>Df+QU</a:t>
            </a:r>
            <a:r>
              <a:rPr lang="en-US" dirty="0"/>
              <a:t> – polarized – inspect results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686542"/>
            <a:ext cx="4256111" cy="311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2960"/>
            <a:ext cx="4293181" cy="31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55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J0259+0747 / </a:t>
            </a:r>
            <a:r>
              <a:rPr lang="en-US" dirty="0" err="1"/>
              <a:t>Df+QU</a:t>
            </a:r>
            <a:r>
              <a:rPr lang="en-US" dirty="0"/>
              <a:t> – polarized – inspect results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75" y="1790160"/>
            <a:ext cx="5479430" cy="40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75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J2355+4950 / </a:t>
            </a:r>
            <a:r>
              <a:rPr lang="en-US" dirty="0" err="1"/>
              <a:t>Df</a:t>
            </a:r>
            <a:r>
              <a:rPr lang="en-US" dirty="0"/>
              <a:t> - </a:t>
            </a:r>
            <a:r>
              <a:rPr lang="en-US" dirty="0" err="1"/>
              <a:t>unpolarized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603693"/>
            <a:ext cx="8874080" cy="3693319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dtab_J2355 = 'TDRW0001_calibrated.Df' </a:t>
            </a:r>
          </a:p>
          <a:p>
            <a:r>
              <a:rPr lang="en-US" dirty="0" err="1">
                <a:latin typeface="Gill Sans MT" panose="020B0502020104020203" pitchFamily="34" charset="0"/>
              </a:rPr>
              <a:t>polcal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caltable</a:t>
            </a:r>
            <a:r>
              <a:rPr lang="en-US" dirty="0">
                <a:latin typeface="Gill Sans MT" panose="020B0502020104020203" pitchFamily="34" charset="0"/>
              </a:rPr>
              <a:t>=dtab_J2355,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field='J2355+4950',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refant</a:t>
            </a:r>
            <a:r>
              <a:rPr lang="en-US" dirty="0">
                <a:latin typeface="Gill Sans MT" panose="020B0502020104020203" pitchFamily="34" charset="0"/>
              </a:rPr>
              <a:t>='ea10',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poltype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b="1" dirty="0" err="1">
                <a:latin typeface="Gill Sans MT" panose="020B0502020104020203" pitchFamily="34" charset="0"/>
              </a:rPr>
              <a:t>Df</a:t>
            </a:r>
            <a:r>
              <a:rPr lang="en-US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solint</a:t>
            </a:r>
            <a:r>
              <a:rPr lang="en-US" dirty="0">
                <a:latin typeface="Gill Sans MT" panose="020B0502020104020203" pitchFamily="34" charset="0"/>
              </a:rPr>
              <a:t>='inf,2MHz',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combine='scan',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gaintable</a:t>
            </a:r>
            <a:r>
              <a:rPr lang="en-US" dirty="0">
                <a:latin typeface="Gill Sans MT" panose="020B0502020104020203" pitchFamily="34" charset="0"/>
              </a:rPr>
              <a:t>=[</a:t>
            </a:r>
            <a:r>
              <a:rPr lang="en-US" dirty="0" err="1">
                <a:latin typeface="Gill Sans MT" panose="020B0502020104020203" pitchFamily="34" charset="0"/>
              </a:rPr>
              <a:t>kcross_mbd</a:t>
            </a:r>
            <a:r>
              <a:rPr lang="en-US" dirty="0">
                <a:latin typeface="Gill Sans MT" panose="020B0502020104020203" pitchFamily="34" charset="0"/>
              </a:rPr>
              <a:t>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dirty="0">
                <a:latin typeface="Gill Sans MT" panose="020B0502020104020203" pitchFamily="34" charset="0"/>
              </a:rPr>
              <a:t>=[[0,0,0,0,0,0,0,0]],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append=False)</a:t>
            </a:r>
          </a:p>
        </p:txBody>
      </p:sp>
    </p:spTree>
    <p:extLst>
      <p:ext uri="{BB962C8B-B14F-4D97-AF65-F5344CB8AC3E}">
        <p14:creationId xmlns:p14="http://schemas.microsoft.com/office/powerpoint/2010/main" val="1833103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J2355+4950 / Df – unpolarized – inspect results</a:t>
            </a:r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686542"/>
            <a:ext cx="4256111" cy="311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63326"/>
            <a:ext cx="4287795" cy="31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2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Solving for instrumental polarization</a:t>
            </a:r>
            <a:endParaRPr lang="en-US" sz="26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73040" y="765985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Comparison </a:t>
            </a:r>
            <a:r>
              <a:rPr lang="en-US" dirty="0" err="1"/>
              <a:t>Df+QU</a:t>
            </a:r>
            <a:r>
              <a:rPr lang="en-US" dirty="0"/>
              <a:t> / </a:t>
            </a:r>
            <a:r>
              <a:rPr lang="en-US" dirty="0" err="1"/>
              <a:t>Df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9" y="1722715"/>
            <a:ext cx="4256111" cy="3118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0" y="1722715"/>
            <a:ext cx="4256111" cy="311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736" y="137838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Df+QU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346" y="13783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Df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0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 some cases there are outlier solutions above 0.25 that are most likely due to residual RFI. You can flag those using </a:t>
            </a:r>
            <a:r>
              <a:rPr lang="en-US" sz="2400" dirty="0" err="1"/>
              <a:t>flagdata</a:t>
            </a:r>
            <a:r>
              <a:rPr lang="en-US" sz="2400" dirty="0"/>
              <a:t>.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10897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Flagging amplitude outliers in D-term solutions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726775"/>
            <a:ext cx="8874080" cy="3693319"/>
          </a:xfrm>
          <a:prstGeom prst="rect">
            <a:avLst/>
          </a:prstGeom>
          <a:solidFill>
            <a:schemeClr val="tx1">
              <a:lumMod val="50000"/>
              <a:lumOff val="5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flagdata</a:t>
            </a:r>
            <a:r>
              <a:rPr lang="en-US" dirty="0">
                <a:latin typeface="Gill Sans MT" panose="020B0502020104020203" pitchFamily="34" charset="0"/>
              </a:rPr>
              <a:t>(vis=dtab_J2355,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mode='clip',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correlation='ABS_ALL',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clipminmax</a:t>
            </a:r>
            <a:r>
              <a:rPr lang="en-US" dirty="0">
                <a:latin typeface="Gill Sans MT" panose="020B0502020104020203" pitchFamily="34" charset="0"/>
              </a:rPr>
              <a:t>=[0.0, 0.25],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datacolumn</a:t>
            </a:r>
            <a:r>
              <a:rPr lang="en-US" dirty="0">
                <a:latin typeface="Gill Sans MT" panose="020B0502020104020203" pitchFamily="34" charset="0"/>
              </a:rPr>
              <a:t>='CPARAM',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clipoutside</a:t>
            </a:r>
            <a:r>
              <a:rPr lang="en-US" dirty="0">
                <a:latin typeface="Gill Sans MT" panose="020B0502020104020203" pitchFamily="34" charset="0"/>
              </a:rPr>
              <a:t>=True,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action='apply',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flagbackup</a:t>
            </a:r>
            <a:r>
              <a:rPr lang="en-US" dirty="0">
                <a:latin typeface="Gill Sans MT" panose="020B0502020104020203" pitchFamily="34" charset="0"/>
              </a:rPr>
              <a:t>=False,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savepars</a:t>
            </a:r>
            <a:r>
              <a:rPr lang="en-US" dirty="0">
                <a:latin typeface="Gill Sans MT" panose="020B0502020104020203" pitchFamily="34" charset="0"/>
              </a:rPr>
              <a:t>=False)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 err="1">
                <a:latin typeface="Gill Sans MT" panose="020B0502020104020203" pitchFamily="34" charset="0"/>
              </a:rPr>
              <a:t>flagdata</a:t>
            </a:r>
            <a:r>
              <a:rPr lang="en-US" dirty="0">
                <a:latin typeface="Gill Sans MT" panose="020B0502020104020203" pitchFamily="34" charset="0"/>
              </a:rPr>
              <a:t>(vis=dtab_J0259, mode='clip', correlation='ABS_ALL', </a:t>
            </a:r>
            <a:r>
              <a:rPr lang="en-US" dirty="0" err="1">
                <a:latin typeface="Gill Sans MT" panose="020B0502020104020203" pitchFamily="34" charset="0"/>
              </a:rPr>
              <a:t>clipminmax</a:t>
            </a:r>
            <a:r>
              <a:rPr lang="en-US" dirty="0">
                <a:latin typeface="Gill Sans MT" panose="020B0502020104020203" pitchFamily="34" charset="0"/>
              </a:rPr>
              <a:t>=[0.0, 0.25],      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datacolumn</a:t>
            </a:r>
            <a:r>
              <a:rPr lang="en-US" dirty="0">
                <a:latin typeface="Gill Sans MT" panose="020B0502020104020203" pitchFamily="34" charset="0"/>
              </a:rPr>
              <a:t>='CPARAM', </a:t>
            </a:r>
            <a:r>
              <a:rPr lang="en-US" dirty="0" err="1">
                <a:latin typeface="Gill Sans MT" panose="020B0502020104020203" pitchFamily="34" charset="0"/>
              </a:rPr>
              <a:t>clipoutside</a:t>
            </a:r>
            <a:r>
              <a:rPr lang="en-US" dirty="0">
                <a:latin typeface="Gill Sans MT" panose="020B0502020104020203" pitchFamily="34" charset="0"/>
              </a:rPr>
              <a:t>=True, action='apply', </a:t>
            </a:r>
            <a:r>
              <a:rPr lang="en-US" dirty="0" err="1">
                <a:latin typeface="Gill Sans MT" panose="020B0502020104020203" pitchFamily="34" charset="0"/>
              </a:rPr>
              <a:t>flagbackup</a:t>
            </a:r>
            <a:r>
              <a:rPr lang="en-US" dirty="0">
                <a:latin typeface="Gill Sans MT" panose="020B0502020104020203" pitchFamily="34" charset="0"/>
              </a:rPr>
              <a:t>=False,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 </a:t>
            </a:r>
            <a:r>
              <a:rPr lang="en-US" dirty="0" err="1">
                <a:latin typeface="Gill Sans MT" panose="020B0502020104020203" pitchFamily="34" charset="0"/>
              </a:rPr>
              <a:t>savepars</a:t>
            </a:r>
            <a:r>
              <a:rPr lang="en-US" dirty="0">
                <a:latin typeface="Gill Sans MT" panose="020B0502020104020203" pitchFamily="34" charset="0"/>
              </a:rPr>
              <a:t>=False)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960" y="5383023"/>
            <a:ext cx="7886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latin typeface="Gill Sans MT" panose="020B0502020104020203" pitchFamily="34" charset="0"/>
              </a:rPr>
              <a:t>This clips everything above 25% instrumental polarization, </a:t>
            </a:r>
            <a:br>
              <a:rPr lang="en-US" sz="2200" b="1" dirty="0">
                <a:latin typeface="Gill Sans MT" panose="020B0502020104020203" pitchFamily="34" charset="0"/>
              </a:rPr>
            </a:br>
            <a:r>
              <a:rPr lang="en-US" sz="2200" b="1" dirty="0">
                <a:latin typeface="Gill Sans MT" panose="020B0502020104020203" pitchFamily="34" charset="0"/>
              </a:rPr>
              <a:t>which is unexpected.</a:t>
            </a:r>
          </a:p>
        </p:txBody>
      </p:sp>
    </p:spTree>
    <p:extLst>
      <p:ext uri="{BB962C8B-B14F-4D97-AF65-F5344CB8AC3E}">
        <p14:creationId xmlns:p14="http://schemas.microsoft.com/office/powerpoint/2010/main" val="166360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98" y="2224217"/>
            <a:ext cx="801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Step 3: Determine/Set R-L phase</a:t>
            </a:r>
          </a:p>
        </p:txBody>
      </p:sp>
    </p:spTree>
    <p:extLst>
      <p:ext uri="{BB962C8B-B14F-4D97-AF65-F5344CB8AC3E}">
        <p14:creationId xmlns:p14="http://schemas.microsoft.com/office/powerpoint/2010/main" val="3892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Polarization Basics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34960" y="751522"/>
            <a:ext cx="8874080" cy="537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on-axis linear polarization (VLA 1 – 50 GHz)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 txBox="1">
                <a:spLocks/>
              </p:cNvSpPr>
              <p:nvPr/>
            </p:nvSpPr>
            <p:spPr>
              <a:xfrm>
                <a:off x="134960" y="1701260"/>
                <a:ext cx="8874080" cy="264008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VLA full polarization provides </a:t>
                </a:r>
                <a:r>
                  <a:rPr lang="en-US" dirty="0">
                    <a:solidFill>
                      <a:srgbClr val="FFC000"/>
                    </a:solidFill>
                  </a:rPr>
                  <a:t>R*R, L*L, R*L, L*R</a:t>
                </a:r>
              </a:p>
              <a:p>
                <a:r>
                  <a:rPr lang="en-US" dirty="0"/>
                  <a:t>Stokes Parameter (</a:t>
                </a:r>
                <a:r>
                  <a:rPr lang="en-US" dirty="0">
                    <a:solidFill>
                      <a:srgbClr val="FFC000"/>
                    </a:solidFill>
                  </a:rPr>
                  <a:t>circular basis</a:t>
                </a:r>
                <a:r>
                  <a:rPr lang="en-US" dirty="0"/>
                  <a:t>; interferometer):</a:t>
                </a:r>
              </a:p>
              <a:p>
                <a:pPr lvl="1"/>
                <a:r>
                  <a:rPr lang="en-US" dirty="0"/>
                  <a:t>I = (RR + LL)/2;  V = (RR – LL)/2</a:t>
                </a:r>
              </a:p>
              <a:p>
                <a:pPr lvl="1"/>
                <a:r>
                  <a:rPr lang="en-US" dirty="0"/>
                  <a:t>Q = (RL + LR)/2; U = (RL – LR)/2i</a:t>
                </a:r>
              </a:p>
              <a:p>
                <a:r>
                  <a:rPr lang="en-US" dirty="0"/>
                  <a:t>Polarized intensity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Polarization angle: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atan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0" y="1701260"/>
                <a:ext cx="8874080" cy="2640081"/>
              </a:xfrm>
              <a:prstGeom prst="rect">
                <a:avLst/>
              </a:prstGeom>
              <a:blipFill>
                <a:blip r:embed="rId2"/>
                <a:stretch>
                  <a:fillRect l="-1580" t="-3002" b="-397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4FE3F1-7875-464B-A971-9F2C7D651933}"/>
              </a:ext>
            </a:extLst>
          </p:cNvPr>
          <p:cNvSpPr txBox="1"/>
          <p:nvPr/>
        </p:nvSpPr>
        <p:spPr>
          <a:xfrm>
            <a:off x="236550" y="5478308"/>
            <a:ext cx="8670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Gill Sans MT" panose="020B0502020104020203" pitchFamily="34" charset="0"/>
              </a:rPr>
              <a:t>Note: The following does not apply to &lt;1 GHz VLA observations with linear feeds</a:t>
            </a:r>
            <a:endParaRPr lang="en-GB" sz="2200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To obtain accurate polarization position angle we need to rotate the R-L phase. We have set a model for 3C 48 before, which we will use now.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34960" y="14320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Setting R-L phase</a:t>
            </a:r>
            <a:endParaRPr lang="en-US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373040" y="2015764"/>
            <a:ext cx="4943667" cy="3693319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xtab</a:t>
            </a:r>
            <a:r>
              <a:rPr lang="en-US" dirty="0">
                <a:latin typeface="Gill Sans MT" panose="020B0502020104020203" pitchFamily="34" charset="0"/>
              </a:rPr>
              <a:t> = 'TDRW0001_calibrated.Xf'</a:t>
            </a:r>
          </a:p>
          <a:p>
            <a:r>
              <a:rPr lang="en-US" b="1" dirty="0" err="1">
                <a:latin typeface="Gill Sans MT" panose="020B0502020104020203" pitchFamily="34" charset="0"/>
              </a:rPr>
              <a:t>polcal</a:t>
            </a:r>
            <a:r>
              <a:rPr lang="en-US" dirty="0">
                <a:latin typeface="Gill Sans MT" panose="020B0502020104020203" pitchFamily="34" charset="0"/>
              </a:rPr>
              <a:t>(vis='TDRW0001_calibrated.ms',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caltable</a:t>
            </a:r>
            <a:r>
              <a:rPr lang="en-US" dirty="0">
                <a:latin typeface="Gill Sans MT" panose="020B0502020104020203" pitchFamily="34" charset="0"/>
              </a:rPr>
              <a:t>=</a:t>
            </a:r>
            <a:r>
              <a:rPr lang="en-US" dirty="0" err="1">
                <a:latin typeface="Gill Sans MT" panose="020B0502020104020203" pitchFamily="34" charset="0"/>
              </a:rPr>
              <a:t>xtab</a:t>
            </a:r>
            <a:r>
              <a:rPr lang="en-US" dirty="0">
                <a:latin typeface="Gill Sans MT" panose="020B0502020104020203" pitchFamily="34" charset="0"/>
              </a:rPr>
              <a:t>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b="1" dirty="0">
                <a:latin typeface="Gill Sans MT" panose="020B0502020104020203" pitchFamily="34" charset="0"/>
              </a:rPr>
              <a:t>field='0137+331=3C48',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b="1" dirty="0" err="1">
                <a:latin typeface="Gill Sans MT" panose="020B0502020104020203" pitchFamily="34" charset="0"/>
              </a:rPr>
              <a:t>solint</a:t>
            </a:r>
            <a:r>
              <a:rPr lang="en-US" b="1" dirty="0">
                <a:latin typeface="Gill Sans MT" panose="020B0502020104020203" pitchFamily="34" charset="0"/>
              </a:rPr>
              <a:t>='inf,2MHz',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combine='scan',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b="1" dirty="0" err="1">
                <a:latin typeface="Gill Sans MT" panose="020B0502020104020203" pitchFamily="34" charset="0"/>
              </a:rPr>
              <a:t>poltype</a:t>
            </a:r>
            <a:r>
              <a:rPr lang="en-US" b="1" dirty="0">
                <a:latin typeface="Gill Sans MT" panose="020B0502020104020203" pitchFamily="34" charset="0"/>
              </a:rPr>
              <a:t>='</a:t>
            </a:r>
            <a:r>
              <a:rPr lang="en-US" b="1" dirty="0" err="1">
                <a:latin typeface="Gill Sans MT" panose="020B0502020104020203" pitchFamily="34" charset="0"/>
              </a:rPr>
              <a:t>Xf</a:t>
            </a:r>
            <a:r>
              <a:rPr lang="en-US" b="1" dirty="0">
                <a:latin typeface="Gill Sans MT" panose="020B0502020104020203" pitchFamily="34" charset="0"/>
              </a:rPr>
              <a:t>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refant</a:t>
            </a:r>
            <a:r>
              <a:rPr lang="en-US" dirty="0">
                <a:latin typeface="Gill Sans MT" panose="020B0502020104020203" pitchFamily="34" charset="0"/>
              </a:rPr>
              <a:t> = 'ea10',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b="1" dirty="0" err="1">
                <a:latin typeface="Gill Sans MT" panose="020B0502020104020203" pitchFamily="34" charset="0"/>
              </a:rPr>
              <a:t>gaintable</a:t>
            </a:r>
            <a:r>
              <a:rPr lang="en-US" b="1" dirty="0">
                <a:latin typeface="Gill Sans MT" panose="020B0502020104020203" pitchFamily="34" charset="0"/>
              </a:rPr>
              <a:t>=[kcross_mbd,dtab_J0259],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=['',''],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dirty="0">
                <a:latin typeface="Gill Sans MT" panose="020B0502020104020203" pitchFamily="34" charset="0"/>
              </a:rPr>
              <a:t>=[[0,0,0,0,0,0,0,0],[]],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append=False)</a:t>
            </a:r>
          </a:p>
        </p:txBody>
      </p:sp>
    </p:spTree>
    <p:extLst>
      <p:ext uri="{BB962C8B-B14F-4D97-AF65-F5344CB8AC3E}">
        <p14:creationId xmlns:p14="http://schemas.microsoft.com/office/powerpoint/2010/main" val="3205735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Inspect results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Setting R-L phase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5572897" y="4189119"/>
            <a:ext cx="3436143" cy="1200329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Gill Sans MT" panose="020B0502020104020203" pitchFamily="34" charset="0"/>
              </a:rPr>
              <a:t>plotms</a:t>
            </a:r>
            <a:r>
              <a:rPr lang="en-US" dirty="0">
                <a:latin typeface="Gill Sans MT" panose="020B0502020104020203" pitchFamily="34" charset="0"/>
              </a:rPr>
              <a:t>(vis=</a:t>
            </a:r>
            <a:r>
              <a:rPr lang="en-US" dirty="0" err="1">
                <a:latin typeface="Gill Sans MT" panose="020B0502020104020203" pitchFamily="34" charset="0"/>
              </a:rPr>
              <a:t>xtab</a:t>
            </a:r>
            <a:r>
              <a:rPr lang="en-US" dirty="0">
                <a:latin typeface="Gill Sans MT" panose="020B0502020104020203" pitchFamily="34" charset="0"/>
              </a:rPr>
              <a:t>,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dirty="0">
                <a:latin typeface="Gill Sans MT" panose="020B0502020104020203" pitchFamily="34" charset="0"/>
              </a:rPr>
              <a:t>           </a:t>
            </a:r>
            <a:r>
              <a:rPr lang="en-US" dirty="0" err="1">
                <a:latin typeface="Gill Sans MT" panose="020B0502020104020203" pitchFamily="34" charset="0"/>
              </a:rPr>
              <a:t>xaxis</a:t>
            </a:r>
            <a:r>
              <a:rPr lang="en-US" dirty="0">
                <a:latin typeface="Gill Sans MT" panose="020B0502020104020203" pitchFamily="34" charset="0"/>
              </a:rPr>
              <a:t>='frequency',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</a:t>
            </a:r>
            <a:r>
              <a:rPr lang="en-US" dirty="0" err="1">
                <a:latin typeface="Gill Sans MT" panose="020B0502020104020203" pitchFamily="34" charset="0"/>
              </a:rPr>
              <a:t>yaxis</a:t>
            </a:r>
            <a:r>
              <a:rPr lang="en-US" dirty="0">
                <a:latin typeface="Gill Sans MT" panose="020B0502020104020203" pitchFamily="34" charset="0"/>
              </a:rPr>
              <a:t>='phase',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  </a:t>
            </a:r>
            <a:r>
              <a:rPr lang="en-US" dirty="0" err="1">
                <a:latin typeface="Gill Sans MT" panose="020B0502020104020203" pitchFamily="34" charset="0"/>
              </a:rPr>
              <a:t>coloraxis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960" y="1222970"/>
            <a:ext cx="31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Check output in logger: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715104"/>
            <a:ext cx="887408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0) = 67.7459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1) = 75.1599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2) = 65.9715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3) = 70.0648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4) = 67.361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5) = 68.2629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6) = 65.6135 deg.</a:t>
            </a:r>
          </a:p>
          <a:p>
            <a:r>
              <a:rPr lang="en-US" dirty="0"/>
              <a:t>Mean position angle offset solution for 0137+331=3C48 (</a:t>
            </a:r>
            <a:r>
              <a:rPr lang="en-US" dirty="0" err="1"/>
              <a:t>spw</a:t>
            </a:r>
            <a:r>
              <a:rPr lang="en-US" dirty="0"/>
              <a:t> = 7) = 64.6514 deg.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094634"/>
            <a:ext cx="5252586" cy="38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1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790975"/>
            <a:ext cx="8874080" cy="12314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If we had used single band delays, the R-L phase solutions are independent for each spectral window, but should be flat if the R-L delay offset was set correctly. </a:t>
            </a: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4960" y="170341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Setting R-L phase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2404419"/>
            <a:ext cx="4437040" cy="3103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1718"/>
            <a:ext cx="4437040" cy="3103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086" y="2035087"/>
            <a:ext cx="175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single-band delay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8048" y="2022386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multi-band delay</a:t>
            </a:r>
          </a:p>
        </p:txBody>
      </p:sp>
    </p:spTree>
    <p:extLst>
      <p:ext uri="{BB962C8B-B14F-4D97-AF65-F5344CB8AC3E}">
        <p14:creationId xmlns:p14="http://schemas.microsoft.com/office/powerpoint/2010/main" val="1730851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VLA RL phase stability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Ionosphere – typically a few degrees at 3GHz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1267385"/>
            <a:ext cx="5155687" cy="369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09" y="1575757"/>
            <a:ext cx="3718393" cy="2602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5956" y="4365839"/>
            <a:ext cx="2600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Gill Sans MT" panose="020B0502020104020203" pitchFamily="34" charset="0"/>
              </a:rPr>
              <a:t>Large </a:t>
            </a:r>
            <a:r>
              <a:rPr lang="en-US" sz="2200" dirty="0" err="1">
                <a:latin typeface="Gill Sans MT" panose="020B0502020104020203" pitchFamily="34" charset="0"/>
              </a:rPr>
              <a:t>dTEC</a:t>
            </a:r>
            <a:r>
              <a:rPr lang="en-US" sz="2200" dirty="0">
                <a:latin typeface="Gill Sans MT" panose="020B0502020104020203" pitchFamily="34" charset="0"/>
              </a:rPr>
              <a:t> leads to </a:t>
            </a:r>
            <a:br>
              <a:rPr lang="en-US" sz="2200" dirty="0">
                <a:latin typeface="Gill Sans MT" panose="020B0502020104020203" pitchFamily="34" charset="0"/>
              </a:rPr>
            </a:br>
            <a:r>
              <a:rPr lang="en-US" sz="2200" dirty="0">
                <a:latin typeface="Gill Sans MT" panose="020B0502020104020203" pitchFamily="34" charset="0"/>
              </a:rPr>
              <a:t>Faraday rotation.</a:t>
            </a:r>
          </a:p>
        </p:txBody>
      </p:sp>
    </p:spTree>
    <p:extLst>
      <p:ext uri="{BB962C8B-B14F-4D97-AF65-F5344CB8AC3E}">
        <p14:creationId xmlns:p14="http://schemas.microsoft.com/office/powerpoint/2010/main" val="3020993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VLA RL phase stability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73040" y="760000"/>
            <a:ext cx="8636000" cy="619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Instrumental – limit to ~5 deg. absolute accuracy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13" y="1297846"/>
            <a:ext cx="6566774" cy="45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45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20" y="2224217"/>
            <a:ext cx="854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Step 4: Apply Calibration &amp; Inspect</a:t>
            </a:r>
          </a:p>
        </p:txBody>
      </p:sp>
    </p:spTree>
    <p:extLst>
      <p:ext uri="{BB962C8B-B14F-4D97-AF65-F5344CB8AC3E}">
        <p14:creationId xmlns:p14="http://schemas.microsoft.com/office/powerpoint/2010/main" val="1992868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Finally let’s apply the calibration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1137628"/>
            <a:ext cx="8874080" cy="3416320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Gill Sans MT" panose="020B0502020104020203" pitchFamily="34" charset="0"/>
              </a:rPr>
              <a:t>applycal</a:t>
            </a:r>
            <a:r>
              <a:rPr lang="en-US" dirty="0">
                <a:latin typeface="Gill Sans MT" panose="020B0502020104020203" pitchFamily="34" charset="0"/>
              </a:rPr>
              <a:t>(vis = 'TDRW0001_calibrated.ms',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field='',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gainfield</a:t>
            </a:r>
            <a:r>
              <a:rPr lang="en-US" dirty="0">
                <a:latin typeface="Gill Sans MT" panose="020B0502020104020203" pitchFamily="34" charset="0"/>
              </a:rPr>
              <a:t>=['', '', ''],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flagbackup</a:t>
            </a:r>
            <a:r>
              <a:rPr lang="en-US" dirty="0">
                <a:latin typeface="Gill Sans MT" panose="020B0502020104020203" pitchFamily="34" charset="0"/>
              </a:rPr>
              <a:t>=True,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interp</a:t>
            </a:r>
            <a:r>
              <a:rPr lang="en-US" dirty="0">
                <a:latin typeface="Gill Sans MT" panose="020B0502020104020203" pitchFamily="34" charset="0"/>
              </a:rPr>
              <a:t>=['', '', ''],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gaintable</a:t>
            </a:r>
            <a:r>
              <a:rPr lang="en-US" dirty="0">
                <a:latin typeface="Gill Sans MT" panose="020B0502020104020203" pitchFamily="34" charset="0"/>
              </a:rPr>
              <a:t>=[</a:t>
            </a:r>
            <a:r>
              <a:rPr lang="en-US" b="1" dirty="0">
                <a:latin typeface="Gill Sans MT" panose="020B0502020104020203" pitchFamily="34" charset="0"/>
              </a:rPr>
              <a:t>kcross_mbd,dtab_J0259,xtab</a:t>
            </a:r>
            <a:r>
              <a:rPr lang="en-US" dirty="0">
                <a:latin typeface="Gill Sans MT" panose="020B0502020104020203" pitchFamily="34" charset="0"/>
              </a:rPr>
              <a:t>],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spw</a:t>
            </a:r>
            <a:r>
              <a:rPr lang="en-US" dirty="0">
                <a:latin typeface="Gill Sans MT" panose="020B0502020104020203" pitchFamily="34" charset="0"/>
              </a:rPr>
              <a:t>='0~7',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b="1" dirty="0" err="1">
                <a:latin typeface="Gill Sans MT" panose="020B0502020104020203" pitchFamily="34" charset="0"/>
              </a:rPr>
              <a:t>calwt</a:t>
            </a:r>
            <a:r>
              <a:rPr lang="en-US" b="1" dirty="0">
                <a:latin typeface="Gill Sans MT" panose="020B0502020104020203" pitchFamily="34" charset="0"/>
              </a:rPr>
              <a:t>=[False, False, False],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applymode</a:t>
            </a:r>
            <a:r>
              <a:rPr lang="en-US" dirty="0">
                <a:latin typeface="Gill Sans MT" panose="020B0502020104020203" pitchFamily="34" charset="0"/>
              </a:rPr>
              <a:t>='</a:t>
            </a:r>
            <a:r>
              <a:rPr lang="en-US" b="1" dirty="0" err="1">
                <a:latin typeface="Gill Sans MT" panose="020B0502020104020203" pitchFamily="34" charset="0"/>
              </a:rPr>
              <a:t>calflagstrict</a:t>
            </a:r>
            <a:r>
              <a:rPr lang="en-US" dirty="0">
                <a:latin typeface="Gill Sans MT" panose="020B0502020104020203" pitchFamily="34" charset="0"/>
              </a:rPr>
              <a:t>',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antenna='*&amp;*',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dirty="0" err="1">
                <a:latin typeface="Gill Sans MT" panose="020B0502020104020203" pitchFamily="34" charset="0"/>
              </a:rPr>
              <a:t>spwmap</a:t>
            </a:r>
            <a:r>
              <a:rPr lang="en-US" dirty="0">
                <a:latin typeface="Gill Sans MT" panose="020B0502020104020203" pitchFamily="34" charset="0"/>
              </a:rPr>
              <a:t>=[[</a:t>
            </a:r>
            <a:r>
              <a:rPr lang="en-US" b="1" dirty="0">
                <a:latin typeface="Gill Sans MT" panose="020B0502020104020203" pitchFamily="34" charset="0"/>
              </a:rPr>
              <a:t>0,0,0,0,0,0,0,0</a:t>
            </a:r>
            <a:r>
              <a:rPr lang="en-US" dirty="0">
                <a:latin typeface="Gill Sans MT" panose="020B0502020104020203" pitchFamily="34" charset="0"/>
              </a:rPr>
              <a:t>],[],[]], </a:t>
            </a:r>
          </a:p>
          <a:p>
            <a:r>
              <a:rPr lang="en-US" dirty="0">
                <a:latin typeface="Gill Sans MT" panose="020B0502020104020203" pitchFamily="34" charset="0"/>
              </a:rPr>
              <a:t>         </a:t>
            </a:r>
            <a:r>
              <a:rPr lang="en-US" b="1" dirty="0" err="1">
                <a:latin typeface="Gill Sans MT" panose="020B0502020104020203" pitchFamily="34" charset="0"/>
              </a:rPr>
              <a:t>parang</a:t>
            </a:r>
            <a:r>
              <a:rPr lang="en-US" b="1" dirty="0">
                <a:latin typeface="Gill Sans MT" panose="020B0502020104020203" pitchFamily="34" charset="0"/>
              </a:rPr>
              <a:t>=True</a:t>
            </a:r>
            <a:r>
              <a:rPr lang="en-US" dirty="0">
                <a:latin typeface="Gill Sans MT" panose="020B05020201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7926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88783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 calibration – 3C48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60" y="878136"/>
            <a:ext cx="8874080" cy="2031325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(vis='TDRW0001_calibrated.ms',field='0',correlation='',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='amp',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')</a:t>
            </a:r>
          </a:p>
          <a:p>
            <a:endParaRPr lang="en-US" sz="1400" dirty="0"/>
          </a:p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(vis='TDRW0001_calibrated.ms',field='0',correlation='',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='phase',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plotrange</a:t>
            </a:r>
            <a:r>
              <a:rPr lang="en-US" sz="1400" dirty="0"/>
              <a:t>=[-1,-1,-180,180],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0" y="3021612"/>
            <a:ext cx="4038314" cy="2959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23" y="3021613"/>
            <a:ext cx="4038313" cy="29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14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50182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 calibration – J0529+4950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4959" y="688184"/>
            <a:ext cx="8874080" cy="2031325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(vis='TDRW0001_calibrated.ms',field='1',correlation='',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='amp',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')</a:t>
            </a:r>
          </a:p>
          <a:p>
            <a:endParaRPr lang="en-US" sz="1400" dirty="0"/>
          </a:p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(vis='TDRW0001_calibrated.ms',field='1',correlation='RR,LL',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='phase',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plotrange</a:t>
            </a:r>
            <a:r>
              <a:rPr lang="en-US" sz="1400" dirty="0"/>
              <a:t>=[-1,-1,-180,180],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" y="2908607"/>
            <a:ext cx="4066337" cy="2979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0309"/>
            <a:ext cx="4164227" cy="30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1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0538" y="50182"/>
            <a:ext cx="8874080" cy="4772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Inspect calibration – J2355+4950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19688-76C7-524B-BE07-C4D200951F28}"/>
              </a:ext>
            </a:extLst>
          </p:cNvPr>
          <p:cNvSpPr txBox="1"/>
          <p:nvPr/>
        </p:nvSpPr>
        <p:spPr>
          <a:xfrm>
            <a:off x="130538" y="586905"/>
            <a:ext cx="8874080" cy="2031325"/>
          </a:xfrm>
          <a:prstGeom prst="rect">
            <a:avLst/>
          </a:prstGeom>
          <a:solidFill>
            <a:srgbClr val="D8BFD8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(vis='TDRW0001_calibrated.ms',field='2',correlation='',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='amp',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')</a:t>
            </a:r>
          </a:p>
          <a:p>
            <a:endParaRPr lang="en-US" sz="1400" dirty="0"/>
          </a:p>
          <a:p>
            <a:r>
              <a:rPr lang="en-US" sz="1400" dirty="0" err="1"/>
              <a:t>plotms</a:t>
            </a:r>
            <a:r>
              <a:rPr lang="en-US" sz="1400" dirty="0"/>
              <a:t>(vis='TDRW0001_calibrated.ms',field='2',correlation='',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timerange</a:t>
            </a:r>
            <a:r>
              <a:rPr lang="en-US" sz="1400" dirty="0"/>
              <a:t>='',antenna='',</a:t>
            </a:r>
            <a:r>
              <a:rPr lang="en-US" sz="1400" dirty="0" err="1"/>
              <a:t>avgtime</a:t>
            </a:r>
            <a:r>
              <a:rPr lang="en-US" sz="1400" dirty="0"/>
              <a:t>='60',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xaxis</a:t>
            </a:r>
            <a:r>
              <a:rPr lang="en-US" sz="1400" dirty="0"/>
              <a:t>='frequency',</a:t>
            </a:r>
            <a:r>
              <a:rPr lang="en-US" sz="1400" dirty="0" err="1"/>
              <a:t>yaxis</a:t>
            </a:r>
            <a:r>
              <a:rPr lang="en-US" sz="1400" dirty="0"/>
              <a:t>='phase',</a:t>
            </a:r>
            <a:r>
              <a:rPr lang="en-US" sz="1400" dirty="0" err="1"/>
              <a:t>ydatacolumn</a:t>
            </a:r>
            <a:r>
              <a:rPr lang="en-US" sz="1400" dirty="0"/>
              <a:t>='corrected',</a:t>
            </a:r>
          </a:p>
          <a:p>
            <a:r>
              <a:rPr lang="en-US" sz="1400" dirty="0"/>
              <a:t>       </a:t>
            </a:r>
            <a:r>
              <a:rPr lang="en-US" sz="1400" dirty="0" err="1"/>
              <a:t>plotrange</a:t>
            </a:r>
            <a:r>
              <a:rPr lang="en-US" sz="1400" dirty="0"/>
              <a:t>=[-1,-1,-180,180],</a:t>
            </a:r>
            <a:r>
              <a:rPr lang="en-US" sz="1400" dirty="0" err="1"/>
              <a:t>coloraxis</a:t>
            </a:r>
            <a:r>
              <a:rPr lang="en-US" sz="1400" dirty="0"/>
              <a:t>='</a:t>
            </a:r>
            <a:r>
              <a:rPr lang="en-US" sz="1400" dirty="0" err="1"/>
              <a:t>corr</a:t>
            </a:r>
            <a:r>
              <a:rPr lang="en-US" sz="1400" dirty="0"/>
              <a:t>',</a:t>
            </a:r>
            <a:r>
              <a:rPr lang="en-US" sz="1400" dirty="0" err="1"/>
              <a:t>avgbaseline</a:t>
            </a:r>
            <a:r>
              <a:rPr lang="en-US" sz="1400" dirty="0"/>
              <a:t>=True)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8" y="2792873"/>
            <a:ext cx="4441462" cy="3254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76" y="2792873"/>
            <a:ext cx="4397964" cy="3222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201" y="4797628"/>
            <a:ext cx="3856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MT" panose="020B0502020104020203" pitchFamily="34" charset="0"/>
              </a:rPr>
              <a:t>The average residual RL/LR amplitudes are 0.5-1%.</a:t>
            </a:r>
          </a:p>
        </p:txBody>
      </p:sp>
      <p:sp>
        <p:nvSpPr>
          <p:cNvPr id="7" name="Oval 6"/>
          <p:cNvSpPr/>
          <p:nvPr/>
        </p:nvSpPr>
        <p:spPr>
          <a:xfrm>
            <a:off x="711201" y="5105405"/>
            <a:ext cx="3726276" cy="75901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Linear Polarization Observation Preparation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i="1" dirty="0"/>
              <a:t>general recipe for circular basis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additional calibrators are needed:</a:t>
            </a:r>
          </a:p>
          <a:p>
            <a:pPr lvl="1"/>
            <a:r>
              <a:rPr lang="en-US" i="1" dirty="0"/>
              <a:t>Leakage Calibrator (D-terms)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	Determine frequency dependent polarization impurity between the R and L polarizations (per-channel S/N &gt;10).</a:t>
            </a:r>
          </a:p>
          <a:p>
            <a:pPr lvl="1"/>
            <a:r>
              <a:rPr lang="en-US" i="1" dirty="0"/>
              <a:t>Absolute Polarization Angle Calibrator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	Determine the R-L phase/delay offsets.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Your flux density/</a:t>
            </a:r>
            <a:r>
              <a:rPr lang="en-US" dirty="0" err="1"/>
              <a:t>bandpass</a:t>
            </a:r>
            <a:r>
              <a:rPr lang="en-US" dirty="0"/>
              <a:t> calibrator and complex gain calibrator can double as polarization calibrators. Requiring no additional overheads in this case.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3040" y="3950447"/>
            <a:ext cx="8203195" cy="119529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Polarization Calibration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34960" y="751522"/>
            <a:ext cx="8874080" cy="537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some words on circular polarization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34960" y="1289368"/>
            <a:ext cx="8874080" cy="4602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Beam squint – R/L beams are offset from each other</a:t>
            </a:r>
          </a:p>
          <a:p>
            <a:r>
              <a:rPr lang="en-US"/>
              <a:t>No calibrator with Stokes V=0?</a:t>
            </a:r>
          </a:p>
          <a:p>
            <a:r>
              <a:rPr lang="en-US"/>
              <a:t>Also no known V&gt;0 calibrator.</a:t>
            </a:r>
          </a:p>
          <a:p>
            <a:r>
              <a:rPr lang="en-US"/>
              <a:t>Stokes V good diagnostic for issues in linear polarization calibration.</a:t>
            </a:r>
          </a:p>
          <a:p>
            <a:r>
              <a:rPr lang="en-US"/>
              <a:t>plotms cannot plot Stokes yet.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4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4960" y="274320"/>
            <a:ext cx="8874080" cy="4772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Further Information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34960" y="1020445"/>
            <a:ext cx="8874080" cy="4602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Polarization CASA guide: </a:t>
            </a:r>
            <a:r>
              <a:rPr lang="en-US" sz="2200" dirty="0">
                <a:hlinkClick r:id="rId2"/>
              </a:rPr>
              <a:t>https://casaguides.nrao.edu/index.php/Polarization_Calibration_based_on_CASA_pipeline_standard_reduction:_The_radio_galaxy_3C75 </a:t>
            </a:r>
            <a:endParaRPr lang="en-US" sz="2200" dirty="0"/>
          </a:p>
          <a:p>
            <a:r>
              <a:rPr lang="en-US" sz="2200" b="1" dirty="0"/>
              <a:t>VLA Polarimetry:</a:t>
            </a:r>
            <a:br>
              <a:rPr lang="en-US" sz="2200" b="1" dirty="0"/>
            </a:br>
            <a:r>
              <a:rPr lang="en-US" sz="2200" dirty="0">
                <a:hlinkClick r:id="rId3"/>
              </a:rPr>
              <a:t>https://science.nrao.edu/facilities/vla/docs/manuals/obsguide/modes/pol</a:t>
            </a:r>
            <a:endParaRPr lang="en-US" sz="2200" dirty="0"/>
          </a:p>
          <a:p>
            <a:r>
              <a:rPr lang="en-US" sz="2200" b="1" dirty="0"/>
              <a:t>CASA Polarimetry:</a:t>
            </a:r>
            <a:br>
              <a:rPr lang="en-US" sz="2200" b="1" dirty="0"/>
            </a:br>
            <a:r>
              <a:rPr lang="en-US" sz="2200" dirty="0">
                <a:hlinkClick r:id="rId4"/>
              </a:rPr>
              <a:t>https://casadocs.readthedocs.io/en/stable/notebooks/synthesis_calibration.html#Polarization-Calibration </a:t>
            </a:r>
            <a:endParaRPr lang="en-US" sz="2200" dirty="0"/>
          </a:p>
          <a:p>
            <a:r>
              <a:rPr lang="en-US" sz="2200" b="1" dirty="0"/>
              <a:t>RL phase stability memo: </a:t>
            </a:r>
            <a:r>
              <a:rPr lang="en-US" sz="2200" dirty="0">
                <a:hlinkClick r:id="rId5"/>
              </a:rPr>
              <a:t>https://library.nrao.edu/public/memos/evla/EVLAM_205.pdf</a:t>
            </a:r>
            <a:endParaRPr lang="en-US" sz="2200" dirty="0"/>
          </a:p>
          <a:p>
            <a:r>
              <a:rPr lang="en-US" sz="2200" b="1" dirty="0"/>
              <a:t>CASA Pipeline Requirements &amp; Design Specifications for Polarization: </a:t>
            </a:r>
            <a:r>
              <a:rPr lang="en-US" sz="2200" dirty="0">
                <a:hlinkClick r:id="rId6"/>
              </a:rPr>
              <a:t>https://library.nrao.edu/public/memos/evla/EVLAM_201.pdf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2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25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Linear Polarization Observation Preparation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i="1" dirty="0"/>
              <a:t>general recipe for circular basis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3040" y="1147344"/>
            <a:ext cx="8636000" cy="46037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Different observing strategies for leakages: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i="1" dirty="0" err="1"/>
              <a:t>Unpolarized</a:t>
            </a:r>
            <a:r>
              <a:rPr lang="en-US" sz="1800" i="1" dirty="0"/>
              <a:t> Leakage Calibrator: </a:t>
            </a:r>
            <a:r>
              <a:rPr lang="en-US" sz="1800" i="1" dirty="0" err="1"/>
              <a:t>Df</a:t>
            </a:r>
            <a:br>
              <a:rPr lang="en-US" sz="1800" dirty="0"/>
            </a:br>
            <a:r>
              <a:rPr lang="en-US" sz="1800" dirty="0"/>
              <a:t>(one scan sufficient)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i="1" dirty="0"/>
              <a:t>Polarized/or Unknown polarization Leakage Calibrator: </a:t>
            </a:r>
            <a:r>
              <a:rPr lang="en-US" sz="1800" i="1" dirty="0" err="1"/>
              <a:t>Df+QU</a:t>
            </a:r>
            <a:br>
              <a:rPr lang="en-US" sz="1800" dirty="0"/>
            </a:br>
            <a:r>
              <a:rPr lang="en-US" sz="1800" dirty="0"/>
              <a:t>(at least 3 scans; &gt;60 deg. </a:t>
            </a:r>
            <a:r>
              <a:rPr lang="en-US" sz="1800" dirty="0" err="1"/>
              <a:t>parallactic</a:t>
            </a:r>
            <a:r>
              <a:rPr lang="en-US" sz="1800" dirty="0"/>
              <a:t> angle coverage)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i="1" dirty="0"/>
              <a:t>Known polarization Leakage Calibrator: </a:t>
            </a:r>
            <a:r>
              <a:rPr lang="en-US" sz="1800" i="1" dirty="0" err="1"/>
              <a:t>Df+X</a:t>
            </a:r>
            <a:br>
              <a:rPr lang="en-US" sz="1800" dirty="0"/>
            </a:br>
            <a:r>
              <a:rPr lang="en-US" sz="1800" dirty="0"/>
              <a:t>(at least 2 scans; &gt;30 deg. </a:t>
            </a:r>
            <a:r>
              <a:rPr lang="en-US" sz="1800" dirty="0" err="1"/>
              <a:t>parallactic</a:t>
            </a:r>
            <a:r>
              <a:rPr lang="en-US" sz="1800" dirty="0"/>
              <a:t> angle coverage; known polarized model)</a:t>
            </a:r>
            <a:br>
              <a:rPr lang="en-US" dirty="0"/>
            </a:br>
            <a:endParaRPr lang="en-US" dirty="0"/>
          </a:p>
          <a:p>
            <a:pPr marL="400050" lvl="1" indent="0">
              <a:buNone/>
            </a:pPr>
            <a:r>
              <a:rPr lang="en-US" sz="2000" dirty="0"/>
              <a:t>Note:  In case of strategy 2: If the leakage calibrator has significant frequency dependent polarization properties, i.e. large rotation measure, the derived </a:t>
            </a:r>
            <a:br>
              <a:rPr lang="en-US" sz="2000" dirty="0"/>
            </a:br>
            <a:r>
              <a:rPr lang="en-US" sz="2000" dirty="0"/>
              <a:t>D-terms will be less accurate. </a:t>
            </a:r>
            <a:r>
              <a:rPr lang="en-US" sz="2000" i="1" dirty="0"/>
              <a:t>CASA currently does not support </a:t>
            </a:r>
            <a:r>
              <a:rPr lang="en-US" sz="2000" i="1" dirty="0" err="1"/>
              <a:t>Df+QUf</a:t>
            </a:r>
            <a:r>
              <a:rPr lang="en-US" sz="2000" i="1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dirty="0"/>
              <a:t>For Polarization Angle Calibrator, a single scan on a bright source with known polarization properties is sufficient (Typically 3C48, 3C138, or 3C286).</a:t>
            </a:r>
            <a:br>
              <a:rPr lang="en-US" dirty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47059" y="3663576"/>
            <a:ext cx="8026400" cy="102197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960" y="274320"/>
            <a:ext cx="8874080" cy="477202"/>
          </a:xfrm>
        </p:spPr>
        <p:txBody>
          <a:bodyPr/>
          <a:lstStyle/>
          <a:p>
            <a:r>
              <a:rPr lang="en-US" dirty="0"/>
              <a:t>Polarization Calibration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4960" y="751522"/>
            <a:ext cx="8874080" cy="537846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2400" i="1" dirty="0"/>
              <a:t>on-axis linear polarization (VLA 1 – 50 GHz)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4960" y="1289368"/>
            <a:ext cx="8874080" cy="4602838"/>
          </a:xfrm>
        </p:spPr>
        <p:txBody>
          <a:bodyPr/>
          <a:lstStyle/>
          <a:p>
            <a:r>
              <a:rPr lang="en-US" dirty="0"/>
              <a:t>Parallel Hand Calibration for Stokes I discussed </a:t>
            </a:r>
            <a:br>
              <a:rPr lang="en-US" dirty="0"/>
            </a:br>
            <a:r>
              <a:rPr lang="en-US" dirty="0"/>
              <a:t>in presentation on standard calibration.</a:t>
            </a:r>
          </a:p>
          <a:p>
            <a:r>
              <a:rPr lang="en-US" dirty="0"/>
              <a:t>For Cross-hand calibration we need three fundamental steps and one step to prepare:</a:t>
            </a:r>
          </a:p>
          <a:p>
            <a:pPr marL="457200" lvl="1" indent="0">
              <a:buNone/>
            </a:pPr>
            <a:r>
              <a:rPr lang="en-US" dirty="0"/>
              <a:t>0.	Preparation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Correct for any signal delay offset between the R and L circular pol.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Correct for leakage of signal between the R &amp; L circular pol. signals; i.e. instrumental leakage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Align the phases of the RL visibilities to obtain information on the orientation of the measured linear polarization angle.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calibration tables &amp; inspect results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960" y="274320"/>
            <a:ext cx="8874080" cy="477202"/>
          </a:xfrm>
        </p:spPr>
        <p:txBody>
          <a:bodyPr/>
          <a:lstStyle/>
          <a:p>
            <a:r>
              <a:rPr lang="en-US" dirty="0"/>
              <a:t>Some words about the VLA pipeline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34960" y="1025842"/>
            <a:ext cx="8874080" cy="4602838"/>
          </a:xfrm>
        </p:spPr>
        <p:txBody>
          <a:bodyPr/>
          <a:lstStyle/>
          <a:p>
            <a:r>
              <a:rPr lang="en-US" dirty="0"/>
              <a:t>VLA calibration pipeline currently does not support polarimetry (except for VLASS)</a:t>
            </a:r>
          </a:p>
          <a:p>
            <a:r>
              <a:rPr lang="en-US" dirty="0"/>
              <a:t>Can use parallel hand calibration of pipeline in two ways to follow the steps discussed in this presentation: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Carry all calibration tables generated and used in the final </a:t>
            </a:r>
            <a:r>
              <a:rPr lang="en-US" dirty="0" err="1"/>
              <a:t>applycal</a:t>
            </a:r>
            <a:r>
              <a:rPr lang="en-US" dirty="0"/>
              <a:t> step to continue polarization calibration.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Revert application of </a:t>
            </a:r>
            <a:r>
              <a:rPr lang="en-US" dirty="0" err="1"/>
              <a:t>parallactic</a:t>
            </a:r>
            <a:r>
              <a:rPr lang="en-US" dirty="0"/>
              <a:t> angle correction, then apply calibration from pipeline and split out the corrected column. </a:t>
            </a:r>
            <a:br>
              <a:rPr lang="en-US" dirty="0"/>
            </a:br>
            <a:endParaRPr lang="en-US" dirty="0"/>
          </a:p>
          <a:p>
            <a:pPr marL="400050"/>
            <a:r>
              <a:rPr lang="en-US" dirty="0"/>
              <a:t>VLA pipeline discussed later today, here we focus on the polarization calibration steps that are universal.</a:t>
            </a:r>
          </a:p>
        </p:txBody>
      </p:sp>
    </p:spTree>
    <p:extLst>
      <p:ext uri="{BB962C8B-B14F-4D97-AF65-F5344CB8AC3E}">
        <p14:creationId xmlns:p14="http://schemas.microsoft.com/office/powerpoint/2010/main" val="270385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3643" y="2533136"/>
            <a:ext cx="4808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Step 0: Preparation</a:t>
            </a:r>
          </a:p>
        </p:txBody>
      </p:sp>
    </p:spTree>
    <p:extLst>
      <p:ext uri="{BB962C8B-B14F-4D97-AF65-F5344CB8AC3E}">
        <p14:creationId xmlns:p14="http://schemas.microsoft.com/office/powerpoint/2010/main" val="3581720249"/>
      </p:ext>
    </p:extLst>
  </p:cSld>
  <p:clrMapOvr>
    <a:masterClrMapping/>
  </p:clrMapOvr>
</p:sld>
</file>

<file path=ppt/theme/theme1.xml><?xml version="1.0" encoding="utf-8"?>
<a:theme xmlns:a="http://schemas.openxmlformats.org/drawingml/2006/main" name="NRAO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Gill Sans MT" panose="020B05020201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ABFE1F-60F0-8D45-9941-2756F9EA0A2F}" vid="{7268FAF6-685E-524F-BE6D-D3B2413336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NRAO_Presentation_Template</Template>
  <TotalTime>4733</TotalTime>
  <Words>3995</Words>
  <Application>Microsoft Office PowerPoint</Application>
  <PresentationFormat>On-screen Show (4:3)</PresentationFormat>
  <Paragraphs>393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 Math</vt:lpstr>
      <vt:lpstr>Gill Sans</vt:lpstr>
      <vt:lpstr>Gill Sans Light</vt:lpstr>
      <vt:lpstr>Gill Sans MT</vt:lpstr>
      <vt:lpstr>NRAO_Presentation_Template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Schinzel</dc:creator>
  <cp:lastModifiedBy>Frank Schinzel</cp:lastModifiedBy>
  <cp:revision>48</cp:revision>
  <cp:lastPrinted>2015-05-26T19:39:14Z</cp:lastPrinted>
  <dcterms:created xsi:type="dcterms:W3CDTF">2021-03-11T18:14:23Z</dcterms:created>
  <dcterms:modified xsi:type="dcterms:W3CDTF">2022-10-11T21:25:59Z</dcterms:modified>
</cp:coreProperties>
</file>