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image/gif" Extension="gif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55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</p:sldIdLst>
  <p:sldSz cy="6858000" cx="9144000"/>
  <p:notesSz cx="6858000" cy="9144000"/>
  <p:embeddedFontLst>
    <p:embeddedFont>
      <p:font typeface="Candara"/>
      <p:regular r:id="rId46"/>
      <p:bold r:id="rId47"/>
      <p:italic r:id="rId48"/>
      <p:boldItalic r:id="rId49"/>
    </p:embeddedFont>
    <p:embeddedFont>
      <p:font typeface="Helvetica Neue"/>
      <p:regular r:id="rId50"/>
      <p:bold r:id="rId51"/>
      <p:italic r:id="rId52"/>
      <p:boldItalic r:id="rId53"/>
    </p:embeddedFont>
    <p:embeddedFont>
      <p:font typeface="Gill Sans"/>
      <p:regular r:id="rId54"/>
      <p:bold r:id="rId55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6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font" Target="fonts/Candara-regular.fntdata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font" Target="fonts/Candara-italic.fntdata"/><Relationship Id="rId47" Type="http://schemas.openxmlformats.org/officeDocument/2006/relationships/font" Target="fonts/Candara-bold.fntdata"/><Relationship Id="rId49" Type="http://schemas.openxmlformats.org/officeDocument/2006/relationships/font" Target="fonts/Candara-boldItalic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HelveticaNeue-bold.fntdata"/><Relationship Id="rId50" Type="http://schemas.openxmlformats.org/officeDocument/2006/relationships/font" Target="fonts/HelveticaNeue-regular.fntdata"/><Relationship Id="rId53" Type="http://schemas.openxmlformats.org/officeDocument/2006/relationships/font" Target="fonts/HelveticaNeue-boldItalic.fntdata"/><Relationship Id="rId52" Type="http://schemas.openxmlformats.org/officeDocument/2006/relationships/font" Target="fonts/HelveticaNeue-italic.fntdata"/><Relationship Id="rId11" Type="http://schemas.openxmlformats.org/officeDocument/2006/relationships/slide" Target="slides/slide6.xml"/><Relationship Id="rId55" Type="http://schemas.openxmlformats.org/officeDocument/2006/relationships/font" Target="fonts/GillSans-bold.fntdata"/><Relationship Id="rId10" Type="http://schemas.openxmlformats.org/officeDocument/2006/relationships/slide" Target="slides/slide5.xml"/><Relationship Id="rId54" Type="http://schemas.openxmlformats.org/officeDocument/2006/relationships/font" Target="fonts/GillSans-regular.fntdata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1143309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1" name="Shape 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2" name="Google Shape;62;g16304244eba_2_5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63" name="Google Shape;63;g16304244eba_2_5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6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g16304244eba_2_1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138" name="Google Shape;138;g16304244eba_2_1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0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g16304244eba_68_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50000"/>
              </a:lnSpc>
              <a:spcBef>
                <a:spcPts val="900"/>
              </a:spcBef>
              <a:spcAft>
                <a:spcPts val="900"/>
              </a:spcAft>
              <a:buNone/>
            </a:pPr>
            <a:r>
              <a:t/>
            </a:r>
            <a:endParaRPr/>
          </a:p>
        </p:txBody>
      </p:sp>
      <p:sp>
        <p:nvSpPr>
          <p:cNvPr id="152" name="Google Shape;152;g16304244eba_68_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6" name="Shape 1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7" name="Google Shape;167;g16304244eba_68_2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68" name="Google Shape;168;g16304244eba_68_2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8" name="Shape 1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9" name="Google Shape;179;g1635712270a_0_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80" name="Google Shape;180;g1635712270a_0_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1" name="Shape 1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2" name="Google Shape;192;g1635712270a_0_1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93" name="Google Shape;193;g1635712270a_0_1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5" name="Shape 2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6" name="Google Shape;206;g1635712270a_0_4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07" name="Google Shape;207;g1635712270a_0_4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5" name="Shape 2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6" name="Google Shape;226;g1635712270a_0_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27" name="Google Shape;227;g1635712270a_0_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g1635712270a_0_11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43" name="Google Shape;243;g1635712270a_0_11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g1635712270a_0_130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54" name="Google Shape;254;g1635712270a_0_130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8" name="Shape 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9" name="Google Shape;259;g1635712270a_0_1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60" name="Google Shape;260;g1635712270a_0_1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g16304244eba_2_6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0" name="Google Shape;70;g16304244eba_2_6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7" name="Shape 2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8" name="Google Shape;278;g1635712270a_0_18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79" name="Google Shape;279;g1635712270a_0_18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g1635712270a_0_19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297" name="Google Shape;297;g1635712270a_0_19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0" name="Shape 3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1" name="Google Shape;311;g1635712270a_0_2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12" name="Google Shape;312;g1635712270a_0_2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g1635712270a_0_13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76200" marR="76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5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22" name="Google Shape;322;g1635712270a_0_13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2" name="Shape 3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3" name="Google Shape;333;g1635712270a_0_2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34" name="Google Shape;334;g1635712270a_0_2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g1635712270a_0_26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46" name="Google Shape;346;g1635712270a_0_26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8" name="Shape 3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9" name="Google Shape;359;g1635712270a_0_26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76200" marR="76200" rtl="0" algn="l">
              <a:lnSpc>
                <a:spcPct val="115000"/>
              </a:lnSpc>
              <a:spcBef>
                <a:spcPts val="110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9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110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0" name="Google Shape;360;g1635712270a_0_26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7" name="Shape 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8" name="Google Shape;368;g1635712270a_0_27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69" name="Google Shape;369;g1635712270a_0_27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g1635712270a_0_28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82" name="Google Shape;382;g1635712270a_0_28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2" name="Shape 3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3" name="Google Shape;393;g1635712270a_0_29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94" name="Google Shape;394;g1635712270a_0_29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4" name="Shape 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5" name="Google Shape;75;g16304244eba_2_67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5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 sz="850">
              <a:solidFill>
                <a:schemeClr val="dk1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76" name="Google Shape;76;g16304244eba_2_67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08" name="Shape 4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" name="Google Shape;409;g1635712270a_0_30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10" name="Google Shape;410;g1635712270a_0_30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18" name="Shape 4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" name="Google Shape;419;g1635712270a_0_31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20" name="Google Shape;420;g1635712270a_0_31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29" name="Shape 4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0" name="Google Shape;430;g1635712270a_0_32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31" name="Google Shape;431;g1635712270a_0_32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39" name="Shape 4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0" name="Google Shape;440;g1635712270a_0_33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41" name="Google Shape;441;g1635712270a_0_33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53" name="Shape 4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4" name="Google Shape;454;g1635712270a_0_34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55" name="Google Shape;455;g1635712270a_0_34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1" name="Shape 4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2" name="Google Shape;462;g1635712270a_0_365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63" name="Google Shape;463;g1635712270a_0_365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9" name="Google Shape;469;g1635712270a_0_4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0" name="Google Shape;470;g1635712270a_0_4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7" name="Google Shape;477;g1635712270a_0_398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8" name="Google Shape;478;g1635712270a_0_398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492" name="Shape 4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3" name="Google Shape;493;g1635712270a_0_42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4" name="Google Shape;494;g1635712270a_0_42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1" name="Shape 5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2" name="Google Shape;502;g1635712270a_0_413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3" name="Google Shape;503;g1635712270a_0_413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6304244eba_2_72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3" name="Google Shape;83;g16304244eba_2_72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507" name="Shape 5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8" name="Google Shape;508;g1635712270a_0_419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509" name="Google Shape;509;g1635712270a_0_419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9" name="Shape 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" name="Google Shape;90;g16304244eba_2_7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91" name="Google Shape;91;g16304244eba_2_7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g16304244eba_2_8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02" name="Google Shape;102;g16304244eba_2_8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g16304244eba_0_154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900">
              <a:solidFill>
                <a:schemeClr val="dk1"/>
              </a:solidFill>
              <a:highlight>
                <a:srgbClr val="FFFFFF"/>
              </a:highlight>
              <a:latin typeface="Verdana"/>
              <a:ea typeface="Verdana"/>
              <a:cs typeface="Verdana"/>
              <a:sym typeface="Verdana"/>
            </a:endParaRPr>
          </a:p>
        </p:txBody>
      </p:sp>
      <p:sp>
        <p:nvSpPr>
          <p:cNvPr id="110" name="Google Shape;110;g16304244eba_0_154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g16304244eba_0_166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" name="Google Shape;118;g16304244eba_0_166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4" name="Shape 1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" name="Google Shape;125;g16304244eba_2_111:notes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6" name="Google Shape;126;g16304244eba_2_111:notes"/>
          <p:cNvSpPr/>
          <p:nvPr>
            <p:ph idx="2" type="sldImg"/>
          </p:nvPr>
        </p:nvSpPr>
        <p:spPr>
          <a:xfrm>
            <a:off x="1143000" y="685800"/>
            <a:ext cx="4572000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0.png"/><Relationship Id="rId3" Type="http://schemas.openxmlformats.org/officeDocument/2006/relationships/image" Target="../media/image5.png"/><Relationship Id="rId4" Type="http://schemas.openxmlformats.org/officeDocument/2006/relationships/image" Target="../media/image2.png"/><Relationship Id="rId5" Type="http://schemas.openxmlformats.org/officeDocument/2006/relationships/image" Target="../media/image3.png"/><Relationship Id="rId6" Type="http://schemas.openxmlformats.org/officeDocument/2006/relationships/image" Target="../media/image6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7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31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4.png"/><Relationship Id="rId3" Type="http://schemas.openxmlformats.org/officeDocument/2006/relationships/image" Target="../media/image4.png"/><Relationship Id="rId4" Type="http://schemas.openxmlformats.org/officeDocument/2006/relationships/image" Target="../media/image5.png"/><Relationship Id="rId5" Type="http://schemas.openxmlformats.org/officeDocument/2006/relationships/image" Target="../media/image2.png"/><Relationship Id="rId6" Type="http://schemas.openxmlformats.org/officeDocument/2006/relationships/image" Target="../media/image3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VLA">
  <p:cSld name="Title_VLA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RAO PPT Images_VLA_3.png" id="17" name="Google Shape;17;p2"/>
          <p:cNvPicPr preferRelativeResize="0"/>
          <p:nvPr/>
        </p:nvPicPr>
        <p:blipFill rotWithShape="1">
          <a:blip r:embed="rId2">
            <a:alphaModFix/>
          </a:blip>
          <a:srcRect b="29675" l="0" r="0" t="0"/>
          <a:stretch/>
        </p:blipFill>
        <p:spPr>
          <a:xfrm>
            <a:off x="0" y="-250825"/>
            <a:ext cx="9144000" cy="4822824"/>
          </a:xfrm>
          <a:prstGeom prst="rect">
            <a:avLst/>
          </a:prstGeom>
          <a:noFill/>
          <a:ln>
            <a:noFill/>
          </a:ln>
        </p:spPr>
      </p:pic>
      <p:sp>
        <p:nvSpPr>
          <p:cNvPr id="18" name="Google Shape;18;p2"/>
          <p:cNvSpPr/>
          <p:nvPr/>
        </p:nvSpPr>
        <p:spPr>
          <a:xfrm>
            <a:off x="-124504" y="4230440"/>
            <a:ext cx="9393008" cy="2873033"/>
          </a:xfrm>
          <a:custGeom>
            <a:rect b="b" l="l" r="r" t="t"/>
            <a:pathLst>
              <a:path extrusionOk="0" h="2873033" w="9393008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9" name="Google Shape;19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8006597" y="6429398"/>
            <a:ext cx="251270" cy="25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I Logo_White.png" id="20" name="Google Shape;20;p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403224" y="6382507"/>
            <a:ext cx="450558" cy="321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RAO_Logo_White.ai" id="21" name="Google Shape;21;p2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7513721" y="6322504"/>
            <a:ext cx="322681" cy="417586"/>
          </a:xfrm>
          <a:prstGeom prst="rect">
            <a:avLst/>
          </a:prstGeom>
          <a:noFill/>
          <a:ln>
            <a:noFill/>
          </a:ln>
        </p:spPr>
      </p:pic>
      <p:sp>
        <p:nvSpPr>
          <p:cNvPr id="22" name="Google Shape;22;p2"/>
          <p:cNvSpPr txBox="1"/>
          <p:nvPr>
            <p:ph idx="1" type="body"/>
          </p:nvPr>
        </p:nvSpPr>
        <p:spPr>
          <a:xfrm>
            <a:off x="833438" y="5038725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3" name="Google Shape;23;p2"/>
          <p:cNvSpPr txBox="1"/>
          <p:nvPr>
            <p:ph idx="2" type="body"/>
          </p:nvPr>
        </p:nvSpPr>
        <p:spPr>
          <a:xfrm>
            <a:off x="833438" y="5694273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pic>
        <p:nvPicPr>
          <p:cNvPr id="24" name="Google Shape;24;p2"/>
          <p:cNvPicPr preferRelativeResize="0"/>
          <p:nvPr/>
        </p:nvPicPr>
        <p:blipFill>
          <a:blip r:embed="rId6">
            <a:alphaModFix/>
          </a:blip>
          <a:stretch>
            <a:fillRect/>
          </a:stretch>
        </p:blipFill>
        <p:spPr>
          <a:xfrm>
            <a:off x="0" y="4102100"/>
            <a:ext cx="9144000" cy="4826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Content">
  <p:cSld name="Title and Content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3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rgbClr val="062458"/>
              </a:buClr>
              <a:buSzPts val="3200"/>
              <a:buFont typeface="Calibri"/>
              <a:buNone/>
              <a:defRPr b="1" sz="3200" u="none" cap="none" strike="noStrike">
                <a:solidFill>
                  <a:srgbClr val="06245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7" name="Google Shape;27;p3"/>
          <p:cNvSpPr txBox="1"/>
          <p:nvPr>
            <p:ph idx="2" type="body"/>
          </p:nvPr>
        </p:nvSpPr>
        <p:spPr>
          <a:xfrm>
            <a:off x="373040" y="670243"/>
            <a:ext cx="86361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None/>
              <a:defRPr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Calibri"/>
              <a:buChar char="–"/>
              <a:defRPr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–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»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28" name="Google Shape;28;p3"/>
          <p:cNvSpPr txBox="1"/>
          <p:nvPr>
            <p:ph idx="3" type="body"/>
          </p:nvPr>
        </p:nvSpPr>
        <p:spPr>
          <a:xfrm>
            <a:off x="373040" y="1288456"/>
            <a:ext cx="8636100" cy="4603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381000" lvl="0" marL="4572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Calibri"/>
              <a:buChar char="•"/>
              <a:defRPr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368300" lvl="1" marL="914400" marR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–"/>
              <a:defRPr i="0" sz="2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55600" lvl="2" marL="1371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42900" lvl="3" marL="1828800" marR="0" rtl="0" algn="l"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–"/>
              <a:defRPr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30200" lvl="4" marL="2286000" marR="0" rtl="0" algn="l">
              <a:spcBef>
                <a:spcPts val="32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»"/>
              <a:defRPr i="0" sz="16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•"/>
              <a:defRPr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rminator">
  <p:cSld name="Terminator">
    <p:spTree>
      <p:nvGrpSpPr>
        <p:cNvPr id="29" name="Shape 2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rao_logo_pms.jpg" id="30" name="Google Shape;30;p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047352" y="661286"/>
            <a:ext cx="1959424" cy="2548732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Google Shape;31;p4"/>
          <p:cNvSpPr txBox="1"/>
          <p:nvPr/>
        </p:nvSpPr>
        <p:spPr>
          <a:xfrm>
            <a:off x="2245055" y="4316938"/>
            <a:ext cx="4217100" cy="1126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62458"/>
                </a:solidFill>
                <a:latin typeface="Gill Sans"/>
                <a:ea typeface="Gill Sans"/>
                <a:cs typeface="Gill Sans"/>
                <a:sym typeface="Gill Sans"/>
              </a:rPr>
              <a:t>www.nrao.edu</a:t>
            </a:r>
            <a:endParaRPr/>
          </a:p>
          <a:p>
            <a:pPr indent="0" lvl="0" marL="0" marR="0" rtl="0" algn="ctr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62458"/>
                </a:solidFill>
                <a:latin typeface="Gill Sans"/>
                <a:ea typeface="Gill Sans"/>
                <a:cs typeface="Gill Sans"/>
                <a:sym typeface="Gill Sans"/>
              </a:rPr>
              <a:t>science.nrao.edu</a:t>
            </a:r>
            <a:endParaRPr b="1" sz="1800">
              <a:solidFill>
                <a:srgbClr val="062458"/>
              </a:solidFill>
              <a:latin typeface="Gill Sans"/>
              <a:ea typeface="Gill Sans"/>
              <a:cs typeface="Gill Sans"/>
              <a:sym typeface="Gill Sans"/>
            </a:endParaRPr>
          </a:p>
          <a:p>
            <a:pPr indent="0" lvl="0" marL="0" marR="0" rtl="0" algn="ctr">
              <a:lnSpc>
                <a:spcPct val="80000"/>
              </a:lnSpc>
              <a:spcBef>
                <a:spcPts val="36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062458"/>
                </a:solidFill>
                <a:latin typeface="Gill Sans"/>
                <a:ea typeface="Gill Sans"/>
                <a:cs typeface="Gill Sans"/>
                <a:sym typeface="Gill Sans"/>
              </a:rPr>
              <a:t>public.nrao.edu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" name="Google Shape;32;p4"/>
          <p:cNvSpPr txBox="1"/>
          <p:nvPr/>
        </p:nvSpPr>
        <p:spPr>
          <a:xfrm>
            <a:off x="1228144" y="5348749"/>
            <a:ext cx="62511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Gill Sans"/>
              <a:buNone/>
            </a:pPr>
            <a:r>
              <a:rPr i="1" lang="en" sz="1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The National Radio Astronomy Observatory is a facility of the National Science Foundation</a:t>
            </a:r>
            <a:br>
              <a:rPr i="1" lang="en" sz="1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</a:br>
            <a:r>
              <a:rPr i="1" lang="en" sz="1400">
                <a:solidFill>
                  <a:schemeClr val="dk1"/>
                </a:solidFill>
                <a:latin typeface="Gill Sans"/>
                <a:ea typeface="Gill Sans"/>
                <a:cs typeface="Gill Sans"/>
                <a:sym typeface="Gill Sans"/>
              </a:rPr>
              <a:t>operated under cooperative agreement by Associated Universities, Inc.</a:t>
            </a:r>
            <a:endParaRPr/>
          </a:p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ALMA_2">
  <p:cSld name="Title_ALMA_2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RAO PPT Images_ALMA_5.png" id="34" name="Google Shape;34;p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127000"/>
            <a:ext cx="6858000" cy="3429000"/>
          </a:xfrm>
          <a:prstGeom prst="rect">
            <a:avLst/>
          </a:prstGeom>
          <a:noFill/>
          <a:ln>
            <a:noFill/>
          </a:ln>
        </p:spPr>
      </p:pic>
      <p:sp>
        <p:nvSpPr>
          <p:cNvPr id="35" name="Google Shape;35;p5"/>
          <p:cNvSpPr/>
          <p:nvPr/>
        </p:nvSpPr>
        <p:spPr>
          <a:xfrm>
            <a:off x="-124504" y="4230440"/>
            <a:ext cx="9393008" cy="2873033"/>
          </a:xfrm>
          <a:custGeom>
            <a:rect b="b" l="l" r="r" t="t"/>
            <a:pathLst>
              <a:path extrusionOk="0" h="2873033" w="9393008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urves_orange_blue.png" id="36" name="Google Shape;36;p5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89797"/>
            <a:ext cx="6857999" cy="36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37" name="Google Shape;37;p5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6597" y="6429398"/>
            <a:ext cx="251270" cy="25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I Logo_White.png" id="38" name="Google Shape;38;p5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3224" y="6382507"/>
            <a:ext cx="450558" cy="321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RAO_Logo_White.ai" id="39" name="Google Shape;39;p5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13721" y="6322504"/>
            <a:ext cx="322681" cy="417586"/>
          </a:xfrm>
          <a:prstGeom prst="rect">
            <a:avLst/>
          </a:prstGeom>
          <a:noFill/>
          <a:ln>
            <a:noFill/>
          </a:ln>
        </p:spPr>
      </p:pic>
      <p:sp>
        <p:nvSpPr>
          <p:cNvPr id="40" name="Google Shape;40;p5"/>
          <p:cNvSpPr txBox="1"/>
          <p:nvPr>
            <p:ph idx="1" type="body"/>
          </p:nvPr>
        </p:nvSpPr>
        <p:spPr>
          <a:xfrm>
            <a:off x="833438" y="5038725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1" name="Google Shape;41;p5"/>
          <p:cNvSpPr txBox="1"/>
          <p:nvPr>
            <p:ph idx="2" type="body"/>
          </p:nvPr>
        </p:nvSpPr>
        <p:spPr>
          <a:xfrm>
            <a:off x="833438" y="5694273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Tech">
  <p:cSld name="Title_Tech">
    <p:spTree>
      <p:nvGrpSpPr>
        <p:cNvPr id="42" name="Shape 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RAO PPT Images_CDL.png" id="43" name="Google Shape;43;p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33563"/>
            <a:ext cx="6857542" cy="3428771"/>
          </a:xfrm>
          <a:prstGeom prst="rect">
            <a:avLst/>
          </a:prstGeom>
          <a:noFill/>
          <a:ln>
            <a:noFill/>
          </a:ln>
        </p:spPr>
      </p:pic>
      <p:sp>
        <p:nvSpPr>
          <p:cNvPr id="44" name="Google Shape;44;p6"/>
          <p:cNvSpPr/>
          <p:nvPr/>
        </p:nvSpPr>
        <p:spPr>
          <a:xfrm>
            <a:off x="-124504" y="4230440"/>
            <a:ext cx="9393008" cy="2873033"/>
          </a:xfrm>
          <a:custGeom>
            <a:rect b="b" l="l" r="r" t="t"/>
            <a:pathLst>
              <a:path extrusionOk="0" h="2873033" w="9393008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urves_orange_blue.png" id="45" name="Google Shape;45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89797"/>
            <a:ext cx="6857999" cy="36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6597" y="6429398"/>
            <a:ext cx="251270" cy="25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I Logo_White.png" id="47" name="Google Shape;47;p6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3224" y="6382507"/>
            <a:ext cx="450558" cy="321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RAO_Logo_White.ai" id="48" name="Google Shape;48;p6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13721" y="6322504"/>
            <a:ext cx="322681" cy="417586"/>
          </a:xfrm>
          <a:prstGeom prst="rect">
            <a:avLst/>
          </a:prstGeom>
          <a:noFill/>
          <a:ln>
            <a:noFill/>
          </a:ln>
        </p:spPr>
      </p:pic>
      <p:sp>
        <p:nvSpPr>
          <p:cNvPr id="49" name="Google Shape;49;p6"/>
          <p:cNvSpPr txBox="1"/>
          <p:nvPr>
            <p:ph idx="1" type="body"/>
          </p:nvPr>
        </p:nvSpPr>
        <p:spPr>
          <a:xfrm>
            <a:off x="833438" y="5038725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0" name="Google Shape;50;p6"/>
          <p:cNvSpPr txBox="1"/>
          <p:nvPr>
            <p:ph idx="2" type="body"/>
          </p:nvPr>
        </p:nvSpPr>
        <p:spPr>
          <a:xfrm>
            <a:off x="833438" y="5694273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_HercA">
  <p:cSld name="Title_HercA">
    <p:spTree>
      <p:nvGrpSpPr>
        <p:cNvPr id="51" name="Shape 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NRAO PPT Images_HercA.png" id="52" name="Google Shape;52;p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-428602"/>
            <a:ext cx="6858000" cy="5143500"/>
          </a:xfrm>
          <a:prstGeom prst="rect">
            <a:avLst/>
          </a:prstGeom>
          <a:noFill/>
          <a:ln>
            <a:noFill/>
          </a:ln>
        </p:spPr>
      </p:pic>
      <p:sp>
        <p:nvSpPr>
          <p:cNvPr id="53" name="Google Shape;53;p7"/>
          <p:cNvSpPr/>
          <p:nvPr/>
        </p:nvSpPr>
        <p:spPr>
          <a:xfrm>
            <a:off x="-124504" y="4230440"/>
            <a:ext cx="9393008" cy="2873033"/>
          </a:xfrm>
          <a:custGeom>
            <a:rect b="b" l="l" r="r" t="t"/>
            <a:pathLst>
              <a:path extrusionOk="0" h="2873033" w="9393008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54164" y="2873033"/>
                </a:lnTo>
                <a:lnTo>
                  <a:pt x="6640" y="2841511"/>
                </a:lnTo>
                <a:cubicBezTo>
                  <a:pt x="193" y="1579248"/>
                  <a:pt x="6447" y="1320286"/>
                  <a:pt x="0" y="58023"/>
                </a:cubicBezTo>
                <a:close/>
              </a:path>
            </a:pathLst>
          </a:custGeom>
          <a:solidFill>
            <a:srgbClr val="06245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rgbClr val="FF0000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descr="Curves_orange_blue.png" id="54" name="Google Shape;54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4089797"/>
            <a:ext cx="6857999" cy="361652"/>
          </a:xfrm>
          <a:prstGeom prst="rect">
            <a:avLst/>
          </a:prstGeom>
          <a:noFill/>
          <a:ln>
            <a:noFill/>
          </a:ln>
        </p:spPr>
      </p:pic>
      <p:pic>
        <p:nvPicPr>
          <p:cNvPr id="55" name="Google Shape;55;p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8006597" y="6429398"/>
            <a:ext cx="251270" cy="25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I Logo_White.png" id="56" name="Google Shape;56;p7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8403224" y="6382507"/>
            <a:ext cx="450558" cy="321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RAO_Logo_White.ai" id="57" name="Google Shape;57;p7"/>
          <p:cNvPicPr preferRelativeResize="0"/>
          <p:nvPr/>
        </p:nvPicPr>
        <p:blipFill rotWithShape="1">
          <a:blip r:embed="rId6">
            <a:alphaModFix/>
          </a:blip>
          <a:srcRect b="0" l="0" r="0" t="0"/>
          <a:stretch/>
        </p:blipFill>
        <p:spPr>
          <a:xfrm>
            <a:off x="7513721" y="6322504"/>
            <a:ext cx="322681" cy="417586"/>
          </a:xfrm>
          <a:prstGeom prst="rect">
            <a:avLst/>
          </a:prstGeom>
          <a:noFill/>
          <a:ln>
            <a:noFill/>
          </a:ln>
        </p:spPr>
      </p:pic>
      <p:sp>
        <p:nvSpPr>
          <p:cNvPr id="58" name="Google Shape;58;p7"/>
          <p:cNvSpPr txBox="1"/>
          <p:nvPr>
            <p:ph idx="1" type="body"/>
          </p:nvPr>
        </p:nvSpPr>
        <p:spPr>
          <a:xfrm>
            <a:off x="833438" y="5038725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640"/>
              </a:spcBef>
              <a:spcAft>
                <a:spcPts val="0"/>
              </a:spcAft>
              <a:buClr>
                <a:schemeClr val="lt1"/>
              </a:buClr>
              <a:buSzPts val="3200"/>
              <a:buFont typeface="Arial"/>
              <a:buNone/>
              <a:defRPr b="1" i="0" sz="3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9" name="Google Shape;59;p7"/>
          <p:cNvSpPr txBox="1"/>
          <p:nvPr>
            <p:ph idx="2" type="body"/>
          </p:nvPr>
        </p:nvSpPr>
        <p:spPr>
          <a:xfrm>
            <a:off x="833438" y="5694273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spcBef>
                <a:spcPts val="560"/>
              </a:spcBef>
              <a:spcAft>
                <a:spcPts val="0"/>
              </a:spcAft>
              <a:buClr>
                <a:schemeClr val="lt1"/>
              </a:buClr>
              <a:buSzPts val="2800"/>
              <a:buFont typeface="Arial"/>
              <a:buNone/>
              <a:defRPr b="1" i="0" sz="28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defRPr>
            </a:lvl1pPr>
            <a:lvl2pPr indent="-406400" lvl="1" marL="914400" marR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rial"/>
              <a:buChar char="–"/>
              <a:defRPr b="0" i="0" sz="2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381000" lvl="2" marL="1371600" marR="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Font typeface="Arial"/>
              <a:buChar char="•"/>
              <a:defRPr b="0" i="0" sz="24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355600" lvl="3" marL="1828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–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355600" lvl="4" marL="22860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»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355600" lvl="5" marL="27432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355600" lvl="6" marL="32004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355600" lvl="7" marL="36576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355600" lvl="8" marL="4114800" marR="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image" Target="../media/image5.png"/><Relationship Id="rId2" Type="http://schemas.openxmlformats.org/officeDocument/2006/relationships/image" Target="../media/image2.png"/><Relationship Id="rId3" Type="http://schemas.openxmlformats.org/officeDocument/2006/relationships/image" Target="../media/image3.png"/><Relationship Id="rId4" Type="http://schemas.openxmlformats.org/officeDocument/2006/relationships/image" Target="../media/image6.png"/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2" Type="http://schemas.openxmlformats.org/officeDocument/2006/relationships/theme" Target="../theme/theme2.xml"/><Relationship Id="rId9" Type="http://schemas.openxmlformats.org/officeDocument/2006/relationships/slideLayout" Target="../slideLayouts/slideLayout5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idx="10" type="dt"/>
          </p:nvPr>
        </p:nvSpPr>
        <p:spPr>
          <a:xfrm>
            <a:off x="457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1" type="ftr"/>
          </p:nvPr>
        </p:nvSpPr>
        <p:spPr>
          <a:xfrm>
            <a:off x="3124200" y="6356350"/>
            <a:ext cx="2895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lvl="0" marR="0" rtl="0" algn="ctr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spcBef>
                <a:spcPts val="0"/>
              </a:spcBef>
              <a:spcAft>
                <a:spcPts val="0"/>
              </a:spcAft>
              <a:buSzPts val="1400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6553200" y="6356350"/>
            <a:ext cx="21336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0" lvl="1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0" lvl="2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0" lvl="3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0" lvl="4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0" lvl="5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0" lvl="6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0" lvl="7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0" lvl="8" marL="0" marR="0" rtl="0" algn="r">
              <a:spcBef>
                <a:spcPts val="0"/>
              </a:spcBef>
              <a:buNone/>
              <a:defRPr b="0" i="0" sz="1200" u="none" cap="none" strike="noStrike">
                <a:solidFill>
                  <a:srgbClr val="888888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  <p:sp>
        <p:nvSpPr>
          <p:cNvPr id="9" name="Google Shape;9;p1"/>
          <p:cNvSpPr/>
          <p:nvPr/>
        </p:nvSpPr>
        <p:spPr>
          <a:xfrm>
            <a:off x="-80001" y="6113419"/>
            <a:ext cx="9346043" cy="838111"/>
          </a:xfrm>
          <a:custGeom>
            <a:rect b="b" l="l" r="r" t="t"/>
            <a:pathLst>
              <a:path extrusionOk="0" h="838111" w="9393008">
                <a:moveTo>
                  <a:pt x="0" y="58023"/>
                </a:moveTo>
                <a:lnTo>
                  <a:pt x="1921150" y="193410"/>
                </a:lnTo>
                <a:lnTo>
                  <a:pt x="2965534" y="238540"/>
                </a:lnTo>
                <a:lnTo>
                  <a:pt x="3829407" y="199857"/>
                </a:lnTo>
                <a:lnTo>
                  <a:pt x="4583684" y="148281"/>
                </a:lnTo>
                <a:lnTo>
                  <a:pt x="6124473" y="38682"/>
                </a:lnTo>
                <a:lnTo>
                  <a:pt x="7723283" y="0"/>
                </a:lnTo>
                <a:lnTo>
                  <a:pt x="9077114" y="58023"/>
                </a:lnTo>
                <a:lnTo>
                  <a:pt x="9393008" y="90258"/>
                </a:lnTo>
                <a:lnTo>
                  <a:pt x="9386561" y="838111"/>
                </a:lnTo>
                <a:lnTo>
                  <a:pt x="19340" y="818770"/>
                </a:lnTo>
                <a:lnTo>
                  <a:pt x="0" y="58023"/>
                </a:lnTo>
                <a:close/>
              </a:path>
            </a:pathLst>
          </a:custGeom>
          <a:solidFill>
            <a:srgbClr val="062458"/>
          </a:solidFill>
          <a:ln>
            <a:noFill/>
          </a:ln>
          <a:effectLst>
            <a:outerShdw blurRad="40000" rotWithShape="0" dir="5400000" dist="23000">
              <a:srgbClr val="000000">
                <a:alpha val="34901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0" name="Google Shape;10;p1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8006597" y="6429398"/>
            <a:ext cx="251270" cy="251270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UI Logo_White.png" id="11" name="Google Shape;11;p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403224" y="6382507"/>
            <a:ext cx="450558" cy="32182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NRAO_Logo_White.ai" id="12" name="Google Shape;12;p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513721" y="6322504"/>
            <a:ext cx="322681" cy="417586"/>
          </a:xfrm>
          <a:prstGeom prst="rect">
            <a:avLst/>
          </a:prstGeom>
          <a:noFill/>
          <a:ln>
            <a:noFill/>
          </a:ln>
        </p:spPr>
      </p:pic>
      <p:sp>
        <p:nvSpPr>
          <p:cNvPr id="13" name="Google Shape;13;p1"/>
          <p:cNvSpPr txBox="1"/>
          <p:nvPr/>
        </p:nvSpPr>
        <p:spPr>
          <a:xfrm>
            <a:off x="211671" y="6510864"/>
            <a:ext cx="3769200" cy="217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Arial"/>
              <a:buNone/>
            </a:pPr>
            <a:fld id="{00000000-1234-1234-1234-123412341234}" type="slidenum">
              <a:rPr b="0" i="0" lang="en" sz="1200" u="none" cap="none" strike="noStrike">
                <a:solidFill>
                  <a:schemeClr val="lt1"/>
                </a:solidFill>
                <a:latin typeface="Gill Sans"/>
                <a:ea typeface="Gill Sans"/>
                <a:cs typeface="Gill Sans"/>
                <a:sym typeface="Gill Sans"/>
              </a:rPr>
              <a:t>‹#›</a:t>
            </a:fld>
            <a:endParaRPr b="0" i="0" sz="1200" u="none" cap="none" strike="noStrike">
              <a:solidFill>
                <a:srgbClr val="C5D8F1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  <p:sp>
        <p:nvSpPr>
          <p:cNvPr id="14" name="Google Shape;14;p1"/>
          <p:cNvSpPr txBox="1"/>
          <p:nvPr/>
        </p:nvSpPr>
        <p:spPr>
          <a:xfrm>
            <a:off x="2292600" y="6409250"/>
            <a:ext cx="4558800" cy="382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9</a:t>
            </a:r>
            <a:r>
              <a:rPr b="1" baseline="30000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th</a:t>
            </a: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 VLA Data Reduction </a:t>
            </a: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Workshop </a:t>
            </a: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(</a:t>
            </a:r>
            <a:r>
              <a:rPr b="1" lang="en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October </a:t>
            </a:r>
            <a:r>
              <a:rPr b="1" i="0" lang="en" sz="14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rPr>
              <a:t>2022)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5" name="Google Shape;15;p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52400" y="6019800"/>
            <a:ext cx="8839199" cy="466513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5"/>
    <p:sldLayoutId id="2147483649" r:id="rId6"/>
    <p:sldLayoutId id="2147483650" r:id="rId7"/>
    <p:sldLayoutId id="2147483651" r:id="rId8"/>
    <p:sldLayoutId id="2147483652" r:id="rId9"/>
    <p:sldLayoutId id="2147483653" r:id="rId10"/>
    <p:sldLayoutId id="2147483654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Relationship Id="rId3" Type="http://schemas.openxmlformats.org/officeDocument/2006/relationships/image" Target="../media/image21.png"/><Relationship Id="rId4" Type="http://schemas.openxmlformats.org/officeDocument/2006/relationships/image" Target="../media/image20.png"/><Relationship Id="rId5" Type="http://schemas.openxmlformats.org/officeDocument/2006/relationships/image" Target="../media/image25.png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Relationship Id="rId3" Type="http://schemas.openxmlformats.org/officeDocument/2006/relationships/image" Target="../media/image16.png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16.png"/><Relationship Id="rId4" Type="http://schemas.openxmlformats.org/officeDocument/2006/relationships/image" Target="../media/image17.png"/><Relationship Id="rId5" Type="http://schemas.openxmlformats.org/officeDocument/2006/relationships/image" Target="../media/image18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Relationship Id="rId3" Type="http://schemas.openxmlformats.org/officeDocument/2006/relationships/image" Target="../media/image26.png"/><Relationship Id="rId4" Type="http://schemas.openxmlformats.org/officeDocument/2006/relationships/image" Target="../media/image28.png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35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Relationship Id="rId3" Type="http://schemas.openxmlformats.org/officeDocument/2006/relationships/image" Target="../media/image37.png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27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Relationship Id="rId3" Type="http://schemas.openxmlformats.org/officeDocument/2006/relationships/hyperlink" Target="https://astrocloud.nrao.edu/s/DcwqTKkKTEi98sk" TargetMode="Externa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Relationship Id="rId3" Type="http://schemas.openxmlformats.org/officeDocument/2006/relationships/image" Target="../media/image33.png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39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2.xml"/><Relationship Id="rId3" Type="http://schemas.openxmlformats.org/officeDocument/2006/relationships/image" Target="../media/image30.png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43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46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6.xml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45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image" Target="../media/image16.png"/><Relationship Id="rId4" Type="http://schemas.openxmlformats.org/officeDocument/2006/relationships/image" Target="../media/image32.png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36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41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hyperlink" Target="https://aoflagger.readthedocs.io/en/latest/" TargetMode="External"/><Relationship Id="rId4" Type="http://schemas.openxmlformats.org/officeDocument/2006/relationships/hyperlink" Target="https://github.com/ratt-ru/tricolour" TargetMode="External"/><Relationship Id="rId5" Type="http://schemas.openxmlformats.org/officeDocument/2006/relationships/image" Target="../media/image44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casadocs.readthedocs.io/en/stable/notebooks/data_examination.html" TargetMode="External"/><Relationship Id="rId4" Type="http://schemas.openxmlformats.org/officeDocument/2006/relationships/hyperlink" Target="https://colab.research.google.com/github/casangi/casadocs/blob/2316c9b/docs/notebooks/data_examination.ipynb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2.jp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40.xml"/><Relationship Id="rId3" Type="http://schemas.openxmlformats.org/officeDocument/2006/relationships/image" Target="../media/image42.png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15.png"/><Relationship Id="rId4" Type="http://schemas.openxmlformats.org/officeDocument/2006/relationships/image" Target="../media/image11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6.xml"/><Relationship Id="rId3" Type="http://schemas.openxmlformats.org/officeDocument/2006/relationships/image" Target="../media/image12.gif"/><Relationship Id="rId4" Type="http://schemas.openxmlformats.org/officeDocument/2006/relationships/image" Target="../media/image13.jpg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Relationship Id="rId3" Type="http://schemas.openxmlformats.org/officeDocument/2006/relationships/image" Target="../media/image19.png"/><Relationship Id="rId4" Type="http://schemas.openxmlformats.org/officeDocument/2006/relationships/image" Target="../media/image23.png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8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40.png"/><Relationship Id="rId4" Type="http://schemas.openxmlformats.org/officeDocument/2006/relationships/image" Target="../media/image24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9"/>
          <p:cNvSpPr txBox="1"/>
          <p:nvPr>
            <p:ph idx="1" type="body"/>
          </p:nvPr>
        </p:nvSpPr>
        <p:spPr>
          <a:xfrm>
            <a:off x="833438" y="5038725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200"/>
              <a:buNone/>
            </a:pPr>
            <a:r>
              <a:rPr lang="en"/>
              <a:t>RFI  Identification and Flagging</a:t>
            </a:r>
            <a:endParaRPr/>
          </a:p>
        </p:txBody>
      </p:sp>
      <p:sp>
        <p:nvSpPr>
          <p:cNvPr id="66" name="Google Shape;66;p9"/>
          <p:cNvSpPr txBox="1"/>
          <p:nvPr>
            <p:ph idx="2" type="body"/>
          </p:nvPr>
        </p:nvSpPr>
        <p:spPr>
          <a:xfrm>
            <a:off x="833438" y="5694273"/>
            <a:ext cx="7110300" cy="628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2800"/>
              <a:buNone/>
            </a:pPr>
            <a:r>
              <a:rPr lang="en"/>
              <a:t>Evangelia (Lilia) Tremou (NRAO)</a:t>
            </a:r>
            <a:endParaRPr/>
          </a:p>
        </p:txBody>
      </p:sp>
      <p:sp>
        <p:nvSpPr>
          <p:cNvPr id="67" name="Google Shape;67;p9"/>
          <p:cNvSpPr txBox="1"/>
          <p:nvPr/>
        </p:nvSpPr>
        <p:spPr>
          <a:xfrm>
            <a:off x="833450" y="62160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rgbClr val="E8ECF4"/>
                </a:solidFill>
                <a:latin typeface="Gill Sans"/>
                <a:ea typeface="Gill Sans"/>
                <a:cs typeface="Gill Sans"/>
                <a:sym typeface="Gill Sans"/>
              </a:rPr>
              <a:t>etremou@nrao.edu</a:t>
            </a:r>
            <a:endParaRPr b="1" sz="1800">
              <a:solidFill>
                <a:srgbClr val="E8ECF4"/>
              </a:solidFill>
              <a:latin typeface="Gill Sans"/>
              <a:ea typeface="Gill Sans"/>
              <a:cs typeface="Gill Sans"/>
              <a:sym typeface="Gill Sans"/>
            </a:endParaRP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9" name="Shape 1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" name="Google Shape;140;p18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Font typeface="Arial"/>
              <a:buNone/>
            </a:pPr>
            <a:r>
              <a:rPr lang="en"/>
              <a:t>CASA Flagging tasks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41" name="Google Shape;141;p18"/>
          <p:cNvSpPr txBox="1"/>
          <p:nvPr/>
        </p:nvSpPr>
        <p:spPr>
          <a:xfrm rot="-5400000">
            <a:off x="-403341" y="2019385"/>
            <a:ext cx="15240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Deterministic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2" name="Google Shape;142;p18"/>
          <p:cNvSpPr txBox="1"/>
          <p:nvPr/>
        </p:nvSpPr>
        <p:spPr>
          <a:xfrm rot="-5400000">
            <a:off x="-175940" y="3531941"/>
            <a:ext cx="1053900" cy="3540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7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Autoflag</a:t>
            </a:r>
            <a:endParaRPr b="1" i="1" sz="1700">
              <a:solidFill>
                <a:srgbClr val="538CD5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3" name="Google Shape;143;p18"/>
          <p:cNvSpPr txBox="1"/>
          <p:nvPr/>
        </p:nvSpPr>
        <p:spPr>
          <a:xfrm rot="-5400000">
            <a:off x="-328476" y="5053841"/>
            <a:ext cx="13869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538CD5"/>
                </a:solidFill>
                <a:latin typeface="Calibri"/>
                <a:ea typeface="Calibri"/>
                <a:cs typeface="Calibri"/>
                <a:sym typeface="Calibri"/>
              </a:rPr>
              <a:t>Operational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4" name="Google Shape;144;p18"/>
          <p:cNvSpPr txBox="1"/>
          <p:nvPr/>
        </p:nvSpPr>
        <p:spPr>
          <a:xfrm>
            <a:off x="506550" y="1374203"/>
            <a:ext cx="8171400" cy="1600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mode=‘manual’ or mode=‘unflag’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# Use MS-selection syntax to pick subsets of flag/unflag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mode=‘quack’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# Flag data at the beginning or end of a scan (operate on selected data)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mode=‘elevation’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# Flag data between specified elevation limits (operate on selected data)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mode=‘shadow’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# Flag baselines with shadowed-antennas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mode=‘clip’				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Threshold-based flagging on data-expressions (ABS_RR, ABS_I, etc.)</a:t>
            </a:r>
            <a:endParaRPr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5" name="Google Shape;145;p18"/>
          <p:cNvSpPr txBox="1"/>
          <p:nvPr/>
        </p:nvSpPr>
        <p:spPr>
          <a:xfrm>
            <a:off x="571865" y="3275055"/>
            <a:ext cx="7902600" cy="954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mode=‘tfcrop’			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Find outliers on the 2D time-frequency plane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mode=‘rflag’			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Find outliers based on sliding-window RMS filters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mode=‘extend’			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Grow/extend flags around existing ones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6" name="Google Shape;146;p18"/>
          <p:cNvSpPr txBox="1"/>
          <p:nvPr/>
        </p:nvSpPr>
        <p:spPr>
          <a:xfrm>
            <a:off x="571865" y="4672941"/>
            <a:ext cx="8592300" cy="12774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mode=‘summary’				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Count existing flags and return a dictionary of counts per antenna, spw, etc.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mode=‘list’</a:t>
            </a:r>
            <a:r>
              <a:rPr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	# Supply a list of flag commands, built out of parameters of any other mode</a:t>
            </a:r>
            <a:endParaRPr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marR="0" rtl="0" algn="l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Run-modes: “apply / calculate” + runtime “display” of data before and after flagging, and reports.</a:t>
            </a:r>
            <a:endParaRPr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147" name="Google Shape;147;p18"/>
          <p:cNvCxnSpPr/>
          <p:nvPr/>
        </p:nvCxnSpPr>
        <p:spPr>
          <a:xfrm>
            <a:off x="174008" y="3135940"/>
            <a:ext cx="8836500" cy="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cxnSp>
        <p:nvCxnSpPr>
          <p:cNvPr id="148" name="Google Shape;148;p18"/>
          <p:cNvCxnSpPr/>
          <p:nvPr/>
        </p:nvCxnSpPr>
        <p:spPr>
          <a:xfrm>
            <a:off x="174008" y="4405908"/>
            <a:ext cx="8836500" cy="0"/>
          </a:xfrm>
          <a:prstGeom prst="straightConnector1">
            <a:avLst/>
          </a:prstGeom>
          <a:noFill/>
          <a:ln cap="flat" cmpd="sng" w="25400">
            <a:solidFill>
              <a:srgbClr val="7F7F7F"/>
            </a:solidFill>
            <a:prstDash val="solid"/>
            <a:round/>
            <a:headEnd len="sm" w="sm" type="none"/>
            <a:tailEnd len="sm" w="sm" type="none"/>
          </a:ln>
        </p:spPr>
      </p:cxnSp>
      <p:sp>
        <p:nvSpPr>
          <p:cNvPr id="149" name="Google Shape;149;p18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flagdata () </a:t>
            </a:r>
            <a:r>
              <a:rPr lang="en" sz="2600"/>
              <a:t>→ recommended task to flag data </a:t>
            </a:r>
            <a:endParaRPr sz="260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3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" name="Google Shape;154;p19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Hanning smoothing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55" name="Google Shape;155;p19"/>
          <p:cNvSpPr txBox="1"/>
          <p:nvPr>
            <p:ph idx="2" type="body"/>
          </p:nvPr>
        </p:nvSpPr>
        <p:spPr>
          <a:xfrm>
            <a:off x="373040" y="6702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lang="en" sz="2400">
                <a:solidFill>
                  <a:srgbClr val="CC0000"/>
                </a:solidFill>
              </a:rPr>
              <a:t>Not for spectral line data!</a:t>
            </a:r>
            <a:endParaRPr sz="2400">
              <a:solidFill>
                <a:srgbClr val="CC0000"/>
              </a:solidFill>
            </a:endParaRPr>
          </a:p>
        </p:txBody>
      </p:sp>
      <p:pic>
        <p:nvPicPr>
          <p:cNvPr id="156" name="Google Shape;156;p1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653662" y="4180993"/>
            <a:ext cx="2964361" cy="1830481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" name="Google Shape;157;p19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1689300" y="4180989"/>
            <a:ext cx="2964361" cy="1830486"/>
          </a:xfrm>
          <a:prstGeom prst="rect">
            <a:avLst/>
          </a:prstGeom>
          <a:noFill/>
          <a:ln>
            <a:noFill/>
          </a:ln>
        </p:spPr>
      </p:pic>
      <p:sp>
        <p:nvSpPr>
          <p:cNvPr id="158" name="Google Shape;158;p19"/>
          <p:cNvSpPr txBox="1"/>
          <p:nvPr/>
        </p:nvSpPr>
        <p:spPr>
          <a:xfrm>
            <a:off x="1908152" y="4112275"/>
            <a:ext cx="937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59" name="Google Shape;159;p19"/>
          <p:cNvSpPr txBox="1"/>
          <p:nvPr/>
        </p:nvSpPr>
        <p:spPr>
          <a:xfrm>
            <a:off x="4880708" y="4112275"/>
            <a:ext cx="9378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0" name="Google Shape;160;p19"/>
          <p:cNvSpPr txBox="1"/>
          <p:nvPr/>
        </p:nvSpPr>
        <p:spPr>
          <a:xfrm>
            <a:off x="1767000" y="3699300"/>
            <a:ext cx="5737500" cy="4155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61" name="Google Shape;161;p19"/>
          <p:cNvSpPr txBox="1"/>
          <p:nvPr/>
        </p:nvSpPr>
        <p:spPr>
          <a:xfrm>
            <a:off x="1767000" y="3699300"/>
            <a:ext cx="58881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h</a:t>
            </a: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anningsmooth(vis = 'drwRFI.ms', outputvis = 'drwRFI_hansm.ms')</a:t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pic>
        <p:nvPicPr>
          <p:cNvPr id="162" name="Google Shape;162;p19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5589900" y="1358501"/>
            <a:ext cx="3237350" cy="2036000"/>
          </a:xfrm>
          <a:prstGeom prst="rect">
            <a:avLst/>
          </a:prstGeom>
          <a:noFill/>
          <a:ln>
            <a:noFill/>
          </a:ln>
        </p:spPr>
      </p:pic>
      <p:sp>
        <p:nvSpPr>
          <p:cNvPr id="163" name="Google Shape;163;p19"/>
          <p:cNvSpPr txBox="1"/>
          <p:nvPr/>
        </p:nvSpPr>
        <p:spPr>
          <a:xfrm>
            <a:off x="250200" y="1031852"/>
            <a:ext cx="5367900" cy="2732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Gibbs phenomenon</a:t>
            </a:r>
            <a:endParaRPr b="1"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➔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Oscillatory behaviour of Fourier series at a discontinuity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➔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“Ringing” pattern spreading to channels neighbouring the strong narrow RFI spike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hanningsmooth</a:t>
            </a:r>
            <a:r>
              <a:rPr b="1" lang="en" sz="16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() </a:t>
            </a:r>
            <a:endParaRPr b="1" sz="16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emoves 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amplitude spikes and reduce the ringing, reducing number of affected channels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reduces the spectral resolution by a factor of ~2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302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600"/>
              <a:buFont typeface="Calibri"/>
              <a:buChar char="-"/>
            </a:pP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doubles the disk space requirement (new MS)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64" name="Google Shape;164;p19"/>
          <p:cNvSpPr txBox="1"/>
          <p:nvPr/>
        </p:nvSpPr>
        <p:spPr>
          <a:xfrm>
            <a:off x="0" y="4659850"/>
            <a:ext cx="1332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Our data:</a:t>
            </a:r>
            <a:endParaRPr b="1"/>
          </a:p>
        </p:txBody>
      </p:sp>
      <p:sp>
        <p:nvSpPr>
          <p:cNvPr id="165" name="Google Shape;165;p19"/>
          <p:cNvSpPr txBox="1"/>
          <p:nvPr/>
        </p:nvSpPr>
        <p:spPr>
          <a:xfrm>
            <a:off x="6443050" y="1181725"/>
            <a:ext cx="2384100" cy="338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000">
                <a:latin typeface="Calibri"/>
                <a:ea typeface="Calibri"/>
                <a:cs typeface="Calibri"/>
                <a:sym typeface="Calibri"/>
              </a:rPr>
              <a:t>https://mathworld.wolfram.com/</a:t>
            </a:r>
            <a:endParaRPr b="1" sz="1000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9" name="Shape 1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0" name="Google Shape;170;p20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Manual flagging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71" name="Google Shape;171;p20"/>
          <p:cNvSpPr txBox="1"/>
          <p:nvPr/>
        </p:nvSpPr>
        <p:spPr>
          <a:xfrm>
            <a:off x="373050" y="2400825"/>
            <a:ext cx="2214600" cy="27243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72" name="Google Shape;172;p20"/>
          <p:cNvSpPr txBox="1"/>
          <p:nvPr/>
        </p:nvSpPr>
        <p:spPr>
          <a:xfrm>
            <a:off x="447950" y="2399525"/>
            <a:ext cx="1968600" cy="2724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default plotms </a:t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vis = 'drwRFI.ms' </a:t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xaxis= 'frequency' </a:t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yaxis=</a:t>
            </a: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'</a:t>
            </a:r>
            <a:r>
              <a:rPr b="1" lang="en" sz="1500">
                <a:latin typeface="Candara"/>
                <a:ea typeface="Candara"/>
                <a:cs typeface="Candara"/>
                <a:sym typeface="Candara"/>
              </a:rPr>
              <a:t>amp</a:t>
            </a: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' 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avgtime = '1e4'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coloraxis = 'Antenna1' 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customsymbol=True 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symbolshape='circle' 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symbolsize=2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5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73" name="Google Shape;173;p20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plotms</a:t>
            </a:r>
            <a:r>
              <a:rPr b="1" lang="en" sz="2600">
                <a:solidFill>
                  <a:srgbClr val="1155CC"/>
                </a:solidFill>
              </a:rPr>
              <a:t> () </a:t>
            </a:r>
            <a:r>
              <a:rPr lang="en" sz="2600"/>
              <a:t>→ to see where the RFI is in our current dataset</a:t>
            </a:r>
            <a:endParaRPr sz="2600"/>
          </a:p>
        </p:txBody>
      </p:sp>
      <p:pic>
        <p:nvPicPr>
          <p:cNvPr id="174" name="Google Shape;174;p2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3125" y="1346950"/>
            <a:ext cx="5723176" cy="4410225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175" name="Google Shape;175;p20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176" name="Google Shape;176;p20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77" name="Google Shape;177;p20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21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Manual flagging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83" name="Google Shape;183;p21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plotms () </a:t>
            </a:r>
            <a:r>
              <a:rPr lang="en" sz="2600"/>
              <a:t>→ to see where the RFI is in our current dataset</a:t>
            </a:r>
            <a:endParaRPr sz="2600"/>
          </a:p>
        </p:txBody>
      </p:sp>
      <p:pic>
        <p:nvPicPr>
          <p:cNvPr id="184" name="Google Shape;184;p2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163125" y="1346950"/>
            <a:ext cx="5723176" cy="4410225"/>
          </a:xfrm>
          <a:prstGeom prst="rect">
            <a:avLst/>
          </a:prstGeom>
          <a:noFill/>
          <a:ln>
            <a:noFill/>
          </a:ln>
        </p:spPr>
      </p:pic>
      <p:sp>
        <p:nvSpPr>
          <p:cNvPr id="185" name="Google Shape;185;p21"/>
          <p:cNvSpPr txBox="1"/>
          <p:nvPr/>
        </p:nvSpPr>
        <p:spPr>
          <a:xfrm>
            <a:off x="-164500" y="1924375"/>
            <a:ext cx="3265800" cy="94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238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Char char="-"/>
            </a:pP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Inspecting all antennas (paging </a:t>
            </a:r>
            <a:r>
              <a:rPr lang="en" sz="15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through) one by one with the parameter : </a:t>
            </a:r>
            <a:r>
              <a:rPr b="1" lang="en" sz="15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iteraxis = 'antenna' </a:t>
            </a:r>
            <a:endParaRPr sz="15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186" name="Google Shape;186;p21"/>
          <p:cNvGrpSpPr/>
          <p:nvPr/>
        </p:nvGrpSpPr>
        <p:grpSpPr>
          <a:xfrm>
            <a:off x="101225" y="1847350"/>
            <a:ext cx="6377400" cy="3572700"/>
            <a:chOff x="101225" y="1847350"/>
            <a:chExt cx="6377400" cy="3572700"/>
          </a:xfrm>
        </p:grpSpPr>
        <p:sp>
          <p:nvSpPr>
            <p:cNvPr id="187" name="Google Shape;187;p21"/>
            <p:cNvSpPr/>
            <p:nvPr/>
          </p:nvSpPr>
          <p:spPr>
            <a:xfrm>
              <a:off x="6313925" y="1847350"/>
              <a:ext cx="164700" cy="34038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188" name="Google Shape;188;p21"/>
            <p:cNvSpPr txBox="1"/>
            <p:nvPr/>
          </p:nvSpPr>
          <p:spPr>
            <a:xfrm>
              <a:off x="101225" y="5004550"/>
              <a:ext cx="3000000" cy="415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Spike:</a:t>
              </a:r>
              <a:r>
                <a:rPr lang="en" sz="1500">
                  <a:solidFill>
                    <a:srgbClr val="9A0000"/>
                  </a:solidFill>
                  <a:latin typeface="Calibri"/>
                  <a:ea typeface="Calibri"/>
                  <a:cs typeface="Calibri"/>
                  <a:sym typeface="Calibri"/>
                </a:rPr>
                <a:t> spw=1, channels=13~15</a:t>
              </a:r>
              <a:endParaRPr/>
            </a:p>
          </p:txBody>
        </p:sp>
      </p:grpSp>
      <p:pic>
        <p:nvPicPr>
          <p:cNvPr id="189" name="Google Shape;189;p21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06025" y="3009150"/>
            <a:ext cx="2427270" cy="6192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90" name="Google Shape;190;p21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77425" y="3869875"/>
            <a:ext cx="2819333" cy="619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4" name="Shape 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5" name="Google Shape;195;p22"/>
          <p:cNvSpPr txBox="1"/>
          <p:nvPr/>
        </p:nvSpPr>
        <p:spPr>
          <a:xfrm>
            <a:off x="373050" y="2520025"/>
            <a:ext cx="8513400" cy="29553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196" name="Google Shape;196;p22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Manual flagging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197" name="Google Shape;197;p22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flagdata</a:t>
            </a:r>
            <a:r>
              <a:rPr b="1" lang="en" sz="2600">
                <a:solidFill>
                  <a:srgbClr val="1155CC"/>
                </a:solidFill>
              </a:rPr>
              <a:t> () </a:t>
            </a:r>
            <a:r>
              <a:rPr lang="en" sz="2400"/>
              <a:t>task with mode = 'manual'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198" name="Google Shape;198;p22"/>
          <p:cNvSpPr txBox="1"/>
          <p:nvPr/>
        </p:nvSpPr>
        <p:spPr>
          <a:xfrm>
            <a:off x="316350" y="1441850"/>
            <a:ext cx="8275200" cy="78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the RFI is located, the best is to use flagging tasks outside the </a:t>
            </a:r>
            <a:r>
              <a:rPr b="1" lang="en" sz="1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plotms ()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This way we can backup the flags, and revert steps if needed.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99" name="Google Shape;199;p22"/>
          <p:cNvSpPr txBox="1"/>
          <p:nvPr/>
        </p:nvSpPr>
        <p:spPr>
          <a:xfrm>
            <a:off x="458100" y="2512525"/>
            <a:ext cx="7916100" cy="27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default flagdata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vis=</a:t>
            </a: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'</a:t>
            </a: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drwRFI.ms'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mode='manual'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spw='1:13~15'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flagbackup=True 		# required if to restore previous flagging versions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00" name="Google Shape;200;p22"/>
          <p:cNvSpPr txBox="1"/>
          <p:nvPr/>
        </p:nvSpPr>
        <p:spPr>
          <a:xfrm>
            <a:off x="1529850" y="4635850"/>
            <a:ext cx="5848200" cy="415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201" name="Google Shape;201;p22"/>
          <p:cNvCxnSpPr/>
          <p:nvPr/>
        </p:nvCxnSpPr>
        <p:spPr>
          <a:xfrm>
            <a:off x="468175" y="2960825"/>
            <a:ext cx="8300400" cy="12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202" name="Google Shape;202;p22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03" name="Google Shape;203;p22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04" name="Google Shape;204;p22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23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Manual flagging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10" name="Google Shape;210;p23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/>
              <a:t>To see the effect of our flagging</a:t>
            </a:r>
            <a:r>
              <a:rPr lang="en" sz="2400">
                <a:solidFill>
                  <a:srgbClr val="0066FF"/>
                </a:solidFill>
              </a:rPr>
              <a:t> </a:t>
            </a:r>
            <a:r>
              <a:rPr lang="en" sz="2400"/>
              <a:t>get back to </a:t>
            </a:r>
            <a:r>
              <a:rPr b="1" lang="en" sz="2400">
                <a:solidFill>
                  <a:srgbClr val="1155CC"/>
                </a:solidFill>
              </a:rPr>
              <a:t>plotms ()</a:t>
            </a:r>
            <a:r>
              <a:rPr lang="en" sz="2400">
                <a:solidFill>
                  <a:srgbClr val="9A00FF"/>
                </a:solidFill>
              </a:rPr>
              <a:t> </a:t>
            </a:r>
            <a:r>
              <a:rPr lang="en" sz="2400"/>
              <a:t>and inspect the data again.</a:t>
            </a:r>
            <a:endParaRPr b="1" sz="26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211" name="Google Shape;211;p2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720025" y="1441850"/>
            <a:ext cx="5166276" cy="436034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12" name="Google Shape;212;p23"/>
          <p:cNvGrpSpPr/>
          <p:nvPr/>
        </p:nvGrpSpPr>
        <p:grpSpPr>
          <a:xfrm>
            <a:off x="373050" y="2698200"/>
            <a:ext cx="3144675" cy="619200"/>
            <a:chOff x="373050" y="1860000"/>
            <a:chExt cx="3144675" cy="619200"/>
          </a:xfrm>
        </p:grpSpPr>
        <p:pic>
          <p:nvPicPr>
            <p:cNvPr id="213" name="Google Shape;213;p23"/>
            <p:cNvPicPr preferRelativeResize="0"/>
            <p:nvPr/>
          </p:nvPicPr>
          <p:blipFill>
            <a:blip r:embed="rId4">
              <a:alphaModFix/>
            </a:blip>
            <a:stretch>
              <a:fillRect/>
            </a:stretch>
          </p:blipFill>
          <p:spPr>
            <a:xfrm>
              <a:off x="373050" y="1950075"/>
              <a:ext cx="3144631" cy="415500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14" name="Google Shape;214;p23"/>
            <p:cNvSpPr/>
            <p:nvPr/>
          </p:nvSpPr>
          <p:spPr>
            <a:xfrm>
              <a:off x="2125725" y="1860000"/>
              <a:ext cx="1392000" cy="619200"/>
            </a:xfrm>
            <a:prstGeom prst="roundRect">
              <a:avLst>
                <a:gd fmla="val 16667" name="adj"/>
              </a:avLst>
            </a:prstGeom>
            <a:noFill/>
            <a:ln cap="flat" cmpd="sng" w="28575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  <p:grpSp>
        <p:nvGrpSpPr>
          <p:cNvPr id="215" name="Google Shape;215;p23"/>
          <p:cNvGrpSpPr/>
          <p:nvPr/>
        </p:nvGrpSpPr>
        <p:grpSpPr>
          <a:xfrm>
            <a:off x="373050" y="4152125"/>
            <a:ext cx="2214600" cy="647800"/>
            <a:chOff x="373050" y="2704325"/>
            <a:chExt cx="2214600" cy="647800"/>
          </a:xfrm>
        </p:grpSpPr>
        <p:sp>
          <p:nvSpPr>
            <p:cNvPr id="216" name="Google Shape;216;p23"/>
            <p:cNvSpPr txBox="1"/>
            <p:nvPr/>
          </p:nvSpPr>
          <p:spPr>
            <a:xfrm>
              <a:off x="373050" y="2705625"/>
              <a:ext cx="2214600" cy="6465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17" name="Google Shape;217;p23"/>
            <p:cNvSpPr txBox="1"/>
            <p:nvPr/>
          </p:nvSpPr>
          <p:spPr>
            <a:xfrm>
              <a:off x="447950" y="2704325"/>
              <a:ext cx="1968600" cy="6465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latin typeface="Candara"/>
                  <a:ea typeface="Candara"/>
                  <a:cs typeface="Candara"/>
                  <a:sym typeface="Candara"/>
                </a:rPr>
                <a:t>tget plotms </a:t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latin typeface="Candara"/>
                  <a:ea typeface="Candara"/>
                  <a:cs typeface="Candara"/>
                  <a:sym typeface="Candara"/>
                </a:rPr>
                <a:t>go</a:t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sp>
        <p:nvSpPr>
          <p:cNvPr id="218" name="Google Shape;218;p23"/>
          <p:cNvSpPr txBox="1"/>
          <p:nvPr/>
        </p:nvSpPr>
        <p:spPr>
          <a:xfrm>
            <a:off x="144450" y="1975250"/>
            <a:ext cx="347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-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</a:t>
            </a:r>
            <a:r>
              <a:rPr b="1" lang="en" sz="21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plotms ()</a:t>
            </a:r>
            <a:r>
              <a:rPr lang="en" sz="2100">
                <a:solidFill>
                  <a:srgbClr val="9A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is still open:</a:t>
            </a:r>
            <a:endParaRPr sz="1100"/>
          </a:p>
        </p:txBody>
      </p:sp>
      <p:sp>
        <p:nvSpPr>
          <p:cNvPr id="219" name="Google Shape;219;p23"/>
          <p:cNvSpPr txBox="1"/>
          <p:nvPr/>
        </p:nvSpPr>
        <p:spPr>
          <a:xfrm>
            <a:off x="144450" y="3546000"/>
            <a:ext cx="3474300" cy="507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-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not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1100"/>
          </a:p>
        </p:txBody>
      </p:sp>
      <p:sp>
        <p:nvSpPr>
          <p:cNvPr id="220" name="Google Shape;220;p23"/>
          <p:cNvSpPr txBox="1"/>
          <p:nvPr/>
        </p:nvSpPr>
        <p:spPr>
          <a:xfrm>
            <a:off x="373050" y="5175125"/>
            <a:ext cx="30000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Spike is gone!</a:t>
            </a:r>
            <a:endParaRPr sz="2400">
              <a:solidFill>
                <a:schemeClr val="dk1"/>
              </a:solidFill>
            </a:endParaRPr>
          </a:p>
        </p:txBody>
      </p:sp>
      <p:cxnSp>
        <p:nvCxnSpPr>
          <p:cNvPr id="221" name="Google Shape;221;p23"/>
          <p:cNvCxnSpPr/>
          <p:nvPr/>
        </p:nvCxnSpPr>
        <p:spPr>
          <a:xfrm flipH="1" rot="10800000">
            <a:off x="2277575" y="2872425"/>
            <a:ext cx="4200900" cy="2467200"/>
          </a:xfrm>
          <a:prstGeom prst="straightConnector1">
            <a:avLst/>
          </a:prstGeom>
          <a:noFill/>
          <a:ln cap="flat" cmpd="sng" w="28575">
            <a:solidFill>
              <a:srgbClr val="CC00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222" name="Google Shape;222;p23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23" name="Google Shape;223;p23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24" name="Google Shape;224;p23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8" name="Shape 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9" name="Google Shape;229;p24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manager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30" name="Google Shape;230;p24"/>
          <p:cNvSpPr txBox="1"/>
          <p:nvPr>
            <p:ph idx="2" type="body"/>
          </p:nvPr>
        </p:nvSpPr>
        <p:spPr>
          <a:xfrm>
            <a:off x="6775350" y="4030650"/>
            <a:ext cx="20310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155CC"/>
                </a:solidFill>
              </a:rPr>
              <a:t>flagmanager ()</a:t>
            </a:r>
            <a:endParaRPr b="1" sz="2600"/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900"/>
              <a:t>Manual save of the flag state at any time</a:t>
            </a:r>
            <a:endParaRPr sz="19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231" name="Google Shape;231;p24"/>
          <p:cNvSpPr txBox="1"/>
          <p:nvPr/>
        </p:nvSpPr>
        <p:spPr>
          <a:xfrm>
            <a:off x="94200" y="2747109"/>
            <a:ext cx="6245100" cy="31863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232" name="Google Shape;232;p24"/>
          <p:cNvSpPr txBox="1"/>
          <p:nvPr/>
        </p:nvSpPr>
        <p:spPr>
          <a:xfrm>
            <a:off x="156587" y="2743200"/>
            <a:ext cx="5334900" cy="3435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default flagmanager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vis='drwRFI.ms'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mode='save'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versionname='after_manual'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comment='after manual flagging'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8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233" name="Google Shape;233;p24"/>
          <p:cNvCxnSpPr/>
          <p:nvPr/>
        </p:nvCxnSpPr>
        <p:spPr>
          <a:xfrm>
            <a:off x="163978" y="3205468"/>
            <a:ext cx="6088800" cy="66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34" name="Google Shape;234;p24"/>
          <p:cNvSpPr txBox="1"/>
          <p:nvPr/>
        </p:nvSpPr>
        <p:spPr>
          <a:xfrm>
            <a:off x="2286000" y="1066800"/>
            <a:ext cx="1642500" cy="554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4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flagdata ()</a:t>
            </a:r>
            <a:endParaRPr b="1" sz="2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235" name="Google Shape;235;p24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36" name="Google Shape;236;p24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37" name="Google Shape;237;p24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  <p:grpSp>
        <p:nvGrpSpPr>
          <p:cNvPr id="238" name="Google Shape;238;p24"/>
          <p:cNvGrpSpPr/>
          <p:nvPr/>
        </p:nvGrpSpPr>
        <p:grpSpPr>
          <a:xfrm>
            <a:off x="3928366" y="676900"/>
            <a:ext cx="4677584" cy="1628625"/>
            <a:chOff x="3928366" y="676900"/>
            <a:chExt cx="4677584" cy="1628625"/>
          </a:xfrm>
        </p:grpSpPr>
        <p:pic>
          <p:nvPicPr>
            <p:cNvPr id="239" name="Google Shape;239;p24"/>
            <p:cNvPicPr preferRelativeResize="0"/>
            <p:nvPr/>
          </p:nvPicPr>
          <p:blipFill>
            <a:blip r:embed="rId3">
              <a:alphaModFix/>
            </a:blip>
            <a:stretch>
              <a:fillRect/>
            </a:stretch>
          </p:blipFill>
          <p:spPr>
            <a:xfrm>
              <a:off x="3928366" y="676900"/>
              <a:ext cx="4677584" cy="1628625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240" name="Google Shape;240;p24"/>
            <p:cNvSpPr/>
            <p:nvPr/>
          </p:nvSpPr>
          <p:spPr>
            <a:xfrm>
              <a:off x="3985175" y="1606675"/>
              <a:ext cx="4188300" cy="254700"/>
            </a:xfrm>
            <a:prstGeom prst="roundRect">
              <a:avLst>
                <a:gd fmla="val 16667" name="adj"/>
              </a:avLst>
            </a:prstGeom>
            <a:noFill/>
            <a:ln cap="flat" cmpd="sng" w="19050">
              <a:solidFill>
                <a:srgbClr val="FF0000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</p:grp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25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manager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246" name="Google Shape;246;p2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2491493"/>
            <a:ext cx="8839200" cy="1747578"/>
          </a:xfrm>
          <a:prstGeom prst="rect">
            <a:avLst/>
          </a:prstGeom>
          <a:noFill/>
          <a:ln>
            <a:noFill/>
          </a:ln>
        </p:spPr>
      </p:pic>
      <p:sp>
        <p:nvSpPr>
          <p:cNvPr id="247" name="Google Shape;247;p25"/>
          <p:cNvSpPr txBox="1"/>
          <p:nvPr/>
        </p:nvSpPr>
        <p:spPr>
          <a:xfrm>
            <a:off x="354300" y="961650"/>
            <a:ext cx="8636100" cy="12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you run both the</a:t>
            </a:r>
            <a:r>
              <a:rPr b="1" lang="en" sz="20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flagmanager()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task to save the flags, and the </a:t>
            </a:r>
            <a:r>
              <a:rPr b="1" lang="en" sz="20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flagdata()</a:t>
            </a:r>
            <a:endParaRPr b="1" sz="20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with </a:t>
            </a:r>
            <a:r>
              <a:rPr b="1" lang="en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flagbackup=True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you should have two files now within the MS that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contain the flagging done so far.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248" name="Google Shape;248;p25"/>
          <p:cNvSpPr txBox="1"/>
          <p:nvPr/>
        </p:nvSpPr>
        <p:spPr>
          <a:xfrm>
            <a:off x="354300" y="4559075"/>
            <a:ext cx="7895700" cy="846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flagmanager()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</a:t>
            </a: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 be also used to access information in these files and revert flagging</a:t>
            </a:r>
            <a:endParaRPr/>
          </a:p>
        </p:txBody>
      </p:sp>
      <p:grpSp>
        <p:nvGrpSpPr>
          <p:cNvPr id="249" name="Google Shape;249;p25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50" name="Google Shape;250;p25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51" name="Google Shape;251;p25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5" name="Shape 2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6" name="Google Shape;256;p26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manager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t/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 sz="2500"/>
              <a:t>Restoring flagged data</a:t>
            </a:r>
            <a:endParaRPr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rgbClr val="C00000"/>
              </a:buClr>
              <a:buSzPts val="3200"/>
              <a:buNone/>
            </a:pPr>
            <a:r>
              <a:t/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257" name="Google Shape;257;p26"/>
          <p:cNvSpPr txBox="1"/>
          <p:nvPr/>
        </p:nvSpPr>
        <p:spPr>
          <a:xfrm>
            <a:off x="354300" y="2180850"/>
            <a:ext cx="8636100" cy="2829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2200"/>
              <a:buFont typeface="Calibri"/>
              <a:buChar char="➔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Flagging with </a:t>
            </a:r>
            <a:r>
              <a:rPr b="1" lang="en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plotms</a:t>
            </a:r>
            <a:r>
              <a:rPr b="1" lang="en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()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 data can’t be restored! 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Using </a:t>
            </a:r>
            <a:r>
              <a:rPr b="1" lang="en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flagdata() 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to restore the data with </a:t>
            </a:r>
            <a:r>
              <a:rPr b="1" lang="en" sz="22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mode = 'unflag' 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It will unflag everything, not only the last execution!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83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Font typeface="Calibri"/>
              <a:buChar char="➔"/>
            </a:pPr>
            <a:r>
              <a:rPr b="1" lang="en" sz="22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flagmanager() 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may be a better tool!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1" name="Shape 2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2" name="Google Shape;262;p27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manager</a:t>
            </a:r>
            <a:endParaRPr>
              <a:solidFill>
                <a:srgbClr val="C00000"/>
              </a:solidFill>
            </a:endParaRPr>
          </a:p>
        </p:txBody>
      </p:sp>
      <p:grpSp>
        <p:nvGrpSpPr>
          <p:cNvPr id="263" name="Google Shape;263;p27"/>
          <p:cNvGrpSpPr/>
          <p:nvPr/>
        </p:nvGrpSpPr>
        <p:grpSpPr>
          <a:xfrm>
            <a:off x="499115" y="1389300"/>
            <a:ext cx="3512244" cy="3117000"/>
            <a:chOff x="309300" y="1832175"/>
            <a:chExt cx="6245100" cy="3117000"/>
          </a:xfrm>
        </p:grpSpPr>
        <p:sp>
          <p:nvSpPr>
            <p:cNvPr id="264" name="Google Shape;264;p27"/>
            <p:cNvSpPr txBox="1"/>
            <p:nvPr/>
          </p:nvSpPr>
          <p:spPr>
            <a:xfrm>
              <a:off x="309300" y="1836084"/>
              <a:ext cx="6245100" cy="27243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65" name="Google Shape;265;p27"/>
            <p:cNvSpPr txBox="1"/>
            <p:nvPr/>
          </p:nvSpPr>
          <p:spPr>
            <a:xfrm>
              <a:off x="371687" y="1832175"/>
              <a:ext cx="5334900" cy="3117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 In CASA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default flagmanager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vis='drwRFI.ms'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mode='restore'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versionname='flagdata_1'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inp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go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cxnSp>
        <p:nvCxnSpPr>
          <p:cNvPr id="266" name="Google Shape;266;p27"/>
          <p:cNvCxnSpPr/>
          <p:nvPr/>
        </p:nvCxnSpPr>
        <p:spPr>
          <a:xfrm>
            <a:off x="607678" y="1837243"/>
            <a:ext cx="3314700" cy="102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67" name="Google Shape;267;p27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flagmanager () </a:t>
            </a:r>
            <a:r>
              <a:rPr lang="en" sz="2400"/>
              <a:t>task with mode = 'restore'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grpSp>
        <p:nvGrpSpPr>
          <p:cNvPr id="268" name="Google Shape;268;p27"/>
          <p:cNvGrpSpPr/>
          <p:nvPr/>
        </p:nvGrpSpPr>
        <p:grpSpPr>
          <a:xfrm>
            <a:off x="499125" y="4965025"/>
            <a:ext cx="2214600" cy="738900"/>
            <a:chOff x="373050" y="2628125"/>
            <a:chExt cx="2214600" cy="738900"/>
          </a:xfrm>
        </p:grpSpPr>
        <p:sp>
          <p:nvSpPr>
            <p:cNvPr id="269" name="Google Shape;269;p27"/>
            <p:cNvSpPr txBox="1"/>
            <p:nvPr/>
          </p:nvSpPr>
          <p:spPr>
            <a:xfrm>
              <a:off x="373050" y="2705625"/>
              <a:ext cx="2214600" cy="6465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70" name="Google Shape;270;p27"/>
            <p:cNvSpPr txBox="1"/>
            <p:nvPr/>
          </p:nvSpPr>
          <p:spPr>
            <a:xfrm>
              <a:off x="447950" y="2628125"/>
              <a:ext cx="1968600" cy="738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Candara"/>
                  <a:ea typeface="Candara"/>
                  <a:cs typeface="Candara"/>
                  <a:sym typeface="Candara"/>
                </a:rPr>
                <a:t>tget plotms </a:t>
              </a:r>
              <a:endParaRPr b="1" sz="18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latin typeface="Candara"/>
                  <a:ea typeface="Candara"/>
                  <a:cs typeface="Candara"/>
                  <a:sym typeface="Candara"/>
                </a:rPr>
                <a:t>go</a:t>
              </a:r>
              <a:endParaRPr b="1" sz="1800"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pic>
        <p:nvPicPr>
          <p:cNvPr id="271" name="Google Shape;271;p2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871455" y="2456675"/>
            <a:ext cx="4014849" cy="3388525"/>
          </a:xfrm>
          <a:prstGeom prst="rect">
            <a:avLst/>
          </a:prstGeom>
          <a:noFill/>
          <a:ln>
            <a:noFill/>
          </a:ln>
        </p:spPr>
      </p:pic>
      <p:sp>
        <p:nvSpPr>
          <p:cNvPr id="272" name="Google Shape;272;p27"/>
          <p:cNvSpPr txBox="1"/>
          <p:nvPr/>
        </p:nvSpPr>
        <p:spPr>
          <a:xfrm>
            <a:off x="422925" y="4378275"/>
            <a:ext cx="30000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the result: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cxnSp>
        <p:nvCxnSpPr>
          <p:cNvPr id="273" name="Google Shape;273;p27"/>
          <p:cNvCxnSpPr/>
          <p:nvPr/>
        </p:nvCxnSpPr>
        <p:spPr>
          <a:xfrm>
            <a:off x="3062050" y="5289000"/>
            <a:ext cx="1670100" cy="0"/>
          </a:xfrm>
          <a:prstGeom prst="straightConnector1">
            <a:avLst/>
          </a:prstGeom>
          <a:noFill/>
          <a:ln cap="flat" cmpd="sng" w="38100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274" name="Google Shape;274;p27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75" name="Google Shape;275;p27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76" name="Google Shape;276;p27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1" name="Shape 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2" name="Google Shape;72;p10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"/>
              <a:t>This Talk: </a:t>
            </a:r>
            <a:endParaRPr/>
          </a:p>
        </p:txBody>
      </p:sp>
      <p:sp>
        <p:nvSpPr>
          <p:cNvPr id="73" name="Google Shape;73;p10"/>
          <p:cNvSpPr txBox="1"/>
          <p:nvPr>
            <p:ph idx="3" type="body"/>
          </p:nvPr>
        </p:nvSpPr>
        <p:spPr>
          <a:xfrm>
            <a:off x="373040" y="1085256"/>
            <a:ext cx="8636100" cy="46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"/>
              <a:t>CASA version 6.2</a:t>
            </a:r>
            <a:endParaRPr/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/>
              <a:t>On lustre: </a:t>
            </a:r>
            <a:endParaRPr/>
          </a:p>
          <a:p>
            <a:pPr indent="0" lvl="0" marL="74295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>
                <a:latin typeface="Candara"/>
                <a:ea typeface="Candara"/>
                <a:cs typeface="Candara"/>
                <a:sym typeface="Candara"/>
              </a:rPr>
              <a:t>&gt; casa -r 6.2.0-124</a:t>
            </a:r>
            <a:endParaRPr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latin typeface="Candara"/>
              <a:ea typeface="Candara"/>
              <a:cs typeface="Candara"/>
              <a:sym typeface="Candara"/>
            </a:endParaRPr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Char char="•"/>
            </a:pPr>
            <a:r>
              <a:rPr lang="en"/>
              <a:t>Interactive steps can be done </a:t>
            </a:r>
            <a:r>
              <a:rPr lang="en"/>
              <a:t>after</a:t>
            </a:r>
            <a:r>
              <a:rPr lang="en"/>
              <a:t> the talk </a:t>
            </a:r>
            <a:endParaRPr/>
          </a:p>
          <a:p>
            <a:pPr indent="0" lvl="0" marL="74295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"/>
              <a:t>- tasks &amp; parameters are given in the following slides</a:t>
            </a:r>
            <a:endParaRPr/>
          </a:p>
          <a:p>
            <a:pPr indent="0" lvl="0" marL="3429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Data access: </a:t>
            </a:r>
            <a:r>
              <a:rPr lang="en" sz="2100" u="sng">
                <a:solidFill>
                  <a:schemeClr val="hlink"/>
                </a:solidFill>
                <a:hlinkClick r:id="rId3"/>
              </a:rPr>
              <a:t>https://astrocloud.nrao.edu/s/DcwqTKkKTEi98sk</a:t>
            </a:r>
            <a:r>
              <a:rPr lang="en" sz="2100"/>
              <a:t> </a:t>
            </a:r>
            <a:endParaRPr sz="2100"/>
          </a:p>
          <a:p>
            <a:pPr indent="0" lvl="0" marL="3429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rPr lang="en"/>
              <a:t>(drwRFI.ms ~ 235MB)</a:t>
            </a:r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0" name="Shape 2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1" name="Google Shape;281;p28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manager</a:t>
            </a:r>
            <a:endParaRPr>
              <a:solidFill>
                <a:srgbClr val="C00000"/>
              </a:solidFill>
            </a:endParaRPr>
          </a:p>
        </p:txBody>
      </p:sp>
      <p:grpSp>
        <p:nvGrpSpPr>
          <p:cNvPr id="282" name="Google Shape;282;p28"/>
          <p:cNvGrpSpPr/>
          <p:nvPr/>
        </p:nvGrpSpPr>
        <p:grpSpPr>
          <a:xfrm>
            <a:off x="499110" y="1389335"/>
            <a:ext cx="2878991" cy="2798320"/>
            <a:chOff x="309300" y="1832175"/>
            <a:chExt cx="6245100" cy="3839100"/>
          </a:xfrm>
        </p:grpSpPr>
        <p:sp>
          <p:nvSpPr>
            <p:cNvPr id="283" name="Google Shape;283;p28"/>
            <p:cNvSpPr txBox="1"/>
            <p:nvPr/>
          </p:nvSpPr>
          <p:spPr>
            <a:xfrm>
              <a:off x="309300" y="1836084"/>
              <a:ext cx="6245100" cy="37377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284" name="Google Shape;284;p28"/>
            <p:cNvSpPr txBox="1"/>
            <p:nvPr/>
          </p:nvSpPr>
          <p:spPr>
            <a:xfrm>
              <a:off x="371687" y="1832175"/>
              <a:ext cx="5334900" cy="38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 In CASA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default flagmanager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vis='drwRFI.ms'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mode='list'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inp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go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cxnSp>
        <p:nvCxnSpPr>
          <p:cNvPr id="285" name="Google Shape;285;p28"/>
          <p:cNvCxnSpPr/>
          <p:nvPr/>
        </p:nvCxnSpPr>
        <p:spPr>
          <a:xfrm>
            <a:off x="607678" y="1837243"/>
            <a:ext cx="2479800" cy="102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286" name="Google Shape;286;p28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flagmanager () </a:t>
            </a:r>
            <a:r>
              <a:rPr lang="en" sz="2400"/>
              <a:t>task with mode = 'list'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287" name="Google Shape;287;p28"/>
          <p:cNvSpPr txBox="1"/>
          <p:nvPr/>
        </p:nvSpPr>
        <p:spPr>
          <a:xfrm>
            <a:off x="3636825" y="3590975"/>
            <a:ext cx="39678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Check the result in CASA logger window: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288" name="Google Shape;288;p2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99100" y="4269993"/>
            <a:ext cx="8510049" cy="1645506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89" name="Google Shape;289;p28"/>
          <p:cNvGrpSpPr/>
          <p:nvPr/>
        </p:nvGrpSpPr>
        <p:grpSpPr>
          <a:xfrm>
            <a:off x="2645350" y="2056375"/>
            <a:ext cx="6034575" cy="3498325"/>
            <a:chOff x="2645350" y="2056375"/>
            <a:chExt cx="6034575" cy="3498325"/>
          </a:xfrm>
        </p:grpSpPr>
        <p:sp>
          <p:nvSpPr>
            <p:cNvPr id="290" name="Google Shape;290;p28"/>
            <p:cNvSpPr/>
            <p:nvPr/>
          </p:nvSpPr>
          <p:spPr>
            <a:xfrm>
              <a:off x="2645350" y="4935500"/>
              <a:ext cx="4174800" cy="619200"/>
            </a:xfrm>
            <a:prstGeom prst="roundRect">
              <a:avLst>
                <a:gd fmla="val 16667" name="adj"/>
              </a:avLst>
            </a:prstGeom>
            <a:noFill/>
            <a:ln cap="flat" cmpd="sng" w="76200">
              <a:solidFill>
                <a:srgbClr val="6AA84F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1" name="Google Shape;291;p28"/>
            <p:cNvSpPr txBox="1"/>
            <p:nvPr/>
          </p:nvSpPr>
          <p:spPr>
            <a:xfrm>
              <a:off x="4087525" y="2056375"/>
              <a:ext cx="4592400" cy="7803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rgbClr val="38761D"/>
                  </a:solidFill>
                  <a:latin typeface="Calibri"/>
                  <a:ea typeface="Calibri"/>
                  <a:cs typeface="Calibri"/>
                  <a:sym typeface="Calibri"/>
                </a:rPr>
                <a:t>The previous flag tables won’t be removed by the restore mode, </a:t>
              </a:r>
              <a:r>
                <a:rPr b="1" lang="en" sz="1800">
                  <a:solidFill>
                    <a:srgbClr val="FF0000"/>
                  </a:solidFill>
                  <a:latin typeface="Calibri"/>
                  <a:ea typeface="Calibri"/>
                  <a:cs typeface="Calibri"/>
                  <a:sym typeface="Calibri"/>
                </a:rPr>
                <a:t>mode=’delete’ will do that!</a:t>
              </a:r>
              <a:endParaRPr b="1">
                <a:solidFill>
                  <a:srgbClr val="FF0000"/>
                </a:solidFill>
              </a:endParaRPr>
            </a:p>
          </p:txBody>
        </p:sp>
      </p:grpSp>
      <p:grpSp>
        <p:nvGrpSpPr>
          <p:cNvPr id="292" name="Google Shape;292;p28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293" name="Google Shape;293;p28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294" name="Google Shape;294;p28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9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Flagging statistics</a:t>
            </a:r>
            <a:endParaRPr>
              <a:solidFill>
                <a:srgbClr val="C00000"/>
              </a:solidFill>
            </a:endParaRPr>
          </a:p>
        </p:txBody>
      </p:sp>
      <p:grpSp>
        <p:nvGrpSpPr>
          <p:cNvPr id="300" name="Google Shape;300;p29"/>
          <p:cNvGrpSpPr/>
          <p:nvPr/>
        </p:nvGrpSpPr>
        <p:grpSpPr>
          <a:xfrm>
            <a:off x="499110" y="1770335"/>
            <a:ext cx="2878991" cy="2798320"/>
            <a:chOff x="309300" y="1832175"/>
            <a:chExt cx="6245100" cy="3839100"/>
          </a:xfrm>
        </p:grpSpPr>
        <p:sp>
          <p:nvSpPr>
            <p:cNvPr id="301" name="Google Shape;301;p29"/>
            <p:cNvSpPr txBox="1"/>
            <p:nvPr/>
          </p:nvSpPr>
          <p:spPr>
            <a:xfrm>
              <a:off x="309300" y="1836084"/>
              <a:ext cx="6245100" cy="37377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  <p:sp>
          <p:nvSpPr>
            <p:cNvPr id="302" name="Google Shape;302;p29"/>
            <p:cNvSpPr txBox="1"/>
            <p:nvPr/>
          </p:nvSpPr>
          <p:spPr>
            <a:xfrm>
              <a:off x="371687" y="1832175"/>
              <a:ext cx="5334900" cy="38391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lang="en" sz="2400">
                  <a:solidFill>
                    <a:schemeClr val="dk1"/>
                  </a:solidFill>
                  <a:latin typeface="Calibri"/>
                  <a:ea typeface="Calibri"/>
                  <a:cs typeface="Calibri"/>
                  <a:sym typeface="Calibri"/>
                </a:rPr>
                <a:t># In CASA</a:t>
              </a:r>
              <a:endParaRPr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default flagdata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vis='drwRFI.ms'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mode='summary'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inp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800">
                  <a:solidFill>
                    <a:schemeClr val="dk1"/>
                  </a:solidFill>
                  <a:latin typeface="Candara"/>
                  <a:ea typeface="Candara"/>
                  <a:cs typeface="Candara"/>
                  <a:sym typeface="Candara"/>
                </a:rPr>
                <a:t>go</a:t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  <a:p>
              <a:pPr indent="0" lvl="0" marL="0" rtl="0" algn="l">
                <a:lnSpc>
                  <a:spcPct val="115000"/>
                </a:lnSpc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 b="1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cxnSp>
        <p:nvCxnSpPr>
          <p:cNvPr id="303" name="Google Shape;303;p29"/>
          <p:cNvCxnSpPr/>
          <p:nvPr/>
        </p:nvCxnSpPr>
        <p:spPr>
          <a:xfrm>
            <a:off x="607678" y="2218243"/>
            <a:ext cx="2479800" cy="102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sp>
        <p:nvSpPr>
          <p:cNvPr id="304" name="Google Shape;304;p29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flagdata () </a:t>
            </a:r>
            <a:r>
              <a:rPr lang="en" sz="2400"/>
              <a:t>task with mode = 'summary'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pic>
        <p:nvPicPr>
          <p:cNvPr id="305" name="Google Shape;305;p29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504925" y="1437487"/>
            <a:ext cx="5504225" cy="3983023"/>
          </a:xfrm>
          <a:prstGeom prst="rect">
            <a:avLst/>
          </a:prstGeom>
          <a:noFill/>
          <a:ln>
            <a:noFill/>
          </a:ln>
        </p:spPr>
      </p:pic>
      <p:sp>
        <p:nvSpPr>
          <p:cNvPr id="306" name="Google Shape;306;p29"/>
          <p:cNvSpPr txBox="1"/>
          <p:nvPr/>
        </p:nvSpPr>
        <p:spPr>
          <a:xfrm>
            <a:off x="916975" y="4833500"/>
            <a:ext cx="22464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CASA logger output:</a:t>
            </a:r>
            <a:endParaRPr/>
          </a:p>
        </p:txBody>
      </p:sp>
      <p:grpSp>
        <p:nvGrpSpPr>
          <p:cNvPr id="307" name="Google Shape;307;p29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08" name="Google Shape;308;p29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09" name="Google Shape;309;p29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30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Deterministic flagging modes 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15" name="Google Shape;315;p30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flagdata () </a:t>
            </a:r>
            <a:r>
              <a:rPr lang="en" sz="2400"/>
              <a:t>task with mode = 'quack'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316" name="Google Shape;316;p30"/>
          <p:cNvSpPr txBox="1"/>
          <p:nvPr>
            <p:ph idx="2" type="body"/>
          </p:nvPr>
        </p:nvSpPr>
        <p:spPr>
          <a:xfrm>
            <a:off x="373040" y="32357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flagdata () </a:t>
            </a:r>
            <a:r>
              <a:rPr lang="en" sz="2400"/>
              <a:t>task with mode = 'shadow'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  <p:sp>
        <p:nvSpPr>
          <p:cNvPr id="317" name="Google Shape;317;p30"/>
          <p:cNvSpPr txBox="1"/>
          <p:nvPr/>
        </p:nvSpPr>
        <p:spPr>
          <a:xfrm>
            <a:off x="754050" y="1389600"/>
            <a:ext cx="8001900" cy="1554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➔"/>
            </a:pPr>
            <a:r>
              <a:rPr b="1" lang="en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quack</a:t>
            </a:r>
            <a:r>
              <a:rPr lang="en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 is used to remove data at scan boundaries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➔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antennas have just been slewing to new source, the slewing is flagged (online flags), but often they need “settling” time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➔"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quackinterval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quackmode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parameters available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318" name="Google Shape;318;p3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427925" y="3657602"/>
            <a:ext cx="2404225" cy="2062450"/>
          </a:xfrm>
          <a:prstGeom prst="rect">
            <a:avLst/>
          </a:prstGeom>
          <a:noFill/>
          <a:ln cap="flat" cmpd="sng" w="19050">
            <a:solidFill>
              <a:schemeClr val="dk2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319" name="Google Shape;319;p30"/>
          <p:cNvSpPr txBox="1"/>
          <p:nvPr/>
        </p:nvSpPr>
        <p:spPr>
          <a:xfrm>
            <a:off x="754050" y="3993050"/>
            <a:ext cx="5509800" cy="22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➔"/>
            </a:pPr>
            <a:r>
              <a:rPr b="1" lang="en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shadow</a:t>
            </a:r>
            <a:r>
              <a:rPr lang="en" sz="20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mode is used when one antenna blocks part of the aperture of a second antenna that is behind the first one.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➔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Compact configurations may be affected (e.g. D-configuration)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3" name="Shape 3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4" name="Google Shape;324;p31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25" name="Google Shape;325;p31"/>
          <p:cNvSpPr txBox="1"/>
          <p:nvPr/>
        </p:nvSpPr>
        <p:spPr>
          <a:xfrm>
            <a:off x="354300" y="774650"/>
            <a:ext cx="86361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TFCrop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an auto-flag algorithm that detects outliers on the 2D time - frequency plane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can operate on un-calibrated data (non-bandpass corrected)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Statistics based on each baseline, correlation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Its default parameters are optimised for 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strong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narrow band RFI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26" name="Google Shape;326;p31"/>
          <p:cNvSpPr txBox="1"/>
          <p:nvPr/>
        </p:nvSpPr>
        <p:spPr>
          <a:xfrm>
            <a:off x="1696175" y="2760688"/>
            <a:ext cx="5923800" cy="31863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27" name="Google Shape;327;p31"/>
          <p:cNvSpPr txBox="1"/>
          <p:nvPr/>
        </p:nvSpPr>
        <p:spPr>
          <a:xfrm>
            <a:off x="1639350" y="2759450"/>
            <a:ext cx="6066000" cy="306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flagdata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mode='tfcrop'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spw='1'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timecutoff=3.0	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threshold in units of deviations from the fit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action = 'calculate'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display = 'both' 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flagbackup=True 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required if to restore previous flagging versions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</a:t>
            </a: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328" name="Google Shape;328;p31"/>
          <p:cNvCxnSpPr/>
          <p:nvPr/>
        </p:nvCxnSpPr>
        <p:spPr>
          <a:xfrm>
            <a:off x="1805745" y="3217220"/>
            <a:ext cx="5481900" cy="5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29" name="Google Shape;329;p31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30" name="Google Shape;330;p31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31" name="Google Shape;331;p31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5" name="Shape 3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6" name="Google Shape;336;p32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337" name="Google Shape;337;p3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50200" y="753925"/>
            <a:ext cx="6186823" cy="5062600"/>
          </a:xfrm>
          <a:prstGeom prst="rect">
            <a:avLst/>
          </a:prstGeom>
          <a:noFill/>
          <a:ln>
            <a:noFill/>
          </a:ln>
        </p:spPr>
      </p:pic>
      <p:sp>
        <p:nvSpPr>
          <p:cNvPr id="338" name="Google Shape;338;p32"/>
          <p:cNvSpPr txBox="1"/>
          <p:nvPr/>
        </p:nvSpPr>
        <p:spPr>
          <a:xfrm>
            <a:off x="6437025" y="961650"/>
            <a:ext cx="2584800" cy="1908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Blue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shows the flagged data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Navigate through different baselines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39" name="Google Shape;339;p32"/>
          <p:cNvSpPr/>
          <p:nvPr/>
        </p:nvSpPr>
        <p:spPr>
          <a:xfrm>
            <a:off x="1227350" y="5428200"/>
            <a:ext cx="797100" cy="388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40" name="Google Shape;340;p32"/>
          <p:cNvCxnSpPr/>
          <p:nvPr/>
        </p:nvCxnSpPr>
        <p:spPr>
          <a:xfrm flipH="1">
            <a:off x="1999175" y="2884925"/>
            <a:ext cx="5352300" cy="24168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grpSp>
        <p:nvGrpSpPr>
          <p:cNvPr id="341" name="Google Shape;341;p32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42" name="Google Shape;342;p32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43" name="Google Shape;343;p32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7" name="Shape 3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8" name="Google Shape;348;p33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349" name="Google Shape;349;p3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555000" y="763075"/>
            <a:ext cx="6177600" cy="5056323"/>
          </a:xfrm>
          <a:prstGeom prst="rect">
            <a:avLst/>
          </a:prstGeom>
          <a:noFill/>
          <a:ln>
            <a:noFill/>
          </a:ln>
        </p:spPr>
      </p:pic>
      <p:sp>
        <p:nvSpPr>
          <p:cNvPr id="350" name="Google Shape;350;p33"/>
          <p:cNvSpPr txBox="1"/>
          <p:nvPr/>
        </p:nvSpPr>
        <p:spPr>
          <a:xfrm>
            <a:off x="6487650" y="961650"/>
            <a:ext cx="25848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i="1" lang="en" sz="1800">
                <a:latin typeface="Calibri"/>
                <a:ea typeface="Calibri"/>
                <a:cs typeface="Calibri"/>
                <a:sym typeface="Calibri"/>
              </a:rPr>
              <a:t>Quit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kills the task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i="1" lang="en" sz="1800">
                <a:latin typeface="Calibri"/>
                <a:ea typeface="Calibri"/>
                <a:cs typeface="Calibri"/>
                <a:sym typeface="Calibri"/>
              </a:rPr>
              <a:t>Stop Display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 will just turn off display and let </a:t>
            </a:r>
            <a:r>
              <a:rPr lang="en" sz="1800">
                <a:latin typeface="Candara"/>
                <a:ea typeface="Candara"/>
                <a:cs typeface="Candara"/>
                <a:sym typeface="Candara"/>
              </a:rPr>
              <a:t>flagdata() </a:t>
            </a: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to finish.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SzPts val="1800"/>
              <a:buFont typeface="Calibri"/>
              <a:buChar char="-"/>
            </a:pPr>
            <a:r>
              <a:rPr lang="en" sz="1800">
                <a:latin typeface="Calibri"/>
                <a:ea typeface="Calibri"/>
                <a:cs typeface="Calibri"/>
                <a:sym typeface="Calibri"/>
              </a:rPr>
              <a:t>But we are in action =’calculate’, either ways will work. </a:t>
            </a:r>
            <a:endParaRPr sz="1800"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1" name="Google Shape;351;p33"/>
          <p:cNvSpPr/>
          <p:nvPr/>
        </p:nvSpPr>
        <p:spPr>
          <a:xfrm>
            <a:off x="6027950" y="5428200"/>
            <a:ext cx="797100" cy="388200"/>
          </a:xfrm>
          <a:prstGeom prst="roundRect">
            <a:avLst>
              <a:gd fmla="val 16667" name="adj"/>
            </a:avLst>
          </a:prstGeom>
          <a:noFill/>
          <a:ln cap="flat" cmpd="sng" w="2857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cxnSp>
        <p:nvCxnSpPr>
          <p:cNvPr id="352" name="Google Shape;352;p33"/>
          <p:cNvCxnSpPr/>
          <p:nvPr/>
        </p:nvCxnSpPr>
        <p:spPr>
          <a:xfrm flipH="1">
            <a:off x="6781975" y="1379200"/>
            <a:ext cx="189900" cy="3884400"/>
          </a:xfrm>
          <a:prstGeom prst="straightConnector1">
            <a:avLst/>
          </a:prstGeom>
          <a:noFill/>
          <a:ln cap="flat" cmpd="sng" w="28575">
            <a:solidFill>
              <a:srgbClr val="FF0000"/>
            </a:solidFill>
            <a:prstDash val="solid"/>
            <a:round/>
            <a:headEnd len="med" w="med" type="none"/>
            <a:tailEnd len="med" w="med" type="triangle"/>
          </a:ln>
        </p:spPr>
      </p:cxnSp>
      <p:sp>
        <p:nvSpPr>
          <p:cNvPr id="353" name="Google Shape;353;p33"/>
          <p:cNvSpPr txBox="1"/>
          <p:nvPr/>
        </p:nvSpPr>
        <p:spPr>
          <a:xfrm rot="-5400000">
            <a:off x="-1035800" y="1922268"/>
            <a:ext cx="268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Current flagging status</a:t>
            </a:r>
            <a:endParaRPr b="1" sz="18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54" name="Google Shape;354;p33"/>
          <p:cNvSpPr txBox="1"/>
          <p:nvPr/>
        </p:nvSpPr>
        <p:spPr>
          <a:xfrm rot="-5400000">
            <a:off x="-1035800" y="4208268"/>
            <a:ext cx="2687700" cy="369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i="1" lang="en" sz="1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After TFCrop flagging</a:t>
            </a:r>
            <a:endParaRPr b="1" sz="18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355" name="Google Shape;355;p33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56" name="Google Shape;356;p33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57" name="Google Shape;357;p33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1" name="Shape 3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2" name="Google Shape;362;p34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63" name="Google Shape;363;p34"/>
          <p:cNvSpPr txBox="1"/>
          <p:nvPr/>
        </p:nvSpPr>
        <p:spPr>
          <a:xfrm>
            <a:off x="486000" y="3518925"/>
            <a:ext cx="8400300" cy="2373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Sometime you may also need to vary the parameters for e.g. spws or bands within the same data set.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Each data set is different and may need different parameter set up for best results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make sure you inspect your data well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know what you are dealing with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45720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→ choose the parameters accordingly.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tfcrop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can be run multiple times on the same data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4" name="Google Shape;364;p34"/>
          <p:cNvSpPr txBox="1"/>
          <p:nvPr/>
        </p:nvSpPr>
        <p:spPr>
          <a:xfrm>
            <a:off x="221025" y="1309425"/>
            <a:ext cx="8757000" cy="20319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65" name="Google Shape;365;p34"/>
          <p:cNvSpPr txBox="1"/>
          <p:nvPr/>
        </p:nvSpPr>
        <p:spPr>
          <a:xfrm>
            <a:off x="267018" y="1388625"/>
            <a:ext cx="8478900" cy="21303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timecutoff, freqcutoff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# threshold for finding outliers, in units of fit st.dev.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flagdimension = ‘freqtime’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# direction(s) in which to calculate statistics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channelavg, timeavg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			# pre-average the data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timefit = ‘line’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          # fitting function along time axis, line is default (ok: poly/line)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freqfit = ‘poly’ 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          # fitting function along freq axis, poly is default (ok: poly/line)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maxnpieces = n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				          # n order of polynomial in fitting functions above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66" name="Google Shape;366;p34"/>
          <p:cNvSpPr txBox="1"/>
          <p:nvPr/>
        </p:nvSpPr>
        <p:spPr>
          <a:xfrm>
            <a:off x="486000" y="816825"/>
            <a:ext cx="8524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Tuning parameters may give the best result:</a:t>
            </a:r>
            <a:endParaRPr/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5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72" name="Google Shape;372;p35"/>
          <p:cNvSpPr txBox="1"/>
          <p:nvPr/>
        </p:nvSpPr>
        <p:spPr>
          <a:xfrm>
            <a:off x="354300" y="1155650"/>
            <a:ext cx="86361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try some tuning: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73" name="Google Shape;373;p35"/>
          <p:cNvSpPr txBox="1"/>
          <p:nvPr/>
        </p:nvSpPr>
        <p:spPr>
          <a:xfrm>
            <a:off x="386900" y="2017988"/>
            <a:ext cx="3732300" cy="24936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74" name="Google Shape;374;p35"/>
          <p:cNvSpPr txBox="1"/>
          <p:nvPr/>
        </p:nvSpPr>
        <p:spPr>
          <a:xfrm>
            <a:off x="412710" y="2016750"/>
            <a:ext cx="3670800" cy="2502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flagdata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maxnpieces=4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usewindowstats='std'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halfwin=2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combinescans=True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</a:t>
            </a: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375" name="Google Shape;375;p35"/>
          <p:cNvCxnSpPr/>
          <p:nvPr/>
        </p:nvCxnSpPr>
        <p:spPr>
          <a:xfrm>
            <a:off x="493545" y="2446670"/>
            <a:ext cx="3509100" cy="33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376" name="Google Shape;376;p35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4271600" y="1419650"/>
            <a:ext cx="4720001" cy="382760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377" name="Google Shape;377;p35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78" name="Google Shape;378;p35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79" name="Google Shape;379;p35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36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TFCrop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85" name="Google Shape;385;p36"/>
          <p:cNvSpPr txBox="1"/>
          <p:nvPr/>
        </p:nvSpPr>
        <p:spPr>
          <a:xfrm>
            <a:off x="354300" y="1308050"/>
            <a:ext cx="8636100" cy="523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Once you are happy with the flagging, 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apply</a:t>
            </a: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it: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86" name="Google Shape;386;p36"/>
          <p:cNvSpPr txBox="1"/>
          <p:nvPr/>
        </p:nvSpPr>
        <p:spPr>
          <a:xfrm>
            <a:off x="3130100" y="2094188"/>
            <a:ext cx="3732300" cy="24936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87" name="Google Shape;387;p36"/>
          <p:cNvSpPr txBox="1"/>
          <p:nvPr/>
        </p:nvSpPr>
        <p:spPr>
          <a:xfrm>
            <a:off x="3155910" y="2169150"/>
            <a:ext cx="3670800" cy="2218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flagdata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action='apply'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display=''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388" name="Google Shape;388;p36"/>
          <p:cNvCxnSpPr/>
          <p:nvPr/>
        </p:nvCxnSpPr>
        <p:spPr>
          <a:xfrm>
            <a:off x="3239670" y="2626920"/>
            <a:ext cx="3509100" cy="33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389" name="Google Shape;389;p36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390" name="Google Shape;390;p36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391" name="Google Shape;391;p36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5" name="Shape 3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6" name="Google Shape;396;p37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Inspect results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397" name="Google Shape;397;p37"/>
          <p:cNvSpPr txBox="1"/>
          <p:nvPr/>
        </p:nvSpPr>
        <p:spPr>
          <a:xfrm>
            <a:off x="354300" y="774650"/>
            <a:ext cx="8636100" cy="923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26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plotms</a:t>
            </a:r>
            <a:r>
              <a:rPr b="1" lang="en" sz="26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 () 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for inspection: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398" name="Google Shape;398;p37"/>
          <p:cNvSpPr txBox="1"/>
          <p:nvPr/>
        </p:nvSpPr>
        <p:spPr>
          <a:xfrm>
            <a:off x="5954550" y="891775"/>
            <a:ext cx="2624400" cy="15699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399" name="Google Shape;399;p37"/>
          <p:cNvSpPr txBox="1"/>
          <p:nvPr/>
        </p:nvSpPr>
        <p:spPr>
          <a:xfrm>
            <a:off x="5980352" y="890525"/>
            <a:ext cx="2763000" cy="1652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plotms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400" name="Google Shape;400;p37"/>
          <p:cNvCxnSpPr/>
          <p:nvPr/>
        </p:nvCxnSpPr>
        <p:spPr>
          <a:xfrm>
            <a:off x="6041095" y="1358245"/>
            <a:ext cx="2451300" cy="8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01" name="Google Shape;401;p37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80250" y="2542925"/>
            <a:ext cx="4311421" cy="3322325"/>
          </a:xfrm>
          <a:prstGeom prst="rect">
            <a:avLst/>
          </a:prstGeom>
          <a:noFill/>
          <a:ln>
            <a:noFill/>
          </a:ln>
        </p:spPr>
      </p:pic>
      <p:pic>
        <p:nvPicPr>
          <p:cNvPr id="402" name="Google Shape;402;p3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4973941" y="2542925"/>
            <a:ext cx="3936409" cy="3322324"/>
          </a:xfrm>
          <a:prstGeom prst="rect">
            <a:avLst/>
          </a:prstGeom>
          <a:noFill/>
          <a:ln>
            <a:noFill/>
          </a:ln>
        </p:spPr>
      </p:pic>
      <p:sp>
        <p:nvSpPr>
          <p:cNvPr id="403" name="Google Shape;403;p37"/>
          <p:cNvSpPr txBox="1"/>
          <p:nvPr/>
        </p:nvSpPr>
        <p:spPr>
          <a:xfrm>
            <a:off x="576925" y="2787400"/>
            <a:ext cx="984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before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04" name="Google Shape;404;p37"/>
          <p:cNvSpPr txBox="1"/>
          <p:nvPr/>
        </p:nvSpPr>
        <p:spPr>
          <a:xfrm>
            <a:off x="5354400" y="2730400"/>
            <a:ext cx="984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after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05" name="Google Shape;405;p37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406" name="Google Shape;406;p37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07" name="Google Shape;407;p37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8" name="Google Shape;78;p11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"/>
              <a:t>What is RFI?</a:t>
            </a:r>
            <a:endParaRPr/>
          </a:p>
        </p:txBody>
      </p:sp>
      <p:sp>
        <p:nvSpPr>
          <p:cNvPr id="79" name="Google Shape;79;p11"/>
          <p:cNvSpPr txBox="1"/>
          <p:nvPr>
            <p:ph idx="3" type="body"/>
          </p:nvPr>
        </p:nvSpPr>
        <p:spPr>
          <a:xfrm>
            <a:off x="333450" y="1357892"/>
            <a:ext cx="8469600" cy="46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just">
              <a:spcBef>
                <a:spcPts val="48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A disturbance caused by various sources (man-made) of radio waves emitting around our targeted frequencies that affect our data, introducing noise. </a:t>
            </a:r>
            <a:endParaRPr sz="2200"/>
          </a:p>
          <a:p>
            <a:pPr indent="0" lvl="0" marL="457200" rtl="0" algn="just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just">
              <a:spcBef>
                <a:spcPts val="48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Often RFI is stronger than the science data, and can limit science (parts of the spectrum are unusable)</a:t>
            </a:r>
            <a:endParaRPr sz="2200"/>
          </a:p>
          <a:p>
            <a:pPr indent="0" lvl="0" marL="457200" rtl="0" algn="just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just">
              <a:spcBef>
                <a:spcPts val="48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RFI increases the detected power and the estimated antenna temperature → degradation of the retrieved astronomical signal. </a:t>
            </a:r>
            <a:endParaRPr sz="2200"/>
          </a:p>
          <a:p>
            <a:pPr indent="0" lvl="0" marL="457200" rtl="0" algn="just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just">
              <a:spcBef>
                <a:spcPts val="48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Multiple approaches to perform RFI mitigation (i.e. detection algorithms, filters)</a:t>
            </a:r>
            <a:endParaRPr sz="2200"/>
          </a:p>
          <a:p>
            <a:pPr indent="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t/>
            </a:r>
            <a:endParaRPr/>
          </a:p>
          <a:p>
            <a:pPr indent="0" lvl="0" marL="342900" rtl="0" algn="l">
              <a:spcBef>
                <a:spcPts val="48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80" name="Google Shape;80;p11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>
                <a:latin typeface="Calibri"/>
                <a:ea typeface="Calibri"/>
                <a:cs typeface="Calibri"/>
                <a:sym typeface="Calibri"/>
              </a:rPr>
              <a:t>RFI - Radio Frequency Interference</a:t>
            </a:r>
            <a:endParaRPr b="1"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11" name="Shape 4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2" name="Google Shape;412;p38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Extending the flags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413" name="Google Shape;413;p38"/>
          <p:cNvSpPr txBox="1"/>
          <p:nvPr/>
        </p:nvSpPr>
        <p:spPr>
          <a:xfrm>
            <a:off x="250200" y="895825"/>
            <a:ext cx="8287800" cy="2692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standalone mode in </a:t>
            </a:r>
            <a:r>
              <a:rPr b="1" lang="en" sz="18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flagdata()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as an extend flags parameter within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tfcrop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rflag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modes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➔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will extend or grow flags accumulated in the MS file along time, frequency, polarisation, baseline etc 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-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e.g. if you applied flag only to RR product, you can extend that afterwards also to LL. 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➔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Flag growing, example parameters: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4" name="Google Shape;414;p38"/>
          <p:cNvSpPr txBox="1"/>
          <p:nvPr/>
        </p:nvSpPr>
        <p:spPr>
          <a:xfrm>
            <a:off x="644750" y="3769775"/>
            <a:ext cx="8089200" cy="585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flagdata () </a:t>
            </a:r>
            <a:r>
              <a:rPr lang="en" sz="24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task with mode = 'extend'</a:t>
            </a:r>
            <a:endParaRPr sz="24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5" name="Google Shape;415;p38"/>
          <p:cNvSpPr txBox="1"/>
          <p:nvPr/>
        </p:nvSpPr>
        <p:spPr>
          <a:xfrm>
            <a:off x="373425" y="3671625"/>
            <a:ext cx="8383500" cy="13392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16" name="Google Shape;416;p38"/>
          <p:cNvSpPr txBox="1"/>
          <p:nvPr/>
        </p:nvSpPr>
        <p:spPr>
          <a:xfrm>
            <a:off x="419418" y="3674625"/>
            <a:ext cx="8478900" cy="1280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growtime=80.0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	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for each time flag entire timerange if &gt;80% data flagged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growfreq=92.0 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	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for each channel flag selected chans if &gt;92% data flagged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growaround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		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flag a data point if &gt;4 neighbouring points are flagged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flagneartime 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			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flag a data point before and after a flagged one</a:t>
            </a:r>
            <a:endParaRPr b="1"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17" name="Google Shape;417;p38"/>
          <p:cNvSpPr txBox="1"/>
          <p:nvPr/>
        </p:nvSpPr>
        <p:spPr>
          <a:xfrm>
            <a:off x="314725" y="5162450"/>
            <a:ext cx="83835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is recommended when executing auto-flagging modes.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21" name="Shape 4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2" name="Google Shape;422;p39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Extending the flags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423" name="Google Shape;423;p39"/>
          <p:cNvSpPr txBox="1"/>
          <p:nvPr/>
        </p:nvSpPr>
        <p:spPr>
          <a:xfrm>
            <a:off x="691700" y="1484588"/>
            <a:ext cx="5923800" cy="41097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24" name="Google Shape;424;p39"/>
          <p:cNvSpPr txBox="1"/>
          <p:nvPr/>
        </p:nvSpPr>
        <p:spPr>
          <a:xfrm>
            <a:off x="732664" y="1483350"/>
            <a:ext cx="5826000" cy="4201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flagdata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mode='extend'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combinescans=True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growtime=30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growfreq = 30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growaround=True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flagneartime = True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flagnearfreq = True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action = 'calculate'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display = 'both' 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425" name="Google Shape;425;p39"/>
          <p:cNvCxnSpPr/>
          <p:nvPr/>
        </p:nvCxnSpPr>
        <p:spPr>
          <a:xfrm>
            <a:off x="801270" y="1864920"/>
            <a:ext cx="5481900" cy="5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grpSp>
        <p:nvGrpSpPr>
          <p:cNvPr id="426" name="Google Shape;426;p39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427" name="Google Shape;427;p39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28" name="Google Shape;428;p39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32" name="Shape 4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33" name="Google Shape;433;p40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Extending the flags</a:t>
            </a:r>
            <a:endParaRPr>
              <a:solidFill>
                <a:srgbClr val="C00000"/>
              </a:solidFill>
            </a:endParaRPr>
          </a:p>
        </p:txBody>
      </p:sp>
      <p:pic>
        <p:nvPicPr>
          <p:cNvPr id="434" name="Google Shape;434;p40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67475" y="862775"/>
            <a:ext cx="5503574" cy="4793224"/>
          </a:xfrm>
          <a:prstGeom prst="rect">
            <a:avLst/>
          </a:prstGeom>
          <a:noFill/>
          <a:ln>
            <a:noFill/>
          </a:ln>
        </p:spPr>
      </p:pic>
      <p:sp>
        <p:nvSpPr>
          <p:cNvPr id="435" name="Google Shape;435;p40"/>
          <p:cNvSpPr txBox="1"/>
          <p:nvPr/>
        </p:nvSpPr>
        <p:spPr>
          <a:xfrm>
            <a:off x="5946950" y="2382038"/>
            <a:ext cx="3000000" cy="2165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Baseline: ea01&amp;ea03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SPW: 2</a:t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RFI removed! 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2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Let’s apply them!</a:t>
            </a:r>
            <a:endParaRPr b="1" sz="22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36" name="Google Shape;436;p40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437" name="Google Shape;437;p40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38" name="Google Shape;438;p40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42" name="Shape 4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3" name="Google Shape;443;p41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Extending the flags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444" name="Google Shape;444;p41"/>
          <p:cNvSpPr txBox="1"/>
          <p:nvPr/>
        </p:nvSpPr>
        <p:spPr>
          <a:xfrm>
            <a:off x="386900" y="1408388"/>
            <a:ext cx="2952300" cy="41097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45" name="Google Shape;445;p41"/>
          <p:cNvSpPr txBox="1"/>
          <p:nvPr/>
        </p:nvSpPr>
        <p:spPr>
          <a:xfrm>
            <a:off x="407316" y="1407150"/>
            <a:ext cx="2903700" cy="3351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# In CASA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flagdata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action = 'apply'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display = '' 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tget plotms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inp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go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  <p:cxnSp>
        <p:nvCxnSpPr>
          <p:cNvPr id="446" name="Google Shape;446;p41"/>
          <p:cNvCxnSpPr/>
          <p:nvPr/>
        </p:nvCxnSpPr>
        <p:spPr>
          <a:xfrm>
            <a:off x="441508" y="1788720"/>
            <a:ext cx="2732100" cy="5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cxnSp>
        <p:nvCxnSpPr>
          <p:cNvPr id="447" name="Google Shape;447;p41"/>
          <p:cNvCxnSpPr/>
          <p:nvPr/>
        </p:nvCxnSpPr>
        <p:spPr>
          <a:xfrm>
            <a:off x="441508" y="3541320"/>
            <a:ext cx="2732100" cy="5400"/>
          </a:xfrm>
          <a:prstGeom prst="straightConnector1">
            <a:avLst/>
          </a:prstGeom>
          <a:noFill/>
          <a:ln cap="flat" cmpd="sng" w="9525">
            <a:solidFill>
              <a:srgbClr val="666666"/>
            </a:solidFill>
            <a:prstDash val="solid"/>
            <a:round/>
            <a:headEnd len="med" w="med" type="none"/>
            <a:tailEnd len="med" w="med" type="none"/>
          </a:ln>
        </p:spPr>
      </p:cxnSp>
      <p:pic>
        <p:nvPicPr>
          <p:cNvPr id="448" name="Google Shape;448;p41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3411650" y="1274625"/>
            <a:ext cx="5591501" cy="4308750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449" name="Google Shape;449;p41"/>
          <p:cNvGrpSpPr/>
          <p:nvPr/>
        </p:nvGrpSpPr>
        <p:grpSpPr>
          <a:xfrm>
            <a:off x="6433200" y="15700"/>
            <a:ext cx="2710800" cy="585000"/>
            <a:chOff x="63275" y="1317200"/>
            <a:chExt cx="2710800" cy="585000"/>
          </a:xfrm>
        </p:grpSpPr>
        <p:sp>
          <p:nvSpPr>
            <p:cNvPr id="450" name="Google Shape;450;p41"/>
            <p:cNvSpPr/>
            <p:nvPr/>
          </p:nvSpPr>
          <p:spPr>
            <a:xfrm>
              <a:off x="63275" y="1371050"/>
              <a:ext cx="2710800" cy="477300"/>
            </a:xfrm>
            <a:prstGeom prst="snip2DiagRect">
              <a:avLst>
                <a:gd fmla="val 0" name="adj1"/>
                <a:gd fmla="val 16667" name="adj2"/>
              </a:avLst>
            </a:prstGeom>
            <a:solidFill>
              <a:srgbClr val="38761D"/>
            </a:solidFill>
            <a:ln cap="flat" cmpd="sng" w="9525">
              <a:solidFill>
                <a:srgbClr val="38761D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ctr" bIns="91425" lIns="91425" spcFirstLastPara="1" rIns="91425" wrap="square" tIns="91425">
              <a:noAutofit/>
            </a:bodyPr>
            <a:lstStyle/>
            <a:p>
              <a:pPr indent="0" lvl="0" marL="0" rtl="0" algn="l">
                <a:spcBef>
                  <a:spcPts val="0"/>
                </a:spcBef>
                <a:spcAft>
                  <a:spcPts val="0"/>
                </a:spcAft>
                <a:buNone/>
              </a:pPr>
              <a:r>
                <a:t/>
              </a:r>
              <a:endParaRPr/>
            </a:p>
          </p:txBody>
        </p:sp>
        <p:sp>
          <p:nvSpPr>
            <p:cNvPr id="451" name="Google Shape;451;p41"/>
            <p:cNvSpPr txBox="1"/>
            <p:nvPr/>
          </p:nvSpPr>
          <p:spPr>
            <a:xfrm>
              <a:off x="898375" y="1317200"/>
              <a:ext cx="1872600" cy="5850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r">
                <a:spcBef>
                  <a:spcPts val="560"/>
                </a:spcBef>
                <a:spcAft>
                  <a:spcPts val="0"/>
                </a:spcAft>
                <a:buNone/>
              </a:pPr>
              <a:r>
                <a:rPr lang="en" sz="2600">
                  <a:solidFill>
                    <a:srgbClr val="E8ECF4"/>
                  </a:solidFill>
                  <a:latin typeface="Calibri"/>
                  <a:ea typeface="Calibri"/>
                  <a:cs typeface="Calibri"/>
                  <a:sym typeface="Calibri"/>
                </a:rPr>
                <a:t>Interactive</a:t>
              </a:r>
              <a:endParaRPr>
                <a:solidFill>
                  <a:srgbClr val="E8ECF4"/>
                </a:solidFill>
              </a:endParaRPr>
            </a:p>
          </p:txBody>
        </p:sp>
      </p:grpSp>
      <p:sp>
        <p:nvSpPr>
          <p:cNvPr id="452" name="Google Shape;452;p41"/>
          <p:cNvSpPr txBox="1"/>
          <p:nvPr/>
        </p:nvSpPr>
        <p:spPr>
          <a:xfrm>
            <a:off x="3929176" y="1511900"/>
            <a:ext cx="27942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After extending the flags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56" name="Shape 4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7" name="Google Shape;457;p42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Rflag</a:t>
            </a:r>
            <a:endParaRPr>
              <a:solidFill>
                <a:srgbClr val="C00000"/>
              </a:solidFill>
            </a:endParaRPr>
          </a:p>
        </p:txBody>
      </p:sp>
      <p:sp>
        <p:nvSpPr>
          <p:cNvPr id="458" name="Google Shape;458;p42"/>
          <p:cNvSpPr txBox="1"/>
          <p:nvPr/>
        </p:nvSpPr>
        <p:spPr>
          <a:xfrm>
            <a:off x="354300" y="774650"/>
            <a:ext cx="8262600" cy="367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Rflag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is an auto-flag algorithm that detects outliers based on local rms statistics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requires calibrated data 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iterates through time chunks calculating local rms of </a:t>
            </a:r>
            <a:r>
              <a:rPr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visibilities within a sliding time window, and deriving a median rms across given time window   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iterates through frequency chunks (channels) for each time chunk calculating rms of avg of </a:t>
            </a:r>
            <a:r>
              <a:rPr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imag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and </a:t>
            </a:r>
            <a:r>
              <a:rPr i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real</a:t>
            </a: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visibilities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The VLA calibration uses </a:t>
            </a:r>
            <a:r>
              <a:rPr b="1"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Rflag</a:t>
            </a:r>
            <a:endParaRPr b="1"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556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Calibri"/>
              <a:buChar char="●"/>
            </a:pPr>
            <a:r>
              <a:rPr lang="en" sz="20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Tuning parameters may give the best result:</a:t>
            </a:r>
            <a:endParaRPr sz="20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59" name="Google Shape;459;p42"/>
          <p:cNvSpPr txBox="1"/>
          <p:nvPr/>
        </p:nvSpPr>
        <p:spPr>
          <a:xfrm>
            <a:off x="539300" y="4532600"/>
            <a:ext cx="8077500" cy="1108200"/>
          </a:xfrm>
          <a:prstGeom prst="rect">
            <a:avLst/>
          </a:prstGeom>
          <a:solidFill>
            <a:srgbClr val="D9D9D9"/>
          </a:solidFill>
          <a:ln cap="flat" cmpd="sng" w="38100">
            <a:solidFill>
              <a:srgbClr val="CCCCCC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latin typeface="Candara"/>
              <a:ea typeface="Candara"/>
              <a:cs typeface="Candara"/>
              <a:sym typeface="Candara"/>
            </a:endParaRPr>
          </a:p>
        </p:txBody>
      </p:sp>
      <p:sp>
        <p:nvSpPr>
          <p:cNvPr id="460" name="Google Shape;460;p42"/>
          <p:cNvSpPr txBox="1"/>
          <p:nvPr/>
        </p:nvSpPr>
        <p:spPr>
          <a:xfrm>
            <a:off x="585299" y="4535600"/>
            <a:ext cx="7373400" cy="997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winsize 					# 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number of timesteps in the sliding time window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timedevscale, freqdevscale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	# st.dev. threshold for outlier flagging</a:t>
            </a:r>
            <a:endParaRPr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channelavg, timeavg</a:t>
            </a:r>
            <a:r>
              <a:rPr lang="en" sz="16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 		# pre-average the data</a:t>
            </a:r>
            <a:endParaRPr b="1" sz="1600">
              <a:solidFill>
                <a:schemeClr val="dk1"/>
              </a:solidFill>
              <a:latin typeface="Candara"/>
              <a:ea typeface="Candara"/>
              <a:cs typeface="Candara"/>
              <a:sym typeface="Candara"/>
            </a:endParaRP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64" name="Shape 4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65" name="Google Shape;465;p43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TFCrop vs </a:t>
            </a:r>
            <a:r>
              <a:rPr lang="en"/>
              <a:t>Rflag: </a:t>
            </a:r>
            <a:r>
              <a:rPr b="0" lang="en"/>
              <a:t>which one to use when?</a:t>
            </a:r>
            <a:endParaRPr b="0">
              <a:solidFill>
                <a:srgbClr val="C00000"/>
              </a:solidFill>
            </a:endParaRPr>
          </a:p>
        </p:txBody>
      </p:sp>
      <p:pic>
        <p:nvPicPr>
          <p:cNvPr id="466" name="Google Shape;466;p43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152400" y="1308843"/>
            <a:ext cx="8839199" cy="4424208"/>
          </a:xfrm>
          <a:prstGeom prst="rect">
            <a:avLst/>
          </a:prstGeom>
          <a:noFill/>
          <a:ln>
            <a:noFill/>
          </a:ln>
        </p:spPr>
      </p:pic>
      <p:sp>
        <p:nvSpPr>
          <p:cNvPr id="467" name="Google Shape;467;p43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lang="en" sz="2400"/>
              <a:t>Worth executing both in the same data set</a:t>
            </a:r>
            <a:endParaRPr sz="2400"/>
          </a:p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t/>
            </a:r>
            <a:endParaRPr sz="2600"/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1" name="Shape 47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2" name="Google Shape;472;p44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Auto-flagging: Spectral lines</a:t>
            </a:r>
            <a:endParaRPr b="0">
              <a:solidFill>
                <a:srgbClr val="C00000"/>
              </a:solidFill>
            </a:endParaRPr>
          </a:p>
        </p:txBody>
      </p:sp>
      <p:sp>
        <p:nvSpPr>
          <p:cNvPr id="473" name="Google Shape;473;p44"/>
          <p:cNvSpPr txBox="1"/>
          <p:nvPr/>
        </p:nvSpPr>
        <p:spPr>
          <a:xfrm>
            <a:off x="253950" y="1002375"/>
            <a:ext cx="8636100" cy="4596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1"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TFCrop and </a:t>
            </a:r>
            <a:r>
              <a:rPr b="1"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Rflag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may remove precious spectral lines in auto-flagging.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If the spectral lines are not known, then auto-flagging is not recommended.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Adjust the parameters in advance by excluding the location of spw/channels of the interesting spectral lines.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100" u="sng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Example:  </a:t>
            </a:r>
            <a:endParaRPr b="1" sz="2100" u="sng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-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 have 2 spectral windows (0,1), each with 64 channels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-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your line is in spw=1, channels=21~22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13716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-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exclude that location with the following format of the spw parameter: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74" name="Google Shape;474;p44"/>
          <p:cNvSpPr/>
          <p:nvPr/>
        </p:nvSpPr>
        <p:spPr>
          <a:xfrm>
            <a:off x="3223450" y="5137150"/>
            <a:ext cx="2517900" cy="461700"/>
          </a:xfrm>
          <a:prstGeom prst="roundRect">
            <a:avLst>
              <a:gd fmla="val 16667" name="adj"/>
            </a:avLst>
          </a:prstGeom>
          <a:solidFill>
            <a:srgbClr val="D9D9D9"/>
          </a:solidFill>
          <a:ln cap="flat" cmpd="sng" w="9525">
            <a:solidFill>
              <a:srgbClr val="D9D9D9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475" name="Google Shape;475;p44"/>
          <p:cNvSpPr txBox="1"/>
          <p:nvPr/>
        </p:nvSpPr>
        <p:spPr>
          <a:xfrm>
            <a:off x="3223450" y="5137150"/>
            <a:ext cx="2517900" cy="461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800">
                <a:solidFill>
                  <a:schemeClr val="dk1"/>
                </a:solidFill>
                <a:latin typeface="Candara"/>
                <a:ea typeface="Candara"/>
                <a:cs typeface="Candara"/>
                <a:sym typeface="Candara"/>
              </a:rPr>
              <a:t>spw = ’0, 1:0~20; 23~63’</a:t>
            </a:r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79" name="Shape 47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0" name="Google Shape;480;p45"/>
          <p:cNvSpPr/>
          <p:nvPr/>
        </p:nvSpPr>
        <p:spPr>
          <a:xfrm>
            <a:off x="379325" y="1165225"/>
            <a:ext cx="1759200" cy="7845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1" name="Google Shape;481;p45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 note on statwt() task</a:t>
            </a:r>
            <a:endParaRPr b="0">
              <a:solidFill>
                <a:srgbClr val="C00000"/>
              </a:solidFill>
            </a:endParaRPr>
          </a:p>
        </p:txBody>
      </p:sp>
      <p:sp>
        <p:nvSpPr>
          <p:cNvPr id="482" name="Google Shape;482;p45"/>
          <p:cNvSpPr txBox="1"/>
          <p:nvPr>
            <p:ph idx="2" type="body"/>
          </p:nvPr>
        </p:nvSpPr>
        <p:spPr>
          <a:xfrm>
            <a:off x="379325" y="1247875"/>
            <a:ext cx="17592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400"/>
              <a:t>DATA</a:t>
            </a:r>
            <a:endParaRPr sz="2600"/>
          </a:p>
        </p:txBody>
      </p:sp>
      <p:sp>
        <p:nvSpPr>
          <p:cNvPr id="483" name="Google Shape;483;p45"/>
          <p:cNvSpPr/>
          <p:nvPr/>
        </p:nvSpPr>
        <p:spPr>
          <a:xfrm>
            <a:off x="2201950" y="1165225"/>
            <a:ext cx="1759200" cy="7845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4" name="Google Shape;484;p45"/>
          <p:cNvSpPr txBox="1"/>
          <p:nvPr>
            <p:ph idx="2" type="body"/>
          </p:nvPr>
        </p:nvSpPr>
        <p:spPr>
          <a:xfrm>
            <a:off x="2201950" y="1247875"/>
            <a:ext cx="17592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400"/>
              <a:t>MODEL</a:t>
            </a:r>
            <a:endParaRPr sz="2600"/>
          </a:p>
        </p:txBody>
      </p:sp>
      <p:sp>
        <p:nvSpPr>
          <p:cNvPr id="485" name="Google Shape;485;p45"/>
          <p:cNvSpPr/>
          <p:nvPr/>
        </p:nvSpPr>
        <p:spPr>
          <a:xfrm>
            <a:off x="5935175" y="2082725"/>
            <a:ext cx="1759200" cy="7845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6" name="Google Shape;486;p45"/>
          <p:cNvSpPr txBox="1"/>
          <p:nvPr>
            <p:ph idx="2" type="body"/>
          </p:nvPr>
        </p:nvSpPr>
        <p:spPr>
          <a:xfrm>
            <a:off x="5935175" y="2165375"/>
            <a:ext cx="17592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400"/>
              <a:t>SIGMA</a:t>
            </a:r>
            <a:endParaRPr sz="2600"/>
          </a:p>
        </p:txBody>
      </p:sp>
      <p:sp>
        <p:nvSpPr>
          <p:cNvPr id="487" name="Google Shape;487;p45"/>
          <p:cNvSpPr/>
          <p:nvPr/>
        </p:nvSpPr>
        <p:spPr>
          <a:xfrm>
            <a:off x="4024575" y="1165225"/>
            <a:ext cx="1759200" cy="7845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88" name="Google Shape;488;p45"/>
          <p:cNvSpPr txBox="1"/>
          <p:nvPr>
            <p:ph idx="2" type="body"/>
          </p:nvPr>
        </p:nvSpPr>
        <p:spPr>
          <a:xfrm>
            <a:off x="4024575" y="1247875"/>
            <a:ext cx="17592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400"/>
              <a:t>CORRECTED</a:t>
            </a:r>
            <a:endParaRPr sz="2600"/>
          </a:p>
        </p:txBody>
      </p:sp>
      <p:sp>
        <p:nvSpPr>
          <p:cNvPr id="489" name="Google Shape;489;p45"/>
          <p:cNvSpPr/>
          <p:nvPr/>
        </p:nvSpPr>
        <p:spPr>
          <a:xfrm>
            <a:off x="4101025" y="2082725"/>
            <a:ext cx="1759200" cy="784500"/>
          </a:xfrm>
          <a:prstGeom prst="roundRect">
            <a:avLst>
              <a:gd fmla="val 16667" name="adj"/>
            </a:avLst>
          </a:prstGeom>
          <a:solidFill>
            <a:srgbClr val="6D9EEB"/>
          </a:solidFill>
          <a:ln cap="flat" cmpd="sng" w="9525">
            <a:solidFill>
              <a:srgbClr val="6D9EEB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>
              <a:solidFill>
                <a:schemeClr val="dk1"/>
              </a:solidFill>
            </a:endParaRPr>
          </a:p>
        </p:txBody>
      </p:sp>
      <p:sp>
        <p:nvSpPr>
          <p:cNvPr id="490" name="Google Shape;490;p45"/>
          <p:cNvSpPr txBox="1"/>
          <p:nvPr>
            <p:ph idx="2" type="body"/>
          </p:nvPr>
        </p:nvSpPr>
        <p:spPr>
          <a:xfrm>
            <a:off x="4101025" y="2165375"/>
            <a:ext cx="17592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400"/>
              <a:t>WEIGHT</a:t>
            </a:r>
            <a:endParaRPr sz="2600"/>
          </a:p>
        </p:txBody>
      </p:sp>
      <p:sp>
        <p:nvSpPr>
          <p:cNvPr id="491" name="Google Shape;491;p45"/>
          <p:cNvSpPr txBox="1"/>
          <p:nvPr/>
        </p:nvSpPr>
        <p:spPr>
          <a:xfrm>
            <a:off x="440700" y="3124775"/>
            <a:ext cx="8262600" cy="2738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WEIGHT and SIGMA columns are set to some arbitrary values (e.g. 1).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b="1" lang="en" sz="210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statwt()</a:t>
            </a:r>
            <a:r>
              <a:rPr lang="en" sz="2100">
                <a:solidFill>
                  <a:srgbClr val="9A00FF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will empirically measure the visibility scatter (e.g. as a function of time, antenna, and/or baseline) and use it to set WEIGHT and SIGMA 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may be beneficial sometimes to weight down any remaining RFI in your data with </a:t>
            </a:r>
            <a:r>
              <a:rPr b="1" lang="en" sz="210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statwt()</a:t>
            </a: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prior to imaging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6195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Font typeface="Calibri"/>
              <a:buChar char="●"/>
            </a:pPr>
            <a:r>
              <a:rPr lang="en" sz="21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It requires calibrated visibilities</a:t>
            </a:r>
            <a:endParaRPr sz="21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495" name="Shape 4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6" name="Google Shape;496;p46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A note on other flagging algorithms</a:t>
            </a:r>
            <a:endParaRPr b="0">
              <a:solidFill>
                <a:srgbClr val="C00000"/>
              </a:solidFill>
            </a:endParaRPr>
          </a:p>
        </p:txBody>
      </p:sp>
      <p:sp>
        <p:nvSpPr>
          <p:cNvPr id="497" name="Google Shape;497;p46"/>
          <p:cNvSpPr txBox="1"/>
          <p:nvPr/>
        </p:nvSpPr>
        <p:spPr>
          <a:xfrm>
            <a:off x="352125" y="834550"/>
            <a:ext cx="8262600" cy="17361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AOFlagger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, </a:t>
            </a:r>
            <a:r>
              <a:rPr lang="en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3"/>
              </a:rPr>
              <a:t>https://aoflagger.readthedocs.io/en/latest/</a:t>
            </a:r>
            <a:r>
              <a:rPr lang="en" sz="16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</a:pPr>
            <a:r>
              <a:rPr lang="en" sz="1800">
                <a:solidFill>
                  <a:srgbClr val="30303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It can make use of Lua scripts to make flagging strategies flexible</a:t>
            </a:r>
            <a:endParaRPr sz="1800">
              <a:solidFill>
                <a:srgbClr val="30303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800"/>
              <a:buFont typeface="Calibri"/>
              <a:buChar char="○"/>
            </a:pPr>
            <a:r>
              <a:rPr lang="en" sz="1800">
                <a:solidFill>
                  <a:srgbClr val="30303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Applicable to a wide set of telescopes especially in low frequency arrays (initially developed for LOFAR)</a:t>
            </a:r>
            <a:endParaRPr sz="1800">
              <a:solidFill>
                <a:srgbClr val="30303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rgbClr val="303030"/>
              </a:buClr>
              <a:buSzPts val="1800"/>
              <a:buFont typeface="Calibri"/>
              <a:buChar char="○"/>
            </a:pPr>
            <a:r>
              <a:rPr lang="en" sz="1800">
                <a:solidFill>
                  <a:srgbClr val="303030"/>
                </a:solidFill>
                <a:highlight>
                  <a:srgbClr val="FFFFFF"/>
                </a:highlight>
                <a:latin typeface="Calibri"/>
                <a:ea typeface="Calibri"/>
                <a:cs typeface="Calibri"/>
                <a:sym typeface="Calibri"/>
              </a:rPr>
              <a:t>Accompanied with python scriptable plotting tools</a:t>
            </a:r>
            <a:endParaRPr sz="1800">
              <a:solidFill>
                <a:srgbClr val="303030"/>
              </a:solidFill>
              <a:highlight>
                <a:srgbClr val="FFFFFF"/>
              </a:highlight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498" name="Google Shape;498;p46"/>
          <p:cNvSpPr txBox="1"/>
          <p:nvPr/>
        </p:nvSpPr>
        <p:spPr>
          <a:xfrm>
            <a:off x="352125" y="4514875"/>
            <a:ext cx="8262600" cy="10989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-342900" lvl="0" marL="4572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●"/>
            </a:pPr>
            <a:r>
              <a:rPr b="1"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Tricolour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 (</a:t>
            </a:r>
            <a:r>
              <a:rPr b="1" lang="en" sz="15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Hugo et al. 2021</a:t>
            </a: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), </a:t>
            </a:r>
            <a:r>
              <a:rPr lang="en" sz="1600" u="sng">
                <a:solidFill>
                  <a:schemeClr val="hlink"/>
                </a:solidFill>
                <a:latin typeface="Calibri"/>
                <a:ea typeface="Calibri"/>
                <a:cs typeface="Calibri"/>
                <a:sym typeface="Calibri"/>
                <a:hlinkClick r:id="rId4"/>
              </a:rPr>
              <a:t>https://github.com/ratt-ru/tricolour</a:t>
            </a:r>
            <a:endParaRPr sz="16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Optimised for channelized wideband data (e.g. MeerKAT)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-342900" lvl="1" marL="914400" rtl="0" algn="just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Calibri"/>
              <a:buChar char="○"/>
            </a:pPr>
            <a:r>
              <a:rPr lang="en" sz="1800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Configurable, parallel and optimized (Dask and Numba)</a:t>
            </a:r>
            <a:endParaRPr sz="1800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499" name="Google Shape;499;p46"/>
          <p:cNvPicPr preferRelativeResize="0"/>
          <p:nvPr/>
        </p:nvPicPr>
        <p:blipFill>
          <a:blip r:embed="rId5">
            <a:alphaModFix/>
          </a:blip>
          <a:stretch>
            <a:fillRect/>
          </a:stretch>
        </p:blipFill>
        <p:spPr>
          <a:xfrm>
            <a:off x="1248334" y="2485112"/>
            <a:ext cx="3691315" cy="1887775"/>
          </a:xfrm>
          <a:prstGeom prst="rect">
            <a:avLst/>
          </a:prstGeom>
          <a:noFill/>
          <a:ln>
            <a:noFill/>
          </a:ln>
        </p:spPr>
      </p:pic>
      <p:sp>
        <p:nvSpPr>
          <p:cNvPr id="500" name="Google Shape;500;p46"/>
          <p:cNvSpPr txBox="1"/>
          <p:nvPr/>
        </p:nvSpPr>
        <p:spPr>
          <a:xfrm>
            <a:off x="4939650" y="3896925"/>
            <a:ext cx="1935900" cy="6810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b="1" lang="en" sz="1500">
                <a:solidFill>
                  <a:srgbClr val="0000FF"/>
                </a:solidFill>
                <a:latin typeface="Calibri"/>
                <a:ea typeface="Calibri"/>
                <a:cs typeface="Calibri"/>
                <a:sym typeface="Calibri"/>
              </a:rPr>
              <a:t>Offringa et al. 2012</a:t>
            </a:r>
            <a:endParaRPr b="1" sz="15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b="1" sz="1500">
              <a:solidFill>
                <a:srgbClr val="0000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04" name="Shape 5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5" name="Google Shape;505;p47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"/>
              <a:t>Summary</a:t>
            </a:r>
            <a:endParaRPr/>
          </a:p>
        </p:txBody>
      </p:sp>
      <p:sp>
        <p:nvSpPr>
          <p:cNvPr id="506" name="Google Shape;506;p47"/>
          <p:cNvSpPr txBox="1"/>
          <p:nvPr>
            <p:ph idx="3" type="body"/>
          </p:nvPr>
        </p:nvSpPr>
        <p:spPr>
          <a:xfrm>
            <a:off x="372900" y="702275"/>
            <a:ext cx="8513400" cy="51561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" sz="2200"/>
              <a:t>All data have a level of RFI and it</a:t>
            </a:r>
            <a:r>
              <a:rPr lang="en" sz="2200"/>
              <a:t> will only get worse over time. </a:t>
            </a:r>
            <a:endParaRPr sz="2200"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" sz="2200"/>
              <a:t>Automatic Flagging options exist. </a:t>
            </a:r>
            <a:endParaRPr sz="2200"/>
          </a:p>
          <a:p>
            <a:pPr indent="-33020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Char char="•"/>
            </a:pPr>
            <a:r>
              <a:rPr lang="en" sz="2200"/>
              <a:t>They all need tuning. Usually, one setup per SPW or band</a:t>
            </a:r>
            <a:endParaRPr sz="22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" sz="2000"/>
              <a:t>Look at small pieces of your data, and decide flagging strategy</a:t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" sz="2000"/>
              <a:t>Use plotms or viewer or flagdata (action=‘calculate’, display=‘both’) and try different flagging setups.</a:t>
            </a:r>
            <a:endParaRPr sz="2000"/>
          </a:p>
          <a:p>
            <a:pPr indent="-285750" lvl="1" marL="742950" rtl="0" algn="l"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Char char="–"/>
            </a:pPr>
            <a:r>
              <a:rPr lang="en" sz="2000"/>
              <a:t>Defaults will not suffice for all cases, experiment with various parameters. </a:t>
            </a:r>
            <a:endParaRPr sz="20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All types of data can be flagged (e.g. visibilities, weights, calibration tables)</a:t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Documentation:</a:t>
            </a:r>
            <a:endParaRPr sz="2200"/>
          </a:p>
          <a:p>
            <a:pPr indent="-342900" lvl="0" marL="457200" rtl="0" algn="l">
              <a:spcBef>
                <a:spcPts val="0"/>
              </a:spcBef>
              <a:spcAft>
                <a:spcPts val="0"/>
              </a:spcAft>
              <a:buSzPts val="1800"/>
              <a:buChar char="-"/>
            </a:pPr>
            <a:r>
              <a:rPr lang="en" sz="1800" u="sng">
                <a:solidFill>
                  <a:schemeClr val="hlink"/>
                </a:solidFill>
                <a:hlinkClick r:id="rId3"/>
              </a:rPr>
              <a:t>https://casadocs.readthedocs.io/en/stable/notebooks/data_examination.html</a:t>
            </a:r>
            <a:r>
              <a:rPr lang="en" sz="1800"/>
              <a:t> </a:t>
            </a:r>
            <a:endParaRPr sz="1800"/>
          </a:p>
          <a:p>
            <a:pPr indent="0" lvl="0" marL="0" rtl="0" algn="l">
              <a:spcBef>
                <a:spcPts val="400"/>
              </a:spcBef>
              <a:spcAft>
                <a:spcPts val="0"/>
              </a:spcAft>
              <a:buNone/>
            </a:pPr>
            <a:r>
              <a:t/>
            </a:r>
            <a:endParaRPr sz="1800"/>
          </a:p>
          <a:p>
            <a:pPr indent="-342900" lvl="0" marL="457200" rtl="0" algn="l">
              <a:spcBef>
                <a:spcPts val="400"/>
              </a:spcBef>
              <a:spcAft>
                <a:spcPts val="0"/>
              </a:spcAft>
              <a:buSzPts val="1800"/>
              <a:buChar char="-"/>
            </a:pPr>
            <a:r>
              <a:rPr lang="en" sz="1800" u="sng">
                <a:solidFill>
                  <a:schemeClr val="hlink"/>
                </a:solidFill>
                <a:hlinkClick r:id="rId4"/>
              </a:rPr>
              <a:t>https://colab.research.google.com/github/casangi/casadocs/blob/2316c9b/docs/notebooks/data_examination.ipynb</a:t>
            </a:r>
            <a:r>
              <a:rPr lang="en" sz="1800"/>
              <a:t>  </a:t>
            </a:r>
            <a:endParaRPr sz="180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5" name="Google Shape;85;p12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4875" y="34380"/>
            <a:ext cx="9143997" cy="5848944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86" name="Google Shape;86;p12"/>
          <p:cNvGrpSpPr/>
          <p:nvPr/>
        </p:nvGrpSpPr>
        <p:grpSpPr>
          <a:xfrm>
            <a:off x="2054200" y="2310975"/>
            <a:ext cx="6943575" cy="3726350"/>
            <a:chOff x="2054200" y="2310975"/>
            <a:chExt cx="6943575" cy="3726350"/>
          </a:xfrm>
        </p:grpSpPr>
        <p:sp>
          <p:nvSpPr>
            <p:cNvPr id="87" name="Google Shape;87;p12"/>
            <p:cNvSpPr/>
            <p:nvPr/>
          </p:nvSpPr>
          <p:spPr>
            <a:xfrm>
              <a:off x="2054200" y="2310975"/>
              <a:ext cx="6943575" cy="3445025"/>
            </a:xfrm>
            <a:custGeom>
              <a:rect b="b" l="l" r="r" t="t"/>
              <a:pathLst>
                <a:path extrusionOk="0" h="137801" w="277743">
                  <a:moveTo>
                    <a:pt x="109556" y="0"/>
                  </a:moveTo>
                  <a:lnTo>
                    <a:pt x="109984" y="32524"/>
                  </a:lnTo>
                  <a:lnTo>
                    <a:pt x="0" y="31668"/>
                  </a:lnTo>
                  <a:lnTo>
                    <a:pt x="0" y="137374"/>
                  </a:lnTo>
                  <a:lnTo>
                    <a:pt x="76604" y="137801"/>
                  </a:lnTo>
                  <a:lnTo>
                    <a:pt x="77032" y="93294"/>
                  </a:lnTo>
                  <a:lnTo>
                    <a:pt x="277743" y="93722"/>
                  </a:lnTo>
                  <a:lnTo>
                    <a:pt x="277743" y="2995"/>
                  </a:lnTo>
                  <a:close/>
                </a:path>
              </a:pathLst>
            </a:custGeom>
            <a:noFill/>
            <a:ln cap="flat" cmpd="sng" w="76200">
              <a:solidFill>
                <a:srgbClr val="1155CC"/>
              </a:solidFill>
              <a:prstDash val="solid"/>
              <a:round/>
              <a:headEnd len="med" w="med" type="none"/>
              <a:tailEnd len="med" w="med" type="none"/>
            </a:ln>
          </p:spPr>
        </p:sp>
        <p:sp>
          <p:nvSpPr>
            <p:cNvPr id="88" name="Google Shape;88;p12"/>
            <p:cNvSpPr txBox="1"/>
            <p:nvPr/>
          </p:nvSpPr>
          <p:spPr>
            <a:xfrm>
              <a:off x="4188200" y="5529425"/>
              <a:ext cx="3720000" cy="507900"/>
            </a:xfrm>
            <a:prstGeom prst="rect">
              <a:avLst/>
            </a:prstGeom>
            <a:noFill/>
            <a:ln>
              <a:noFill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just">
                <a:spcBef>
                  <a:spcPts val="480"/>
                </a:spcBef>
                <a:spcAft>
                  <a:spcPts val="0"/>
                </a:spcAft>
                <a:buNone/>
              </a:pPr>
              <a:r>
                <a:rPr b="1" lang="en" sz="2100">
                  <a:solidFill>
                    <a:srgbClr val="1155CC"/>
                  </a:solidFill>
                  <a:latin typeface="Calibri"/>
                  <a:ea typeface="Calibri"/>
                  <a:cs typeface="Calibri"/>
                  <a:sym typeface="Calibri"/>
                </a:rPr>
                <a:t>VLA frequency range</a:t>
              </a:r>
              <a:endParaRPr b="1" sz="21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510" name="Shape 5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1" name="Google Shape;511;p48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76200" y="127904"/>
            <a:ext cx="8991600" cy="594104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p13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b="1" lang="en"/>
              <a:t>RFI at the VLA</a:t>
            </a:r>
            <a:endParaRPr/>
          </a:p>
        </p:txBody>
      </p:sp>
      <p:sp>
        <p:nvSpPr>
          <p:cNvPr id="94" name="Google Shape;94;p13"/>
          <p:cNvSpPr txBox="1"/>
          <p:nvPr>
            <p:ph idx="3" type="body"/>
          </p:nvPr>
        </p:nvSpPr>
        <p:spPr>
          <a:xfrm>
            <a:off x="373050" y="1288454"/>
            <a:ext cx="8636100" cy="18678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23850" lvl="0" marL="34290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 sz="2100">
                <a:latin typeface="Helvetica Neue"/>
                <a:ea typeface="Helvetica Neue"/>
                <a:cs typeface="Helvetica Neue"/>
                <a:sym typeface="Helvetica Neue"/>
              </a:rPr>
              <a:t>Biggest issue at lower frequency bands: 4, P, L, S, C, and D-configuration.</a:t>
            </a:r>
            <a:endParaRPr sz="2100"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2385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 sz="2100">
                <a:latin typeface="Helvetica Neue"/>
                <a:ea typeface="Helvetica Neue"/>
                <a:cs typeface="Helvetica Neue"/>
                <a:sym typeface="Helvetica Neue"/>
              </a:rPr>
              <a:t>But it does not mean it doesn’t exist at higher frequency bands.</a:t>
            </a:r>
            <a:endParaRPr sz="2100"/>
          </a:p>
          <a:p>
            <a:pPr indent="-32385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100"/>
              <a:buChar char="•"/>
            </a:pPr>
            <a:r>
              <a:rPr lang="en" sz="2100">
                <a:latin typeface="Helvetica Neue"/>
                <a:ea typeface="Helvetica Neue"/>
                <a:cs typeface="Helvetica Neue"/>
                <a:sym typeface="Helvetica Neue"/>
              </a:rPr>
              <a:t>Can be internal or external. Internally-generated RFI is minimised</a:t>
            </a:r>
            <a:endParaRPr sz="2100"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 sz="2100"/>
          </a:p>
        </p:txBody>
      </p:sp>
      <p:sp>
        <p:nvSpPr>
          <p:cNvPr id="95" name="Google Shape;95;p13"/>
          <p:cNvSpPr txBox="1"/>
          <p:nvPr>
            <p:ph idx="2" type="body"/>
          </p:nvPr>
        </p:nvSpPr>
        <p:spPr>
          <a:xfrm>
            <a:off x="373040" y="670243"/>
            <a:ext cx="8636100" cy="6192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r>
              <a:rPr lang="en" sz="2100">
                <a:solidFill>
                  <a:srgbClr val="1155CC"/>
                </a:solidFill>
              </a:rPr>
              <a:t>https://science.nrao.edu/facilities/vla/docs/manuals/obsguide/rfi</a:t>
            </a:r>
            <a:endParaRPr sz="2100">
              <a:solidFill>
                <a:srgbClr val="1155CC"/>
              </a:solidFill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</a:pPr>
            <a:r>
              <a:t/>
            </a:r>
            <a:endParaRPr/>
          </a:p>
        </p:txBody>
      </p:sp>
      <p:pic>
        <p:nvPicPr>
          <p:cNvPr id="96" name="Google Shape;96;p1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8975" y="3236350"/>
            <a:ext cx="4072651" cy="2578925"/>
          </a:xfrm>
          <a:prstGeom prst="rect">
            <a:avLst/>
          </a:prstGeom>
          <a:noFill/>
          <a:ln>
            <a:noFill/>
          </a:ln>
        </p:spPr>
      </p:pic>
      <p:pic>
        <p:nvPicPr>
          <p:cNvPr id="97" name="Google Shape;97;p1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613675" y="3279162"/>
            <a:ext cx="4072651" cy="2578912"/>
          </a:xfrm>
          <a:prstGeom prst="rect">
            <a:avLst/>
          </a:prstGeom>
          <a:noFill/>
          <a:ln>
            <a:noFill/>
          </a:ln>
        </p:spPr>
      </p:pic>
      <p:sp>
        <p:nvSpPr>
          <p:cNvPr id="98" name="Google Shape;98;p13"/>
          <p:cNvSpPr txBox="1"/>
          <p:nvPr/>
        </p:nvSpPr>
        <p:spPr>
          <a:xfrm>
            <a:off x="781000" y="3429000"/>
            <a:ext cx="984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L band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99" name="Google Shape;99;p13"/>
          <p:cNvSpPr txBox="1"/>
          <p:nvPr/>
        </p:nvSpPr>
        <p:spPr>
          <a:xfrm>
            <a:off x="5116675" y="3429000"/>
            <a:ext cx="984300" cy="44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X </a:t>
            </a:r>
            <a:r>
              <a:rPr b="1" lang="en" sz="1700">
                <a:solidFill>
                  <a:schemeClr val="dk2"/>
                </a:solidFill>
                <a:latin typeface="Calibri"/>
                <a:ea typeface="Calibri"/>
                <a:cs typeface="Calibri"/>
                <a:sym typeface="Calibri"/>
              </a:rPr>
              <a:t>band</a:t>
            </a:r>
            <a:endParaRPr b="1" sz="1700">
              <a:solidFill>
                <a:schemeClr val="dk2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3" name="Shape 1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" name="Google Shape;104;p14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Satellite Transmissions &amp; Clarke Belt</a:t>
            </a:r>
            <a:endParaRPr/>
          </a:p>
        </p:txBody>
      </p:sp>
      <p:sp>
        <p:nvSpPr>
          <p:cNvPr id="105" name="Google Shape;105;p14"/>
          <p:cNvSpPr txBox="1"/>
          <p:nvPr>
            <p:ph idx="3" type="body"/>
          </p:nvPr>
        </p:nvSpPr>
        <p:spPr>
          <a:xfrm>
            <a:off x="220640" y="907456"/>
            <a:ext cx="8636100" cy="4603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Earth is heavily surrounded by the satellites (2000+) 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●"/>
            </a:pPr>
            <a:r>
              <a:rPr lang="en" sz="2200"/>
              <a:t>Hundreds</a:t>
            </a:r>
            <a:r>
              <a:rPr lang="en" sz="2200"/>
              <a:t> along the Clarke belt 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rPr b="1" lang="en" sz="2200"/>
              <a:t>How does it affect VLA data?</a:t>
            </a:r>
            <a:endParaRPr b="1"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None/>
            </a:pPr>
            <a:r>
              <a:t/>
            </a:r>
            <a:endParaRPr b="1"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significant degradation of data can occur if VLA antenna observes within 10° of the satellite</a:t>
            </a:r>
            <a:endParaRPr sz="2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@VLA Clarke Belt at declinations –15° to +5°</a:t>
            </a:r>
            <a:endParaRPr sz="2200"/>
          </a:p>
          <a:p>
            <a:pPr indent="0" lvl="0" marL="9144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mainly S, C, Ku, K and Ka bands</a:t>
            </a:r>
            <a:endParaRPr sz="2200"/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200"/>
          </a:p>
          <a:p>
            <a:pPr indent="-368300" lvl="0" marL="457200" rtl="0" algn="l">
              <a:spcBef>
                <a:spcPts val="0"/>
              </a:spcBef>
              <a:spcAft>
                <a:spcPts val="0"/>
              </a:spcAft>
              <a:buSzPts val="2200"/>
              <a:buChar char="-"/>
            </a:pPr>
            <a:r>
              <a:rPr lang="en" sz="2200"/>
              <a:t>in C, X and Ku bands satellites can also saturate</a:t>
            </a:r>
            <a:endParaRPr sz="2200"/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" sz="2200"/>
              <a:t>the 3-bit samplers (special 8/3-bit set up required)</a:t>
            </a:r>
            <a:endParaRPr sz="2200"/>
          </a:p>
          <a:p>
            <a:pPr indent="0" lvl="0" marL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t/>
            </a:r>
            <a:endParaRPr sz="2200"/>
          </a:p>
          <a:p>
            <a:pPr indent="0" lvl="0" marL="0" rtl="0" algn="l">
              <a:spcBef>
                <a:spcPts val="440"/>
              </a:spcBef>
              <a:spcAft>
                <a:spcPts val="0"/>
              </a:spcAft>
              <a:buClr>
                <a:schemeClr val="dk1"/>
              </a:buClr>
              <a:buSzPts val="2200"/>
              <a:buNone/>
            </a:pPr>
            <a:r>
              <a:rPr lang="en" sz="2200"/>
              <a:t> </a:t>
            </a:r>
            <a:endParaRPr/>
          </a:p>
        </p:txBody>
      </p:sp>
      <p:pic>
        <p:nvPicPr>
          <p:cNvPr id="106" name="Google Shape;106;p14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6913650" y="792475"/>
            <a:ext cx="2095500" cy="2095500"/>
          </a:xfrm>
          <a:prstGeom prst="rect">
            <a:avLst/>
          </a:prstGeom>
          <a:noFill/>
          <a:ln>
            <a:noFill/>
          </a:ln>
        </p:spPr>
      </p:pic>
      <p:pic>
        <p:nvPicPr>
          <p:cNvPr id="107" name="Google Shape;107;p14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192475" y="3681725"/>
            <a:ext cx="2875325" cy="230027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1" name="Shape 1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" name="Google Shape;112;p15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Satellite Transmissions &amp; Clarke Belt</a:t>
            </a:r>
            <a:endParaRPr/>
          </a:p>
        </p:txBody>
      </p:sp>
      <p:pic>
        <p:nvPicPr>
          <p:cNvPr id="113" name="Google Shape;113;p15"/>
          <p:cNvPicPr preferRelativeResize="0"/>
          <p:nvPr/>
        </p:nvPicPr>
        <p:blipFill rotWithShape="1">
          <a:blip r:embed="rId3">
            <a:alphaModFix/>
          </a:blip>
          <a:srcRect b="0" l="4415" r="0" t="9502"/>
          <a:stretch/>
        </p:blipFill>
        <p:spPr>
          <a:xfrm>
            <a:off x="671913" y="1344388"/>
            <a:ext cx="7792675" cy="4169225"/>
          </a:xfrm>
          <a:prstGeom prst="rect">
            <a:avLst/>
          </a:prstGeom>
          <a:noFill/>
          <a:ln>
            <a:noFill/>
          </a:ln>
        </p:spPr>
      </p:pic>
      <p:pic>
        <p:nvPicPr>
          <p:cNvPr id="114" name="Google Shape;114;p15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910175" y="5361199"/>
            <a:ext cx="2157625" cy="701900"/>
          </a:xfrm>
          <a:prstGeom prst="rect">
            <a:avLst/>
          </a:prstGeom>
          <a:noFill/>
          <a:ln>
            <a:noFill/>
          </a:ln>
        </p:spPr>
      </p:pic>
      <p:sp>
        <p:nvSpPr>
          <p:cNvPr id="115" name="Google Shape;115;p15"/>
          <p:cNvSpPr txBox="1"/>
          <p:nvPr/>
        </p:nvSpPr>
        <p:spPr>
          <a:xfrm>
            <a:off x="0" y="762000"/>
            <a:ext cx="9067800" cy="4926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rPr b="1" lang="en" sz="2000">
                <a:solidFill>
                  <a:srgbClr val="3C78D8"/>
                </a:solidFill>
                <a:latin typeface="Calibri"/>
                <a:ea typeface="Calibri"/>
                <a:cs typeface="Calibri"/>
                <a:sym typeface="Calibri"/>
              </a:rPr>
              <a:t>S band (2 - 4 GHz)</a:t>
            </a:r>
            <a:r>
              <a:rPr lang="en" sz="2000">
                <a:latin typeface="Calibri"/>
                <a:ea typeface="Calibri"/>
                <a:cs typeface="Calibri"/>
                <a:sym typeface="Calibri"/>
              </a:rPr>
              <a:t> survey of satellite interference at VLA (conducted in 2016/2017)</a:t>
            </a:r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16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Finding RFI in your data</a:t>
            </a:r>
            <a:endParaRPr/>
          </a:p>
        </p:txBody>
      </p:sp>
      <p:sp>
        <p:nvSpPr>
          <p:cNvPr id="121" name="Google Shape;121;p16"/>
          <p:cNvSpPr txBox="1"/>
          <p:nvPr/>
        </p:nvSpPr>
        <p:spPr>
          <a:xfrm>
            <a:off x="0" y="762000"/>
            <a:ext cx="90678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ctr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122" name="Google Shape;122;p16"/>
          <p:cNvSpPr txBox="1"/>
          <p:nvPr/>
        </p:nvSpPr>
        <p:spPr>
          <a:xfrm>
            <a:off x="185400" y="973600"/>
            <a:ext cx="8773200" cy="53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sp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CASA task that allow you to visually inspect the data: </a:t>
            </a:r>
            <a:r>
              <a:rPr b="1" lang="en" sz="2400">
                <a:solidFill>
                  <a:srgbClr val="1155CC"/>
                </a:solidFill>
                <a:latin typeface="Calibri"/>
                <a:ea typeface="Calibri"/>
                <a:cs typeface="Calibri"/>
                <a:sym typeface="Calibri"/>
              </a:rPr>
              <a:t>plotms()</a:t>
            </a:r>
            <a:endParaRPr b="1" sz="2400">
              <a:solidFill>
                <a:srgbClr val="1155CC"/>
              </a:solidFill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Leaving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 off strong RFI in your images will have issues such as “ripples”, high noise, etc.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45720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-381000" lvl="0" marL="457200" rtl="0" algn="l">
              <a:spcBef>
                <a:spcPts val="0"/>
              </a:spcBef>
              <a:spcAft>
                <a:spcPts val="0"/>
              </a:spcAft>
              <a:buSzPts val="2400"/>
              <a:buFont typeface="Calibri"/>
              <a:buChar char="●"/>
            </a:pP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This is also how you can check for the remaining offending RFI in your data: </a:t>
            </a:r>
            <a:r>
              <a:rPr b="1" lang="en" sz="2400">
                <a:latin typeface="Calibri"/>
                <a:ea typeface="Calibri"/>
                <a:cs typeface="Calibri"/>
                <a:sym typeface="Calibri"/>
              </a:rPr>
              <a:t>image</a:t>
            </a:r>
            <a:r>
              <a:rPr lang="en" sz="2400">
                <a:latin typeface="Calibri"/>
                <a:ea typeface="Calibri"/>
                <a:cs typeface="Calibri"/>
                <a:sym typeface="Calibri"/>
              </a:rPr>
              <a:t>!</a:t>
            </a:r>
            <a:endParaRPr sz="2400">
              <a:latin typeface="Calibri"/>
              <a:ea typeface="Calibri"/>
              <a:cs typeface="Calibri"/>
              <a:sym typeface="Calibri"/>
            </a:endParaRPr>
          </a:p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 sz="2400">
              <a:latin typeface="Calibri"/>
              <a:ea typeface="Calibri"/>
              <a:cs typeface="Calibri"/>
              <a:sym typeface="Calibri"/>
            </a:endParaRPr>
          </a:p>
        </p:txBody>
      </p:sp>
      <p:pic>
        <p:nvPicPr>
          <p:cNvPr id="123" name="Google Shape;123;p16"/>
          <p:cNvPicPr preferRelativeResize="0"/>
          <p:nvPr/>
        </p:nvPicPr>
        <p:blipFill>
          <a:blip r:embed="rId3">
            <a:alphaModFix/>
          </a:blip>
          <a:stretch>
            <a:fillRect/>
          </a:stretch>
        </p:blipFill>
        <p:spPr>
          <a:xfrm>
            <a:off x="2638425" y="1448400"/>
            <a:ext cx="3790949" cy="2477299"/>
          </a:xfrm>
          <a:prstGeom prst="rect">
            <a:avLst/>
          </a:prstGeom>
          <a:noFill/>
          <a:ln cap="flat" cmpd="sng" w="28575">
            <a:solidFill>
              <a:srgbClr val="888888"/>
            </a:solidFill>
            <a:prstDash val="solid"/>
            <a:round/>
            <a:headEnd len="sm" w="sm" type="none"/>
            <a:tailEnd len="sm" w="sm" type="none"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7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17"/>
          <p:cNvSpPr txBox="1"/>
          <p:nvPr>
            <p:ph idx="1" type="body"/>
          </p:nvPr>
        </p:nvSpPr>
        <p:spPr>
          <a:xfrm>
            <a:off x="250208" y="145743"/>
            <a:ext cx="8636100" cy="4773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3200"/>
              <a:buNone/>
            </a:pPr>
            <a:r>
              <a:rPr lang="en"/>
              <a:t>CASA Flagging tasks</a:t>
            </a:r>
            <a:endParaRPr/>
          </a:p>
        </p:txBody>
      </p:sp>
      <p:sp>
        <p:nvSpPr>
          <p:cNvPr id="129" name="Google Shape;129;p17"/>
          <p:cNvSpPr txBox="1"/>
          <p:nvPr>
            <p:ph idx="3" type="body"/>
          </p:nvPr>
        </p:nvSpPr>
        <p:spPr>
          <a:xfrm>
            <a:off x="373050" y="1440851"/>
            <a:ext cx="8636100" cy="13605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-342900" lvl="0" marL="342900" rtl="0" algn="l">
              <a:spcBef>
                <a:spcPts val="480"/>
              </a:spcBef>
              <a:spcAft>
                <a:spcPts val="0"/>
              </a:spcAft>
              <a:buSzPts val="2400"/>
              <a:buChar char="•"/>
            </a:pPr>
            <a:r>
              <a:rPr lang="en"/>
              <a:t>Example: Online Flags 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SzPts val="2200"/>
              <a:buChar char="–"/>
            </a:pPr>
            <a:r>
              <a:rPr lang="en"/>
              <a:t>issues recorded by the operators </a:t>
            </a:r>
            <a:r>
              <a:rPr lang="en"/>
              <a:t>such</a:t>
            </a:r>
            <a:r>
              <a:rPr lang="en"/>
              <a:t> as slew, </a:t>
            </a:r>
            <a:r>
              <a:rPr lang="en"/>
              <a:t>subreflector</a:t>
            </a:r>
            <a:r>
              <a:rPr lang="en"/>
              <a:t>, focus</a:t>
            </a:r>
            <a:endParaRPr/>
          </a:p>
          <a:p>
            <a:pPr indent="-285750" lvl="1" marL="742950" rtl="0" algn="l">
              <a:spcBef>
                <a:spcPts val="480"/>
              </a:spcBef>
              <a:spcAft>
                <a:spcPts val="0"/>
              </a:spcAft>
              <a:buSzPts val="2200"/>
              <a:buChar char="–"/>
            </a:pPr>
            <a:r>
              <a:rPr lang="en"/>
              <a:t>During downloading data from NRAO archive → apply online flags</a:t>
            </a:r>
            <a:endParaRPr/>
          </a:p>
          <a:p>
            <a:pPr indent="-190500" lvl="0" marL="342900" rtl="0" algn="l">
              <a:spcBef>
                <a:spcPts val="480"/>
              </a:spcBef>
              <a:spcAft>
                <a:spcPts val="0"/>
              </a:spcAft>
              <a:buClr>
                <a:schemeClr val="dk1"/>
              </a:buClr>
              <a:buSzPts val="2400"/>
              <a:buNone/>
            </a:pPr>
            <a:r>
              <a:t/>
            </a:r>
            <a:endParaRPr/>
          </a:p>
        </p:txBody>
      </p:sp>
      <p:sp>
        <p:nvSpPr>
          <p:cNvPr id="130" name="Google Shape;130;p17"/>
          <p:cNvSpPr txBox="1"/>
          <p:nvPr>
            <p:ph idx="2" type="body"/>
          </p:nvPr>
        </p:nvSpPr>
        <p:spPr>
          <a:xfrm>
            <a:off x="373040" y="822643"/>
            <a:ext cx="8636100" cy="619200"/>
          </a:xfrm>
          <a:prstGeom prst="rect">
            <a:avLst/>
          </a:prstGeom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spcBef>
                <a:spcPts val="560"/>
              </a:spcBef>
              <a:spcAft>
                <a:spcPts val="0"/>
              </a:spcAft>
              <a:buNone/>
            </a:pPr>
            <a:r>
              <a:rPr b="1" lang="en" sz="2600">
                <a:solidFill>
                  <a:srgbClr val="1155CC"/>
                </a:solidFill>
              </a:rPr>
              <a:t>flagcmd () </a:t>
            </a:r>
            <a:r>
              <a:rPr lang="en" sz="2600"/>
              <a:t>→ apply flags info on which stored in external file </a:t>
            </a:r>
            <a:endParaRPr sz="2600"/>
          </a:p>
        </p:txBody>
      </p:sp>
      <p:grpSp>
        <p:nvGrpSpPr>
          <p:cNvPr id="131" name="Google Shape;131;p17"/>
          <p:cNvGrpSpPr/>
          <p:nvPr/>
        </p:nvGrpSpPr>
        <p:grpSpPr>
          <a:xfrm>
            <a:off x="455225" y="2710262"/>
            <a:ext cx="4621301" cy="3230338"/>
            <a:chOff x="150425" y="2710263"/>
            <a:chExt cx="4621301" cy="3230338"/>
          </a:xfrm>
        </p:grpSpPr>
        <p:pic>
          <p:nvPicPr>
            <p:cNvPr id="132" name="Google Shape;132;p17"/>
            <p:cNvPicPr preferRelativeResize="0"/>
            <p:nvPr/>
          </p:nvPicPr>
          <p:blipFill rotWithShape="1">
            <a:blip r:embed="rId3">
              <a:alphaModFix/>
            </a:blip>
            <a:srcRect b="7329" l="9553" r="7368" t="5096"/>
            <a:stretch/>
          </p:blipFill>
          <p:spPr>
            <a:xfrm>
              <a:off x="150425" y="3200375"/>
              <a:ext cx="4621301" cy="2740226"/>
            </a:xfrm>
            <a:prstGeom prst="rect">
              <a:avLst/>
            </a:prstGeom>
            <a:noFill/>
            <a:ln cap="flat" cmpd="sng" w="38100">
              <a:solidFill>
                <a:srgbClr val="666666"/>
              </a:solidFill>
              <a:prstDash val="solid"/>
              <a:round/>
              <a:headEnd len="sm" w="sm" type="none"/>
              <a:tailEnd len="sm" w="sm" type="none"/>
            </a:ln>
          </p:spPr>
        </p:pic>
        <p:sp>
          <p:nvSpPr>
            <p:cNvPr id="133" name="Google Shape;133;p17"/>
            <p:cNvSpPr txBox="1"/>
            <p:nvPr/>
          </p:nvSpPr>
          <p:spPr>
            <a:xfrm>
              <a:off x="528375" y="2710263"/>
              <a:ext cx="3590700" cy="415500"/>
            </a:xfrm>
            <a:prstGeom prst="rect">
              <a:avLst/>
            </a:prstGeom>
            <a:solidFill>
              <a:srgbClr val="D9D9D9"/>
            </a:solidFill>
            <a:ln cap="flat" cmpd="sng" w="38100">
              <a:solidFill>
                <a:srgbClr val="CCCCCC"/>
              </a:solidFill>
              <a:prstDash val="solid"/>
              <a:round/>
              <a:headEnd len="sm" w="sm" type="none"/>
              <a:tailEnd len="sm" w="sm" type="none"/>
            </a:ln>
          </p:spPr>
          <p:txBody>
            <a:bodyPr anchorCtr="0" anchor="t" bIns="91425" lIns="91425" spcFirstLastPara="1" rIns="91425" wrap="square" tIns="91425">
              <a:spAutoFit/>
            </a:bodyPr>
            <a:lstStyle/>
            <a:p>
              <a:pPr indent="0" lvl="0" marL="0" rtl="0" algn="ctr">
                <a:spcBef>
                  <a:spcPts val="0"/>
                </a:spcBef>
                <a:spcAft>
                  <a:spcPts val="0"/>
                </a:spcAft>
                <a:buNone/>
              </a:pPr>
              <a:r>
                <a:rPr b="1" lang="en" sz="1500">
                  <a:latin typeface="Candara"/>
                  <a:ea typeface="Candara"/>
                  <a:cs typeface="Candara"/>
                  <a:sym typeface="Candara"/>
                </a:rPr>
                <a:t>flagcmd(vis='drwRFI.ms', action='plot')</a:t>
              </a:r>
              <a:endParaRPr b="1" sz="1500">
                <a:latin typeface="Candara"/>
                <a:ea typeface="Candara"/>
                <a:cs typeface="Candara"/>
                <a:sym typeface="Candara"/>
              </a:endParaRPr>
            </a:p>
          </p:txBody>
        </p:sp>
      </p:grpSp>
      <p:pic>
        <p:nvPicPr>
          <p:cNvPr id="134" name="Google Shape;134;p17"/>
          <p:cNvPicPr preferRelativeResize="0"/>
          <p:nvPr/>
        </p:nvPicPr>
        <p:blipFill>
          <a:blip r:embed="rId4">
            <a:alphaModFix/>
          </a:blip>
          <a:stretch>
            <a:fillRect/>
          </a:stretch>
        </p:blipFill>
        <p:spPr>
          <a:xfrm>
            <a:off x="6775675" y="2685425"/>
            <a:ext cx="2233475" cy="1982350"/>
          </a:xfrm>
          <a:prstGeom prst="rect">
            <a:avLst/>
          </a:prstGeom>
          <a:noFill/>
          <a:ln cap="flat" cmpd="sng" w="38100">
            <a:solidFill>
              <a:srgbClr val="666666"/>
            </a:solidFill>
            <a:prstDash val="solid"/>
            <a:round/>
            <a:headEnd len="sm" w="sm" type="none"/>
            <a:tailEnd len="sm" w="sm" type="none"/>
          </a:ln>
        </p:spPr>
      </p:pic>
      <p:sp>
        <p:nvSpPr>
          <p:cNvPr id="135" name="Google Shape;135;p17"/>
          <p:cNvSpPr/>
          <p:nvPr/>
        </p:nvSpPr>
        <p:spPr>
          <a:xfrm>
            <a:off x="6775675" y="3980000"/>
            <a:ext cx="2110500" cy="192600"/>
          </a:xfrm>
          <a:prstGeom prst="roundRect">
            <a:avLst>
              <a:gd fmla="val 16667" name="adj"/>
            </a:avLst>
          </a:prstGeom>
          <a:noFill/>
          <a:ln cap="flat" cmpd="sng" w="9525">
            <a:solidFill>
              <a:srgbClr val="FF0000"/>
            </a:solidFill>
            <a:prstDash val="solid"/>
            <a:round/>
            <a:headEnd len="sm" w="sm" type="none"/>
            <a:tailEnd len="sm" w="sm" type="none"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2" presetSubtype="8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dur="1"/>
                                        <p:tgtEl>
                                          <p:spTgt spid="13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fmla="" tm="0">
                                          <p:val>
                                            <p:strVal val="#ppt_x-1"/>
                                          </p:val>
                                        </p:tav>
                                        <p:tav fmla=""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NRAO Powerpoint Template">
  <a:themeElements>
    <a:clrScheme name="Office">
      <a:dk1>
        <a:srgbClr val="000000"/>
      </a:dk1>
      <a:lt1>
        <a:srgbClr val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