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60" r:id="rId4"/>
    <p:sldId id="262" r:id="rId5"/>
    <p:sldId id="263" r:id="rId6"/>
    <p:sldId id="259" r:id="rId7"/>
    <p:sldId id="265" r:id="rId8"/>
    <p:sldId id="264" r:id="rId9"/>
    <p:sldId id="261" r:id="rId10"/>
    <p:sldId id="25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62">
          <p15:clr>
            <a:srgbClr val="A4A3A4"/>
          </p15:clr>
        </p15:guide>
        <p15:guide id="2" pos="28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58"/>
    <a:srgbClr val="811A00"/>
    <a:srgbClr val="8B2124"/>
    <a:srgbClr val="D8BFD8"/>
    <a:srgbClr val="052058"/>
    <a:srgbClr val="11264C"/>
    <a:srgbClr val="64A3F9"/>
    <a:srgbClr val="558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0" autoAdjust="0"/>
    <p:restoredTop sz="94626" autoAdjust="0"/>
  </p:normalViewPr>
  <p:slideViewPr>
    <p:cSldViewPr snapToGrid="0" snapToObjects="1">
      <p:cViewPr varScale="1">
        <p:scale>
          <a:sx n="108" d="100"/>
          <a:sy n="108" d="100"/>
        </p:scale>
        <p:origin x="1152" y="152"/>
      </p:cViewPr>
      <p:guideLst>
        <p:guide orient="horz" pos="4162"/>
        <p:guide pos="288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AF8F9-169D-44DB-85CA-273403A7B9DE}" type="datetimeFigureOut">
              <a:rPr lang="en-US" smtClean="0"/>
              <a:t>2/12/19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8C562-8B63-4E12-9383-291BCD3F6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emf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Her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Herc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8602"/>
            <a:ext cx="9144000" cy="6858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249084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L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ALMA_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0"/>
            <a:ext cx="9144000" cy="4572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8E2D4F4-E8FF-0146-9B5D-BB2A456B66E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23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Te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NRAO PPT Images_CDL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563"/>
            <a:ext cx="9143391" cy="457169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83A66E-4CCD-8948-8C3E-D9B17AB71DB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642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V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VLA_3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76"/>
          <a:stretch/>
        </p:blipFill>
        <p:spPr>
          <a:xfrm>
            <a:off x="0" y="-250825"/>
            <a:ext cx="9144000" cy="482282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Presenter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DE44079-D036-3343-AA63-D603B07B84A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826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50208" y="145743"/>
            <a:ext cx="8636000" cy="477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73040" y="670243"/>
            <a:ext cx="8636000" cy="619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73040" y="1288456"/>
            <a:ext cx="8636000" cy="46037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Gill Sans MT" panose="020B0502020104020203" pitchFamily="34" charset="0"/>
              </a:defRPr>
            </a:lvl1pPr>
            <a:lvl2pPr>
              <a:defRPr sz="2200">
                <a:latin typeface="Gill Sans MT" panose="020B0502020104020203" pitchFamily="34" charset="0"/>
              </a:defRPr>
            </a:lvl2pPr>
            <a:lvl3pPr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6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6455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38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mina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nrao_logo_pms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52" y="661286"/>
            <a:ext cx="2612566" cy="3398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2245055" y="4316938"/>
            <a:ext cx="4217159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>
                <a:solidFill>
                  <a:srgbClr val="062458"/>
                </a:solidFill>
                <a:latin typeface="Gill Sans MT" charset="0"/>
                <a:cs typeface="Gill Sans" charset="0"/>
              </a:rPr>
              <a:t>www.nrao.edu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>
                <a:solidFill>
                  <a:srgbClr val="062458"/>
                </a:solidFill>
                <a:latin typeface="Gill Sans MT" charset="0"/>
                <a:cs typeface="Gill Sans" charset="0"/>
              </a:rPr>
              <a:t>science.nrao.edu</a:t>
            </a:r>
            <a:endParaRPr lang="en-US" sz="1800" b="1" dirty="0">
              <a:solidFill>
                <a:srgbClr val="062458"/>
              </a:solidFill>
              <a:latin typeface="Gill Sans MT" charset="0"/>
              <a:cs typeface="Gill Sans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>
                <a:solidFill>
                  <a:srgbClr val="062458"/>
                </a:solidFill>
                <a:latin typeface="Gill Sans MT" charset="0"/>
                <a:cs typeface="Gill Sans" charset="0"/>
              </a:rPr>
              <a:t>public.nrao.edu</a:t>
            </a:r>
            <a:endParaRPr lang="en-US" dirty="0"/>
          </a:p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228144" y="5348749"/>
            <a:ext cx="6250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>
                <a:latin typeface="Gill Sans MT" charset="0"/>
                <a:cs typeface="Gill Sans" charset="0"/>
              </a:rPr>
              <a:t>The National Radio Astronomy Observatory is a facility of the National Science Foundation</a:t>
            </a:r>
            <a:br>
              <a:rPr lang="en-US" sz="1400" i="1" dirty="0">
                <a:latin typeface="Gill Sans MT" charset="0"/>
                <a:cs typeface="Gill Sans" charset="0"/>
              </a:rPr>
            </a:br>
            <a:r>
              <a:rPr lang="en-US" sz="1400" i="1" dirty="0">
                <a:latin typeface="Gill Sans MT" charset="0"/>
                <a:cs typeface="Gill Sans" charset="0"/>
              </a:rPr>
              <a:t>operated under cooperative agreement by Associated Universities, Inc.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09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e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55AA-1BD5-446E-819C-59471BEAD13B}" type="datetimeFigureOut">
              <a:rPr lang="en-US" smtClean="0"/>
              <a:t>2/12/19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3DFE-369F-42A8-95CC-0615539CF6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80001" y="6113419"/>
            <a:ext cx="9350520" cy="838111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838111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86561" y="838111"/>
                </a:lnTo>
                <a:lnTo>
                  <a:pt x="19340" y="818770"/>
                </a:lnTo>
                <a:lnTo>
                  <a:pt x="0" y="58023"/>
                </a:ln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2" name="Picture 11" descr="Curves_orange_blue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2031"/>
            <a:ext cx="9144000" cy="482203"/>
          </a:xfrm>
          <a:prstGeom prst="rect">
            <a:avLst/>
          </a:prstGeom>
        </p:spPr>
      </p:pic>
      <p:pic>
        <p:nvPicPr>
          <p:cNvPr id="14" name="Picture 13" descr="NRAO_Logo_White.ai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11671" y="6510864"/>
            <a:ext cx="3769084" cy="217448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0372DE0E-017C-6047-AB40-14FA8E408B1F}" type="slidenum">
              <a:rPr lang="en-US" sz="1200" smtClean="0">
                <a:solidFill>
                  <a:schemeClr val="bg1"/>
                </a:solidFill>
                <a:latin typeface="Gill Sans Light"/>
                <a:cs typeface="Gill Sans Light"/>
              </a:rPr>
              <a:pPr algn="l"/>
              <a:t>‹#›</a:t>
            </a:fld>
            <a:endParaRPr lang="en-US" sz="1200" dirty="0">
              <a:solidFill>
                <a:schemeClr val="tx2">
                  <a:lumMod val="20000"/>
                  <a:lumOff val="80000"/>
                </a:schemeClr>
              </a:solidFill>
              <a:latin typeface="Gill Sans Light"/>
              <a:cs typeface="Gill Sans Light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2735580" y="6405805"/>
            <a:ext cx="3672840" cy="382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>
                <a:solidFill>
                  <a:prstClr val="white"/>
                </a:solidFill>
                <a:latin typeface="Gill Sans MT" panose="020B0502020104020203" pitchFamily="34" charset="0"/>
              </a:rPr>
              <a:t>Insert Date-Meeting Name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BCFF275-257D-5C4A-BD63-AA2D7F91E0A5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409709" y="6416266"/>
            <a:ext cx="511823" cy="34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7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0" r:id="rId3"/>
    <p:sldLayoutId id="2147483671" r:id="rId4"/>
    <p:sldLayoutId id="2147483662" r:id="rId5"/>
    <p:sldLayoutId id="2147483663" r:id="rId6"/>
    <p:sldLayoutId id="214748366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52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4960" y="274320"/>
            <a:ext cx="8874080" cy="47720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4960" y="751522"/>
            <a:ext cx="8874080" cy="53784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134960" y="1289368"/>
            <a:ext cx="8874080" cy="460283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A6E69-A655-1B4E-86E8-3E3BEA5B075C}"/>
              </a:ext>
            </a:extLst>
          </p:cNvPr>
          <p:cNvSpPr/>
          <p:nvPr/>
        </p:nvSpPr>
        <p:spPr>
          <a:xfrm rot="5400000">
            <a:off x="4434840" y="-4434840"/>
            <a:ext cx="274320" cy="9144000"/>
          </a:xfrm>
          <a:prstGeom prst="rect">
            <a:avLst/>
          </a:prstGeom>
          <a:solidFill>
            <a:srgbClr val="062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3D3FE-99DF-F449-93DC-671A47B09C6F}"/>
              </a:ext>
            </a:extLst>
          </p:cNvPr>
          <p:cNvSpPr txBox="1"/>
          <p:nvPr/>
        </p:nvSpPr>
        <p:spPr>
          <a:xfrm>
            <a:off x="3790215" y="-35308"/>
            <a:ext cx="1563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54448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4960" y="274320"/>
            <a:ext cx="8874080" cy="47720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4960" y="751522"/>
            <a:ext cx="8874080" cy="53784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134960" y="1289368"/>
            <a:ext cx="8874080" cy="460283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A6E69-A655-1B4E-86E8-3E3BEA5B075C}"/>
              </a:ext>
            </a:extLst>
          </p:cNvPr>
          <p:cNvSpPr/>
          <p:nvPr/>
        </p:nvSpPr>
        <p:spPr>
          <a:xfrm rot="5400000">
            <a:off x="4434840" y="-4434840"/>
            <a:ext cx="274320" cy="9144000"/>
          </a:xfrm>
          <a:prstGeom prst="rect">
            <a:avLst/>
          </a:prstGeom>
          <a:solidFill>
            <a:srgbClr val="81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3D3FE-99DF-F449-93DC-671A47B09C6F}"/>
              </a:ext>
            </a:extLst>
          </p:cNvPr>
          <p:cNvSpPr txBox="1"/>
          <p:nvPr/>
        </p:nvSpPr>
        <p:spPr>
          <a:xfrm>
            <a:off x="3861806" y="-35308"/>
            <a:ext cx="1420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INTERACTIVE</a:t>
            </a:r>
          </a:p>
        </p:txBody>
      </p:sp>
    </p:spTree>
    <p:extLst>
      <p:ext uri="{BB962C8B-B14F-4D97-AF65-F5344CB8AC3E}">
        <p14:creationId xmlns:p14="http://schemas.microsoft.com/office/powerpoint/2010/main" val="165039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4960" y="274320"/>
            <a:ext cx="8874080" cy="477202"/>
          </a:xfrm>
        </p:spPr>
        <p:txBody>
          <a:bodyPr/>
          <a:lstStyle/>
          <a:p>
            <a:r>
              <a:rPr lang="en-US" dirty="0"/>
              <a:t>Example Information Slide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4960" y="751522"/>
            <a:ext cx="8874080" cy="537846"/>
          </a:xfrm>
        </p:spPr>
        <p:txBody>
          <a:bodyPr/>
          <a:lstStyle/>
          <a:p>
            <a:r>
              <a:rPr lang="en-US" dirty="0"/>
              <a:t>CASA task </a:t>
            </a:r>
            <a:r>
              <a:rPr lang="en-US" i="1" dirty="0" err="1"/>
              <a:t>importasdm</a:t>
            </a:r>
            <a:endParaRPr lang="en-US" i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134960" y="1289368"/>
            <a:ext cx="8874080" cy="4602838"/>
          </a:xfrm>
        </p:spPr>
        <p:txBody>
          <a:bodyPr/>
          <a:lstStyle/>
          <a:p>
            <a:r>
              <a:rPr lang="en-US" dirty="0"/>
              <a:t>Short description of task: This CASA command takes an SDM-BDF and converts it to a measurement set (MS).</a:t>
            </a:r>
          </a:p>
          <a:p>
            <a:r>
              <a:rPr lang="en-US" dirty="0"/>
              <a:t>Most commonly used parameters for task:</a:t>
            </a:r>
          </a:p>
          <a:p>
            <a:pPr lvl="1"/>
            <a:r>
              <a:rPr lang="en-US" dirty="0" err="1"/>
              <a:t>asdm</a:t>
            </a:r>
            <a:r>
              <a:rPr lang="en-US" dirty="0"/>
              <a:t>=‘SDM-BDF directory name’ (downloaded from archive)</a:t>
            </a:r>
          </a:p>
          <a:p>
            <a:pPr lvl="1"/>
            <a:r>
              <a:rPr lang="en-US" dirty="0"/>
              <a:t>vis = ‘</a:t>
            </a:r>
            <a:r>
              <a:rPr lang="en-US" dirty="0" err="1"/>
              <a:t>name.ms</a:t>
            </a:r>
            <a:r>
              <a:rPr lang="en-US" dirty="0"/>
              <a:t>’ # measurement set name</a:t>
            </a:r>
          </a:p>
          <a:p>
            <a:pPr marL="457200" lvl="1" indent="0">
              <a:buNone/>
            </a:pPr>
            <a:r>
              <a:rPr lang="en-US" dirty="0"/>
              <a:t>(etc.)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A6E69-A655-1B4E-86E8-3E3BEA5B075C}"/>
              </a:ext>
            </a:extLst>
          </p:cNvPr>
          <p:cNvSpPr/>
          <p:nvPr/>
        </p:nvSpPr>
        <p:spPr>
          <a:xfrm rot="5400000">
            <a:off x="4434840" y="-4434840"/>
            <a:ext cx="274320" cy="9144000"/>
          </a:xfrm>
          <a:prstGeom prst="rect">
            <a:avLst/>
          </a:prstGeom>
          <a:solidFill>
            <a:srgbClr val="062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3D3FE-99DF-F449-93DC-671A47B09C6F}"/>
              </a:ext>
            </a:extLst>
          </p:cNvPr>
          <p:cNvSpPr txBox="1"/>
          <p:nvPr/>
        </p:nvSpPr>
        <p:spPr>
          <a:xfrm>
            <a:off x="3790215" y="-35308"/>
            <a:ext cx="1563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390903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4960" y="274320"/>
            <a:ext cx="8874080" cy="477202"/>
          </a:xfrm>
        </p:spPr>
        <p:txBody>
          <a:bodyPr/>
          <a:lstStyle/>
          <a:p>
            <a:r>
              <a:rPr lang="en-US" dirty="0"/>
              <a:t>Example Interactive Slide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4960" y="751522"/>
            <a:ext cx="8874080" cy="537846"/>
          </a:xfrm>
        </p:spPr>
        <p:txBody>
          <a:bodyPr/>
          <a:lstStyle/>
          <a:p>
            <a:r>
              <a:rPr lang="en-US" dirty="0"/>
              <a:t>CASA task </a:t>
            </a:r>
            <a:r>
              <a:rPr lang="en-US" i="1" dirty="0" err="1"/>
              <a:t>importasdm</a:t>
            </a:r>
            <a:endParaRPr lang="en-US" i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A6E69-A655-1B4E-86E8-3E3BEA5B075C}"/>
              </a:ext>
            </a:extLst>
          </p:cNvPr>
          <p:cNvSpPr/>
          <p:nvPr/>
        </p:nvSpPr>
        <p:spPr>
          <a:xfrm rot="5400000">
            <a:off x="4434840" y="-4434840"/>
            <a:ext cx="274320" cy="9144000"/>
          </a:xfrm>
          <a:prstGeom prst="rect">
            <a:avLst/>
          </a:prstGeom>
          <a:solidFill>
            <a:srgbClr val="81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3D3FE-99DF-F449-93DC-671A47B09C6F}"/>
              </a:ext>
            </a:extLst>
          </p:cNvPr>
          <p:cNvSpPr txBox="1"/>
          <p:nvPr/>
        </p:nvSpPr>
        <p:spPr>
          <a:xfrm>
            <a:off x="3861806" y="-35308"/>
            <a:ext cx="1420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INTERACTIVE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C19688-76C7-524B-BE07-C4D200951F28}"/>
              </a:ext>
            </a:extLst>
          </p:cNvPr>
          <p:cNvSpPr txBox="1"/>
          <p:nvPr/>
        </p:nvSpPr>
        <p:spPr>
          <a:xfrm>
            <a:off x="134960" y="1289368"/>
            <a:ext cx="8874080" cy="3139321"/>
          </a:xfrm>
          <a:prstGeom prst="rect">
            <a:avLst/>
          </a:prstGeom>
          <a:solidFill>
            <a:srgbClr val="D8BFD8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</a:rPr>
              <a:t># In CASA</a:t>
            </a:r>
          </a:p>
          <a:p>
            <a:r>
              <a:rPr lang="en-US" dirty="0">
                <a:latin typeface="Gill Sans MT" panose="020B0502020104020203" pitchFamily="34" charset="0"/>
              </a:rPr>
              <a:t>default </a:t>
            </a:r>
            <a:r>
              <a:rPr lang="en-US" dirty="0" err="1">
                <a:latin typeface="Gill Sans MT" panose="020B0502020104020203" pitchFamily="34" charset="0"/>
              </a:rPr>
              <a:t>importasdm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 err="1">
                <a:latin typeface="Gill Sans MT" panose="020B0502020104020203" pitchFamily="34" charset="0"/>
              </a:rPr>
              <a:t>inp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 err="1">
                <a:latin typeface="Gill Sans MT" panose="020B0502020104020203" pitchFamily="34" charset="0"/>
              </a:rPr>
              <a:t>asdm</a:t>
            </a:r>
            <a:r>
              <a:rPr lang="en-US" dirty="0">
                <a:latin typeface="Gill Sans MT" panose="020B0502020104020203" pitchFamily="34" charset="0"/>
              </a:rPr>
              <a:t>=‘SDM-BDF directory name’</a:t>
            </a:r>
          </a:p>
          <a:p>
            <a:r>
              <a:rPr lang="en-US" dirty="0">
                <a:latin typeface="Gill Sans MT" panose="020B0502020104020203" pitchFamily="34" charset="0"/>
              </a:rPr>
              <a:t>vis=‘</a:t>
            </a:r>
            <a:r>
              <a:rPr lang="en-US" dirty="0" err="1">
                <a:latin typeface="Gill Sans MT" panose="020B0502020104020203" pitchFamily="34" charset="0"/>
              </a:rPr>
              <a:t>OutputName.ms</a:t>
            </a:r>
            <a:r>
              <a:rPr lang="en-US" dirty="0">
                <a:latin typeface="Gill Sans MT" panose="020B0502020104020203" pitchFamily="34" charset="0"/>
              </a:rPr>
              <a:t>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ocorr_mode</a:t>
            </a:r>
            <a:r>
              <a:rPr lang="en-US" dirty="0">
                <a:latin typeface="Gill Sans MT" panose="020B0502020104020203" pitchFamily="34" charset="0"/>
              </a:rPr>
              <a:t> = ‘co’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savecmds</a:t>
            </a:r>
            <a:r>
              <a:rPr lang="en-US" dirty="0">
                <a:latin typeface="Gill Sans MT" panose="020B0502020104020203" pitchFamily="34" charset="0"/>
              </a:rPr>
              <a:t> = True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outfile</a:t>
            </a:r>
            <a:r>
              <a:rPr lang="en-US" dirty="0">
                <a:latin typeface="Gill Sans MT" panose="020B0502020104020203" pitchFamily="34" charset="0"/>
              </a:rPr>
              <a:t>=‘</a:t>
            </a:r>
            <a:r>
              <a:rPr lang="en-US" dirty="0" err="1">
                <a:latin typeface="Gill Sans MT" panose="020B0502020104020203" pitchFamily="34" charset="0"/>
              </a:rPr>
              <a:t>OnlineFlags.txt</a:t>
            </a:r>
            <a:r>
              <a:rPr lang="en-US" dirty="0">
                <a:latin typeface="Gill Sans MT" panose="020B0502020104020203" pitchFamily="34" charset="0"/>
              </a:rPr>
              <a:t>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applyflags</a:t>
            </a:r>
            <a:r>
              <a:rPr lang="en-US" dirty="0">
                <a:latin typeface="Gill Sans MT" panose="020B0502020104020203" pitchFamily="34" charset="0"/>
              </a:rPr>
              <a:t> = ’False’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inp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>
                <a:latin typeface="Gill Sans MT" panose="020B0502020104020203" pitchFamily="34" charset="0"/>
              </a:rPr>
              <a:t>go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565757-C09A-C443-82CF-F6E247147C6C}"/>
              </a:ext>
            </a:extLst>
          </p:cNvPr>
          <p:cNvSpPr txBox="1"/>
          <p:nvPr/>
        </p:nvSpPr>
        <p:spPr>
          <a:xfrm>
            <a:off x="134960" y="4509055"/>
            <a:ext cx="88740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</a:rPr>
              <a:t>In the above entry, only put those parameters which will be changed from the default setting; i.e., the parameter </a:t>
            </a:r>
            <a:r>
              <a:rPr lang="en-US" i="1" dirty="0" err="1">
                <a:latin typeface="Gill Sans MT" panose="020B0502020104020203" pitchFamily="34" charset="0"/>
              </a:rPr>
              <a:t>applyflags</a:t>
            </a:r>
            <a:r>
              <a:rPr lang="en-US" dirty="0">
                <a:latin typeface="Gill Sans MT" panose="020B0502020104020203" pitchFamily="34" charset="0"/>
              </a:rPr>
              <a:t> should be removed since False is the default setting. You can also use this area to provide more information if there is space; some tasks will have many inputs that will need to be changed, so having a continuation slide, especially for tasks like </a:t>
            </a:r>
            <a:r>
              <a:rPr lang="en-US" dirty="0" err="1">
                <a:latin typeface="Gill Sans MT" panose="020B0502020104020203" pitchFamily="34" charset="0"/>
              </a:rPr>
              <a:t>tclean</a:t>
            </a:r>
            <a:r>
              <a:rPr lang="en-US" dirty="0">
                <a:latin typeface="Gill Sans MT" panose="020B0502020104020203" pitchFamily="34" charset="0"/>
              </a:rPr>
              <a:t>, might be necessary.</a:t>
            </a:r>
          </a:p>
        </p:txBody>
      </p:sp>
    </p:spTree>
    <p:extLst>
      <p:ext uri="{BB962C8B-B14F-4D97-AF65-F5344CB8AC3E}">
        <p14:creationId xmlns:p14="http://schemas.microsoft.com/office/powerpoint/2010/main" val="1100555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479C5B0-3C4D-0949-B79E-1077ED5D9E9B}"/>
              </a:ext>
            </a:extLst>
          </p:cNvPr>
          <p:cNvSpPr/>
          <p:nvPr/>
        </p:nvSpPr>
        <p:spPr>
          <a:xfrm>
            <a:off x="0" y="0"/>
            <a:ext cx="274320" cy="6126480"/>
          </a:xfrm>
          <a:prstGeom prst="rect">
            <a:avLst/>
          </a:prstGeom>
          <a:solidFill>
            <a:srgbClr val="062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200" y="145743"/>
            <a:ext cx="8551840" cy="5245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670243"/>
            <a:ext cx="8551840" cy="619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457199" y="1288456"/>
            <a:ext cx="8551841" cy="46037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7D417F-D6EF-AE47-9D3C-182DB7279F78}"/>
              </a:ext>
            </a:extLst>
          </p:cNvPr>
          <p:cNvSpPr txBox="1"/>
          <p:nvPr/>
        </p:nvSpPr>
        <p:spPr>
          <a:xfrm rot="16200000">
            <a:off x="-648133" y="2893963"/>
            <a:ext cx="1563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2639835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479C5B0-3C4D-0949-B79E-1077ED5D9E9B}"/>
              </a:ext>
            </a:extLst>
          </p:cNvPr>
          <p:cNvSpPr/>
          <p:nvPr/>
        </p:nvSpPr>
        <p:spPr>
          <a:xfrm>
            <a:off x="0" y="0"/>
            <a:ext cx="274320" cy="6126480"/>
          </a:xfrm>
          <a:prstGeom prst="rect">
            <a:avLst/>
          </a:prstGeom>
          <a:solidFill>
            <a:srgbClr val="81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200" y="145743"/>
            <a:ext cx="8551840" cy="5245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670243"/>
            <a:ext cx="8551840" cy="619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457199" y="1288456"/>
            <a:ext cx="8551841" cy="460375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7D417F-D6EF-AE47-9D3C-182DB7279F78}"/>
              </a:ext>
            </a:extLst>
          </p:cNvPr>
          <p:cNvSpPr txBox="1"/>
          <p:nvPr/>
        </p:nvSpPr>
        <p:spPr>
          <a:xfrm rot="16200000">
            <a:off x="-576541" y="2893963"/>
            <a:ext cx="1420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INTERACTIVE</a:t>
            </a:r>
          </a:p>
        </p:txBody>
      </p:sp>
    </p:spTree>
    <p:extLst>
      <p:ext uri="{BB962C8B-B14F-4D97-AF65-F5344CB8AC3E}">
        <p14:creationId xmlns:p14="http://schemas.microsoft.com/office/powerpoint/2010/main" val="1714216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479C5B0-3C4D-0949-B79E-1077ED5D9E9B}"/>
              </a:ext>
            </a:extLst>
          </p:cNvPr>
          <p:cNvSpPr/>
          <p:nvPr/>
        </p:nvSpPr>
        <p:spPr>
          <a:xfrm>
            <a:off x="0" y="0"/>
            <a:ext cx="274320" cy="6126480"/>
          </a:xfrm>
          <a:prstGeom prst="rect">
            <a:avLst/>
          </a:prstGeom>
          <a:solidFill>
            <a:srgbClr val="0624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200" y="145743"/>
            <a:ext cx="8551840" cy="524500"/>
          </a:xfrm>
        </p:spPr>
        <p:txBody>
          <a:bodyPr/>
          <a:lstStyle/>
          <a:p>
            <a:r>
              <a:rPr lang="en-US" dirty="0"/>
              <a:t>Example Information Slide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670243"/>
            <a:ext cx="8551840" cy="619125"/>
          </a:xfrm>
        </p:spPr>
        <p:txBody>
          <a:bodyPr/>
          <a:lstStyle/>
          <a:p>
            <a:r>
              <a:rPr lang="en-US" dirty="0"/>
              <a:t>CASA task </a:t>
            </a:r>
            <a:r>
              <a:rPr lang="en-US" i="1" dirty="0" err="1"/>
              <a:t>importasdm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457199" y="1288456"/>
            <a:ext cx="8551841" cy="4603750"/>
          </a:xfrm>
        </p:spPr>
        <p:txBody>
          <a:bodyPr/>
          <a:lstStyle/>
          <a:p>
            <a:r>
              <a:rPr lang="en-US" dirty="0"/>
              <a:t>Short description of task: This CASA command takes an SDM-BDF and converts it to a measurement set (MS).</a:t>
            </a:r>
          </a:p>
          <a:p>
            <a:r>
              <a:rPr lang="en-US" dirty="0"/>
              <a:t>Most commonly used parameters for task:</a:t>
            </a:r>
          </a:p>
          <a:p>
            <a:pPr lvl="1"/>
            <a:r>
              <a:rPr lang="en-US" dirty="0" err="1"/>
              <a:t>asdm</a:t>
            </a:r>
            <a:r>
              <a:rPr lang="en-US" dirty="0"/>
              <a:t>=‘SDM-BDF directory name’ (downloaded from archive)</a:t>
            </a:r>
          </a:p>
          <a:p>
            <a:pPr lvl="1"/>
            <a:r>
              <a:rPr lang="en-US" dirty="0"/>
              <a:t>vis = ‘</a:t>
            </a:r>
            <a:r>
              <a:rPr lang="en-US" dirty="0" err="1"/>
              <a:t>name.ms</a:t>
            </a:r>
            <a:r>
              <a:rPr lang="en-US" dirty="0"/>
              <a:t>’ # measurement set name</a:t>
            </a:r>
          </a:p>
          <a:p>
            <a:pPr marL="457200" lvl="1" indent="0">
              <a:buNone/>
            </a:pPr>
            <a:r>
              <a:rPr lang="en-US" dirty="0"/>
              <a:t>(etc.)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7D417F-D6EF-AE47-9D3C-182DB7279F78}"/>
              </a:ext>
            </a:extLst>
          </p:cNvPr>
          <p:cNvSpPr txBox="1"/>
          <p:nvPr/>
        </p:nvSpPr>
        <p:spPr>
          <a:xfrm rot="16200000">
            <a:off x="-648133" y="2893963"/>
            <a:ext cx="1563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2795581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479C5B0-3C4D-0949-B79E-1077ED5D9E9B}"/>
              </a:ext>
            </a:extLst>
          </p:cNvPr>
          <p:cNvSpPr/>
          <p:nvPr/>
        </p:nvSpPr>
        <p:spPr>
          <a:xfrm>
            <a:off x="0" y="0"/>
            <a:ext cx="274320" cy="6126480"/>
          </a:xfrm>
          <a:prstGeom prst="rect">
            <a:avLst/>
          </a:prstGeom>
          <a:solidFill>
            <a:srgbClr val="81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57200" y="145743"/>
            <a:ext cx="8551840" cy="524500"/>
          </a:xfrm>
        </p:spPr>
        <p:txBody>
          <a:bodyPr/>
          <a:lstStyle/>
          <a:p>
            <a:r>
              <a:rPr lang="en-US" dirty="0"/>
              <a:t>Example Interactive Slide</a:t>
            </a:r>
          </a:p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57200" y="670243"/>
            <a:ext cx="8551840" cy="619125"/>
          </a:xfrm>
        </p:spPr>
        <p:txBody>
          <a:bodyPr/>
          <a:lstStyle/>
          <a:p>
            <a:r>
              <a:rPr lang="en-US" dirty="0"/>
              <a:t>CASA task </a:t>
            </a:r>
            <a:r>
              <a:rPr lang="en-US" i="1" dirty="0" err="1"/>
              <a:t>importasdm</a:t>
            </a:r>
            <a:endParaRPr lang="en-US" i="1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7D417F-D6EF-AE47-9D3C-182DB7279F78}"/>
              </a:ext>
            </a:extLst>
          </p:cNvPr>
          <p:cNvSpPr txBox="1"/>
          <p:nvPr/>
        </p:nvSpPr>
        <p:spPr>
          <a:xfrm rot="16200000">
            <a:off x="-576541" y="2893963"/>
            <a:ext cx="1420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Gill Sans MT" panose="020B0502020104020203" pitchFamily="34" charset="0"/>
              </a:rPr>
              <a:t>INTERACTIVE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ED5204-7767-5B4D-9D5F-B0543B4B5F96}"/>
              </a:ext>
            </a:extLst>
          </p:cNvPr>
          <p:cNvSpPr txBox="1"/>
          <p:nvPr/>
        </p:nvSpPr>
        <p:spPr>
          <a:xfrm>
            <a:off x="457198" y="1289368"/>
            <a:ext cx="8551841" cy="3139321"/>
          </a:xfrm>
          <a:prstGeom prst="rect">
            <a:avLst/>
          </a:prstGeom>
          <a:solidFill>
            <a:srgbClr val="D8BFD8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</a:rPr>
              <a:t># In CASA</a:t>
            </a:r>
          </a:p>
          <a:p>
            <a:r>
              <a:rPr lang="en-US" dirty="0">
                <a:latin typeface="Gill Sans MT" panose="020B0502020104020203" pitchFamily="34" charset="0"/>
              </a:rPr>
              <a:t>default </a:t>
            </a:r>
            <a:r>
              <a:rPr lang="en-US" dirty="0" err="1">
                <a:latin typeface="Gill Sans MT" panose="020B0502020104020203" pitchFamily="34" charset="0"/>
              </a:rPr>
              <a:t>importasdm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 err="1">
                <a:latin typeface="Gill Sans MT" panose="020B0502020104020203" pitchFamily="34" charset="0"/>
              </a:rPr>
              <a:t>inp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 err="1">
                <a:latin typeface="Gill Sans MT" panose="020B0502020104020203" pitchFamily="34" charset="0"/>
              </a:rPr>
              <a:t>asdm</a:t>
            </a:r>
            <a:r>
              <a:rPr lang="en-US" dirty="0">
                <a:latin typeface="Gill Sans MT" panose="020B0502020104020203" pitchFamily="34" charset="0"/>
              </a:rPr>
              <a:t>=‘SDM-BDF directory name’</a:t>
            </a:r>
          </a:p>
          <a:p>
            <a:r>
              <a:rPr lang="en-US" dirty="0">
                <a:latin typeface="Gill Sans MT" panose="020B0502020104020203" pitchFamily="34" charset="0"/>
              </a:rPr>
              <a:t>vis=‘</a:t>
            </a:r>
            <a:r>
              <a:rPr lang="en-US" dirty="0" err="1">
                <a:latin typeface="Gill Sans MT" panose="020B0502020104020203" pitchFamily="34" charset="0"/>
              </a:rPr>
              <a:t>OutputName.ms</a:t>
            </a:r>
            <a:r>
              <a:rPr lang="en-US" dirty="0">
                <a:latin typeface="Gill Sans MT" panose="020B0502020104020203" pitchFamily="34" charset="0"/>
              </a:rPr>
              <a:t>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ocorr_mode</a:t>
            </a:r>
            <a:r>
              <a:rPr lang="en-US" dirty="0">
                <a:latin typeface="Gill Sans MT" panose="020B0502020104020203" pitchFamily="34" charset="0"/>
              </a:rPr>
              <a:t> = ‘co’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savecmds</a:t>
            </a:r>
            <a:r>
              <a:rPr lang="en-US" dirty="0">
                <a:latin typeface="Gill Sans MT" panose="020B0502020104020203" pitchFamily="34" charset="0"/>
              </a:rPr>
              <a:t> = True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outfile</a:t>
            </a:r>
            <a:r>
              <a:rPr lang="en-US" dirty="0">
                <a:latin typeface="Gill Sans MT" panose="020B0502020104020203" pitchFamily="34" charset="0"/>
              </a:rPr>
              <a:t>=‘</a:t>
            </a:r>
            <a:r>
              <a:rPr lang="en-US" dirty="0" err="1">
                <a:latin typeface="Gill Sans MT" panose="020B0502020104020203" pitchFamily="34" charset="0"/>
              </a:rPr>
              <a:t>OnlineFlags.txt</a:t>
            </a:r>
            <a:r>
              <a:rPr lang="en-US" dirty="0">
                <a:latin typeface="Gill Sans MT" panose="020B0502020104020203" pitchFamily="34" charset="0"/>
              </a:rPr>
              <a:t>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applyflags</a:t>
            </a:r>
            <a:r>
              <a:rPr lang="en-US" dirty="0">
                <a:latin typeface="Gill Sans MT" panose="020B0502020104020203" pitchFamily="34" charset="0"/>
              </a:rPr>
              <a:t> = ’False’</a:t>
            </a:r>
          </a:p>
          <a:p>
            <a:r>
              <a:rPr lang="en-US" dirty="0" err="1">
                <a:latin typeface="Gill Sans MT" panose="020B0502020104020203" pitchFamily="34" charset="0"/>
              </a:rPr>
              <a:t>inp</a:t>
            </a:r>
            <a:endParaRPr lang="en-US" dirty="0">
              <a:latin typeface="Gill Sans MT" panose="020B0502020104020203" pitchFamily="34" charset="0"/>
            </a:endParaRPr>
          </a:p>
          <a:p>
            <a:r>
              <a:rPr lang="en-US" dirty="0">
                <a:latin typeface="Gill Sans MT" panose="020B0502020104020203" pitchFamily="34" charset="0"/>
              </a:rPr>
              <a:t>go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25B5E7-3DA0-864C-9A90-3E476C7005EF}"/>
              </a:ext>
            </a:extLst>
          </p:cNvPr>
          <p:cNvSpPr txBox="1"/>
          <p:nvPr/>
        </p:nvSpPr>
        <p:spPr>
          <a:xfrm>
            <a:off x="457198" y="4509055"/>
            <a:ext cx="85518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Gill Sans MT" panose="020B0502020104020203" pitchFamily="34" charset="0"/>
              </a:rPr>
              <a:t>In the above entry, only put those parameters which will be changed from the default setting; i.e., the parameter </a:t>
            </a:r>
            <a:r>
              <a:rPr lang="en-US" i="1" dirty="0" err="1">
                <a:latin typeface="Gill Sans MT" panose="020B0502020104020203" pitchFamily="34" charset="0"/>
              </a:rPr>
              <a:t>applyflags</a:t>
            </a:r>
            <a:r>
              <a:rPr lang="en-US" dirty="0">
                <a:latin typeface="Gill Sans MT" panose="020B0502020104020203" pitchFamily="34" charset="0"/>
              </a:rPr>
              <a:t> should be removed since False is the default setting. You can also use this area to provide more information if there is space; some tasks will have many inputs that will need to be changed, so having a continuation slide, especially for tasks like </a:t>
            </a:r>
            <a:r>
              <a:rPr lang="en-US" dirty="0" err="1">
                <a:latin typeface="Gill Sans MT" panose="020B0502020104020203" pitchFamily="34" charset="0"/>
              </a:rPr>
              <a:t>tclean</a:t>
            </a:r>
            <a:r>
              <a:rPr lang="en-US" dirty="0">
                <a:latin typeface="Gill Sans MT" panose="020B0502020104020203" pitchFamily="34" charset="0"/>
              </a:rPr>
              <a:t>, might be necessary.</a:t>
            </a:r>
          </a:p>
        </p:txBody>
      </p:sp>
    </p:spTree>
    <p:extLst>
      <p:ext uri="{BB962C8B-B14F-4D97-AF65-F5344CB8AC3E}">
        <p14:creationId xmlns:p14="http://schemas.microsoft.com/office/powerpoint/2010/main" val="558388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250680"/>
      </p:ext>
    </p:extLst>
  </p:cSld>
  <p:clrMapOvr>
    <a:masterClrMapping/>
  </p:clrMapOvr>
</p:sld>
</file>

<file path=ppt/theme/theme1.xml><?xml version="1.0" encoding="utf-8"?>
<a:theme xmlns:a="http://schemas.openxmlformats.org/drawingml/2006/main" name="NRAO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latin typeface="Gill Sans MT" panose="020B05020201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_Sample" id="{BFECEF91-280F-6242-A836-F8A3C2DA7790}" vid="{0815A03A-1D94-3E46-AECE-5129B2AE89C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376</Words>
  <Application>Microsoft Macintosh PowerPoint</Application>
  <PresentationFormat>On-screen Show (4:3)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Gill Sans Light</vt:lpstr>
      <vt:lpstr>Gill Sans MT</vt:lpstr>
      <vt:lpstr>NRAO_Presentation_Template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5</cp:revision>
  <cp:lastPrinted>2015-05-26T19:39:14Z</cp:lastPrinted>
  <dcterms:created xsi:type="dcterms:W3CDTF">2019-02-12T17:49:54Z</dcterms:created>
  <dcterms:modified xsi:type="dcterms:W3CDTF">2019-02-12T18:35:43Z</dcterms:modified>
</cp:coreProperties>
</file>