
<file path=[Content_Types].xml><?xml version="1.0" encoding="utf-8"?>
<Types xmlns="http://schemas.openxmlformats.org/package/2006/content-types">
  <Override PartName="/ppt/slides/slide14.xml" ContentType="application/vnd.openxmlformats-officedocument.presentationml.slide+xml"/>
  <Override PartName="/ppt/slideMasters/slideMaster6.xml" ContentType="application/vnd.openxmlformats-officedocument.presentationml.slideMaster+xml"/>
  <Override PartName="/ppt/slideLayouts/slideLayout8.xml" ContentType="application/vnd.openxmlformats-officedocument.presentationml.slideLayout+xml"/>
  <Override PartName="/ppt/slides/slide49.xml" ContentType="application/vnd.openxmlformats-officedocument.presentationml.slide+xml"/>
  <Override PartName="/ppt/slides/slide33.xml" ContentType="application/vnd.openxmlformats-officedocument.presentationml.slide+xml"/>
  <Override PartName="/ppt/theme/theme8.xml" ContentType="application/vnd.openxmlformats-officedocument.them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36.xml" ContentType="application/vnd.openxmlformats-officedocument.presentationml.slideLayout+xml"/>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commentAuthors.xml" ContentType="application/vnd.openxmlformats-officedocument.presentationml.commentAuthors+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Layouts/slideLayout24.xml" ContentType="application/vnd.openxmlformats-officedocument.presentationml.slideLayout+xml"/>
  <Override PartName="/ppt/theme/theme1.xml" ContentType="application/vnd.openxmlformats-officedocument.them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theme/theme5.xml" ContentType="application/vnd.openxmlformats-officedocument.theme+xml"/>
  <Override PartName="/ppt/slides/slide11.xml" ContentType="application/vnd.openxmlformats-officedocument.presentationml.slide+xml"/>
  <Override PartName="/ppt/slideLayouts/slideLayout28.xml" ContentType="application/vnd.openxmlformats-officedocument.presentationml.slideLayout+xml"/>
  <Override PartName="/ppt/slideMasters/slideMaster3.xml" ContentType="application/vnd.openxmlformats-officedocument.presentationml.slideMaster+xml"/>
  <Override PartName="/ppt/slides/slide46.xml" ContentType="application/vnd.openxmlformats-officedocument.presentationml.slide+xml"/>
  <Default Extension="gif" ContentType="image/gif"/>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Layouts/slideLayout33.xml" ContentType="application/vnd.openxmlformats-officedocument.presentationml.slideLayout+xml"/>
  <Default Extension="tiff" ContentType="image/tiff"/>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slideLayouts/slideLayout37.xml" ContentType="application/vnd.openxmlformats-officedocument.presentationml.slideLayout+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comments/comment1.xml" ContentType="application/vnd.openxmlformats-officedocument.presentationml.comments+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Layouts/slideLayout25.xml" ContentType="application/vnd.openxmlformats-officedocument.presentationml.slideLayout+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slides/slide8.xml" ContentType="application/vnd.openxmlformats-officedocument.presentationml.slide+xml"/>
  <Override PartName="/ppt/slides/slide12.xml" ContentType="application/vnd.openxmlformats-officedocument.presentationml.slide+xml"/>
  <Override PartName="/ppt/slideMasters/slideMaster4.xml" ContentType="application/vnd.openxmlformats-officedocument.presentationml.slideMaster+xml"/>
  <Override PartName="/ppt/slides/slide28.xml" ContentType="application/vnd.openxmlformats-officedocument.presentationml.slide+xml"/>
  <Override PartName="/ppt/theme/theme6.xml" ContentType="application/vnd.openxmlformats-officedocument.theme+xml"/>
  <Override PartName="/ppt/slideLayouts/slideLayout29.xml" ContentType="application/vnd.openxmlformats-officedocument.presentationml.slideLayout+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slideLayouts/slideLayout34.xml" ContentType="application/vnd.openxmlformats-officedocument.presentationml.slideLayout+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38.xml" ContentType="application/vnd.openxmlformats-officedocument.presentationml.slideLayout+xml"/>
  <Override PartName="/ppt/notesSlides/notesSlide4.xml" ContentType="application/vnd.openxmlformats-officedocument.presentationml.notesSlide+xml"/>
  <Override PartName="/ppt/slides/slide39.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26.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slideMasters/slideMaster5.xml" ContentType="application/vnd.openxmlformats-officedocument.presentationml.slideMaster+xml"/>
  <Override PartName="/ppt/slides/slide48.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notesSlides/notesSlide10.xml" ContentType="application/vnd.openxmlformats-officedocument.presentationml.notesSlide+xml"/>
  <Override PartName="/ppt/notesMasters/notesMaster1.xml" ContentType="application/vnd.openxmlformats-officedocument.presentationml.notesMaster+xml"/>
  <Override PartName="/docProps/app.xml" ContentType="application/vnd.openxmlformats-officedocument.extended-properties+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Layouts/slideLayout23.xml" ContentType="application/vnd.openxmlformats-officedocument.presentationml.slideLayout+xml"/>
  <Override PartName="/ppt/slideLayouts/slideLayout39.xml" ContentType="application/vnd.openxmlformats-officedocument.presentationml.slideLayout+xml"/>
  <Override PartName="/ppt/notesSlides/notesSlide5.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slideLayouts/slideLayout27.xml" ContentType="application/vnd.openxmlformats-officedocument.presentationml.slideLayout+xml"/>
  <Override PartName="/ppt/slideLayouts/slideLayout13.xml" ContentType="application/vnd.openxmlformats-officedocument.presentationml.slideLayout+xml"/>
  <Override PartName="/ppt/slideLayouts/slideLayout32.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 id="2147483682" r:id="rId2"/>
    <p:sldMasterId id="2147484373" r:id="rId3"/>
    <p:sldMasterId id="2147484374" r:id="rId4"/>
    <p:sldMasterId id="2147484666" r:id="rId5"/>
    <p:sldMasterId id="2147485254" r:id="rId6"/>
  </p:sldMasterIdLst>
  <p:notesMasterIdLst>
    <p:notesMasterId r:id="rId56"/>
  </p:notesMasterIdLst>
  <p:handoutMasterIdLst>
    <p:handoutMasterId r:id="rId57"/>
  </p:handoutMasterIdLst>
  <p:sldIdLst>
    <p:sldId id="262" r:id="rId7"/>
    <p:sldId id="457" r:id="rId8"/>
    <p:sldId id="377" r:id="rId9"/>
    <p:sldId id="380" r:id="rId10"/>
    <p:sldId id="357" r:id="rId11"/>
    <p:sldId id="277" r:id="rId12"/>
    <p:sldId id="400" r:id="rId13"/>
    <p:sldId id="431" r:id="rId14"/>
    <p:sldId id="427" r:id="rId15"/>
    <p:sldId id="434" r:id="rId16"/>
    <p:sldId id="458" r:id="rId17"/>
    <p:sldId id="403" r:id="rId18"/>
    <p:sldId id="443" r:id="rId19"/>
    <p:sldId id="442" r:id="rId20"/>
    <p:sldId id="300" r:id="rId21"/>
    <p:sldId id="445" r:id="rId22"/>
    <p:sldId id="411" r:id="rId23"/>
    <p:sldId id="436" r:id="rId24"/>
    <p:sldId id="440" r:id="rId25"/>
    <p:sldId id="424" r:id="rId26"/>
    <p:sldId id="459" r:id="rId27"/>
    <p:sldId id="429" r:id="rId28"/>
    <p:sldId id="430" r:id="rId29"/>
    <p:sldId id="432" r:id="rId30"/>
    <p:sldId id="426" r:id="rId31"/>
    <p:sldId id="446" r:id="rId32"/>
    <p:sldId id="435" r:id="rId33"/>
    <p:sldId id="450" r:id="rId34"/>
    <p:sldId id="447" r:id="rId35"/>
    <p:sldId id="449" r:id="rId36"/>
    <p:sldId id="448" r:id="rId37"/>
    <p:sldId id="461" r:id="rId38"/>
    <p:sldId id="466" r:id="rId39"/>
    <p:sldId id="465" r:id="rId40"/>
    <p:sldId id="472" r:id="rId41"/>
    <p:sldId id="475" r:id="rId42"/>
    <p:sldId id="476" r:id="rId43"/>
    <p:sldId id="460" r:id="rId44"/>
    <p:sldId id="463" r:id="rId45"/>
    <p:sldId id="464" r:id="rId46"/>
    <p:sldId id="433" r:id="rId47"/>
    <p:sldId id="467" r:id="rId48"/>
    <p:sldId id="468" r:id="rId49"/>
    <p:sldId id="469" r:id="rId50"/>
    <p:sldId id="470" r:id="rId51"/>
    <p:sldId id="471" r:id="rId52"/>
    <p:sldId id="473" r:id="rId53"/>
    <p:sldId id="474" r:id="rId54"/>
    <p:sldId id="451" r:id="rId5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48"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48"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48"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48"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David Frayer" initials="p"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595959"/>
    <a:srgbClr val="DDDDDD"/>
    <a:srgbClr val="7F7F7F"/>
    <a:srgbClr val="FFFF66"/>
    <a:srgbClr val="D9D9D9"/>
    <a:srgbClr val="000099"/>
    <a:srgbClr val="8CC7EA"/>
    <a:srgbClr val="EAEAE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9341" autoAdjust="0"/>
    <p:restoredTop sz="91989" autoAdjust="0"/>
  </p:normalViewPr>
  <p:slideViewPr>
    <p:cSldViewPr snapToGrid="0" snapToObjects="1">
      <p:cViewPr varScale="1">
        <p:scale>
          <a:sx n="137" d="100"/>
          <a:sy n="137" d="100"/>
        </p:scale>
        <p:origin x="-13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commentAuthors" Target="commentAuthor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12-04-01T11:50:15.455" idx="1">
    <p:pos x="-619" y="135"/>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7" charset="-128"/>
                <a:cs typeface="+mn-cs"/>
              </a:defRPr>
            </a:lvl1pPr>
          </a:lstStyle>
          <a:p>
            <a:pPr>
              <a:defRPr/>
            </a:pPr>
            <a:fld id="{83E03E03-8597-4EDA-8504-DE21C3AA904F}" type="datetime1">
              <a:rPr lang="en-US"/>
              <a:pPr>
                <a:defRPr/>
              </a:pPr>
              <a:t>6/10/12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7" charset="-128"/>
                <a:cs typeface="+mn-cs"/>
              </a:defRPr>
            </a:lvl1pPr>
          </a:lstStyle>
          <a:p>
            <a:pPr>
              <a:defRPr/>
            </a:pPr>
            <a:fld id="{BF2A4BD8-E915-49A2-B934-C63D8E54FB68}"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7" charset="-128"/>
                <a:cs typeface="+mn-cs"/>
              </a:defRPr>
            </a:lvl1pPr>
          </a:lstStyle>
          <a:p>
            <a:pPr>
              <a:defRPr/>
            </a:pPr>
            <a:fld id="{214DEF09-7DA3-4A66-BF94-021EB48E8996}" type="datetime1">
              <a:rPr lang="en-US"/>
              <a:pPr>
                <a:defRPr/>
              </a:pPr>
              <a:t>6/10/12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7" charset="-128"/>
                <a:cs typeface="+mn-cs"/>
              </a:defRPr>
            </a:lvl1pPr>
          </a:lstStyle>
          <a:p>
            <a:pPr>
              <a:defRPr/>
            </a:pPr>
            <a:fld id="{AB1D4A05-2D52-4C59-BD90-EA4E9C9627A0}"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pitchFamily="9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B743C643-A752-4D1F-955D-D1FC28C00315}" type="slidenum">
              <a:rPr lang="en-US" smtClean="0">
                <a:ea typeface="ＭＳ Ｐゴシック" pitchFamily="48" charset="-128"/>
              </a:rPr>
              <a:pPr/>
              <a:t>1</a:t>
            </a:fld>
            <a:endParaRPr lang="en-US" smtClean="0">
              <a:ea typeface="ＭＳ Ｐゴシック" pitchFamily="4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latin typeface="Lucida Grande" charset="0"/>
                <a:ea typeface="Lucida Grande" charset="0"/>
                <a:cs typeface="Lucida Grande" charset="0"/>
                <a:sym typeface="Lucida Grande" charset="0"/>
              </a:rPr>
              <a:t>MUSTANG is a uniquely capable instrument for studies of the SZE in that it has 5+x higher resolution than the other instruments in use.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mn-lt"/>
              <a:ea typeface="ＭＳ Ｐゴシック" pitchFamily="48"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mn-lt"/>
                <a:ea typeface="ＭＳ Ｐゴシック" pitchFamily="48" charset="-128"/>
              </a:rPr>
              <a:t>Includes </a:t>
            </a:r>
            <a:r>
              <a:rPr lang="en-US" sz="1200" dirty="0" smtClean="0">
                <a:solidFill>
                  <a:schemeClr val="accent1">
                    <a:lumMod val="40000"/>
                    <a:lumOff val="60000"/>
                  </a:schemeClr>
                </a:solidFill>
                <a:latin typeface="Gill Sans MT" pitchFamily="34" charset="0"/>
                <a:cs typeface="Gill Sans" pitchFamily="17" charset="0"/>
              </a:rPr>
              <a:t>High resolution imaging of the </a:t>
            </a:r>
            <a:r>
              <a:rPr kumimoji="0" lang="en-US" sz="1200" b="0" i="0" u="none" strike="noStrike" kern="1200" cap="none" spc="0" normalizeH="0" noProof="0" dirty="0" err="1" smtClean="0">
                <a:ln>
                  <a:noFill/>
                </a:ln>
                <a:solidFill>
                  <a:schemeClr val="accent1">
                    <a:lumMod val="40000"/>
                    <a:lumOff val="60000"/>
                  </a:schemeClr>
                </a:solidFill>
                <a:effectLst/>
                <a:uLnTx/>
                <a:uFillTx/>
                <a:latin typeface="Gill Sans MT" pitchFamily="34" charset="0"/>
                <a:ea typeface="ＭＳ Ｐゴシック" pitchFamily="48" charset="-128"/>
                <a:cs typeface="Gill Sans" pitchFamily="17" charset="0"/>
              </a:rPr>
              <a:t>Sunyeaev-Zel’dovich</a:t>
            </a:r>
            <a:r>
              <a:rPr kumimoji="0" lang="en-US" sz="1200" b="0" i="0" u="none" strike="noStrike" kern="1200" cap="none" spc="0" normalizeH="0" noProof="0" dirty="0" smtClean="0">
                <a:ln>
                  <a:noFill/>
                </a:ln>
                <a:solidFill>
                  <a:schemeClr val="accent1">
                    <a:lumMod val="40000"/>
                    <a:lumOff val="60000"/>
                  </a:schemeClr>
                </a:solidFill>
                <a:effectLst/>
                <a:uLnTx/>
                <a:uFillTx/>
                <a:latin typeface="Gill Sans MT" pitchFamily="34" charset="0"/>
                <a:ea typeface="ＭＳ Ｐゴシック" pitchFamily="48" charset="-128"/>
                <a:cs typeface="Gill Sans" pitchFamily="17" charset="0"/>
              </a:rPr>
              <a:t> effect</a:t>
            </a:r>
          </a:p>
          <a:p>
            <a:pPr marL="0" marR="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noProof="0" dirty="0" smtClean="0">
              <a:ln>
                <a:noFill/>
              </a:ln>
              <a:solidFill>
                <a:schemeClr val="accent1">
                  <a:lumMod val="40000"/>
                  <a:lumOff val="60000"/>
                </a:schemeClr>
              </a:solidFill>
              <a:effectLst/>
              <a:uLnTx/>
              <a:uFillTx/>
              <a:latin typeface="Gill Sans MT" pitchFamily="34" charset="0"/>
              <a:ea typeface="ＭＳ Ｐゴシック" pitchFamily="48" charset="-128"/>
            </a:endParaRPr>
          </a:p>
          <a:p>
            <a:r>
              <a:rPr lang="en-US" sz="1200" u="sng" kern="1200" baseline="0" dirty="0" smtClean="0">
                <a:solidFill>
                  <a:schemeClr val="tx1"/>
                </a:solidFill>
                <a:latin typeface="+mn-lt"/>
                <a:ea typeface="ＭＳ Ｐゴシック" pitchFamily="96" charset="-128"/>
                <a:cs typeface="ＭＳ Ｐゴシック" pitchFamily="96" charset="-128"/>
              </a:rPr>
              <a:t>IMAGE:</a:t>
            </a:r>
            <a:r>
              <a:rPr lang="en-US" sz="1200" kern="1200" baseline="0" dirty="0" smtClean="0">
                <a:solidFill>
                  <a:schemeClr val="tx1"/>
                </a:solidFill>
                <a:latin typeface="+mn-lt"/>
                <a:ea typeface="ＭＳ Ｐゴシック" pitchFamily="96" charset="-128"/>
                <a:cs typeface="ＭＳ Ｐゴシック" pitchFamily="96" charset="-128"/>
              </a:rPr>
              <a:t> In our highest redshift system, CL1226, we find a</a:t>
            </a:r>
          </a:p>
          <a:p>
            <a:r>
              <a:rPr lang="en-US" sz="1200" kern="1200" baseline="0" dirty="0" smtClean="0">
                <a:solidFill>
                  <a:schemeClr val="tx1"/>
                </a:solidFill>
                <a:latin typeface="+mn-lt"/>
                <a:ea typeface="ＭＳ Ｐゴシック" pitchFamily="96" charset="-128"/>
                <a:cs typeface="ＭＳ Ｐゴシック" pitchFamily="96" charset="-128"/>
              </a:rPr>
              <a:t>multiply peaked pressure distribution with an </a:t>
            </a:r>
            <a:r>
              <a:rPr lang="en-US" sz="1200" kern="1200" baseline="0" dirty="0" err="1" smtClean="0">
                <a:solidFill>
                  <a:schemeClr val="tx1"/>
                </a:solidFill>
                <a:latin typeface="+mn-lt"/>
                <a:ea typeface="ＭＳ Ｐゴシック" pitchFamily="96" charset="-128"/>
                <a:cs typeface="ＭＳ Ｐゴシック" pitchFamily="96" charset="-128"/>
              </a:rPr>
              <a:t>asymmet</a:t>
            </a:r>
            <a:r>
              <a:rPr lang="en-US" sz="1200" kern="1200" baseline="0" dirty="0" smtClean="0">
                <a:solidFill>
                  <a:schemeClr val="tx1"/>
                </a:solidFill>
                <a:latin typeface="+mn-lt"/>
                <a:ea typeface="ＭＳ Ｐゴシック" pitchFamily="96" charset="-128"/>
                <a:cs typeface="ＭＳ Ｐゴシック" pitchFamily="96" charset="-128"/>
              </a:rPr>
              <a:t>-</a:t>
            </a:r>
          </a:p>
          <a:p>
            <a:r>
              <a:rPr lang="en-US" sz="1200" kern="1200" baseline="0" dirty="0" err="1" smtClean="0">
                <a:solidFill>
                  <a:schemeClr val="tx1"/>
                </a:solidFill>
                <a:latin typeface="+mn-lt"/>
                <a:ea typeface="ＭＳ Ｐゴシック" pitchFamily="96" charset="-128"/>
                <a:cs typeface="ＭＳ Ｐゴシック" pitchFamily="96" charset="-128"/>
              </a:rPr>
              <a:t>ric</a:t>
            </a:r>
            <a:r>
              <a:rPr lang="en-US" sz="1200" kern="1200" baseline="0" dirty="0" smtClean="0">
                <a:solidFill>
                  <a:schemeClr val="tx1"/>
                </a:solidFill>
                <a:latin typeface="+mn-lt"/>
                <a:ea typeface="ＭＳ Ｐゴシック" pitchFamily="96" charset="-128"/>
                <a:cs typeface="ＭＳ Ｐゴシック" pitchFamily="96" charset="-128"/>
              </a:rPr>
              <a:t> morphology. The location and orientation of a ridge</a:t>
            </a:r>
          </a:p>
          <a:p>
            <a:r>
              <a:rPr lang="en-US" sz="1200" kern="1200" baseline="0" dirty="0" smtClean="0">
                <a:solidFill>
                  <a:schemeClr val="tx1"/>
                </a:solidFill>
                <a:latin typeface="+mn-lt"/>
                <a:ea typeface="ＭＳ Ｐゴシック" pitchFamily="96" charset="-128"/>
                <a:cs typeface="ＭＳ Ｐゴシック" pitchFamily="96" charset="-128"/>
              </a:rPr>
              <a:t>found in the SZE, along with a south-westerly elongated</a:t>
            </a:r>
          </a:p>
          <a:p>
            <a:r>
              <a:rPr lang="en-US" sz="1200" kern="1200" baseline="0" dirty="0" smtClean="0">
                <a:solidFill>
                  <a:schemeClr val="tx1"/>
                </a:solidFill>
                <a:latin typeface="+mn-lt"/>
                <a:ea typeface="ＭＳ Ｐゴシック" pitchFamily="96" charset="-128"/>
                <a:cs typeface="ＭＳ Ｐゴシック" pitchFamily="96" charset="-128"/>
              </a:rPr>
              <a:t>shape, are qualitatively supportive of the merger scenario</a:t>
            </a:r>
          </a:p>
          <a:p>
            <a:r>
              <a:rPr lang="en-US" sz="1200" kern="1200" baseline="0" dirty="0" smtClean="0">
                <a:solidFill>
                  <a:schemeClr val="tx1"/>
                </a:solidFill>
                <a:latin typeface="+mn-lt"/>
                <a:ea typeface="ＭＳ Ｐゴシック" pitchFamily="96" charset="-128"/>
                <a:cs typeface="ＭＳ Ｐゴシック" pitchFamily="96" charset="-128"/>
              </a:rPr>
              <a:t>proposed by </a:t>
            </a:r>
            <a:r>
              <a:rPr lang="en-US" sz="1200" kern="1200" baseline="0" dirty="0" err="1" smtClean="0">
                <a:solidFill>
                  <a:schemeClr val="tx1"/>
                </a:solidFill>
                <a:latin typeface="+mn-lt"/>
                <a:ea typeface="ＭＳ Ｐゴシック" pitchFamily="96" charset="-128"/>
                <a:cs typeface="ＭＳ Ｐゴシック" pitchFamily="96" charset="-128"/>
              </a:rPr>
              <a:t>Jee</a:t>
            </a:r>
            <a:r>
              <a:rPr lang="en-US" sz="1200" kern="1200" baseline="0" dirty="0" smtClean="0">
                <a:solidFill>
                  <a:schemeClr val="tx1"/>
                </a:solidFill>
                <a:latin typeface="+mn-lt"/>
                <a:ea typeface="ＭＳ Ｐゴシック" pitchFamily="96" charset="-128"/>
                <a:cs typeface="ＭＳ Ｐゴシック" pitchFamily="96" charset="-128"/>
              </a:rPr>
              <a:t> &amp; Tyson (2009).</a:t>
            </a:r>
          </a:p>
          <a:p>
            <a:endParaRPr lang="en-US" sz="1200" kern="1200" baseline="0" dirty="0" smtClean="0">
              <a:solidFill>
                <a:schemeClr val="tx1"/>
              </a:solidFill>
              <a:latin typeface="+mn-lt"/>
              <a:ea typeface="ＭＳ Ｐゴシック" pitchFamily="96" charset="-128"/>
            </a:endParaRPr>
          </a:p>
          <a:p>
            <a:r>
              <a:rPr lang="en-US" sz="1200" kern="1200" baseline="0" dirty="0" smtClean="0">
                <a:solidFill>
                  <a:schemeClr val="tx1"/>
                </a:solidFill>
                <a:latin typeface="+mn-lt"/>
                <a:ea typeface="ＭＳ Ｐゴシック" pitchFamily="96" charset="-128"/>
                <a:cs typeface="ＭＳ Ｐゴシック" pitchFamily="96" charset="-128"/>
              </a:rPr>
              <a:t>Composite image of CL1226. Red shows the Chandra surface brightness in the 0.7keV to 7.0keV band. Blue color scale and</a:t>
            </a:r>
          </a:p>
          <a:p>
            <a:r>
              <a:rPr lang="en-US" sz="1200" kern="1200" baseline="0" dirty="0" smtClean="0">
                <a:solidFill>
                  <a:schemeClr val="tx1"/>
                </a:solidFill>
                <a:latin typeface="+mn-lt"/>
                <a:ea typeface="ＭＳ Ｐゴシック" pitchFamily="96" charset="-128"/>
                <a:cs typeface="ＭＳ Ｐゴシック" pitchFamily="96" charset="-128"/>
              </a:rPr>
              <a:t>cyan contours show the surface mass density distribution of </a:t>
            </a:r>
            <a:r>
              <a:rPr lang="en-US" sz="1200" kern="1200" baseline="0" dirty="0" err="1" smtClean="0">
                <a:solidFill>
                  <a:schemeClr val="tx1"/>
                </a:solidFill>
                <a:latin typeface="+mn-lt"/>
                <a:ea typeface="ＭＳ Ｐゴシック" pitchFamily="96" charset="-128"/>
                <a:cs typeface="ＭＳ Ｐゴシック" pitchFamily="96" charset="-128"/>
              </a:rPr>
              <a:t>Jee</a:t>
            </a:r>
            <a:r>
              <a:rPr lang="en-US" sz="1200" kern="1200" baseline="0" dirty="0" smtClean="0">
                <a:solidFill>
                  <a:schemeClr val="tx1"/>
                </a:solidFill>
                <a:latin typeface="+mn-lt"/>
                <a:ea typeface="ＭＳ Ｐゴシック" pitchFamily="96" charset="-128"/>
                <a:cs typeface="ＭＳ Ｐゴシック" pitchFamily="96" charset="-128"/>
              </a:rPr>
              <a:t> &amp; Tyson (2009). Contours are linearly spaced in 15 intervals between</a:t>
            </a:r>
          </a:p>
          <a:p>
            <a:r>
              <a:rPr lang="en-US" sz="1200" kern="1200" baseline="0" dirty="0" smtClean="0">
                <a:solidFill>
                  <a:schemeClr val="tx1"/>
                </a:solidFill>
                <a:latin typeface="+mn-lt"/>
                <a:ea typeface="ＭＳ Ｐゴシック" pitchFamily="96" charset="-128"/>
                <a:cs typeface="ＭＳ Ｐゴシック" pitchFamily="96" charset="-128"/>
              </a:rPr>
              <a:t> = 0:25 and  = 0:59. Green traces the optical emission as measured by the HST/ACS in the F814W band. White contours show</a:t>
            </a:r>
          </a:p>
          <a:p>
            <a:r>
              <a:rPr lang="en-US" sz="1200" kern="1200" baseline="0" dirty="0" smtClean="0">
                <a:solidFill>
                  <a:schemeClr val="tx1"/>
                </a:solidFill>
                <a:latin typeface="+mn-lt"/>
                <a:ea typeface="ＭＳ Ｐゴシック" pitchFamily="96" charset="-128"/>
                <a:cs typeface="ＭＳ Ｐゴシック" pitchFamily="96" charset="-128"/>
              </a:rPr>
              <a:t>the MUSTANG measurement in units of 0:5 starting at 3. Location A demarcates the BCG and is coincident with the X-ray surface</a:t>
            </a:r>
          </a:p>
          <a:p>
            <a:r>
              <a:rPr lang="en-US" sz="1200" kern="1200" baseline="0" dirty="0" smtClean="0">
                <a:solidFill>
                  <a:schemeClr val="tx1"/>
                </a:solidFill>
                <a:latin typeface="+mn-lt"/>
                <a:ea typeface="ＭＳ Ｐゴシック" pitchFamily="96" charset="-128"/>
                <a:cs typeface="ＭＳ Ｐゴシック" pitchFamily="96" charset="-128"/>
              </a:rPr>
              <a:t>Brightness peak. Location B shows the Dark Matter peak which is coincident with the northern lobe of the SZ ridge revealed by MUSTANG</a:t>
            </a:r>
          </a:p>
          <a:p>
            <a:r>
              <a:rPr lang="en-US" sz="1200" kern="1200" baseline="0" dirty="0" smtClean="0">
                <a:solidFill>
                  <a:schemeClr val="tx1"/>
                </a:solidFill>
                <a:latin typeface="+mn-lt"/>
                <a:ea typeface="ＭＳ Ｐゴシック" pitchFamily="96" charset="-128"/>
                <a:cs typeface="ＭＳ Ｐゴシック" pitchFamily="96" charset="-128"/>
              </a:rPr>
              <a:t>imaging.</a:t>
            </a:r>
            <a:endParaRPr lang="en-US" dirty="0" smtClean="0">
              <a:ea typeface="ＭＳ Ｐゴシック" pitchFamily="48"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D2909E9D-CF31-4A51-8F4A-EA4A0D55ADF3}" type="slidenum">
              <a:rPr lang="en-US" smtClean="0">
                <a:solidFill>
                  <a:prstClr val="black"/>
                </a:solidFill>
                <a:ea typeface="ＭＳ Ｐゴシック" pitchFamily="48" charset="-128"/>
              </a:rPr>
              <a:pPr/>
              <a:t>19</a:t>
            </a:fld>
            <a:endParaRPr lang="en-US" smtClean="0">
              <a:solidFill>
                <a:prstClr val="black"/>
              </a:solidFill>
              <a:ea typeface="ＭＳ Ｐゴシック" pitchFamily="4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eaLnBrk="1" hangingPunct="1"/>
            <a:endParaRPr lang="en-US" smtClean="0">
              <a:ea typeface="ＭＳ Ｐゴシック" pitchFamily="48" charset="-128"/>
            </a:endParaRPr>
          </a:p>
        </p:txBody>
      </p:sp>
      <p:sp>
        <p:nvSpPr>
          <p:cNvPr id="21508" name="Slide Number Placeholder 3"/>
          <p:cNvSpPr>
            <a:spLocks noGrp="1"/>
          </p:cNvSpPr>
          <p:nvPr>
            <p:ph type="sldNum" sz="quarter" idx="5"/>
          </p:nvPr>
        </p:nvSpPr>
        <p:spPr bwMode="auto">
          <a:noFill/>
          <a:ln>
            <a:miter lim="800000"/>
            <a:headEnd/>
            <a:tailEnd/>
          </a:ln>
        </p:spPr>
        <p:txBody>
          <a:bodyPr/>
          <a:lstStyle/>
          <a:p>
            <a:fld id="{67FC5F95-9CE5-44A4-80BA-1746AF6A5966}" type="slidenum">
              <a:rPr lang="en-US" smtClean="0">
                <a:solidFill>
                  <a:prstClr val="black"/>
                </a:solidFill>
                <a:ea typeface="ＭＳ Ｐゴシック" pitchFamily="48" charset="-128"/>
              </a:rPr>
              <a:pPr/>
              <a:t>3</a:t>
            </a:fld>
            <a:endParaRPr lang="en-US" smtClean="0">
              <a:solidFill>
                <a:prstClr val="black"/>
              </a:solidFill>
              <a:ea typeface="ＭＳ Ｐゴシック" pitchFamily="4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pPr eaLnBrk="1" hangingPunct="1"/>
            <a:endParaRPr lang="en-US" smtClean="0">
              <a:ea typeface="ＭＳ Ｐゴシック" pitchFamily="48" charset="-128"/>
            </a:endParaRPr>
          </a:p>
        </p:txBody>
      </p:sp>
      <p:sp>
        <p:nvSpPr>
          <p:cNvPr id="22532" name="Slide Number Placeholder 3"/>
          <p:cNvSpPr>
            <a:spLocks noGrp="1"/>
          </p:cNvSpPr>
          <p:nvPr>
            <p:ph type="sldNum" sz="quarter" idx="5"/>
          </p:nvPr>
        </p:nvSpPr>
        <p:spPr bwMode="auto">
          <a:noFill/>
          <a:ln>
            <a:miter lim="800000"/>
            <a:headEnd/>
            <a:tailEnd/>
          </a:ln>
        </p:spPr>
        <p:txBody>
          <a:bodyPr/>
          <a:lstStyle/>
          <a:p>
            <a:fld id="{33FCADEB-620E-46FE-8077-3E3613427960}" type="slidenum">
              <a:rPr lang="en-US" smtClean="0">
                <a:solidFill>
                  <a:prstClr val="black"/>
                </a:solidFill>
                <a:ea typeface="ＭＳ Ｐゴシック" pitchFamily="48" charset="-128"/>
              </a:rPr>
              <a:pPr/>
              <a:t>4</a:t>
            </a:fld>
            <a:endParaRPr lang="en-US" smtClean="0">
              <a:solidFill>
                <a:prstClr val="black"/>
              </a:solidFill>
              <a:ea typeface="ＭＳ Ｐゴシック" pitchFamily="4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14FB497C-8473-4F0D-ACF2-D76C5CF3D9E5}" type="slidenum">
              <a:rPr lang="en-US" smtClean="0">
                <a:ea typeface="ＭＳ Ｐゴシック" pitchFamily="48" charset="-128"/>
              </a:rPr>
              <a:pPr/>
              <a:t>5</a:t>
            </a:fld>
            <a:endParaRPr lang="en-US" smtClean="0">
              <a:ea typeface="ＭＳ Ｐゴシック" pitchFamily="4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a:lstStyle/>
          <a:p>
            <a:fld id="{6C034B8F-A2B6-428C-B3BD-473F92161CF2}" type="slidenum">
              <a:rPr lang="en-US" smtClean="0">
                <a:ea typeface="ＭＳ Ｐゴシック" pitchFamily="48" charset="-128"/>
              </a:rPr>
              <a:pPr/>
              <a:t>6</a:t>
            </a:fld>
            <a:endParaRPr lang="en-US" smtClean="0">
              <a:ea typeface="ＭＳ Ｐゴシック" pitchFamily="48" charset="-128"/>
            </a:endParaRPr>
          </a:p>
        </p:txBody>
      </p:sp>
      <p:sp>
        <p:nvSpPr>
          <p:cNvPr id="67587" name="Rectangle 2"/>
          <p:cNvSpPr>
            <a:spLocks noGrp="1" noRot="1" noChangeAspect="1" noChangeArrowheads="1" noTextEdit="1"/>
          </p:cNvSpPr>
          <p:nvPr>
            <p:ph type="sldImg"/>
          </p:nvPr>
        </p:nvSpPr>
        <p:spPr bwMode="auto">
          <a:xfrm>
            <a:off x="1150938" y="692150"/>
            <a:ext cx="4556125" cy="3417888"/>
          </a:xfrm>
          <a:noFill/>
          <a:ln>
            <a:solidFill>
              <a:srgbClr val="000000"/>
            </a:solidFill>
            <a:miter lim="800000"/>
            <a:headEnd/>
            <a:tailEnd/>
          </a:ln>
        </p:spPr>
      </p:sp>
      <p:sp>
        <p:nvSpPr>
          <p:cNvPr id="67588" name="Rectangle 3"/>
          <p:cNvSpPr>
            <a:spLocks noGrp="1" noChangeArrowheads="1"/>
          </p:cNvSpPr>
          <p:nvPr>
            <p:ph type="body" idx="1"/>
          </p:nvPr>
        </p:nvSpPr>
        <p:spPr bwMode="auto">
          <a:xfrm>
            <a:off x="914400" y="4341813"/>
            <a:ext cx="5029200" cy="4114800"/>
          </a:xfrm>
          <a:noFill/>
        </p:spPr>
        <p:txBody>
          <a:bodyPr/>
          <a:lstStyle/>
          <a:p>
            <a:endParaRPr lang="en-US" dirty="0" smtClean="0">
              <a:ea typeface="ＭＳ Ｐゴシック" pitchFamily="4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r>
              <a:rPr lang="en-US" sz="1200" kern="1200" baseline="0" dirty="0" smtClean="0">
                <a:solidFill>
                  <a:schemeClr val="tx1"/>
                </a:solidFill>
                <a:latin typeface="+mn-lt"/>
                <a:ea typeface="ＭＳ Ｐゴシック" pitchFamily="48" charset="-128"/>
              </a:rPr>
              <a:t>Needs GBT for instantaneous sensitivity, sky coverage</a:t>
            </a:r>
          </a:p>
          <a:p>
            <a:endParaRPr lang="en-US" sz="1200" kern="1200" baseline="0" dirty="0" smtClean="0">
              <a:solidFill>
                <a:schemeClr val="tx1"/>
              </a:solidFill>
              <a:latin typeface="+mn-lt"/>
              <a:ea typeface="ＭＳ Ｐゴシック" pitchFamily="96" charset="-128"/>
              <a:cs typeface="ＭＳ Ｐゴシック" pitchFamily="96" charset="-128"/>
            </a:endParaRPr>
          </a:p>
          <a:p>
            <a:r>
              <a:rPr lang="en-US" sz="1200" u="sng" kern="1200" baseline="0" dirty="0" smtClean="0">
                <a:solidFill>
                  <a:schemeClr val="tx1"/>
                </a:solidFill>
                <a:latin typeface="+mn-lt"/>
                <a:ea typeface="ＭＳ Ｐゴシック" pitchFamily="96" charset="-128"/>
                <a:cs typeface="ＭＳ Ｐゴシック" pitchFamily="96" charset="-128"/>
              </a:rPr>
              <a:t>Image: </a:t>
            </a:r>
            <a:r>
              <a:rPr lang="en-US" sz="1200" kern="1200" baseline="0" dirty="0" smtClean="0">
                <a:solidFill>
                  <a:schemeClr val="tx1"/>
                </a:solidFill>
                <a:latin typeface="+mn-lt"/>
                <a:ea typeface="ＭＳ Ｐゴシック" pitchFamily="96" charset="-128"/>
                <a:cs typeface="ＭＳ Ｐゴシック" pitchFamily="96" charset="-128"/>
              </a:rPr>
              <a:t>Enough eccentricity such that we have already measured their orbital precession. The precession is likely</a:t>
            </a:r>
          </a:p>
          <a:p>
            <a:r>
              <a:rPr lang="en-US" sz="1200" kern="1200" baseline="0" dirty="0" smtClean="0">
                <a:solidFill>
                  <a:schemeClr val="tx1"/>
                </a:solidFill>
                <a:latin typeface="+mn-lt"/>
                <a:ea typeface="ＭＳ Ｐゴシック" pitchFamily="96" charset="-128"/>
                <a:cs typeface="ＭＳ Ｐゴシック" pitchFamily="96" charset="-128"/>
              </a:rPr>
              <a:t>caused by general relativity and provides the total system mass (</a:t>
            </a:r>
            <a:r>
              <a:rPr lang="en-US" sz="1200" kern="1200" baseline="0" dirty="0" err="1" smtClean="0">
                <a:solidFill>
                  <a:schemeClr val="tx1"/>
                </a:solidFill>
                <a:latin typeface="+mn-lt"/>
                <a:ea typeface="ＭＳ Ｐゴシック" pitchFamily="96" charset="-128"/>
                <a:cs typeface="ＭＳ Ｐゴシック" pitchFamily="96" charset="-128"/>
              </a:rPr>
              <a:t>Mtot</a:t>
            </a:r>
            <a:r>
              <a:rPr lang="en-US" sz="1200" kern="1200" baseline="0" dirty="0" smtClean="0">
                <a:solidFill>
                  <a:schemeClr val="tx1"/>
                </a:solidFill>
                <a:latin typeface="+mn-lt"/>
                <a:ea typeface="ＭＳ Ｐゴシック" pitchFamily="96" charset="-128"/>
                <a:cs typeface="ＭＳ Ｐゴシック" pitchFamily="96" charset="-128"/>
              </a:rPr>
              <a:t>).</a:t>
            </a:r>
          </a:p>
        </p:txBody>
      </p:sp>
      <p:sp>
        <p:nvSpPr>
          <p:cNvPr id="71684" name="Slide Number Placeholder 3"/>
          <p:cNvSpPr>
            <a:spLocks noGrp="1"/>
          </p:cNvSpPr>
          <p:nvPr>
            <p:ph type="sldNum" sz="quarter" idx="5"/>
          </p:nvPr>
        </p:nvSpPr>
        <p:spPr bwMode="auto">
          <a:noFill/>
          <a:ln>
            <a:miter lim="800000"/>
            <a:headEnd/>
            <a:tailEnd/>
          </a:ln>
        </p:spPr>
        <p:txBody>
          <a:bodyPr/>
          <a:lstStyle/>
          <a:p>
            <a:fld id="{8B79ED1F-30FD-4A7E-B691-5EBF72DA4E74}" type="slidenum">
              <a:rPr lang="en-US" smtClean="0">
                <a:solidFill>
                  <a:prstClr val="black"/>
                </a:solidFill>
                <a:ea typeface="ＭＳ Ｐゴシック" pitchFamily="48" charset="-128"/>
              </a:rPr>
              <a:pPr/>
              <a:t>13</a:t>
            </a:fld>
            <a:endParaRPr lang="en-US" smtClean="0">
              <a:solidFill>
                <a:prstClr val="black"/>
              </a:solidFill>
              <a:ea typeface="ＭＳ Ｐゴシック" pitchFamily="4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mn-lt"/>
                <a:ea typeface="ＭＳ Ｐゴシック" pitchFamily="96" charset="-128"/>
                <a:cs typeface="ＭＳ Ｐゴシック" pitchFamily="96" charset="-128"/>
              </a:rPr>
              <a:t>Cannot be done without GBT within any reasonable timescale; </a:t>
            </a:r>
            <a:r>
              <a:rPr lang="en-US" sz="1200" kern="1200" baseline="0" dirty="0" smtClean="0">
                <a:solidFill>
                  <a:schemeClr val="tx1"/>
                </a:solidFill>
                <a:latin typeface="+mn-lt"/>
                <a:ea typeface="ＭＳ Ｐゴシック" pitchFamily="48" charset="-128"/>
              </a:rPr>
              <a:t>Needs GBT for instantaneous sensitivity, sky coverage</a:t>
            </a:r>
            <a:endParaRPr lang="en-US" dirty="0" smtClean="0">
              <a:ea typeface="ＭＳ Ｐゴシック" pitchFamily="48" charset="-128"/>
            </a:endParaRPr>
          </a:p>
          <a:p>
            <a:endParaRPr lang="en-US" dirty="0" smtClean="0"/>
          </a:p>
          <a:p>
            <a:r>
              <a:rPr lang="en-US" u="sng" dirty="0" err="1" smtClean="0"/>
              <a:t>Nanograv</a:t>
            </a:r>
            <a:r>
              <a:rPr lang="en-US" u="sng" dirty="0" smtClean="0"/>
              <a:t> status:</a:t>
            </a:r>
            <a:r>
              <a:rPr lang="en-US" u="sng" baseline="0" dirty="0" smtClean="0"/>
              <a:t> </a:t>
            </a:r>
            <a:r>
              <a:rPr lang="en-US" dirty="0" smtClean="0"/>
              <a:t>We are timing 34 pulsars with Arecibo and Green Bank. Two pulsars have RMS residuals less than 100 ns. We require at least ~40 pulsars being timed at this level for GW detection</a:t>
            </a:r>
          </a:p>
          <a:p>
            <a:endParaRPr lang="en-US" dirty="0" smtClean="0">
              <a:ea typeface="ＭＳ Ｐゴシック" pitchFamily="48"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8B79ED1F-30FD-4A7E-B691-5EBF72DA4E74}" type="slidenum">
              <a:rPr lang="en-US" smtClean="0">
                <a:solidFill>
                  <a:prstClr val="black"/>
                </a:solidFill>
                <a:ea typeface="ＭＳ Ｐゴシック" pitchFamily="48" charset="-128"/>
              </a:rPr>
              <a:pPr/>
              <a:t>14</a:t>
            </a:fld>
            <a:endParaRPr lang="en-US" smtClean="0">
              <a:solidFill>
                <a:prstClr val="black"/>
              </a:solidFill>
              <a:ea typeface="ＭＳ Ｐゴシック" pitchFamily="4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endParaRPr lang="en-US" smtClean="0">
              <a:ea typeface="ＭＳ Ｐゴシック" pitchFamily="48"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BA777D32-2455-4D37-B101-85AD2DEF8258}" type="slidenum">
              <a:rPr lang="en-US" smtClean="0">
                <a:ea typeface="ＭＳ Ｐゴシック" pitchFamily="48" charset="-128"/>
              </a:rPr>
              <a:pPr/>
              <a:t>15</a:t>
            </a:fld>
            <a:endParaRPr lang="en-US" smtClean="0">
              <a:ea typeface="ＭＳ Ｐゴシック" pitchFamily="4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r>
              <a:rPr lang="en-US" sz="1200" b="0" i="0" kern="1200" dirty="0" smtClean="0">
                <a:solidFill>
                  <a:schemeClr val="tx1"/>
                </a:solidFill>
                <a:latin typeface="+mn-lt"/>
                <a:ea typeface="ＭＳ Ｐゴシック" pitchFamily="96" charset="-128"/>
                <a:cs typeface="ＭＳ Ｐゴシック" pitchFamily="96" charset="-128"/>
              </a:rPr>
              <a:t>Maser distributions (top panels) and rotation curves (bottom panels) for NGC 1194, NGC 2273, UGC 3789, and NGC 2960. The maser distribution has been rotated to horizontal to show the scatter in the maser positions and the offset of the systemic masers from the plane defined by high-velocity masers more clearly. The coordinate system is chosen to place the </a:t>
            </a:r>
            <a:r>
              <a:rPr lang="en-US" sz="1200" b="0" i="0" kern="1200" dirty="0" err="1" smtClean="0">
                <a:solidFill>
                  <a:schemeClr val="tx1"/>
                </a:solidFill>
                <a:latin typeface="+mn-lt"/>
                <a:ea typeface="ＭＳ Ｐゴシック" pitchFamily="96" charset="-128"/>
                <a:cs typeface="ＭＳ Ｐゴシック" pitchFamily="96" charset="-128"/>
              </a:rPr>
              <a:t>centroid</a:t>
            </a:r>
            <a:r>
              <a:rPr lang="en-US" sz="1200" b="0" i="0" kern="1200" dirty="0" smtClean="0">
                <a:solidFill>
                  <a:schemeClr val="tx1"/>
                </a:solidFill>
                <a:latin typeface="+mn-lt"/>
                <a:ea typeface="ＭＳ Ｐゴシック" pitchFamily="96" charset="-128"/>
                <a:cs typeface="ＭＳ Ｐゴシック" pitchFamily="96" charset="-128"/>
              </a:rPr>
              <a:t> of the high-velocity maser disk (blue and red points) at </a:t>
            </a:r>
            <a:r>
              <a:rPr lang="en-US" sz="1200" b="0" i="0" kern="1200" dirty="0" err="1" smtClean="0">
                <a:solidFill>
                  <a:schemeClr val="tx1"/>
                </a:solidFill>
                <a:latin typeface="+mn-lt"/>
                <a:ea typeface="ＭＳ Ｐゴシック" pitchFamily="96" charset="-128"/>
                <a:cs typeface="ＭＳ Ｐゴシック" pitchFamily="96" charset="-128"/>
              </a:rPr>
              <a:t>θ</a:t>
            </a:r>
            <a:r>
              <a:rPr lang="en-US" sz="1200" b="0" i="0" kern="1200" baseline="-25000" dirty="0" err="1" smtClean="0">
                <a:solidFill>
                  <a:schemeClr val="tx1"/>
                </a:solidFill>
                <a:latin typeface="+mn-lt"/>
                <a:ea typeface="ＭＳ Ｐゴシック" pitchFamily="96" charset="-128"/>
                <a:cs typeface="ＭＳ Ｐゴシック" pitchFamily="96" charset="-128"/>
              </a:rPr>
              <a:t>y</a:t>
            </a:r>
            <a:r>
              <a:rPr lang="en-US" sz="1200" b="0" i="0" kern="1200" dirty="0" smtClean="0">
                <a:solidFill>
                  <a:schemeClr val="tx1"/>
                </a:solidFill>
                <a:latin typeface="+mn-lt"/>
                <a:ea typeface="ＭＳ Ｐゴシック" pitchFamily="96" charset="-128"/>
                <a:cs typeface="ＭＳ Ｐゴシック" pitchFamily="96" charset="-128"/>
              </a:rPr>
              <a:t> = 0 and the </a:t>
            </a:r>
            <a:r>
              <a:rPr lang="en-US" sz="1200" b="0" i="0" kern="1200" dirty="0" err="1" smtClean="0">
                <a:solidFill>
                  <a:schemeClr val="tx1"/>
                </a:solidFill>
                <a:latin typeface="+mn-lt"/>
                <a:ea typeface="ＭＳ Ｐゴシック" pitchFamily="96" charset="-128"/>
                <a:cs typeface="ＭＳ Ｐゴシック" pitchFamily="96" charset="-128"/>
              </a:rPr>
              <a:t>centroid</a:t>
            </a:r>
            <a:r>
              <a:rPr lang="en-US" sz="1200" b="0" i="0" kern="1200" dirty="0" smtClean="0">
                <a:solidFill>
                  <a:schemeClr val="tx1"/>
                </a:solidFill>
                <a:latin typeface="+mn-lt"/>
                <a:ea typeface="ＭＳ Ｐゴシック" pitchFamily="96" charset="-128"/>
                <a:cs typeface="ＭＳ Ｐゴシック" pitchFamily="96" charset="-128"/>
              </a:rPr>
              <a:t> of the systemic masers (green points) at </a:t>
            </a:r>
            <a:r>
              <a:rPr lang="en-US" sz="1200" b="0" i="0" kern="1200" dirty="0" err="1" smtClean="0">
                <a:solidFill>
                  <a:schemeClr val="tx1"/>
                </a:solidFill>
                <a:latin typeface="+mn-lt"/>
                <a:ea typeface="ＭＳ Ｐゴシック" pitchFamily="96" charset="-128"/>
                <a:cs typeface="ＭＳ Ｐゴシック" pitchFamily="96" charset="-128"/>
              </a:rPr>
              <a:t>θ</a:t>
            </a:r>
            <a:r>
              <a:rPr lang="en-US" sz="1200" b="0" i="0" kern="1200" baseline="-25000" dirty="0" err="1" smtClean="0">
                <a:solidFill>
                  <a:schemeClr val="tx1"/>
                </a:solidFill>
                <a:latin typeface="+mn-lt"/>
                <a:ea typeface="ＭＳ Ｐゴシック" pitchFamily="96" charset="-128"/>
                <a:cs typeface="ＭＳ Ｐゴシック" pitchFamily="96" charset="-128"/>
              </a:rPr>
              <a:t>x</a:t>
            </a:r>
            <a:r>
              <a:rPr lang="en-US" sz="1200" b="0" i="0" kern="1200" dirty="0" smtClean="0">
                <a:solidFill>
                  <a:schemeClr val="tx1"/>
                </a:solidFill>
                <a:latin typeface="+mn-lt"/>
                <a:ea typeface="ＭＳ Ｐゴシック" pitchFamily="96" charset="-128"/>
                <a:cs typeface="ＭＳ Ｐゴシック" pitchFamily="96" charset="-128"/>
              </a:rPr>
              <a:t> = 0. The axes for the maps show relative position in </a:t>
            </a:r>
            <a:r>
              <a:rPr lang="en-US" sz="1200" b="0" i="0" kern="1200" dirty="0" err="1" smtClean="0">
                <a:solidFill>
                  <a:schemeClr val="tx1"/>
                </a:solidFill>
                <a:latin typeface="+mn-lt"/>
                <a:ea typeface="ＭＳ Ｐゴシック" pitchFamily="96" charset="-128"/>
                <a:cs typeface="ＭＳ Ｐゴシック" pitchFamily="96" charset="-128"/>
              </a:rPr>
              <a:t>milliarcseconds</a:t>
            </a:r>
            <a:r>
              <a:rPr lang="en-US" sz="1200" b="0" i="0" kern="1200" dirty="0" smtClean="0">
                <a:solidFill>
                  <a:schemeClr val="tx1"/>
                </a:solidFill>
                <a:latin typeface="+mn-lt"/>
                <a:ea typeface="ＭＳ Ｐゴシック" pitchFamily="96" charset="-128"/>
                <a:cs typeface="ＭＳ Ｐゴシック" pitchFamily="96" charset="-128"/>
              </a:rPr>
              <a:t>, and north (N) and east (E) are indicated by directional arrows on each map. The bottom panel for each galaxy shows the rotation curves of the </a:t>
            </a:r>
            <a:r>
              <a:rPr lang="en-US" sz="1200" b="0" i="0" kern="1200" dirty="0" err="1" smtClean="0">
                <a:solidFill>
                  <a:schemeClr val="tx1"/>
                </a:solidFill>
                <a:latin typeface="+mn-lt"/>
                <a:ea typeface="ＭＳ Ｐゴシック" pitchFamily="96" charset="-128"/>
                <a:cs typeface="ＭＳ Ｐゴシック" pitchFamily="96" charset="-128"/>
              </a:rPr>
              <a:t>redshifted</a:t>
            </a:r>
            <a:r>
              <a:rPr lang="en-US" sz="1200" b="0" i="0" kern="1200" dirty="0" smtClean="0">
                <a:solidFill>
                  <a:schemeClr val="tx1"/>
                </a:solidFill>
                <a:latin typeface="+mn-lt"/>
                <a:ea typeface="ＭＳ Ｐゴシック" pitchFamily="96" charset="-128"/>
                <a:cs typeface="ＭＳ Ｐゴシック" pitchFamily="96" charset="-128"/>
              </a:rPr>
              <a:t> and </a:t>
            </a:r>
            <a:r>
              <a:rPr lang="en-US" sz="1200" b="0" i="0" kern="1200" dirty="0" err="1" smtClean="0">
                <a:solidFill>
                  <a:schemeClr val="tx1"/>
                </a:solidFill>
                <a:latin typeface="+mn-lt"/>
                <a:ea typeface="ＭＳ Ｐゴシック" pitchFamily="96" charset="-128"/>
                <a:cs typeface="ＭＳ Ｐゴシック" pitchFamily="96" charset="-128"/>
              </a:rPr>
              <a:t>blueshifted</a:t>
            </a:r>
            <a:r>
              <a:rPr lang="en-US" sz="1200" b="0" i="0" kern="1200" dirty="0" smtClean="0">
                <a:solidFill>
                  <a:schemeClr val="tx1"/>
                </a:solidFill>
                <a:latin typeface="+mn-lt"/>
                <a:ea typeface="ＭＳ Ｐゴシック" pitchFamily="96" charset="-128"/>
                <a:cs typeface="ＭＳ Ｐゴシック" pitchFamily="96" charset="-128"/>
              </a:rPr>
              <a:t> masers (red and blue points on the curves) plotted with the best-fit </a:t>
            </a:r>
            <a:r>
              <a:rPr lang="en-US" sz="1200" b="0" i="0" kern="1200" dirty="0" err="1" smtClean="0">
                <a:solidFill>
                  <a:schemeClr val="tx1"/>
                </a:solidFill>
                <a:latin typeface="+mn-lt"/>
                <a:ea typeface="ＭＳ Ｐゴシック" pitchFamily="96" charset="-128"/>
                <a:cs typeface="ＭＳ Ｐゴシック" pitchFamily="96" charset="-128"/>
              </a:rPr>
              <a:t>Keplerian</a:t>
            </a:r>
            <a:r>
              <a:rPr lang="en-US" sz="1200" b="0" i="0" kern="1200" dirty="0" smtClean="0">
                <a:solidFill>
                  <a:schemeClr val="tx1"/>
                </a:solidFill>
                <a:latin typeface="+mn-lt"/>
                <a:ea typeface="ＭＳ Ｐゴシック" pitchFamily="96" charset="-128"/>
                <a:cs typeface="ＭＳ Ｐゴシック" pitchFamily="96" charset="-128"/>
              </a:rPr>
              <a:t> (solid curve) and Plummer (dotted curve) rotation curves. The velocities shown in the figure are the LSR velocities after the special and general relativistic corrections. The residuals (data minus </a:t>
            </a:r>
            <a:r>
              <a:rPr lang="en-US" sz="1200" b="0" i="0" kern="1200" dirty="0" err="1" smtClean="0">
                <a:solidFill>
                  <a:schemeClr val="tx1"/>
                </a:solidFill>
                <a:latin typeface="+mn-lt"/>
                <a:ea typeface="ＭＳ Ｐゴシック" pitchFamily="96" charset="-128"/>
                <a:cs typeface="ＭＳ Ｐゴシック" pitchFamily="96" charset="-128"/>
              </a:rPr>
              <a:t>Keplerian</a:t>
            </a:r>
            <a:r>
              <a:rPr lang="en-US" sz="1200" b="0" i="0" kern="1200" dirty="0" smtClean="0">
                <a:solidFill>
                  <a:schemeClr val="tx1"/>
                </a:solidFill>
                <a:latin typeface="+mn-lt"/>
                <a:ea typeface="ＭＳ Ｐゴシック" pitchFamily="96" charset="-128"/>
                <a:cs typeface="ＭＳ Ｐゴシック" pitchFamily="96" charset="-128"/>
              </a:rPr>
              <a:t> curve in red and blue; data minus Plummer curve in black) are in the bottom part of each figure. Note that we plot the rotation curve with the impact parameter θ (</a:t>
            </a:r>
            <a:r>
              <a:rPr lang="en-US" sz="1200" b="0" i="0" kern="1200" dirty="0" err="1" smtClean="0">
                <a:solidFill>
                  <a:schemeClr val="tx1"/>
                </a:solidFill>
                <a:latin typeface="+mn-lt"/>
                <a:ea typeface="ＭＳ Ｐゴシック" pitchFamily="96" charset="-128"/>
                <a:cs typeface="ＭＳ Ｐゴシック" pitchFamily="96" charset="-128"/>
              </a:rPr>
              <a:t>mas</a:t>
            </a:r>
            <a:r>
              <a:rPr lang="en-US" sz="1200" b="0" i="0" kern="1200" dirty="0" smtClean="0">
                <a:solidFill>
                  <a:schemeClr val="tx1"/>
                </a:solidFill>
                <a:latin typeface="+mn-lt"/>
                <a:ea typeface="ＭＳ Ｐゴシック" pitchFamily="96" charset="-128"/>
                <a:cs typeface="ＭＳ Ｐゴシック" pitchFamily="96" charset="-128"/>
              </a:rPr>
              <a:t>) as the ordinate and rotation speed |</a:t>
            </a:r>
            <a:r>
              <a:rPr lang="en-US" sz="1200" b="0" i="1" kern="1200" dirty="0" smtClean="0">
                <a:solidFill>
                  <a:schemeClr val="tx1"/>
                </a:solidFill>
                <a:latin typeface="+mn-lt"/>
                <a:ea typeface="ＭＳ Ｐゴシック" pitchFamily="96" charset="-128"/>
                <a:cs typeface="ＭＳ Ｐゴシック" pitchFamily="96" charset="-128"/>
              </a:rPr>
              <a:t>v</a:t>
            </a:r>
            <a:r>
              <a:rPr lang="en-US" sz="1200" b="0" i="0" kern="1200" dirty="0" smtClean="0">
                <a:solidFill>
                  <a:schemeClr val="tx1"/>
                </a:solidFill>
                <a:latin typeface="+mn-lt"/>
                <a:ea typeface="ＭＳ Ｐゴシック" pitchFamily="96" charset="-128"/>
                <a:cs typeface="ＭＳ Ｐゴシック" pitchFamily="96" charset="-128"/>
              </a:rPr>
              <a:t>| (km s</a:t>
            </a:r>
            <a:r>
              <a:rPr lang="en-US" sz="1200" b="0" i="0" kern="1200" baseline="30000" dirty="0" smtClean="0">
                <a:solidFill>
                  <a:schemeClr val="tx1"/>
                </a:solidFill>
                <a:latin typeface="+mn-lt"/>
                <a:ea typeface="ＭＳ Ｐゴシック" pitchFamily="96" charset="-128"/>
                <a:cs typeface="ＭＳ Ｐゴシック" pitchFamily="96" charset="-128"/>
              </a:rPr>
              <a:t>–1</a:t>
            </a:r>
            <a:r>
              <a:rPr lang="en-US" sz="1200" b="0" i="0" kern="1200" dirty="0" smtClean="0">
                <a:solidFill>
                  <a:schemeClr val="tx1"/>
                </a:solidFill>
                <a:latin typeface="+mn-lt"/>
                <a:ea typeface="ＭＳ Ｐゴシック" pitchFamily="96" charset="-128"/>
                <a:cs typeface="ＭＳ Ｐゴシック" pitchFamily="96" charset="-128"/>
              </a:rPr>
              <a:t>) as the abscissa for the convenience of fitting.</a:t>
            </a:r>
            <a:endParaRPr lang="en-US" dirty="0" smtClean="0">
              <a:ea typeface="ＭＳ Ｐゴシック" pitchFamily="48"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8B79ED1F-30FD-4A7E-B691-5EBF72DA4E74}" type="slidenum">
              <a:rPr lang="en-US" smtClean="0">
                <a:solidFill>
                  <a:prstClr val="black"/>
                </a:solidFill>
                <a:ea typeface="ＭＳ Ｐゴシック" pitchFamily="48" charset="-128"/>
              </a:rPr>
              <a:pPr/>
              <a:t>16</a:t>
            </a:fld>
            <a:endParaRPr lang="en-US" smtClean="0">
              <a:solidFill>
                <a:prstClr val="black"/>
              </a:solidFill>
              <a:ea typeface="ＭＳ Ｐゴシック" pitchFamily="4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7772400" cy="1470025"/>
          </a:xfrm>
          <a:prstGeom prst="rect">
            <a:avLst/>
          </a:prstGeom>
        </p:spPr>
        <p:txBody>
          <a:bodyPr/>
          <a:lstStyle/>
          <a:p>
            <a:r>
              <a:rPr lang="en-US" dirty="0" smtClean="0"/>
              <a:t>Click to edit Master title style</a:t>
            </a:r>
            <a:endParaRPr lang="en-US" dirty="0"/>
          </a:p>
        </p:txBody>
      </p:sp>
      <p:sp>
        <p:nvSpPr>
          <p:cNvPr id="7" name="Subtitle 2"/>
          <p:cNvSpPr>
            <a:spLocks noGrp="1"/>
          </p:cNvSpPr>
          <p:nvPr>
            <p:ph type="subTitle" idx="1"/>
          </p:nvPr>
        </p:nvSpPr>
        <p:spPr>
          <a:xfrm>
            <a:off x="457200" y="974725"/>
            <a:ext cx="6400800" cy="1752600"/>
          </a:xfrm>
        </p:spPr>
        <p:txBody>
          <a:bodyPr>
            <a:normAutofit/>
          </a:bodyPr>
          <a:lstStyle>
            <a:lvl1pPr marL="0" indent="0" algn="l">
              <a:buNone/>
              <a:defRPr sz="2000">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4E6E5159-24DC-4E34-A870-E1802355940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p:txBody>
          <a:bodyPr/>
          <a:lstStyle>
            <a:lvl1pPr>
              <a:defRPr>
                <a:solidFill>
                  <a:srgbClr val="000099"/>
                </a:solidFill>
              </a:defRPr>
            </a:lvl1pPr>
          </a:lstStyle>
          <a:p>
            <a:pPr>
              <a:defRPr/>
            </a:pPr>
            <a:endParaRPr lang="en-US"/>
          </a:p>
        </p:txBody>
      </p:sp>
      <p:sp>
        <p:nvSpPr>
          <p:cNvPr id="5" name="Slide Number Placeholder 5"/>
          <p:cNvSpPr>
            <a:spLocks noGrp="1"/>
          </p:cNvSpPr>
          <p:nvPr>
            <p:ph type="sldNum" sz="quarter" idx="11"/>
          </p:nvPr>
        </p:nvSpPr>
        <p:spPr>
          <a:xfrm>
            <a:off x="6553200" y="6356350"/>
            <a:ext cx="2133600" cy="365125"/>
          </a:xfrm>
        </p:spPr>
        <p:txBody>
          <a:bodyPr/>
          <a:lstStyle>
            <a:lvl1pPr>
              <a:defRPr>
                <a:solidFill>
                  <a:srgbClr val="000099"/>
                </a:solidFill>
              </a:defRPr>
            </a:lvl1pPr>
          </a:lstStyle>
          <a:p>
            <a:pPr>
              <a:defRPr/>
            </a:pPr>
            <a:fld id="{C571D69E-D88F-4904-B659-E6EC538822F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89B75CB8-C7D3-4809-A58A-7AA119B2323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2707F9C7-9156-4F41-B0DE-ECA186DC2C33}"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07341387-F70A-4098-8EEE-3C1B42E2FC7E}"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srcRect/>
          <a:stretch>
            <a:fillRect/>
          </a:stretch>
        </p:blipFill>
        <p:spPr bwMode="auto">
          <a:xfrm>
            <a:off x="452438" y="5835650"/>
            <a:ext cx="590550" cy="763588"/>
          </a:xfrm>
          <a:prstGeom prst="rect">
            <a:avLst/>
          </a:prstGeom>
          <a:noFill/>
          <a:ln w="9525">
            <a:noFill/>
            <a:miter lim="800000"/>
            <a:headEnd/>
            <a:tailEnd/>
          </a:ln>
        </p:spPr>
      </p:pic>
      <p:sp>
        <p:nvSpPr>
          <p:cNvPr id="3"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Gill Sans MT" pitchFamily="34" charset="0"/>
                <a:ea typeface="ＭＳ Ｐゴシック" pitchFamily="17" charset="-128"/>
                <a:cs typeface="+mn-cs"/>
              </a:defRPr>
            </a:lvl1pPr>
          </a:lstStyle>
          <a:p>
            <a:pPr>
              <a:defRPr/>
            </a:pPr>
            <a:endParaRPr lang="en-US"/>
          </a:p>
        </p:txBody>
      </p:sp>
      <p:sp>
        <p:nvSpPr>
          <p:cNvPr id="4" name="Footer Placeholder 2"/>
          <p:cNvSpPr>
            <a:spLocks noGrp="1"/>
          </p:cNvSpPr>
          <p:nvPr>
            <p:ph type="ftr" sz="quarter" idx="11"/>
          </p:nvPr>
        </p:nvSpPr>
        <p:spPr/>
        <p:txBody>
          <a:bodyPr/>
          <a:lstStyle>
            <a:lvl1pPr>
              <a:defRPr>
                <a:solidFill>
                  <a:srgbClr val="000099"/>
                </a:solidFill>
              </a:defRPr>
            </a:lvl1pPr>
          </a:lstStyle>
          <a:p>
            <a:pPr>
              <a:defRPr/>
            </a:pPr>
            <a:endParaRPr lang="en-US"/>
          </a:p>
        </p:txBody>
      </p:sp>
      <p:sp>
        <p:nvSpPr>
          <p:cNvPr id="5" name="Slide Number Placeholder 3"/>
          <p:cNvSpPr>
            <a:spLocks noGrp="1"/>
          </p:cNvSpPr>
          <p:nvPr>
            <p:ph type="sldNum" sz="quarter" idx="12"/>
          </p:nvPr>
        </p:nvSpPr>
        <p:spPr/>
        <p:txBody>
          <a:bodyPr/>
          <a:lstStyle>
            <a:lvl1pPr>
              <a:defRPr>
                <a:solidFill>
                  <a:srgbClr val="000099"/>
                </a:solidFill>
              </a:defRPr>
            </a:lvl1pPr>
          </a:lstStyle>
          <a:p>
            <a:pPr>
              <a:defRPr/>
            </a:pPr>
            <a:fld id="{A65DC0C4-1880-4473-BDB6-3D4D4CEB7607}"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C270C746-0B07-49FE-9004-A7D19D61C000}"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1CBDF5E3-B6D2-4CFC-ACB7-4D3E164F9133}"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196D4C3-6F1E-403F-9469-37B06A19ABFC}"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6C9AB13C-4C2A-4F35-80B8-AAA0B0BDC834}"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C8969484-F8C9-42AC-923D-0B9C3B8B8E9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a:xfrm>
            <a:off x="8229600" y="6397625"/>
            <a:ext cx="457200" cy="365125"/>
          </a:xfrm>
        </p:spPr>
        <p:txBody>
          <a:bodyPr/>
          <a:lstStyle>
            <a:lvl1pPr>
              <a:defRPr/>
            </a:lvl1pPr>
          </a:lstStyle>
          <a:p>
            <a:pPr>
              <a:defRPr/>
            </a:pPr>
            <a:fld id="{10E1D5A2-15D6-4292-8B9A-BC59AF07FEB8}"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70EBD811-E1D5-4785-9568-000FF8D5D3B0}"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30E655FE-3FE9-4055-9A4E-241ECEAD7408}"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0E8FC28A-D67E-40D5-A4C1-27CC90A8991A}"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F473CE34-54DD-4379-B815-47B68B35BD08}"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5EB47E5-C349-41EA-B55D-D5C18B492208}"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B8A8EA0-1E93-4C01-ACA7-A8EB67D32F88}"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95300"/>
            <a:ext cx="2057400"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95300"/>
            <a:ext cx="60198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A0BB00F0-9CBA-436D-BC3B-D3849AAEE60C}"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043EBB9F-3B68-48C3-8911-FF9B44206902}"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CBAF1C54-514C-4D3A-B09E-AF76E711DB14}"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21EB92E7-F910-400F-838C-062B3D369943}"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AE78D17C-D733-4680-BB83-48042FD0E958}"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70E4701D-6E6E-40E3-9535-83EC9509DB81}"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498587A1-B948-4548-8A42-7E620F03D063}"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918537F6-6510-403E-8F5E-1C3B216CA5E9}"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457143D0-F4B0-4AC8-B2A5-795675982D00}"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FCAE3ED5-6BDA-4694-94C5-761D701D904E}"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92E5F662-39C0-4C65-8AF4-89F6949A049F}"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3A6AB1A9-7DF9-45B7-BCC2-86F7557CEA02}"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95300"/>
            <a:ext cx="2057400"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95300"/>
            <a:ext cx="60198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7F14D156-994F-4C35-84BC-E6B2DF020A25}"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Title Slide">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0" y="1246188"/>
            <a:ext cx="9144000" cy="3355975"/>
          </a:xfrm>
          <a:prstGeom prst="rect">
            <a:avLst/>
          </a:prstGeom>
          <a:solidFill>
            <a:schemeClr val="bg1"/>
          </a:solidFill>
          <a:ln w="9525">
            <a:noFill/>
            <a:miter lim="800000"/>
            <a:headEnd/>
            <a:tailEnd/>
          </a:ln>
          <a:effectLst/>
        </p:spPr>
        <p:txBody>
          <a:bodyPr wrap="none" anchor="ctr"/>
          <a:lstStyle/>
          <a:p>
            <a:pPr>
              <a:defRPr/>
            </a:pPr>
            <a:endParaRPr lang="en-US">
              <a:latin typeface="Arial" pitchFamily="34" charset="0"/>
            </a:endParaRPr>
          </a:p>
        </p:txBody>
      </p:sp>
      <p:pic>
        <p:nvPicPr>
          <p:cNvPr id="7" name="Picture 5" descr="telescopes-1976-crop"/>
          <p:cNvPicPr>
            <a:picLocks noChangeAspect="1" noChangeArrowheads="1"/>
          </p:cNvPicPr>
          <p:nvPr userDrawn="1"/>
        </p:nvPicPr>
        <p:blipFill>
          <a:blip r:embed="rId2"/>
          <a:srcRect/>
          <a:stretch>
            <a:fillRect/>
          </a:stretch>
        </p:blipFill>
        <p:spPr bwMode="auto">
          <a:xfrm>
            <a:off x="0" y="1454150"/>
            <a:ext cx="9144000" cy="2692400"/>
          </a:xfrm>
          <a:prstGeom prst="rect">
            <a:avLst/>
          </a:prstGeom>
          <a:solidFill>
            <a:schemeClr val="bg1"/>
          </a:solidFill>
          <a:ln w="9525">
            <a:noFill/>
            <a:miter lim="800000"/>
            <a:headEnd/>
            <a:tailEnd/>
          </a:ln>
        </p:spPr>
      </p:pic>
      <p:pic>
        <p:nvPicPr>
          <p:cNvPr id="9" name="Picture 2"/>
          <p:cNvPicPr>
            <a:picLocks noChangeAspect="1" noChangeArrowheads="1"/>
          </p:cNvPicPr>
          <p:nvPr/>
        </p:nvPicPr>
        <p:blipFill>
          <a:blip r:embed="rId3"/>
          <a:srcRect/>
          <a:stretch>
            <a:fillRect/>
          </a:stretch>
        </p:blipFill>
        <p:spPr bwMode="auto">
          <a:xfrm>
            <a:off x="7799388" y="5313363"/>
            <a:ext cx="892175" cy="1154112"/>
          </a:xfrm>
          <a:prstGeom prst="rect">
            <a:avLst/>
          </a:prstGeom>
          <a:noFill/>
          <a:ln w="9525">
            <a:noFill/>
            <a:miter lim="800000"/>
            <a:headEnd/>
            <a:tailEnd/>
          </a:ln>
        </p:spPr>
      </p:pic>
      <p:sp>
        <p:nvSpPr>
          <p:cNvPr id="2" name="Title 1"/>
          <p:cNvSpPr>
            <a:spLocks noGrp="1"/>
          </p:cNvSpPr>
          <p:nvPr>
            <p:ph type="ctrTitle"/>
          </p:nvPr>
        </p:nvSpPr>
        <p:spPr>
          <a:xfrm>
            <a:off x="457200" y="381000"/>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57200" y="974725"/>
            <a:ext cx="6400800" cy="1752600"/>
          </a:xfrm>
          <a:prstGeom prst="rect">
            <a:avLst/>
          </a:prstGeom>
        </p:spPr>
        <p:txBody>
          <a:bodyPr>
            <a:normAutofit/>
          </a:bodyPr>
          <a:lstStyle>
            <a:lvl1pPr marL="0" indent="0" algn="l">
              <a:buNone/>
              <a:defRPr sz="2000">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3"/>
          </p:nvPr>
        </p:nvSpPr>
        <p:spPr>
          <a:xfrm>
            <a:off x="457200" y="4343400"/>
            <a:ext cx="4572000" cy="685800"/>
          </a:xfrm>
          <a:prstGeom prst="rect">
            <a:avLst/>
          </a:prstGeom>
        </p:spPr>
        <p:txBody>
          <a:bodyPr>
            <a:normAutofit/>
          </a:bodyPr>
          <a:lstStyle>
            <a:lvl1pPr>
              <a:defRPr sz="2400">
                <a:solidFill>
                  <a:srgbClr val="990033"/>
                </a:solidFill>
              </a:defRPr>
            </a:lvl1pPr>
          </a:lstStyle>
          <a:p>
            <a:pPr lvl="0"/>
            <a:r>
              <a:rPr lang="en-US" dirty="0" smtClean="0"/>
              <a:t>Click to edit Master text</a:t>
            </a:r>
            <a:endParaRPr lang="en-US" dirty="0"/>
          </a:p>
        </p:txBody>
      </p:sp>
      <p:sp>
        <p:nvSpPr>
          <p:cNvPr id="10" name="Text Placeholder 9"/>
          <p:cNvSpPr>
            <a:spLocks noGrp="1"/>
          </p:cNvSpPr>
          <p:nvPr>
            <p:ph type="body" sz="quarter" idx="14"/>
          </p:nvPr>
        </p:nvSpPr>
        <p:spPr>
          <a:xfrm>
            <a:off x="457200" y="4724400"/>
            <a:ext cx="6019800" cy="914400"/>
          </a:xfrm>
          <a:prstGeom prst="rect">
            <a:avLst/>
          </a:prstGeom>
        </p:spPr>
        <p:txBody>
          <a:bodyPr>
            <a:normAutofit/>
          </a:bodyPr>
          <a:lstStyle>
            <a:lvl1pPr>
              <a:defRPr sz="2000">
                <a:solidFill>
                  <a:srgbClr val="000099"/>
                </a:solidFill>
              </a:defRPr>
            </a:lvl1pPr>
          </a:lstStyle>
          <a:p>
            <a:pPr lvl="0"/>
            <a:r>
              <a:rPr lang="en-US" dirty="0" smtClean="0"/>
              <a:t>Click to 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884612F8-2860-4071-9E2B-752855A59C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B1B86887-4DD6-40A4-8A6F-2A616CFDF00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E0407C9D-1ACC-4654-A619-7167711ADAC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7E6EA901-9F73-4829-8E49-09148311C64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20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525693B1-BCE0-4AF6-ACD9-152512CA948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1BCB516D-5055-42A1-B742-E1D06E9A252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bg>
      <p:bgPr>
        <a:solidFill>
          <a:schemeClr val="tx1"/>
        </a:solid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srcRect/>
          <a:stretch>
            <a:fillRect/>
          </a:stretch>
        </p:blipFill>
        <p:spPr bwMode="auto">
          <a:xfrm>
            <a:off x="452438" y="5835650"/>
            <a:ext cx="590550" cy="763588"/>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prstGeom prst="rect">
            <a:avLst/>
          </a:prstGeom>
        </p:spPr>
        <p:txBody>
          <a:bodyPr/>
          <a:lstStyle>
            <a:lvl1pPr>
              <a:defRPr>
                <a:solidFill>
                  <a:schemeClr val="accent2">
                    <a:lumMod val="60000"/>
                    <a:lumOff val="4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lvl1pPr>
              <a:defRPr>
                <a:solidFill>
                  <a:srgbClr val="000099"/>
                </a:solidFill>
              </a:defRPr>
            </a:lvl1pPr>
          </a:lstStyle>
          <a:p>
            <a:pPr>
              <a:defRPr/>
            </a:pPr>
            <a:endParaRPr lang="en-US"/>
          </a:p>
        </p:txBody>
      </p:sp>
      <p:sp>
        <p:nvSpPr>
          <p:cNvPr id="6" name="Slide Number Placeholder 5"/>
          <p:cNvSpPr>
            <a:spLocks noGrp="1"/>
          </p:cNvSpPr>
          <p:nvPr>
            <p:ph type="sldNum" sz="quarter" idx="11"/>
          </p:nvPr>
        </p:nvSpPr>
        <p:spPr>
          <a:xfrm>
            <a:off x="6553200" y="6356350"/>
            <a:ext cx="2133600" cy="365125"/>
          </a:xfrm>
        </p:spPr>
        <p:txBody>
          <a:bodyPr/>
          <a:lstStyle>
            <a:lvl1pPr>
              <a:defRPr>
                <a:solidFill>
                  <a:srgbClr val="000099"/>
                </a:solidFill>
              </a:defRPr>
            </a:lvl1pPr>
          </a:lstStyle>
          <a:p>
            <a:pPr>
              <a:defRPr/>
            </a:pPr>
            <a:fld id="{1B4493E8-293D-4945-AD82-8D49D979A31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theme" Target="../theme/theme2.xml"/><Relationship Id="rId9" Type="http://schemas.openxmlformats.org/officeDocument/2006/relationships/image" Target="../media/image3.jpeg"/><Relationship Id="rId10" Type="http://schemas.openxmlformats.org/officeDocument/2006/relationships/image" Target="../media/image2.pn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3.xml"/><Relationship Id="rId13" Type="http://schemas.openxmlformats.org/officeDocument/2006/relationships/image" Target="../media/image4.jpeg"/><Relationship Id="rId1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4.xml"/><Relationship Id="rId13" Type="http://schemas.openxmlformats.org/officeDocument/2006/relationships/image" Target="../media/image4.jpeg"/><Relationship Id="rId14" Type="http://schemas.openxmlformats.org/officeDocument/2006/relationships/image" Target="../media/image2.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png"/><Relationship Id="rId5" Type="http://schemas.openxmlformats.org/officeDocument/2006/relationships/image" Target="../media/image6.jpeg"/><Relationship Id="rId1" Type="http://schemas.openxmlformats.org/officeDocument/2006/relationships/slideLayout" Target="../slideLayouts/slideLayout38.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39.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0"/>
          <a:srcRect/>
          <a:stretch>
            <a:fillRect/>
          </a:stretch>
        </a:blipFill>
        <a:effectLst/>
      </p:bgPr>
    </p:bg>
    <p:spTree>
      <p:nvGrpSpPr>
        <p:cNvPr id="1" name=""/>
        <p:cNvGrpSpPr/>
        <p:nvPr/>
      </p:nvGrpSpPr>
      <p:grpSpPr>
        <a:xfrm>
          <a:off x="0" y="0"/>
          <a:ext cx="0" cy="0"/>
          <a:chOff x="0" y="0"/>
          <a:chExt cx="0" cy="0"/>
        </a:xfrm>
      </p:grpSpPr>
      <p:pic>
        <p:nvPicPr>
          <p:cNvPr id="1026" name="Picture 6"/>
          <p:cNvPicPr>
            <a:picLocks noChangeAspect="1" noChangeArrowheads="1"/>
          </p:cNvPicPr>
          <p:nvPr/>
        </p:nvPicPr>
        <p:blipFill>
          <a:blip r:embed="rId11"/>
          <a:srcRect/>
          <a:stretch>
            <a:fillRect/>
          </a:stretch>
        </p:blipFill>
        <p:spPr bwMode="auto">
          <a:xfrm>
            <a:off x="452438" y="5835650"/>
            <a:ext cx="590550" cy="763588"/>
          </a:xfrm>
          <a:prstGeom prst="rect">
            <a:avLst/>
          </a:prstGeom>
          <a:noFill/>
          <a:ln w="9525">
            <a:noFill/>
            <a:miter lim="800000"/>
            <a:headEnd/>
            <a:tailEnd/>
          </a:ln>
        </p:spPr>
      </p:pic>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fld id="{E06FB60E-F611-48FF-A0AF-F2AEE2D5F944}" type="slidenum">
              <a:rPr lang="en-US"/>
              <a:pPr>
                <a:defRPr/>
              </a:pPr>
              <a:t>‹#›</a:t>
            </a:fld>
            <a:endParaRPr lang="en-US" dirty="0"/>
          </a:p>
        </p:txBody>
      </p:sp>
      <p:sp>
        <p:nvSpPr>
          <p:cNvPr id="102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30" name="Text Placeholder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5317" r:id="rId1"/>
    <p:sldLayoutId id="2147485352" r:id="rId2"/>
    <p:sldLayoutId id="2147485318" r:id="rId3"/>
    <p:sldLayoutId id="2147485319" r:id="rId4"/>
    <p:sldLayoutId id="2147485320" r:id="rId5"/>
    <p:sldLayoutId id="2147485321" r:id="rId6"/>
    <p:sldLayoutId id="2147485322" r:id="rId7"/>
    <p:sldLayoutId id="2147485323" r:id="rId8"/>
  </p:sldLayoutIdLst>
  <p:hf hdr="0" ft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5pPr>
      <a:lvl6pPr marL="457200" algn="l" defTabSz="457200" rtl="0" fontAlgn="base">
        <a:spcBef>
          <a:spcPct val="0"/>
        </a:spcBef>
        <a:spcAft>
          <a:spcPct val="0"/>
        </a:spcAft>
        <a:defRPr sz="32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2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2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2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9"/>
          <a:srcRect/>
          <a:stretch>
            <a:fillRect/>
          </a:stretch>
        </a:blipFill>
        <a:effectLst/>
      </p:bgPr>
    </p:bg>
    <p:spTree>
      <p:nvGrpSpPr>
        <p:cNvPr id="1" name=""/>
        <p:cNvGrpSpPr/>
        <p:nvPr/>
      </p:nvGrpSpPr>
      <p:grpSpPr>
        <a:xfrm>
          <a:off x="0" y="0"/>
          <a:ext cx="0" cy="0"/>
          <a:chOff x="0" y="0"/>
          <a:chExt cx="0" cy="0"/>
        </a:xfrm>
      </p:grpSpPr>
      <p:pic>
        <p:nvPicPr>
          <p:cNvPr id="2050" name="Picture 6"/>
          <p:cNvPicPr>
            <a:picLocks noChangeAspect="1" noChangeArrowheads="1"/>
          </p:cNvPicPr>
          <p:nvPr/>
        </p:nvPicPr>
        <p:blipFill>
          <a:blip r:embed="rId10"/>
          <a:srcRect/>
          <a:stretch>
            <a:fillRect/>
          </a:stretch>
        </p:blipFill>
        <p:spPr bwMode="auto">
          <a:xfrm>
            <a:off x="452438" y="5835650"/>
            <a:ext cx="590550" cy="763588"/>
          </a:xfrm>
          <a:prstGeom prst="rect">
            <a:avLst/>
          </a:prstGeom>
          <a:noFill/>
          <a:ln w="9525">
            <a:noFill/>
            <a:miter lim="800000"/>
            <a:headEnd/>
            <a:tailEnd/>
          </a:ln>
        </p:spPr>
      </p:pic>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fld id="{830699D7-1F82-45ED-A47A-3053DC6F59AA}" type="slidenum">
              <a:rPr lang="en-US"/>
              <a:pPr>
                <a:defRPr/>
              </a:pPr>
              <a:t>‹#›</a:t>
            </a:fld>
            <a:endParaRPr lang="en-US" dirty="0"/>
          </a:p>
        </p:txBody>
      </p:sp>
      <p:sp>
        <p:nvSpPr>
          <p:cNvPr id="20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24" r:id="rId3"/>
    <p:sldLayoutId id="2147485325" r:id="rId4"/>
    <p:sldLayoutId id="2147485326" r:id="rId5"/>
    <p:sldLayoutId id="2147485355" r:id="rId6"/>
    <p:sldLayoutId id="2147485327" r:id="rId7"/>
  </p:sldLayoutIdLst>
  <p:hf hdr="0" ft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5pPr>
      <a:lvl6pPr marL="457200" algn="l" defTabSz="457200" rtl="0" fontAlgn="base">
        <a:spcBef>
          <a:spcPct val="0"/>
        </a:spcBef>
        <a:spcAft>
          <a:spcPct val="0"/>
        </a:spcAft>
        <a:defRPr sz="4400">
          <a:solidFill>
            <a:schemeClr val="tx1"/>
          </a:solidFill>
          <a:latin typeface="Calibri" pitchFamily="48" charset="0"/>
          <a:ea typeface="ＭＳ Ｐゴシック" pitchFamily="48" charset="-128"/>
          <a:cs typeface="ＭＳ Ｐゴシック" pitchFamily="48" charset="-128"/>
        </a:defRPr>
      </a:lvl6pPr>
      <a:lvl7pPr marL="914400" algn="l" defTabSz="457200" rtl="0" fontAlgn="base">
        <a:spcBef>
          <a:spcPct val="0"/>
        </a:spcBef>
        <a:spcAft>
          <a:spcPct val="0"/>
        </a:spcAft>
        <a:defRPr sz="4400">
          <a:solidFill>
            <a:schemeClr val="tx1"/>
          </a:solidFill>
          <a:latin typeface="Calibri" pitchFamily="48" charset="0"/>
          <a:ea typeface="ＭＳ Ｐゴシック" pitchFamily="48" charset="-128"/>
          <a:cs typeface="ＭＳ Ｐゴシック" pitchFamily="48" charset="-128"/>
        </a:defRPr>
      </a:lvl7pPr>
      <a:lvl8pPr marL="1371600" algn="l" defTabSz="457200" rtl="0" fontAlgn="base">
        <a:spcBef>
          <a:spcPct val="0"/>
        </a:spcBef>
        <a:spcAft>
          <a:spcPct val="0"/>
        </a:spcAft>
        <a:defRPr sz="4400">
          <a:solidFill>
            <a:schemeClr val="tx1"/>
          </a:solidFill>
          <a:latin typeface="Calibri" pitchFamily="48" charset="0"/>
          <a:ea typeface="ＭＳ Ｐゴシック" pitchFamily="48" charset="-128"/>
          <a:cs typeface="ＭＳ Ｐゴシック" pitchFamily="48" charset="-128"/>
        </a:defRPr>
      </a:lvl8pPr>
      <a:lvl9pPr marL="1828800" algn="l" defTabSz="457200" rtl="0" fontAlgn="base">
        <a:spcBef>
          <a:spcPct val="0"/>
        </a:spcBef>
        <a:spcAft>
          <a:spcPct val="0"/>
        </a:spcAft>
        <a:defRPr sz="4400">
          <a:solidFill>
            <a:schemeClr val="tx1"/>
          </a:solidFill>
          <a:latin typeface="Calibri" pitchFamily="48" charset="0"/>
          <a:ea typeface="ＭＳ Ｐゴシック" pitchFamily="48" charset="-128"/>
          <a:cs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3075" name="Title Placeholder 1"/>
          <p:cNvSpPr>
            <a:spLocks noGrp="1"/>
          </p:cNvSpPr>
          <p:nvPr>
            <p:ph type="title"/>
          </p:nvPr>
        </p:nvSpPr>
        <p:spPr bwMode="auto">
          <a:xfrm>
            <a:off x="457200" y="4953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mn-lt"/>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mn-lt"/>
                <a:ea typeface="ＭＳ Ｐゴシック" pitchFamily="17" charset="-128"/>
                <a:cs typeface="+mn-cs"/>
              </a:defRPr>
            </a:lvl1pPr>
          </a:lstStyle>
          <a:p>
            <a:pPr>
              <a:defRPr/>
            </a:pPr>
            <a:fld id="{24BFE2CF-950E-41EC-B4A0-13C363AA0A4D}" type="slidenum">
              <a:rPr lang="en-US"/>
              <a:pPr>
                <a:defRPr/>
              </a:pPr>
              <a:t>‹#›</a:t>
            </a:fld>
            <a:endParaRPr lang="en-US" dirty="0"/>
          </a:p>
        </p:txBody>
      </p:sp>
      <p:sp>
        <p:nvSpPr>
          <p:cNvPr id="75783" name="Rectangle 7"/>
          <p:cNvSpPr>
            <a:spLocks noChangeArrowheads="1"/>
          </p:cNvSpPr>
          <p:nvPr/>
        </p:nvSpPr>
        <p:spPr bwMode="auto">
          <a:xfrm>
            <a:off x="123825" y="19050"/>
            <a:ext cx="8851900" cy="779463"/>
          </a:xfrm>
          <a:prstGeom prst="rect">
            <a:avLst/>
          </a:prstGeom>
          <a:solidFill>
            <a:schemeClr val="bg1"/>
          </a:solidFill>
          <a:ln w="9525">
            <a:noFill/>
            <a:miter lim="800000"/>
            <a:headEnd/>
            <a:tailEnd/>
          </a:ln>
          <a:effectLst/>
        </p:spPr>
        <p:txBody>
          <a:bodyPr wrap="none" anchor="ctr"/>
          <a:lstStyle/>
          <a:p>
            <a:pPr>
              <a:defRPr/>
            </a:pPr>
            <a:endParaRPr lang="en-US">
              <a:ea typeface="ＭＳ Ｐゴシック" pitchFamily="17" charset="-128"/>
            </a:endParaRPr>
          </a:p>
        </p:txBody>
      </p:sp>
      <p:sp>
        <p:nvSpPr>
          <p:cNvPr id="75784" name="Text Box 8"/>
          <p:cNvSpPr txBox="1">
            <a:spLocks noChangeArrowheads="1"/>
          </p:cNvSpPr>
          <p:nvPr/>
        </p:nvSpPr>
        <p:spPr bwMode="auto">
          <a:xfrm>
            <a:off x="7370763" y="19050"/>
            <a:ext cx="1423987" cy="914400"/>
          </a:xfrm>
          <a:prstGeom prst="rect">
            <a:avLst/>
          </a:prstGeom>
          <a:noFill/>
          <a:ln w="9525">
            <a:noFill/>
            <a:miter lim="800000"/>
            <a:headEnd/>
            <a:tailEnd/>
          </a:ln>
          <a:effectLst/>
        </p:spPr>
        <p:txBody>
          <a:bodyPr wrap="none">
            <a:spAutoFit/>
          </a:bodyPr>
          <a:lstStyle/>
          <a:p>
            <a:pPr>
              <a:defRPr/>
            </a:pPr>
            <a:r>
              <a:rPr lang="en-US" sz="5400" b="1">
                <a:solidFill>
                  <a:srgbClr val="8CC7EA"/>
                </a:solidFill>
                <a:latin typeface="Trebuchet MS" pitchFamily="34" charset="0"/>
                <a:ea typeface="ＭＳ Ｐゴシック" pitchFamily="17" charset="-128"/>
              </a:rPr>
              <a:t>CDL</a:t>
            </a:r>
          </a:p>
        </p:txBody>
      </p:sp>
      <p:sp>
        <p:nvSpPr>
          <p:cNvPr id="75785" name="Line 9"/>
          <p:cNvSpPr>
            <a:spLocks noChangeShapeType="1"/>
          </p:cNvSpPr>
          <p:nvPr/>
        </p:nvSpPr>
        <p:spPr bwMode="auto">
          <a:xfrm>
            <a:off x="452438" y="495300"/>
            <a:ext cx="6951662" cy="0"/>
          </a:xfrm>
          <a:prstGeom prst="line">
            <a:avLst/>
          </a:prstGeom>
          <a:noFill/>
          <a:ln w="28575">
            <a:solidFill>
              <a:srgbClr val="8CC7EA"/>
            </a:solidFill>
            <a:round/>
            <a:headEnd/>
            <a:tailEnd/>
          </a:ln>
          <a:effectLst/>
        </p:spPr>
        <p:txBody>
          <a:bodyPr/>
          <a:lstStyle/>
          <a:p>
            <a:pPr>
              <a:defRPr/>
            </a:pPr>
            <a:endParaRPr lang="en-US">
              <a:ea typeface="ＭＳ Ｐゴシック" pitchFamily="17" charset="-128"/>
            </a:endParaRPr>
          </a:p>
        </p:txBody>
      </p:sp>
    </p:spTree>
  </p:cSld>
  <p:clrMap bg1="lt1" tx1="dk1" bg2="lt2" tx2="dk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Lst>
  <p:hf hdr="0" ftr="0" dt="0"/>
  <p:txStyles>
    <p:titleStyle>
      <a:lvl1pPr algn="l" defTabSz="457200" rtl="0" eaLnBrk="0" fontAlgn="base" hangingPunct="0">
        <a:spcBef>
          <a:spcPct val="0"/>
        </a:spcBef>
        <a:spcAft>
          <a:spcPct val="0"/>
        </a:spcAft>
        <a:defRPr sz="3300" b="1">
          <a:solidFill>
            <a:srgbClr val="990033"/>
          </a:solidFill>
          <a:latin typeface="+mj-lt"/>
          <a:ea typeface="+mj-ea"/>
          <a:cs typeface="ＭＳ Ｐゴシック"/>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1pPr>
      <a:lvl2pPr marL="742950" indent="-28575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2pPr>
      <a:lvl3pPr marL="11430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3pPr>
      <a:lvl4pPr marL="16002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4pPr>
      <a:lvl5pPr marL="20574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4099" name="Title Placeholder 1"/>
          <p:cNvSpPr>
            <a:spLocks noGrp="1"/>
          </p:cNvSpPr>
          <p:nvPr>
            <p:ph type="title"/>
          </p:nvPr>
        </p:nvSpPr>
        <p:spPr bwMode="auto">
          <a:xfrm>
            <a:off x="457200" y="4953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mn-lt"/>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mn-lt"/>
                <a:ea typeface="ＭＳ Ｐゴシック" pitchFamily="17" charset="-128"/>
                <a:cs typeface="+mn-cs"/>
              </a:defRPr>
            </a:lvl1pPr>
          </a:lstStyle>
          <a:p>
            <a:pPr>
              <a:defRPr/>
            </a:pPr>
            <a:fld id="{F3C91F85-AB19-4144-9C38-E91349E0E773}" type="slidenum">
              <a:rPr lang="en-US"/>
              <a:pPr>
                <a:defRPr/>
              </a:pPr>
              <a:t>‹#›</a:t>
            </a:fld>
            <a:endParaRPr lang="en-US" dirty="0"/>
          </a:p>
        </p:txBody>
      </p:sp>
      <p:sp>
        <p:nvSpPr>
          <p:cNvPr id="76807" name="Rectangle 7"/>
          <p:cNvSpPr>
            <a:spLocks noChangeArrowheads="1"/>
          </p:cNvSpPr>
          <p:nvPr/>
        </p:nvSpPr>
        <p:spPr bwMode="auto">
          <a:xfrm>
            <a:off x="123825" y="19050"/>
            <a:ext cx="8851900" cy="779463"/>
          </a:xfrm>
          <a:prstGeom prst="rect">
            <a:avLst/>
          </a:prstGeom>
          <a:solidFill>
            <a:schemeClr val="bg1"/>
          </a:solidFill>
          <a:ln w="9525">
            <a:noFill/>
            <a:miter lim="800000"/>
            <a:headEnd/>
            <a:tailEnd/>
          </a:ln>
          <a:effectLst/>
        </p:spPr>
        <p:txBody>
          <a:bodyPr wrap="none" anchor="ctr"/>
          <a:lstStyle/>
          <a:p>
            <a:pPr>
              <a:defRPr/>
            </a:pPr>
            <a:endParaRPr lang="en-US">
              <a:ea typeface="ＭＳ Ｐゴシック" pitchFamily="17" charset="-128"/>
            </a:endParaRPr>
          </a:p>
        </p:txBody>
      </p:sp>
      <p:sp>
        <p:nvSpPr>
          <p:cNvPr id="76808" name="Text Box 8"/>
          <p:cNvSpPr txBox="1">
            <a:spLocks noChangeArrowheads="1"/>
          </p:cNvSpPr>
          <p:nvPr/>
        </p:nvSpPr>
        <p:spPr bwMode="auto">
          <a:xfrm>
            <a:off x="7370763" y="19050"/>
            <a:ext cx="1479550" cy="914400"/>
          </a:xfrm>
          <a:prstGeom prst="rect">
            <a:avLst/>
          </a:prstGeom>
          <a:noFill/>
          <a:ln w="9525">
            <a:noFill/>
            <a:miter lim="800000"/>
            <a:headEnd/>
            <a:tailEnd/>
          </a:ln>
          <a:effectLst/>
        </p:spPr>
        <p:txBody>
          <a:bodyPr wrap="none">
            <a:spAutoFit/>
          </a:bodyPr>
          <a:lstStyle/>
          <a:p>
            <a:pPr>
              <a:defRPr/>
            </a:pPr>
            <a:r>
              <a:rPr lang="en-US" sz="5400" b="1">
                <a:solidFill>
                  <a:srgbClr val="8CC7EA"/>
                </a:solidFill>
                <a:latin typeface="Trebuchet MS" pitchFamily="34" charset="0"/>
                <a:ea typeface="ＭＳ Ｐゴシック" pitchFamily="17" charset="-128"/>
              </a:rPr>
              <a:t>NTC</a:t>
            </a:r>
          </a:p>
        </p:txBody>
      </p:sp>
      <p:sp>
        <p:nvSpPr>
          <p:cNvPr id="76809" name="Line 9"/>
          <p:cNvSpPr>
            <a:spLocks noChangeShapeType="1"/>
          </p:cNvSpPr>
          <p:nvPr/>
        </p:nvSpPr>
        <p:spPr bwMode="auto">
          <a:xfrm>
            <a:off x="452438" y="495300"/>
            <a:ext cx="6951662" cy="0"/>
          </a:xfrm>
          <a:prstGeom prst="line">
            <a:avLst/>
          </a:prstGeom>
          <a:noFill/>
          <a:ln w="28575">
            <a:solidFill>
              <a:srgbClr val="8CC7EA"/>
            </a:solidFill>
            <a:round/>
            <a:headEnd/>
            <a:tailEnd/>
          </a:ln>
          <a:effectLst/>
        </p:spPr>
        <p:txBody>
          <a:bodyPr/>
          <a:lstStyle/>
          <a:p>
            <a:pPr>
              <a:defRPr/>
            </a:pPr>
            <a:endParaRPr lang="en-US">
              <a:ea typeface="ＭＳ Ｐゴシック" pitchFamily="17" charset="-128"/>
            </a:endParaRPr>
          </a:p>
        </p:txBody>
      </p:sp>
    </p:spTree>
  </p:cSld>
  <p:clrMap bg1="lt1" tx1="dk1" bg2="lt2" tx2="dk2" accent1="accent1" accent2="accent2" accent3="accent3" accent4="accent4" accent5="accent5" accent6="accent6" hlink="hlink" folHlink="folHlink"/>
  <p:sldLayoutIdLst>
    <p:sldLayoutId id="2147485339" r:id="rId1"/>
    <p:sldLayoutId id="2147485340" r:id="rId2"/>
    <p:sldLayoutId id="2147485341" r:id="rId3"/>
    <p:sldLayoutId id="2147485342" r:id="rId4"/>
    <p:sldLayoutId id="2147485343" r:id="rId5"/>
    <p:sldLayoutId id="2147485344" r:id="rId6"/>
    <p:sldLayoutId id="2147485345" r:id="rId7"/>
    <p:sldLayoutId id="2147485346" r:id="rId8"/>
    <p:sldLayoutId id="2147485347" r:id="rId9"/>
    <p:sldLayoutId id="2147485348" r:id="rId10"/>
    <p:sldLayoutId id="2147485349" r:id="rId11"/>
  </p:sldLayoutIdLst>
  <p:hf hdr="0" ftr="0" dt="0"/>
  <p:txStyles>
    <p:titleStyle>
      <a:lvl1pPr algn="l" defTabSz="457200" rtl="0" eaLnBrk="0" fontAlgn="base" hangingPunct="0">
        <a:spcBef>
          <a:spcPct val="0"/>
        </a:spcBef>
        <a:spcAft>
          <a:spcPct val="0"/>
        </a:spcAft>
        <a:defRPr sz="3300" b="1">
          <a:solidFill>
            <a:srgbClr val="990033"/>
          </a:solidFill>
          <a:latin typeface="+mj-lt"/>
          <a:ea typeface="+mj-ea"/>
          <a:cs typeface="ＭＳ Ｐゴシック"/>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1pPr>
      <a:lvl2pPr marL="742950" indent="-28575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2pPr>
      <a:lvl3pPr marL="11430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3pPr>
      <a:lvl4pPr marL="16002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4pPr>
      <a:lvl5pPr marL="2057400" indent="-228600" algn="l" defTabSz="457200" rtl="0" eaLnBrk="0" fontAlgn="base" hangingPunct="0">
        <a:spcBef>
          <a:spcPct val="20000"/>
        </a:spcBef>
        <a:spcAft>
          <a:spcPct val="0"/>
        </a:spcAft>
        <a:buFont typeface="Arial" charset="0"/>
        <a:buChar char="»"/>
        <a:defRPr sz="2000">
          <a:solidFill>
            <a:srgbClr val="000099"/>
          </a:solidFill>
          <a:latin typeface="+mn-lt"/>
          <a:ea typeface="+mn-ea"/>
          <a:cs typeface="ＭＳ Ｐゴシック"/>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4"/>
          <a:srcRect/>
          <a:stretch>
            <a:fillRect/>
          </a:stretch>
        </p:blipFill>
        <p:spPr bwMode="auto">
          <a:xfrm>
            <a:off x="7799388" y="5313363"/>
            <a:ext cx="892175" cy="1154112"/>
          </a:xfrm>
          <a:prstGeom prst="rect">
            <a:avLst/>
          </a:prstGeom>
          <a:noFill/>
          <a:ln w="9525">
            <a:noFill/>
            <a:miter lim="800000"/>
            <a:headEnd/>
            <a:tailEnd/>
          </a:ln>
        </p:spPr>
      </p:pic>
      <p:sp>
        <p:nvSpPr>
          <p:cNvPr id="5"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Gill Sans MT" pitchFamily="34" charset="0"/>
                <a:ea typeface="ＭＳ Ｐゴシック" pitchFamily="48" charset="-128"/>
                <a:cs typeface="+mn-cs"/>
              </a:defRPr>
            </a:lvl1pPr>
          </a:lstStyle>
          <a:p>
            <a:pPr>
              <a:defRPr/>
            </a:pPr>
            <a:endParaRPr lang="en-US"/>
          </a:p>
        </p:txBody>
      </p:sp>
      <p:sp>
        <p:nvSpPr>
          <p:cNvPr id="6"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Gill Sans MT" pitchFamily="34" charset="0"/>
                <a:ea typeface="ＭＳ Ｐゴシック" pitchFamily="48" charset="-128"/>
                <a:cs typeface="+mn-cs"/>
              </a:defRPr>
            </a:lvl1pPr>
          </a:lstStyle>
          <a:p>
            <a:pPr>
              <a:defRPr/>
            </a:pPr>
            <a:fld id="{8F7E3CFD-4681-4FDB-A478-F0DD6F538157}" type="slidenum">
              <a:rPr lang="en-US"/>
              <a:pPr>
                <a:defRPr/>
              </a:pPr>
              <a:t>‹#›</a:t>
            </a:fld>
            <a:endParaRPr lang="en-US"/>
          </a:p>
        </p:txBody>
      </p:sp>
      <p:sp>
        <p:nvSpPr>
          <p:cNvPr id="3077" name="Rectangle 5"/>
          <p:cNvSpPr>
            <a:spLocks noChangeArrowheads="1"/>
          </p:cNvSpPr>
          <p:nvPr userDrawn="1"/>
        </p:nvSpPr>
        <p:spPr bwMode="auto">
          <a:xfrm>
            <a:off x="0" y="1414463"/>
            <a:ext cx="9144000" cy="2900362"/>
          </a:xfrm>
          <a:prstGeom prst="rect">
            <a:avLst/>
          </a:prstGeom>
          <a:solidFill>
            <a:schemeClr val="bg1"/>
          </a:solidFill>
          <a:ln w="9525">
            <a:noFill/>
            <a:miter lim="800000"/>
            <a:headEnd/>
            <a:tailEnd/>
          </a:ln>
          <a:effectLst/>
        </p:spPr>
        <p:txBody>
          <a:bodyPr wrap="none" anchor="ctr"/>
          <a:lstStyle/>
          <a:p>
            <a:pPr>
              <a:defRPr/>
            </a:pPr>
            <a:endParaRPr lang="en-US">
              <a:latin typeface="Arial" pitchFamily="34" charset="0"/>
            </a:endParaRPr>
          </a:p>
        </p:txBody>
      </p:sp>
      <p:pic>
        <p:nvPicPr>
          <p:cNvPr id="5126" name="Picture 6" descr="telescopes-1976-crop"/>
          <p:cNvPicPr>
            <a:picLocks noChangeAspect="1" noChangeArrowheads="1"/>
          </p:cNvPicPr>
          <p:nvPr userDrawn="1"/>
        </p:nvPicPr>
        <p:blipFill>
          <a:blip r:embed="rId5"/>
          <a:srcRect/>
          <a:stretch>
            <a:fillRect/>
          </a:stretch>
        </p:blipFill>
        <p:spPr bwMode="auto">
          <a:xfrm>
            <a:off x="0" y="1482725"/>
            <a:ext cx="9144000" cy="2692400"/>
          </a:xfrm>
          <a:prstGeom prst="rect">
            <a:avLst/>
          </a:prstGeom>
          <a:solidFill>
            <a:schemeClr val="bg1"/>
          </a:solid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56" r:id="rId1"/>
  </p:sldLayoutIdLst>
  <p:hf hdr="0" ftr="0" dt="0"/>
  <p:txStyles>
    <p:titleStyle>
      <a:lvl1pPr algn="l" defTabSz="457200" rtl="0" eaLnBrk="0" fontAlgn="base" hangingPunct="0">
        <a:spcBef>
          <a:spcPct val="0"/>
        </a:spcBef>
        <a:spcAft>
          <a:spcPct val="0"/>
        </a:spcAft>
        <a:defRPr sz="3300" b="1" kern="1200">
          <a:solidFill>
            <a:srgbClr val="990033"/>
          </a:solidFill>
          <a:latin typeface="GillSans"/>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5pPr>
      <a:lvl6pPr marL="457200" algn="l" defTabSz="457200" rtl="0" fontAlgn="base">
        <a:spcBef>
          <a:spcPct val="0"/>
        </a:spcBef>
        <a:spcAft>
          <a:spcPct val="0"/>
        </a:spcAft>
        <a:defRPr sz="33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3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3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3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defRPr sz="2800" kern="1200">
          <a:solidFill>
            <a:srgbClr val="000099"/>
          </a:solidFill>
          <a:latin typeface="Gill Sans"/>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defRPr sz="2400" kern="1200">
          <a:solidFill>
            <a:srgbClr val="330099"/>
          </a:solidFill>
          <a:latin typeface="Gill Sans"/>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400" kern="1200">
          <a:solidFill>
            <a:srgbClr val="330099"/>
          </a:solidFill>
          <a:latin typeface="Gill Sans"/>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330099"/>
          </a:solidFill>
          <a:latin typeface="Gill Sans"/>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330099"/>
          </a:solidFill>
          <a:latin typeface="Gill Sans"/>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6" name="Picture 6"/>
          <p:cNvPicPr>
            <a:picLocks noChangeAspect="1" noChangeArrowheads="1"/>
          </p:cNvPicPr>
          <p:nvPr/>
        </p:nvPicPr>
        <p:blipFill>
          <a:blip r:embed="rId4"/>
          <a:srcRect/>
          <a:stretch>
            <a:fillRect/>
          </a:stretch>
        </p:blipFill>
        <p:spPr bwMode="auto">
          <a:xfrm>
            <a:off x="452438" y="5835650"/>
            <a:ext cx="590550" cy="763588"/>
          </a:xfrm>
          <a:prstGeom prst="rect">
            <a:avLst/>
          </a:prstGeom>
          <a:noFill/>
          <a:ln w="9525">
            <a:noFill/>
            <a:miter lim="800000"/>
            <a:headEnd/>
            <a:tailEnd/>
          </a:ln>
        </p:spPr>
      </p:pic>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fld id="{8C67E374-A9A2-4968-A854-19F27DFBFCBB}" type="slidenum">
              <a:rPr lang="en-US"/>
              <a:pPr>
                <a:defRPr/>
              </a:pPr>
              <a:t>‹#›</a:t>
            </a:fld>
            <a:endParaRPr lang="en-US" dirty="0"/>
          </a:p>
        </p:txBody>
      </p:sp>
      <p:sp>
        <p:nvSpPr>
          <p:cNvPr id="6149"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6150" name="Text Placeholder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5351" r:id="rId1"/>
  </p:sldLayoutIdLst>
  <p:hf hdr="0" ft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5pPr>
      <a:lvl6pPr marL="457200" algn="l" defTabSz="457200" rtl="0" fontAlgn="base">
        <a:spcBef>
          <a:spcPct val="0"/>
        </a:spcBef>
        <a:spcAft>
          <a:spcPct val="0"/>
        </a:spcAft>
        <a:defRPr sz="32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2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2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2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png"/><Relationship Id="rId5" Type="http://schemas.openxmlformats.org/officeDocument/2006/relationships/image" Target="../media/image33.jpe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jpe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pn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 Id="rId3"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hyperlink" Target="http://www.gb.nrao.edu/4mm" TargetMode="External"/><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image" Target="../media/image6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comments" Target="../comments/commen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39.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wmf"/><Relationship Id="rId5" Type="http://schemas.openxmlformats.org/officeDocument/2006/relationships/image" Target="../media/image23.wmf"/><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w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5"/>
          <p:cNvSpPr>
            <a:spLocks noGrp="1"/>
          </p:cNvSpPr>
          <p:nvPr>
            <p:ph type="ctrTitle"/>
          </p:nvPr>
        </p:nvSpPr>
        <p:spPr bwMode="auto">
          <a:xfrm>
            <a:off x="457200" y="381000"/>
            <a:ext cx="8310563" cy="1470025"/>
          </a:xfrm>
          <a:noFill/>
          <a:ln>
            <a:miter lim="800000"/>
            <a:headEnd/>
            <a:tailEnd/>
          </a:ln>
        </p:spPr>
        <p:txBody>
          <a:bodyPr vert="horz" wrap="square" lIns="91440" tIns="45720" rIns="91440" bIns="45720" numCol="1" anchor="t" anchorCtr="0" compatLnSpc="1">
            <a:prstTxWarp prst="textNoShape">
              <a:avLst/>
            </a:prstTxWarp>
          </a:bodyPr>
          <a:lstStyle/>
          <a:p>
            <a:r>
              <a:rPr lang="en-US" smtClean="0">
                <a:latin typeface="Gill Sans MT" pitchFamily="34" charset="0"/>
                <a:cs typeface="GillSans" pitchFamily="48" charset="0"/>
              </a:rPr>
              <a:t>The Green Bank Observatory </a:t>
            </a:r>
            <a:br>
              <a:rPr lang="en-US" smtClean="0">
                <a:latin typeface="Gill Sans MT" pitchFamily="34" charset="0"/>
                <a:cs typeface="GillSans" pitchFamily="48" charset="0"/>
              </a:rPr>
            </a:br>
            <a:endParaRPr lang="en-US" smtClean="0">
              <a:latin typeface="Gill Sans MT" pitchFamily="34" charset="0"/>
              <a:cs typeface="GillSans" pitchFamily="48" charset="0"/>
            </a:endParaRPr>
          </a:p>
        </p:txBody>
      </p:sp>
      <p:sp>
        <p:nvSpPr>
          <p:cNvPr id="15363" name="Subtitle 6"/>
          <p:cNvSpPr>
            <a:spLocks noGrp="1"/>
          </p:cNvSpPr>
          <p:nvPr>
            <p:ph type="subTitle" idx="1"/>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latin typeface="Gill Sans MT" pitchFamily="34" charset="0"/>
                <a:cs typeface="Gill Sans" pitchFamily="17" charset="0"/>
              </a:rPr>
              <a:t>National Radio Astronomy Observatory</a:t>
            </a:r>
          </a:p>
        </p:txBody>
      </p:sp>
      <p:sp>
        <p:nvSpPr>
          <p:cNvPr id="15364" name="Text Placeholder 7"/>
          <p:cNvSpPr>
            <a:spLocks noGrp="1"/>
          </p:cNvSpPr>
          <p:nvPr>
            <p:ph type="body" sz="quarter" idx="13"/>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r>
              <a:rPr lang="en-US" dirty="0" smtClean="0">
                <a:latin typeface="Gill Sans MT" pitchFamily="34" charset="0"/>
                <a:cs typeface="Gill Sans" pitchFamily="17" charset="0"/>
              </a:rPr>
              <a:t>David Frayer</a:t>
            </a:r>
          </a:p>
        </p:txBody>
      </p:sp>
      <p:sp>
        <p:nvSpPr>
          <p:cNvPr id="15365" name="Text Placeholder 8"/>
          <p:cNvSpPr>
            <a:spLocks noGrp="1"/>
          </p:cNvSpPr>
          <p:nvPr>
            <p:ph type="body" sz="quarter" idx="14"/>
          </p:nvPr>
        </p:nvSpPr>
        <p:spPr bwMode="auto">
          <a:xfrm>
            <a:off x="445549" y="4765424"/>
            <a:ext cx="929402" cy="408974"/>
          </a:xfrm>
          <a:noFill/>
          <a:ln>
            <a:miter lim="800000"/>
            <a:headEnd/>
            <a:tailEnd/>
          </a:ln>
        </p:spPr>
        <p:txBody>
          <a:bodyPr vert="horz" wrap="square" lIns="91440" tIns="45720" rIns="91440" bIns="45720" numCol="1" anchor="t" anchorCtr="0" compatLnSpc="1">
            <a:prstTxWarp prst="textNoShape">
              <a:avLst/>
            </a:prstTxWarp>
            <a:normAutofit/>
          </a:bodyPr>
          <a:lstStyle/>
          <a:p>
            <a:pPr marL="0" indent="0"/>
            <a:r>
              <a:rPr lang="en-US" dirty="0" smtClean="0">
                <a:latin typeface="Gill Sans MT" pitchFamily="34" charset="0"/>
                <a:cs typeface="Gill Sans" pitchFamily="17" charset="0"/>
              </a:rPr>
              <a:t>NRAO </a:t>
            </a:r>
          </a:p>
        </p:txBody>
      </p:sp>
      <p:sp>
        <p:nvSpPr>
          <p:cNvPr id="15367" name="Text Placeholder 8"/>
          <p:cNvSpPr txBox="1">
            <a:spLocks/>
          </p:cNvSpPr>
          <p:nvPr/>
        </p:nvSpPr>
        <p:spPr bwMode="auto">
          <a:xfrm>
            <a:off x="0" y="5174398"/>
            <a:ext cx="6019800" cy="914400"/>
          </a:xfrm>
          <a:prstGeom prst="rect">
            <a:avLst/>
          </a:prstGeom>
          <a:noFill/>
          <a:ln w="9525">
            <a:noFill/>
            <a:miter lim="800000"/>
            <a:headEnd/>
            <a:tailEnd/>
          </a:ln>
        </p:spPr>
        <p:txBody>
          <a:bodyPr/>
          <a:lstStyle/>
          <a:p>
            <a:pPr eaLnBrk="0" hangingPunct="0">
              <a:spcBef>
                <a:spcPct val="20000"/>
              </a:spcBef>
              <a:buFont typeface="Arial" charset="0"/>
              <a:buNone/>
            </a:pPr>
            <a:endParaRPr lang="en-US" sz="2000">
              <a:solidFill>
                <a:srgbClr val="000099"/>
              </a:solidFill>
              <a:latin typeface="Gill Sans MT" pitchFamily="34" charset="0"/>
            </a:endParaRPr>
          </a:p>
        </p:txBody>
      </p:sp>
      <p:sp>
        <p:nvSpPr>
          <p:cNvPr id="9" name="TextBox 8"/>
          <p:cNvSpPr txBox="1"/>
          <p:nvPr/>
        </p:nvSpPr>
        <p:spPr>
          <a:xfrm>
            <a:off x="2435292" y="4343401"/>
            <a:ext cx="6482743" cy="830997"/>
          </a:xfrm>
          <a:prstGeom prst="rect">
            <a:avLst/>
          </a:prstGeom>
          <a:noFill/>
        </p:spPr>
        <p:txBody>
          <a:bodyPr wrap="square" rtlCol="0">
            <a:spAutoFit/>
          </a:bodyPr>
          <a:lstStyle/>
          <a:p>
            <a:r>
              <a:rPr lang="en-US" b="1" dirty="0" smtClean="0">
                <a:solidFill>
                  <a:srgbClr val="800000"/>
                </a:solidFill>
              </a:rPr>
              <a:t>“Planning a GBT Proposal”:</a:t>
            </a:r>
          </a:p>
          <a:p>
            <a:r>
              <a:rPr lang="en-US" b="1" dirty="0" smtClean="0">
                <a:solidFill>
                  <a:srgbClr val="800000"/>
                </a:solidFill>
              </a:rPr>
              <a:t>GBT Science and Capabilities</a:t>
            </a:r>
            <a:endParaRPr lang="en-US" b="1" dirty="0">
              <a:solidFill>
                <a:srgbClr val="8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1" name="Picture 1"/>
          <p:cNvPicPr>
            <a:picLocks noChangeArrowheads="1"/>
          </p:cNvPicPr>
          <p:nvPr/>
        </p:nvPicPr>
        <p:blipFill>
          <a:blip r:embed="rId2" cstate="print"/>
          <a:srcRect/>
          <a:stretch>
            <a:fillRect/>
          </a:stretch>
        </p:blipFill>
        <p:spPr bwMode="auto">
          <a:xfrm>
            <a:off x="452066" y="5835551"/>
            <a:ext cx="590475" cy="763488"/>
          </a:xfrm>
          <a:prstGeom prst="rect">
            <a:avLst/>
          </a:prstGeom>
          <a:noFill/>
          <a:ln w="9525" cap="flat">
            <a:noFill/>
            <a:miter lim="800000"/>
            <a:headEnd/>
            <a:tailEnd/>
          </a:ln>
        </p:spPr>
      </p:pic>
      <p:sp>
        <p:nvSpPr>
          <p:cNvPr id="35842"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lstStyle/>
          <a:p>
            <a:fld id="{5E6F29FC-E287-47C7-80A8-86382B3FD51C}" type="slidenum">
              <a:rPr lang="en-US" sz="1100">
                <a:latin typeface="Lucida Grande" charset="0"/>
                <a:ea typeface="Lucida Grande" charset="0"/>
                <a:cs typeface="Lucida Grande" charset="0"/>
                <a:sym typeface="Lucida Grande" charset="0"/>
              </a:rPr>
              <a:pPr/>
              <a:t>10</a:t>
            </a:fld>
            <a:endParaRPr lang="en-US" sz="1100" dirty="0">
              <a:latin typeface="Lucida Grande" charset="0"/>
              <a:ea typeface="Lucida Grande" charset="0"/>
              <a:cs typeface="Lucida Grande" charset="0"/>
              <a:sym typeface="Lucida Grande" charset="0"/>
            </a:endParaRPr>
          </a:p>
        </p:txBody>
      </p:sp>
      <p:pic>
        <p:nvPicPr>
          <p:cNvPr id="35843" name="Picture 3"/>
          <p:cNvPicPr>
            <a:picLocks noChangeAspect="1" noChangeArrowheads="1"/>
          </p:cNvPicPr>
          <p:nvPr/>
        </p:nvPicPr>
        <p:blipFill>
          <a:blip r:embed="rId3" cstate="print"/>
          <a:srcRect l="2451" t="31857" r="3267" b="8459"/>
          <a:stretch>
            <a:fillRect/>
          </a:stretch>
        </p:blipFill>
        <p:spPr bwMode="auto">
          <a:xfrm>
            <a:off x="137295" y="273472"/>
            <a:ext cx="6452815" cy="5286375"/>
          </a:xfrm>
          <a:prstGeom prst="rect">
            <a:avLst/>
          </a:prstGeom>
          <a:noFill/>
          <a:ln w="12700" cap="flat">
            <a:noFill/>
            <a:miter lim="800000"/>
            <a:headEnd/>
            <a:tailEnd/>
          </a:ln>
        </p:spPr>
      </p:pic>
      <p:sp>
        <p:nvSpPr>
          <p:cNvPr id="35844" name="Rectangle 4"/>
          <p:cNvSpPr>
            <a:spLocks/>
          </p:cNvSpPr>
          <p:nvPr/>
        </p:nvSpPr>
        <p:spPr bwMode="auto">
          <a:xfrm>
            <a:off x="6112752" y="1232297"/>
            <a:ext cx="2928938" cy="2821781"/>
          </a:xfrm>
          <a:prstGeom prst="rect">
            <a:avLst/>
          </a:prstGeom>
          <a:noFill/>
          <a:ln w="12700" cap="flat">
            <a:noFill/>
            <a:miter lim="800000"/>
            <a:headEnd type="none" w="med" len="med"/>
            <a:tailEnd type="none" w="med" len="med"/>
          </a:ln>
        </p:spPr>
        <p:txBody>
          <a:bodyPr lIns="0" tIns="0" rIns="0" bIns="0"/>
          <a:lstStyle/>
          <a:p>
            <a:r>
              <a:rPr lang="en-US" sz="1700" dirty="0">
                <a:solidFill>
                  <a:srgbClr val="001445"/>
                </a:solidFill>
                <a:latin typeface="Lucida Grande" charset="0"/>
                <a:ea typeface="Lucida Grande" charset="0"/>
                <a:cs typeface="Lucida Grande" charset="0"/>
                <a:sym typeface="Lucida Grande" charset="0"/>
              </a:rPr>
              <a:t>6500 hours a year scheduled</a:t>
            </a:r>
          </a:p>
          <a:p>
            <a:r>
              <a:rPr lang="en-US" sz="1700" dirty="0">
                <a:solidFill>
                  <a:srgbClr val="001445"/>
                </a:solidFill>
                <a:latin typeface="Lucida Grande" charset="0"/>
                <a:ea typeface="Lucida Grande" charset="0"/>
                <a:cs typeface="Lucida Grande" charset="0"/>
                <a:sym typeface="Lucida Grande" charset="0"/>
              </a:rPr>
              <a:t>for </a:t>
            </a:r>
            <a:r>
              <a:rPr lang="en-US" sz="1700" dirty="0" smtClean="0">
                <a:solidFill>
                  <a:srgbClr val="001445"/>
                </a:solidFill>
                <a:latin typeface="Lucida Grande" charset="0"/>
                <a:ea typeface="Lucida Grande" charset="0"/>
                <a:cs typeface="Lucida Grande" charset="0"/>
                <a:sym typeface="Lucida Grande" charset="0"/>
              </a:rPr>
              <a:t>astronomy on the GBT</a:t>
            </a:r>
          </a:p>
          <a:p>
            <a:endParaRPr lang="en-US" sz="1700" dirty="0">
              <a:solidFill>
                <a:srgbClr val="001445"/>
              </a:solidFill>
              <a:latin typeface="Lucida Grande" charset="0"/>
              <a:ea typeface="Lucida Grande" charset="0"/>
              <a:cs typeface="Lucida Grande" charset="0"/>
              <a:sym typeface="Lucida Grande" charset="0"/>
            </a:endParaRPr>
          </a:p>
          <a:p>
            <a:r>
              <a:rPr lang="en-US" sz="1800" b="1" dirty="0">
                <a:solidFill>
                  <a:srgbClr val="001445"/>
                </a:solidFill>
                <a:latin typeface="Lucida Grande" charset="0"/>
                <a:ea typeface="Lucida Grande" charset="0"/>
                <a:cs typeface="Lucida Grande" charset="0"/>
                <a:sym typeface="Lucida Grande" charset="0"/>
              </a:rPr>
              <a:t>Dynamic </a:t>
            </a:r>
            <a:r>
              <a:rPr lang="en-US" sz="1800" b="1" dirty="0" smtClean="0">
                <a:solidFill>
                  <a:srgbClr val="001445"/>
                </a:solidFill>
                <a:latin typeface="Lucida Grande" charset="0"/>
                <a:ea typeface="Lucida Grande" charset="0"/>
                <a:cs typeface="Lucida Grande" charset="0"/>
                <a:sym typeface="Lucida Grande" charset="0"/>
              </a:rPr>
              <a:t>Scheduling System (DSS) </a:t>
            </a:r>
            <a:r>
              <a:rPr lang="en-US" sz="1700" dirty="0" smtClean="0">
                <a:solidFill>
                  <a:srgbClr val="001445"/>
                </a:solidFill>
                <a:latin typeface="Lucida Grande" charset="0"/>
                <a:ea typeface="Lucida Grande" charset="0"/>
                <a:cs typeface="Lucida Grande" charset="0"/>
                <a:sym typeface="Lucida Grande" charset="0"/>
              </a:rPr>
              <a:t>matches </a:t>
            </a:r>
            <a:r>
              <a:rPr lang="en-US" sz="1700" dirty="0">
                <a:solidFill>
                  <a:srgbClr val="001445"/>
                </a:solidFill>
                <a:latin typeface="Lucida Grande" charset="0"/>
                <a:ea typeface="Lucida Grande" charset="0"/>
                <a:cs typeface="Lucida Grande" charset="0"/>
                <a:sym typeface="Lucida Grande" charset="0"/>
              </a:rPr>
              <a:t>the project to the weather</a:t>
            </a:r>
          </a:p>
          <a:p>
            <a:endParaRPr lang="en-US" sz="1700" dirty="0">
              <a:solidFill>
                <a:srgbClr val="001445"/>
              </a:solidFill>
              <a:latin typeface="Lucida Grande" charset="0"/>
              <a:ea typeface="Lucida Grande" charset="0"/>
              <a:cs typeface="Lucida Grande" charset="0"/>
              <a:sym typeface="Lucida Grande" charset="0"/>
            </a:endParaRPr>
          </a:p>
          <a:p>
            <a:r>
              <a:rPr lang="en-US" sz="1700" dirty="0">
                <a:solidFill>
                  <a:srgbClr val="001445"/>
                </a:solidFill>
                <a:latin typeface="Lucida Grande" charset="0"/>
                <a:ea typeface="Lucida Grande" charset="0"/>
                <a:cs typeface="Lucida Grande" charset="0"/>
                <a:sym typeface="Lucida Grande" charset="0"/>
              </a:rPr>
              <a:t>In 2010 there were 1776 hours used at frequencies above 18 GHz</a:t>
            </a:r>
          </a:p>
        </p:txBody>
      </p:sp>
      <p:sp>
        <p:nvSpPr>
          <p:cNvPr id="6" name="Slide Number Placeholder 5"/>
          <p:cNvSpPr>
            <a:spLocks noGrp="1"/>
          </p:cNvSpPr>
          <p:nvPr>
            <p:ph type="sldNum" sz="quarter" idx="11"/>
          </p:nvPr>
        </p:nvSpPr>
        <p:spPr/>
        <p:txBody>
          <a:bodyPr/>
          <a:lstStyle/>
          <a:p>
            <a:pPr>
              <a:defRPr/>
            </a:pPr>
            <a:fld id="{10E1D5A2-15D6-4292-8B9A-BC59AF07FEB8}" type="slidenum">
              <a:rPr lang="en-US" smtClean="0"/>
              <a:pPr>
                <a:defRPr/>
              </a:pPr>
              <a:t>10</a:t>
            </a:fld>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0973"/>
          </a:xfrm>
        </p:spPr>
        <p:txBody>
          <a:bodyPr/>
          <a:lstStyle/>
          <a:p>
            <a:r>
              <a:rPr lang="en-US" dirty="0" smtClean="0"/>
              <a:t>Outline:</a:t>
            </a:r>
            <a:endParaRPr lang="en-US" dirty="0"/>
          </a:p>
        </p:txBody>
      </p:sp>
      <p:sp>
        <p:nvSpPr>
          <p:cNvPr id="3" name="Slide Number Placeholder 2"/>
          <p:cNvSpPr>
            <a:spLocks noGrp="1"/>
          </p:cNvSpPr>
          <p:nvPr>
            <p:ph type="sldNum" sz="quarter" idx="11"/>
          </p:nvPr>
        </p:nvSpPr>
        <p:spPr/>
        <p:txBody>
          <a:bodyPr/>
          <a:lstStyle/>
          <a:p>
            <a:pPr>
              <a:defRPr/>
            </a:pPr>
            <a:fld id="{E0407C9D-1ACC-4654-A619-7167711ADACC}" type="slidenum">
              <a:rPr lang="en-US" smtClean="0"/>
              <a:pPr>
                <a:defRPr/>
              </a:pPr>
              <a:t>11</a:t>
            </a:fld>
            <a:endParaRPr lang="en-US" dirty="0"/>
          </a:p>
        </p:txBody>
      </p:sp>
      <p:sp>
        <p:nvSpPr>
          <p:cNvPr id="4" name="TextBox 3"/>
          <p:cNvSpPr txBox="1"/>
          <p:nvPr/>
        </p:nvSpPr>
        <p:spPr>
          <a:xfrm>
            <a:off x="593300" y="1223732"/>
            <a:ext cx="7636300" cy="2296013"/>
          </a:xfrm>
          <a:prstGeom prst="rect">
            <a:avLst/>
          </a:prstGeom>
          <a:noFill/>
        </p:spPr>
        <p:txBody>
          <a:bodyPr wrap="square" rtlCol="0">
            <a:spAutoFit/>
          </a:bodyPr>
          <a:lstStyle/>
          <a:p>
            <a:pPr marL="342900" indent="-342900" eaLnBrk="0" hangingPunct="0">
              <a:spcBef>
                <a:spcPct val="20000"/>
              </a:spcBef>
              <a:buFont typeface="Wingdings" charset="2"/>
              <a:buChar char="Ø"/>
            </a:pPr>
            <a:r>
              <a:rPr lang="en-US" sz="2800" strike="sngStrike" dirty="0" smtClean="0">
                <a:solidFill>
                  <a:srgbClr val="000099"/>
                </a:solidFill>
                <a:latin typeface="Gill Sans MT" pitchFamily="34" charset="0"/>
                <a:cs typeface="Gill Sans" pitchFamily="17" charset="0"/>
              </a:rPr>
              <a:t>Green Bank and GBT background</a:t>
            </a:r>
          </a:p>
          <a:p>
            <a:pPr marL="342900" indent="-342900" eaLnBrk="0" hangingPunct="0">
              <a:spcBef>
                <a:spcPct val="20000"/>
              </a:spcBef>
              <a:buFont typeface="Wingdings" charset="2"/>
              <a:buChar char="Ø"/>
            </a:pPr>
            <a:r>
              <a:rPr lang="en-US" sz="4000" b="1" dirty="0" smtClean="0">
                <a:solidFill>
                  <a:srgbClr val="800000"/>
                </a:solidFill>
                <a:latin typeface="Gill Sans MT" pitchFamily="34" charset="0"/>
                <a:cs typeface="Gill Sans" pitchFamily="17" charset="0"/>
              </a:rPr>
              <a:t>GBT Science</a:t>
            </a:r>
          </a:p>
          <a:p>
            <a:pPr marL="342900" indent="-342900" eaLnBrk="0" hangingPunct="0">
              <a:spcBef>
                <a:spcPct val="20000"/>
              </a:spcBef>
              <a:buFont typeface="Wingdings" charset="2"/>
              <a:buChar char="Ø"/>
            </a:pPr>
            <a:r>
              <a:rPr lang="en-US" sz="2800" dirty="0" smtClean="0">
                <a:solidFill>
                  <a:srgbClr val="000099"/>
                </a:solidFill>
                <a:latin typeface="Gill Sans MT" pitchFamily="34" charset="0"/>
                <a:cs typeface="Gill Sans" pitchFamily="17" charset="0"/>
              </a:rPr>
              <a:t>GBT Capabilities</a:t>
            </a:r>
          </a:p>
          <a:p>
            <a:pPr marL="342900" indent="-342900" eaLnBrk="0" hangingPunct="0">
              <a:spcBef>
                <a:spcPct val="20000"/>
              </a:spcBef>
              <a:buFont typeface="Wingdings" charset="2"/>
              <a:buChar char="Ø"/>
            </a:pPr>
            <a:r>
              <a:rPr lang="en-US" sz="2800" dirty="0" smtClean="0">
                <a:solidFill>
                  <a:srgbClr val="000099"/>
                </a:solidFill>
                <a:latin typeface="Gill Sans MT" pitchFamily="34" charset="0"/>
                <a:cs typeface="Gill Sans" pitchFamily="17" charset="0"/>
              </a:rPr>
              <a:t>GBT Proposal Process and Planning Tools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5"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36866"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05052D34-31FE-054A-B74A-CBB26EB7C92C}" type="slidenum">
              <a:rPr lang="en-US" sz="1100">
                <a:latin typeface="Lucida Grande" charset="0"/>
                <a:ea typeface="Lucida Grande" charset="0"/>
                <a:cs typeface="Lucida Grande" charset="0"/>
                <a:sym typeface="Lucida Grande" charset="0"/>
              </a:rPr>
              <a:pPr/>
              <a:t>12</a:t>
            </a:fld>
            <a:endParaRPr lang="en-US" sz="1100" dirty="0">
              <a:latin typeface="Lucida Grande" charset="0"/>
              <a:ea typeface="Lucida Grande" charset="0"/>
              <a:cs typeface="Lucida Grande" charset="0"/>
              <a:sym typeface="Lucida Grande" charset="0"/>
            </a:endParaRPr>
          </a:p>
        </p:txBody>
      </p:sp>
      <p:sp>
        <p:nvSpPr>
          <p:cNvPr id="36867" name="Rectangle 3"/>
          <p:cNvSpPr>
            <a:spLocks/>
          </p:cNvSpPr>
          <p:nvPr/>
        </p:nvSpPr>
        <p:spPr bwMode="auto">
          <a:xfrm>
            <a:off x="664164" y="594195"/>
            <a:ext cx="7923963" cy="5514330"/>
          </a:xfrm>
          <a:prstGeom prst="rect">
            <a:avLst/>
          </a:prstGeom>
          <a:noFill/>
          <a:ln w="12700" cap="flat">
            <a:noFill/>
            <a:miter lim="800000"/>
            <a:headEnd type="none" w="med" len="med"/>
            <a:tailEnd type="none" w="med" len="med"/>
          </a:ln>
        </p:spPr>
        <p:txBody>
          <a:bodyPr wrap="square" lIns="0" tIns="0" rIns="0" bIns="0">
            <a:prstTxWarp prst="textNoShape">
              <a:avLst/>
            </a:prstTxWarp>
            <a:spAutoFit/>
          </a:bodyPr>
          <a:lstStyle/>
          <a:p>
            <a:pPr>
              <a:spcBef>
                <a:spcPts val="703"/>
              </a:spcBef>
            </a:pPr>
            <a:endParaRPr lang="en-US" sz="2000" dirty="0" smtClean="0">
              <a:ea typeface="Arial" charset="0"/>
              <a:cs typeface="Arial" charset="0"/>
              <a:sym typeface="Arial" charset="0"/>
            </a:endParaRPr>
          </a:p>
          <a:p>
            <a:pPr>
              <a:spcBef>
                <a:spcPts val="703"/>
              </a:spcBef>
              <a:buSzPct val="125000"/>
              <a:buFont typeface="Gill Sans" charset="0"/>
              <a:buChar char="•"/>
            </a:pPr>
            <a:r>
              <a:rPr lang="en-US" sz="2000" dirty="0" smtClean="0">
                <a:ea typeface="Arial" charset="0"/>
                <a:cs typeface="Arial" charset="0"/>
                <a:sym typeface="Arial" charset="0"/>
              </a:rPr>
              <a:t> </a:t>
            </a:r>
            <a:r>
              <a:rPr lang="en-US" sz="2000" b="1" dirty="0" smtClean="0">
                <a:solidFill>
                  <a:srgbClr val="000000"/>
                </a:solidFill>
                <a:ea typeface="Arial" charset="0"/>
                <a:cs typeface="Arial" charset="0"/>
                <a:sym typeface="Arial" charset="0"/>
              </a:rPr>
              <a:t>(~30%) </a:t>
            </a:r>
            <a:r>
              <a:rPr lang="en-US" sz="2200" b="1" dirty="0" smtClean="0">
                <a:solidFill>
                  <a:srgbClr val="000000"/>
                </a:solidFill>
                <a:ea typeface="Arial" charset="0"/>
                <a:cs typeface="Arial" charset="0"/>
                <a:sym typeface="Arial" charset="0"/>
              </a:rPr>
              <a:t>Pulsars</a:t>
            </a:r>
            <a:r>
              <a:rPr lang="en-US" sz="2200" dirty="0" smtClean="0">
                <a:solidFill>
                  <a:srgbClr val="000000"/>
                </a:solidFill>
                <a:ea typeface="Arial" charset="0"/>
                <a:cs typeface="Arial" charset="0"/>
                <a:sym typeface="Arial" charset="0"/>
              </a:rPr>
              <a:t>:  </a:t>
            </a:r>
            <a:r>
              <a:rPr lang="en-US" sz="2200" dirty="0" smtClean="0">
                <a:ea typeface="Arial" charset="0"/>
                <a:cs typeface="Arial" charset="0"/>
                <a:sym typeface="Arial" charset="0"/>
              </a:rPr>
              <a:t>Discovery </a:t>
            </a:r>
            <a:r>
              <a:rPr lang="en-US" sz="2200" dirty="0">
                <a:ea typeface="Arial" charset="0"/>
                <a:cs typeface="Arial" charset="0"/>
                <a:sym typeface="Arial" charset="0"/>
              </a:rPr>
              <a:t>of new </a:t>
            </a:r>
            <a:r>
              <a:rPr lang="en-US" sz="2200" dirty="0" smtClean="0">
                <a:ea typeface="Arial" charset="0"/>
                <a:cs typeface="Arial" charset="0"/>
                <a:sym typeface="Arial" charset="0"/>
              </a:rPr>
              <a:t>pulsars, the most massive pulsar, search for gravitational radiation</a:t>
            </a:r>
          </a:p>
          <a:p>
            <a:pPr>
              <a:spcBef>
                <a:spcPts val="703"/>
              </a:spcBef>
              <a:buSzPct val="125000"/>
              <a:buFont typeface="Gill Sans" charset="0"/>
              <a:buChar char="•"/>
            </a:pPr>
            <a:r>
              <a:rPr lang="en-US" sz="2200" dirty="0" smtClean="0">
                <a:ea typeface="Arial" charset="0"/>
                <a:cs typeface="Arial" charset="0"/>
                <a:sym typeface="Arial" charset="0"/>
              </a:rPr>
              <a:t> </a:t>
            </a:r>
            <a:r>
              <a:rPr lang="en-US" sz="2200" b="1" dirty="0" smtClean="0">
                <a:ea typeface="Arial" charset="0"/>
                <a:cs typeface="Arial" charset="0"/>
                <a:sym typeface="Arial" charset="0"/>
              </a:rPr>
              <a:t>(~30%) Neutral Hydrogen HI</a:t>
            </a:r>
            <a:r>
              <a:rPr lang="en-US" sz="2200" dirty="0" smtClean="0">
                <a:ea typeface="Arial" charset="0"/>
                <a:cs typeface="Arial" charset="0"/>
                <a:sym typeface="Arial" charset="0"/>
              </a:rPr>
              <a:t>:   Gas masses of local galaxies,  Kinematics of galaxy and local group/dark matter, HI intensity mapping at high-</a:t>
            </a:r>
            <a:r>
              <a:rPr lang="en-US" sz="2200" dirty="0" err="1" smtClean="0">
                <a:ea typeface="Arial" charset="0"/>
                <a:cs typeface="Arial" charset="0"/>
                <a:sym typeface="Arial" charset="0"/>
              </a:rPr>
              <a:t>redshift</a:t>
            </a:r>
            <a:endParaRPr lang="en-US" sz="2200" dirty="0" smtClean="0">
              <a:ea typeface="Arial" charset="0"/>
              <a:cs typeface="Arial" charset="0"/>
              <a:sym typeface="Arial" charset="0"/>
            </a:endParaRPr>
          </a:p>
          <a:p>
            <a:pPr>
              <a:spcBef>
                <a:spcPts val="703"/>
              </a:spcBef>
              <a:buSzPct val="125000"/>
              <a:buFont typeface="Gill Sans" charset="0"/>
              <a:buChar char="•"/>
            </a:pPr>
            <a:r>
              <a:rPr lang="en-US" sz="2200" b="1" dirty="0" smtClean="0">
                <a:ea typeface="Arial" charset="0"/>
                <a:cs typeface="Arial" charset="0"/>
                <a:sym typeface="Arial" charset="0"/>
              </a:rPr>
              <a:t> (~30%) High-frequency science</a:t>
            </a:r>
            <a:r>
              <a:rPr lang="en-US" sz="2200" dirty="0" smtClean="0">
                <a:ea typeface="Arial" charset="0"/>
                <a:cs typeface="Arial" charset="0"/>
                <a:sym typeface="Arial" charset="0"/>
              </a:rPr>
              <a:t>:</a:t>
            </a:r>
          </a:p>
          <a:p>
            <a:pPr marL="274320">
              <a:spcBef>
                <a:spcPts val="703"/>
              </a:spcBef>
              <a:buSzPct val="125000"/>
              <a:buFont typeface="Courier New"/>
              <a:buChar char="o"/>
            </a:pPr>
            <a:r>
              <a:rPr lang="en-US" sz="2200" dirty="0" smtClean="0">
                <a:ea typeface="Arial" charset="0"/>
                <a:cs typeface="Arial" charset="0"/>
                <a:sym typeface="Arial" charset="0"/>
              </a:rPr>
              <a:t> 90 GHz imaging with Mustang </a:t>
            </a:r>
          </a:p>
          <a:p>
            <a:pPr marL="274320">
              <a:spcBef>
                <a:spcPts val="703"/>
              </a:spcBef>
              <a:buSzPct val="125000"/>
              <a:buFont typeface="Courier New"/>
              <a:buChar char="o"/>
            </a:pPr>
            <a:r>
              <a:rPr lang="en-US" sz="2200" dirty="0" smtClean="0">
                <a:ea typeface="Arial" charset="0"/>
                <a:cs typeface="Arial" charset="0"/>
                <a:sym typeface="Arial" charset="0"/>
              </a:rPr>
              <a:t> CO at </a:t>
            </a:r>
            <a:r>
              <a:rPr lang="en-US" sz="2200" dirty="0" err="1" smtClean="0">
                <a:ea typeface="Arial" charset="0"/>
                <a:cs typeface="Arial" charset="0"/>
                <a:sym typeface="Arial" charset="0"/>
              </a:rPr>
              <a:t>redshift</a:t>
            </a:r>
            <a:r>
              <a:rPr lang="en-US" sz="2200" dirty="0" smtClean="0">
                <a:ea typeface="Arial" charset="0"/>
                <a:cs typeface="Arial" charset="0"/>
                <a:sym typeface="Arial" charset="0"/>
              </a:rPr>
              <a:t> (K/</a:t>
            </a:r>
            <a:r>
              <a:rPr lang="en-US" sz="2200" dirty="0" err="1" smtClean="0">
                <a:ea typeface="Arial" charset="0"/>
                <a:cs typeface="Arial" charset="0"/>
                <a:sym typeface="Arial" charset="0"/>
              </a:rPr>
              <a:t>Ka{+Zpectrometer</a:t>
            </a:r>
            <a:r>
              <a:rPr lang="en-US" sz="2200" dirty="0" smtClean="0">
                <a:ea typeface="Arial" charset="0"/>
                <a:cs typeface="Arial" charset="0"/>
                <a:sym typeface="Arial" charset="0"/>
              </a:rPr>
              <a:t>}/Q)</a:t>
            </a:r>
          </a:p>
          <a:p>
            <a:pPr marL="274320">
              <a:spcBef>
                <a:spcPts val="703"/>
              </a:spcBef>
              <a:buSzPct val="125000"/>
              <a:buFont typeface="Courier New"/>
              <a:buChar char="o"/>
            </a:pPr>
            <a:r>
              <a:rPr lang="en-US" sz="2200" dirty="0" smtClean="0">
                <a:ea typeface="Arial" charset="0"/>
                <a:cs typeface="Arial" charset="0"/>
                <a:sym typeface="Arial" charset="0"/>
              </a:rPr>
              <a:t> Interstellar </a:t>
            </a:r>
            <a:r>
              <a:rPr lang="en-US" sz="2200" dirty="0">
                <a:ea typeface="Arial" charset="0"/>
                <a:cs typeface="Arial" charset="0"/>
                <a:sym typeface="Arial" charset="0"/>
              </a:rPr>
              <a:t>Organic </a:t>
            </a:r>
            <a:r>
              <a:rPr lang="en-US" sz="2200" dirty="0" smtClean="0">
                <a:ea typeface="Arial" charset="0"/>
                <a:cs typeface="Arial" charset="0"/>
                <a:sym typeface="Arial" charset="0"/>
              </a:rPr>
              <a:t>Molecules &amp; </a:t>
            </a:r>
            <a:r>
              <a:rPr lang="en-US" sz="2200" dirty="0" err="1" smtClean="0">
                <a:ea typeface="Arial" charset="0"/>
                <a:cs typeface="Arial" charset="0"/>
                <a:sym typeface="Arial" charset="0"/>
              </a:rPr>
              <a:t>Astro</a:t>
            </a:r>
            <a:r>
              <a:rPr lang="en-US" sz="2200" dirty="0" smtClean="0">
                <a:ea typeface="Arial" charset="0"/>
                <a:cs typeface="Arial" charset="0"/>
                <a:sym typeface="Arial" charset="0"/>
              </a:rPr>
              <a:t>-chemistry</a:t>
            </a:r>
          </a:p>
          <a:p>
            <a:pPr marL="274320">
              <a:spcBef>
                <a:spcPts val="703"/>
              </a:spcBef>
              <a:buSzPct val="125000"/>
              <a:buFont typeface="Courier New"/>
              <a:buChar char="o"/>
            </a:pPr>
            <a:r>
              <a:rPr lang="en-US" sz="2200" dirty="0" smtClean="0">
                <a:ea typeface="Arial" charset="0"/>
                <a:cs typeface="Arial" charset="0"/>
                <a:sym typeface="Arial" charset="0"/>
              </a:rPr>
              <a:t> Masers:  black hole masses, distances via proper motions </a:t>
            </a:r>
          </a:p>
          <a:p>
            <a:pPr marL="274320">
              <a:spcBef>
                <a:spcPts val="703"/>
              </a:spcBef>
              <a:buSzPct val="125000"/>
              <a:buFont typeface="Courier New"/>
              <a:buChar char="o"/>
            </a:pPr>
            <a:r>
              <a:rPr lang="en-US" sz="2200" dirty="0" smtClean="0">
                <a:ea typeface="Arial" charset="0"/>
                <a:cs typeface="Arial" charset="0"/>
                <a:sym typeface="Arial" charset="0"/>
              </a:rPr>
              <a:t> Star Formation:  NH3 mapping (KFPA)</a:t>
            </a:r>
          </a:p>
          <a:p>
            <a:pPr>
              <a:spcBef>
                <a:spcPts val="703"/>
              </a:spcBef>
              <a:buSzPct val="125000"/>
              <a:buFont typeface="Gill Sans" charset="0"/>
              <a:buChar char="•"/>
            </a:pPr>
            <a:r>
              <a:rPr lang="en-US" sz="2200" dirty="0" smtClean="0">
                <a:ea typeface="Arial" charset="0"/>
                <a:cs typeface="Arial" charset="0"/>
                <a:sym typeface="Arial" charset="0"/>
              </a:rPr>
              <a:t> Solar system astronomy (radar mapping)</a:t>
            </a:r>
          </a:p>
          <a:p>
            <a:pPr>
              <a:spcBef>
                <a:spcPts val="703"/>
              </a:spcBef>
              <a:buSzPct val="125000"/>
              <a:buFont typeface="Gill Sans" charset="0"/>
              <a:buChar char="•"/>
            </a:pPr>
            <a:endParaRPr lang="en-US" sz="1600" dirty="0">
              <a:ea typeface="Arial" charset="0"/>
              <a:cs typeface="Arial" charset="0"/>
              <a:sym typeface="Arial" charset="0"/>
            </a:endParaRPr>
          </a:p>
        </p:txBody>
      </p:sp>
      <p:sp>
        <p:nvSpPr>
          <p:cNvPr id="36868" name="Rectangle 4"/>
          <p:cNvSpPr>
            <a:spLocks/>
          </p:cNvSpPr>
          <p:nvPr/>
        </p:nvSpPr>
        <p:spPr bwMode="auto">
          <a:xfrm>
            <a:off x="639241" y="267891"/>
            <a:ext cx="7215188" cy="455414"/>
          </a:xfrm>
          <a:prstGeom prst="rect">
            <a:avLst/>
          </a:prstGeom>
          <a:noFill/>
          <a:ln w="12700" cap="flat">
            <a:noFill/>
            <a:miter lim="800000"/>
            <a:headEnd type="none" w="med" len="med"/>
            <a:tailEnd type="none" w="med" len="med"/>
          </a:ln>
        </p:spPr>
        <p:txBody>
          <a:bodyPr lIns="0" tIns="0" rIns="28573" bIns="0">
            <a:prstTxWarp prst="textNoShape">
              <a:avLst/>
            </a:prstTxWarp>
          </a:bodyPr>
          <a:lstStyle/>
          <a:p>
            <a:pPr marL="27905"/>
            <a:r>
              <a:rPr lang="en-US" sz="2800" b="1" dirty="0" smtClean="0">
                <a:solidFill>
                  <a:srgbClr val="800000"/>
                </a:solidFill>
                <a:latin typeface="Lucida Grande" charset="0"/>
                <a:ea typeface="Lucida Grande" charset="0"/>
                <a:cs typeface="Lucida Grande" charset="0"/>
                <a:sym typeface="Lucida Grande" charset="0"/>
              </a:rPr>
              <a:t>Some Key GBT Science Areas:</a:t>
            </a:r>
            <a:endParaRPr lang="en-US" sz="2800" b="1" dirty="0">
              <a:solidFill>
                <a:srgbClr val="800000"/>
              </a:solidFill>
              <a:latin typeface="Lucida Grande" charset="0"/>
              <a:ea typeface="Lucida Grande" charset="0"/>
              <a:cs typeface="Lucida Grande" charset="0"/>
              <a:sym typeface="Lucida Grande" charset="0"/>
            </a:endParaRPr>
          </a:p>
        </p:txBody>
      </p:sp>
      <p:sp>
        <p:nvSpPr>
          <p:cNvPr id="6" name="Slide Number Placeholder 5"/>
          <p:cNvSpPr>
            <a:spLocks noGrp="1"/>
          </p:cNvSpPr>
          <p:nvPr>
            <p:ph type="sldNum" sz="quarter" idx="11"/>
          </p:nvPr>
        </p:nvSpPr>
        <p:spPr/>
        <p:txBody>
          <a:bodyPr/>
          <a:lstStyle/>
          <a:p>
            <a:pPr>
              <a:defRPr/>
            </a:pPr>
            <a:fld id="{10E1D5A2-15D6-4292-8B9A-BC59AF07FEB8}" type="slidenum">
              <a:rPr lang="en-US" smtClean="0"/>
              <a:pPr>
                <a:defRPr/>
              </a:pPr>
              <a:t>12</a:t>
            </a:fld>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6"/>
          <p:cNvSpPr>
            <a:spLocks noGrp="1"/>
          </p:cNvSpPr>
          <p:nvPr>
            <p:ph type="title" idx="4294967295"/>
          </p:nvPr>
        </p:nvSpPr>
        <p:spPr>
          <a:xfrm>
            <a:off x="177552" y="193081"/>
            <a:ext cx="5263987" cy="708150"/>
          </a:xfrm>
        </p:spPr>
        <p:txBody>
          <a:bodyPr/>
          <a:lstStyle/>
          <a:p>
            <a:pPr>
              <a:defRPr/>
            </a:pPr>
            <a:r>
              <a:rPr lang="en-US" sz="2800" dirty="0" smtClean="0">
                <a:solidFill>
                  <a:prstClr val="white"/>
                </a:solidFill>
              </a:rPr>
              <a:t>Pulsar timing results</a:t>
            </a:r>
            <a:r>
              <a:rPr lang="en-US" dirty="0" smtClean="0">
                <a:solidFill>
                  <a:schemeClr val="accent2">
                    <a:lumMod val="60000"/>
                    <a:lumOff val="40000"/>
                  </a:schemeClr>
                </a:solidFill>
                <a:cs typeface="GillSans" pitchFamily="48" charset="0"/>
              </a:rPr>
              <a:t/>
            </a:r>
            <a:br>
              <a:rPr lang="en-US" dirty="0" smtClean="0">
                <a:solidFill>
                  <a:schemeClr val="accent2">
                    <a:lumMod val="60000"/>
                    <a:lumOff val="40000"/>
                  </a:schemeClr>
                </a:solidFill>
                <a:cs typeface="GillSans" pitchFamily="48" charset="0"/>
              </a:rPr>
            </a:br>
            <a:endParaRPr lang="en-US" sz="2000" dirty="0" smtClean="0">
              <a:solidFill>
                <a:schemeClr val="accent2">
                  <a:lumMod val="60000"/>
                  <a:lumOff val="40000"/>
                </a:schemeClr>
              </a:solidFill>
              <a:cs typeface="GillSans" pitchFamily="48" charset="0"/>
            </a:endParaRPr>
          </a:p>
        </p:txBody>
      </p:sp>
      <p:sp>
        <p:nvSpPr>
          <p:cNvPr id="32771" name="Slide Number Placeholder 3"/>
          <p:cNvSpPr>
            <a:spLocks noGrp="1"/>
          </p:cNvSpPr>
          <p:nvPr>
            <p:ph type="sldNum" sz="quarter" idx="11"/>
          </p:nvPr>
        </p:nvSpPr>
        <p:spPr bwMode="auto">
          <a:noFill/>
          <a:ln>
            <a:miter lim="800000"/>
            <a:headEnd/>
            <a:tailEnd/>
          </a:ln>
        </p:spPr>
        <p:txBody>
          <a:bodyPr/>
          <a:lstStyle/>
          <a:p>
            <a:fld id="{DEB000BC-7A58-448C-8B10-85256AE23667}" type="slidenum">
              <a:rPr lang="en-US" smtClean="0">
                <a:solidFill>
                  <a:srgbClr val="FFFFFF"/>
                </a:solidFill>
                <a:latin typeface="Gill Sans" pitchFamily="17" charset="0"/>
                <a:ea typeface="ＭＳ Ｐゴシック" pitchFamily="48" charset="-128"/>
              </a:rPr>
              <a:pPr/>
              <a:t>13</a:t>
            </a:fld>
            <a:endParaRPr lang="en-US" dirty="0" smtClean="0">
              <a:solidFill>
                <a:srgbClr val="FFFFFF"/>
              </a:solidFill>
              <a:latin typeface="Gill Sans" pitchFamily="17" charset="0"/>
              <a:ea typeface="ＭＳ Ｐゴシック" pitchFamily="48" charset="-128"/>
            </a:endParaRPr>
          </a:p>
        </p:txBody>
      </p:sp>
      <p:pic>
        <p:nvPicPr>
          <p:cNvPr id="32776" name="Picture 11" descr="C:\MainFiles\talks\gbttalks\side6_pulsar.gif"/>
          <p:cNvPicPr>
            <a:picLocks noChangeAspect="1" noChangeArrowheads="1" noCrop="1"/>
          </p:cNvPicPr>
          <p:nvPr/>
        </p:nvPicPr>
        <p:blipFill>
          <a:blip r:embed="rId3"/>
          <a:srcRect/>
          <a:stretch>
            <a:fillRect/>
          </a:stretch>
        </p:blipFill>
        <p:spPr bwMode="auto">
          <a:xfrm>
            <a:off x="809759" y="1316550"/>
            <a:ext cx="1905000" cy="1428750"/>
          </a:xfrm>
          <a:prstGeom prst="rect">
            <a:avLst/>
          </a:prstGeom>
          <a:noFill/>
          <a:ln w="9525">
            <a:noFill/>
            <a:miter lim="800000"/>
            <a:headEnd/>
            <a:tailEnd/>
          </a:ln>
        </p:spPr>
      </p:pic>
      <p:pic>
        <p:nvPicPr>
          <p:cNvPr id="14" name="Picture 7"/>
          <p:cNvPicPr>
            <a:picLocks noChangeAspect="1" noChangeArrowheads="1"/>
          </p:cNvPicPr>
          <p:nvPr/>
        </p:nvPicPr>
        <p:blipFill>
          <a:blip r:embed="rId4"/>
          <a:srcRect/>
          <a:stretch>
            <a:fillRect/>
          </a:stretch>
        </p:blipFill>
        <p:spPr bwMode="auto">
          <a:xfrm>
            <a:off x="457200" y="3469322"/>
            <a:ext cx="3151187" cy="3171825"/>
          </a:xfrm>
          <a:prstGeom prst="rect">
            <a:avLst/>
          </a:prstGeom>
          <a:noFill/>
          <a:ln w="12700">
            <a:noFill/>
            <a:miter lim="800000"/>
            <a:headEnd/>
            <a:tailEnd/>
          </a:ln>
        </p:spPr>
      </p:pic>
      <p:sp>
        <p:nvSpPr>
          <p:cNvPr id="15" name="Rectangle 5"/>
          <p:cNvSpPr>
            <a:spLocks/>
          </p:cNvSpPr>
          <p:nvPr/>
        </p:nvSpPr>
        <p:spPr bwMode="auto">
          <a:xfrm>
            <a:off x="3779266" y="5703668"/>
            <a:ext cx="3685763" cy="1031875"/>
          </a:xfrm>
          <a:prstGeom prst="rect">
            <a:avLst/>
          </a:prstGeom>
          <a:solidFill>
            <a:schemeClr val="tx1"/>
          </a:solidFill>
          <a:ln w="12700">
            <a:noFill/>
            <a:miter lim="800000"/>
            <a:headEnd/>
            <a:tailEnd/>
          </a:ln>
        </p:spPr>
        <p:txBody>
          <a:bodyPr lIns="0" tIns="0" rIns="0" bIns="0" anchor="ctr"/>
          <a:lstStyle/>
          <a:p>
            <a:pPr defTabSz="642938"/>
            <a:r>
              <a:rPr lang="en-US" sz="2000" dirty="0" smtClean="0">
                <a:solidFill>
                  <a:prstClr val="white"/>
                </a:solidFill>
                <a:latin typeface="Gill Sans MT" pitchFamily="34" charset="0"/>
              </a:rPr>
              <a:t>Measuring binary pair eccentricity to test general relativity</a:t>
            </a:r>
            <a:endParaRPr lang="en-US" sz="2000" dirty="0">
              <a:solidFill>
                <a:prstClr val="white"/>
              </a:solidFill>
              <a:latin typeface="Gill Sans MT" pitchFamily="34" charset="0"/>
            </a:endParaRPr>
          </a:p>
        </p:txBody>
      </p:sp>
      <p:pic>
        <p:nvPicPr>
          <p:cNvPr id="2055" name="Picture 7" descr="Neutron star mass-radius diagram."/>
          <p:cNvPicPr>
            <a:picLocks noChangeAspect="1" noChangeArrowheads="1"/>
          </p:cNvPicPr>
          <p:nvPr/>
        </p:nvPicPr>
        <p:blipFill>
          <a:blip r:embed="rId5"/>
          <a:srcRect/>
          <a:stretch>
            <a:fillRect/>
          </a:stretch>
        </p:blipFill>
        <p:spPr bwMode="auto">
          <a:xfrm>
            <a:off x="4159806" y="901231"/>
            <a:ext cx="4917194" cy="3794453"/>
          </a:xfrm>
          <a:prstGeom prst="rect">
            <a:avLst/>
          </a:prstGeom>
          <a:noFill/>
        </p:spPr>
      </p:pic>
      <p:sp>
        <p:nvSpPr>
          <p:cNvPr id="10" name="TextBox 9"/>
          <p:cNvSpPr txBox="1"/>
          <p:nvPr/>
        </p:nvSpPr>
        <p:spPr>
          <a:xfrm>
            <a:off x="5779449" y="4695685"/>
            <a:ext cx="3326823" cy="1015663"/>
          </a:xfrm>
          <a:prstGeom prst="rect">
            <a:avLst/>
          </a:prstGeom>
          <a:noFill/>
        </p:spPr>
        <p:txBody>
          <a:bodyPr wrap="square" rtlCol="0">
            <a:spAutoFit/>
          </a:bodyPr>
          <a:lstStyle/>
          <a:p>
            <a:pPr eaLnBrk="0" hangingPunct="0">
              <a:spcBef>
                <a:spcPts val="0"/>
              </a:spcBef>
            </a:pPr>
            <a:r>
              <a:rPr lang="en-US" sz="2000" dirty="0" smtClean="0">
                <a:solidFill>
                  <a:srgbClr val="FFFFFF"/>
                </a:solidFill>
                <a:latin typeface="+mn-lt"/>
                <a:cs typeface="Gill Sans" pitchFamily="17" charset="0"/>
              </a:rPr>
              <a:t>Most massive neutron star</a:t>
            </a:r>
            <a:r>
              <a:rPr lang="en-US" sz="2000" dirty="0" smtClean="0">
                <a:solidFill>
                  <a:srgbClr val="FFFFFF"/>
                </a:solidFill>
                <a:ea typeface="Arial" charset="0"/>
                <a:cs typeface="Arial" charset="0"/>
                <a:sym typeface="Arial" charset="0"/>
              </a:rPr>
              <a:t> </a:t>
            </a:r>
          </a:p>
          <a:p>
            <a:pPr eaLnBrk="0" hangingPunct="0">
              <a:spcBef>
                <a:spcPts val="0"/>
              </a:spcBef>
            </a:pPr>
            <a:r>
              <a:rPr lang="en-US" sz="2000" dirty="0" smtClean="0">
                <a:solidFill>
                  <a:srgbClr val="FFFFFF"/>
                </a:solidFill>
                <a:ea typeface="Arial" charset="0"/>
                <a:cs typeface="Arial" charset="0"/>
                <a:sym typeface="Arial" charset="0"/>
              </a:rPr>
              <a:t>PSG J1614-2230 </a:t>
            </a:r>
            <a:r>
              <a:rPr lang="en-US" sz="2000" dirty="0" smtClean="0">
                <a:solidFill>
                  <a:srgbClr val="FFFFFF"/>
                </a:solidFill>
                <a:latin typeface="+mn-lt"/>
                <a:cs typeface="Gill Sans" pitchFamily="17" charset="0"/>
              </a:rPr>
              <a:t>~2M(sun)</a:t>
            </a:r>
          </a:p>
          <a:p>
            <a:pPr eaLnBrk="0" hangingPunct="0">
              <a:spcBef>
                <a:spcPts val="0"/>
              </a:spcBef>
            </a:pPr>
            <a:r>
              <a:rPr lang="en-US" sz="2000" dirty="0" smtClean="0">
                <a:solidFill>
                  <a:srgbClr val="FFFFFF"/>
                </a:solidFill>
                <a:latin typeface="+mn-lt"/>
                <a:cs typeface="Gill Sans" pitchFamily="17" charset="0"/>
              </a:rPr>
              <a:t>Demorest et al. 2010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6"/>
          <p:cNvSpPr>
            <a:spLocks noGrp="1"/>
          </p:cNvSpPr>
          <p:nvPr>
            <p:ph type="title" idx="4294967295"/>
          </p:nvPr>
        </p:nvSpPr>
        <p:spPr>
          <a:xfrm>
            <a:off x="352332" y="146477"/>
            <a:ext cx="5159121" cy="1116639"/>
          </a:xfrm>
        </p:spPr>
        <p:txBody>
          <a:bodyPr/>
          <a:lstStyle/>
          <a:p>
            <a:pPr>
              <a:defRPr/>
            </a:pPr>
            <a:r>
              <a:rPr lang="en-US" dirty="0" smtClean="0">
                <a:solidFill>
                  <a:schemeClr val="accent2">
                    <a:lumMod val="60000"/>
                    <a:lumOff val="40000"/>
                  </a:schemeClr>
                </a:solidFill>
                <a:cs typeface="GillSans" pitchFamily="48" charset="0"/>
              </a:rPr>
              <a:t>Gravity Waves</a:t>
            </a:r>
            <a:br>
              <a:rPr lang="en-US" dirty="0" smtClean="0">
                <a:solidFill>
                  <a:schemeClr val="accent2">
                    <a:lumMod val="60000"/>
                    <a:lumOff val="40000"/>
                  </a:schemeClr>
                </a:solidFill>
                <a:cs typeface="GillSans" pitchFamily="48" charset="0"/>
              </a:rPr>
            </a:br>
            <a:r>
              <a:rPr lang="en-US" dirty="0" err="1" smtClean="0">
                <a:solidFill>
                  <a:schemeClr val="accent2">
                    <a:lumMod val="60000"/>
                    <a:lumOff val="40000"/>
                  </a:schemeClr>
                </a:solidFill>
                <a:cs typeface="GillSans" pitchFamily="48" charset="0"/>
              </a:rPr>
              <a:t>NANOGrav</a:t>
            </a:r>
            <a:r>
              <a:rPr lang="en-US" dirty="0" smtClean="0">
                <a:solidFill>
                  <a:schemeClr val="accent2">
                    <a:lumMod val="60000"/>
                    <a:lumOff val="40000"/>
                  </a:schemeClr>
                </a:solidFill>
                <a:cs typeface="GillSans" pitchFamily="48" charset="0"/>
              </a:rPr>
              <a:t/>
            </a:r>
            <a:br>
              <a:rPr lang="en-US" dirty="0" smtClean="0">
                <a:solidFill>
                  <a:schemeClr val="accent2">
                    <a:lumMod val="60000"/>
                    <a:lumOff val="40000"/>
                  </a:schemeClr>
                </a:solidFill>
                <a:cs typeface="GillSans" pitchFamily="48" charset="0"/>
              </a:rPr>
            </a:br>
            <a:endParaRPr lang="en-US" sz="2000" dirty="0" smtClean="0">
              <a:solidFill>
                <a:schemeClr val="accent2">
                  <a:lumMod val="60000"/>
                  <a:lumOff val="40000"/>
                </a:schemeClr>
              </a:solidFill>
              <a:cs typeface="GillSans" pitchFamily="48" charset="0"/>
            </a:endParaRPr>
          </a:p>
        </p:txBody>
      </p:sp>
      <p:sp>
        <p:nvSpPr>
          <p:cNvPr id="32771" name="Slide Number Placeholder 3"/>
          <p:cNvSpPr>
            <a:spLocks noGrp="1"/>
          </p:cNvSpPr>
          <p:nvPr>
            <p:ph type="sldNum" sz="quarter" idx="11"/>
          </p:nvPr>
        </p:nvSpPr>
        <p:spPr bwMode="auto">
          <a:noFill/>
          <a:ln>
            <a:miter lim="800000"/>
            <a:headEnd/>
            <a:tailEnd/>
          </a:ln>
        </p:spPr>
        <p:txBody>
          <a:bodyPr/>
          <a:lstStyle/>
          <a:p>
            <a:fld id="{DEB000BC-7A58-448C-8B10-85256AE23667}" type="slidenum">
              <a:rPr lang="en-US" smtClean="0">
                <a:latin typeface="Gill Sans" pitchFamily="17" charset="0"/>
                <a:ea typeface="ＭＳ Ｐゴシック" pitchFamily="48" charset="-128"/>
              </a:rPr>
              <a:pPr/>
              <a:t>14</a:t>
            </a:fld>
            <a:endParaRPr lang="en-US" smtClean="0">
              <a:latin typeface="Gill Sans" pitchFamily="17" charset="0"/>
              <a:ea typeface="ＭＳ Ｐゴシック" pitchFamily="48" charset="-128"/>
            </a:endParaRPr>
          </a:p>
        </p:txBody>
      </p:sp>
      <p:sp>
        <p:nvSpPr>
          <p:cNvPr id="32773" name="Rectangle 5"/>
          <p:cNvSpPr>
            <a:spLocks/>
          </p:cNvSpPr>
          <p:nvPr/>
        </p:nvSpPr>
        <p:spPr bwMode="auto">
          <a:xfrm>
            <a:off x="234878" y="4124667"/>
            <a:ext cx="3256677" cy="1997565"/>
          </a:xfrm>
          <a:prstGeom prst="rect">
            <a:avLst/>
          </a:prstGeom>
          <a:solidFill>
            <a:schemeClr val="tx1"/>
          </a:solidFill>
          <a:ln w="12700">
            <a:noFill/>
            <a:miter lim="800000"/>
            <a:headEnd/>
            <a:tailEnd/>
          </a:ln>
        </p:spPr>
        <p:txBody>
          <a:bodyPr lIns="0" tIns="0" rIns="0" bIns="0" anchor="ctr"/>
          <a:lstStyle/>
          <a:p>
            <a:pPr algn="ctr" defTabSz="642938"/>
            <a:r>
              <a:rPr lang="en-US" dirty="0" smtClean="0">
                <a:solidFill>
                  <a:prstClr val="white"/>
                </a:solidFill>
                <a:latin typeface="Gill Sans MT" pitchFamily="34" charset="0"/>
              </a:rPr>
              <a:t>The GBT may provide first detection of  gravitational waves</a:t>
            </a:r>
          </a:p>
          <a:p>
            <a:pPr algn="ctr" defTabSz="642938"/>
            <a:endParaRPr lang="en-US" sz="2000" dirty="0" smtClean="0">
              <a:solidFill>
                <a:prstClr val="white"/>
              </a:solidFill>
              <a:latin typeface="Gill Sans MT" pitchFamily="34" charset="0"/>
            </a:endParaRPr>
          </a:p>
          <a:p>
            <a:pPr algn="ctr" defTabSz="642938"/>
            <a:r>
              <a:rPr lang="en-US" sz="1800" dirty="0" smtClean="0">
                <a:solidFill>
                  <a:prstClr val="white"/>
                </a:solidFill>
                <a:latin typeface="Gill Sans MT" pitchFamily="34" charset="0"/>
              </a:rPr>
              <a:t>Need 40 pulsars with &lt;100ns timing residuals</a:t>
            </a:r>
            <a:endParaRPr lang="en-US" sz="1800" dirty="0">
              <a:solidFill>
                <a:prstClr val="white"/>
              </a:solidFill>
              <a:latin typeface="Gill Sans MT" pitchFamily="34" charset="0"/>
            </a:endParaRPr>
          </a:p>
        </p:txBody>
      </p:sp>
      <p:pic>
        <p:nvPicPr>
          <p:cNvPr id="11" name="Picture 12" descr="compare.tiff"/>
          <p:cNvPicPr>
            <a:picLocks noChangeAspect="1"/>
          </p:cNvPicPr>
          <p:nvPr/>
        </p:nvPicPr>
        <p:blipFill>
          <a:blip r:embed="rId3"/>
          <a:srcRect/>
          <a:stretch>
            <a:fillRect/>
          </a:stretch>
        </p:blipFill>
        <p:spPr bwMode="auto">
          <a:xfrm>
            <a:off x="217360" y="1391277"/>
            <a:ext cx="4220308" cy="2635119"/>
          </a:xfrm>
          <a:prstGeom prst="rect">
            <a:avLst/>
          </a:prstGeom>
          <a:noFill/>
          <a:ln w="9525">
            <a:noFill/>
            <a:miter lim="800000"/>
            <a:headEnd/>
            <a:tailEnd/>
          </a:ln>
        </p:spPr>
      </p:pic>
      <p:pic>
        <p:nvPicPr>
          <p:cNvPr id="12" name="Picture 5" descr="backer.tiff"/>
          <p:cNvPicPr>
            <a:picLocks noChangeAspect="1"/>
          </p:cNvPicPr>
          <p:nvPr/>
        </p:nvPicPr>
        <p:blipFill>
          <a:blip r:embed="rId4"/>
          <a:srcRect/>
          <a:stretch>
            <a:fillRect/>
          </a:stretch>
        </p:blipFill>
        <p:spPr bwMode="auto">
          <a:xfrm>
            <a:off x="5053276" y="204298"/>
            <a:ext cx="3866768" cy="3860409"/>
          </a:xfrm>
          <a:prstGeom prst="rect">
            <a:avLst/>
          </a:prstGeom>
          <a:noFill/>
          <a:ln w="9525">
            <a:noFill/>
            <a:miter lim="800000"/>
            <a:headEnd/>
            <a:tailEnd/>
          </a:ln>
        </p:spPr>
      </p:pic>
      <p:pic>
        <p:nvPicPr>
          <p:cNvPr id="9" name="Content Placeholder 3" descr="improvement.tiff"/>
          <p:cNvPicPr>
            <a:picLocks noGrp="1" noChangeAspect="1"/>
          </p:cNvPicPr>
          <p:nvPr>
            <p:ph idx="1"/>
          </p:nvPr>
        </p:nvPicPr>
        <p:blipFill>
          <a:blip r:embed="rId5"/>
          <a:srcRect b="548"/>
          <a:stretch>
            <a:fillRect/>
          </a:stretch>
        </p:blipFill>
        <p:spPr>
          <a:xfrm>
            <a:off x="3747923" y="4189968"/>
            <a:ext cx="5220237" cy="2531507"/>
          </a:xfrm>
        </p:spPr>
      </p:pic>
      <p:pic>
        <p:nvPicPr>
          <p:cNvPr id="10" name="Picture 13" descr="NanogravLogoBoxWeb.jpg"/>
          <p:cNvPicPr>
            <a:picLocks noChangeAspect="1"/>
          </p:cNvPicPr>
          <p:nvPr/>
        </p:nvPicPr>
        <p:blipFill>
          <a:blip r:embed="rId6"/>
          <a:srcRect/>
          <a:stretch>
            <a:fillRect/>
          </a:stretch>
        </p:blipFill>
        <p:spPr bwMode="auto">
          <a:xfrm>
            <a:off x="33138" y="6109137"/>
            <a:ext cx="1026942" cy="628085"/>
          </a:xfrm>
          <a:prstGeom prst="rect">
            <a:avLst/>
          </a:prstGeom>
          <a:noFill/>
          <a:ln w="9525">
            <a:noFill/>
            <a:miter lim="800000"/>
            <a:headEnd/>
            <a:tailEnd/>
          </a:ln>
        </p:spPr>
      </p:pic>
      <p:cxnSp>
        <p:nvCxnSpPr>
          <p:cNvPr id="14" name="Straight Connector 13"/>
          <p:cNvCxnSpPr/>
          <p:nvPr/>
        </p:nvCxnSpPr>
        <p:spPr>
          <a:xfrm>
            <a:off x="3416906" y="2584580"/>
            <a:ext cx="6400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387307" y="3424335"/>
            <a:ext cx="2743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950098" y="2761861"/>
            <a:ext cx="1268963" cy="548640"/>
          </a:xfrm>
          <a:prstGeom prst="rect">
            <a:avLst/>
          </a:prstGeom>
          <a:solidFill>
            <a:schemeClr val="bg1">
              <a:alpha val="44000"/>
            </a:schemeClr>
          </a:solidFill>
          <a:ln w="952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5842" name="Group 13"/>
          <p:cNvGrpSpPr>
            <a:grpSpLocks/>
          </p:cNvGrpSpPr>
          <p:nvPr/>
        </p:nvGrpSpPr>
        <p:grpSpPr bwMode="auto">
          <a:xfrm>
            <a:off x="53975" y="1654175"/>
            <a:ext cx="4391025" cy="5121275"/>
            <a:chOff x="324" y="515"/>
            <a:chExt cx="3285" cy="3746"/>
          </a:xfrm>
        </p:grpSpPr>
        <p:grpSp>
          <p:nvGrpSpPr>
            <p:cNvPr id="35847" name="Group 11"/>
            <p:cNvGrpSpPr>
              <a:grpSpLocks/>
            </p:cNvGrpSpPr>
            <p:nvPr/>
          </p:nvGrpSpPr>
          <p:grpSpPr bwMode="auto">
            <a:xfrm>
              <a:off x="324" y="515"/>
              <a:ext cx="3285" cy="3746"/>
              <a:chOff x="324" y="515"/>
              <a:chExt cx="3285" cy="3746"/>
            </a:xfrm>
          </p:grpSpPr>
          <p:pic>
            <p:nvPicPr>
              <p:cNvPr id="35849" name="Picture 2"/>
              <p:cNvPicPr>
                <a:picLocks noChangeAspect="1" noChangeArrowheads="1"/>
              </p:cNvPicPr>
              <p:nvPr/>
            </p:nvPicPr>
            <p:blipFill>
              <a:blip r:embed="rId3"/>
              <a:srcRect/>
              <a:stretch>
                <a:fillRect/>
              </a:stretch>
            </p:blipFill>
            <p:spPr bwMode="auto">
              <a:xfrm>
                <a:off x="324" y="515"/>
                <a:ext cx="3285" cy="3746"/>
              </a:xfrm>
              <a:prstGeom prst="rect">
                <a:avLst/>
              </a:prstGeom>
              <a:noFill/>
              <a:ln w="12700">
                <a:noFill/>
                <a:miter lim="800000"/>
                <a:headEnd/>
                <a:tailEnd/>
              </a:ln>
            </p:spPr>
          </p:pic>
          <p:sp>
            <p:nvSpPr>
              <p:cNvPr id="35850" name="Rectangle 3"/>
              <p:cNvSpPr>
                <a:spLocks/>
              </p:cNvSpPr>
              <p:nvPr/>
            </p:nvSpPr>
            <p:spPr bwMode="auto">
              <a:xfrm>
                <a:off x="2021" y="4120"/>
                <a:ext cx="1588" cy="111"/>
              </a:xfrm>
              <a:prstGeom prst="rect">
                <a:avLst/>
              </a:prstGeom>
              <a:noFill/>
              <a:ln w="12700">
                <a:noFill/>
                <a:miter lim="800000"/>
                <a:headEnd/>
                <a:tailEnd/>
              </a:ln>
            </p:spPr>
            <p:txBody>
              <a:bodyPr lIns="0" tIns="0" rIns="0" bIns="0" anchor="ctr"/>
              <a:lstStyle/>
              <a:p>
                <a:pPr algn="ctr" defTabSz="642938"/>
                <a:r>
                  <a:rPr lang="en-US" sz="1800" i="1">
                    <a:solidFill>
                      <a:schemeClr val="bg1"/>
                    </a:solidFill>
                    <a:latin typeface="Gill Sans MT" pitchFamily="34" charset="0"/>
                    <a:cs typeface="Arial" charset="0"/>
                    <a:sym typeface="Arial" charset="0"/>
                  </a:rPr>
                  <a:t>Thilker et al 2004 ApJ</a:t>
                </a:r>
              </a:p>
            </p:txBody>
          </p:sp>
        </p:grpSp>
        <p:sp>
          <p:nvSpPr>
            <p:cNvPr id="35848" name="Rectangle 9"/>
            <p:cNvSpPr>
              <a:spLocks/>
            </p:cNvSpPr>
            <p:nvPr/>
          </p:nvSpPr>
          <p:spPr bwMode="auto">
            <a:xfrm>
              <a:off x="411" y="4107"/>
              <a:ext cx="895" cy="125"/>
            </a:xfrm>
            <a:prstGeom prst="rect">
              <a:avLst/>
            </a:prstGeom>
            <a:solidFill>
              <a:schemeClr val="accent1"/>
            </a:solidFill>
            <a:ln w="12700">
              <a:noFill/>
              <a:miter lim="800000"/>
              <a:headEnd/>
              <a:tailEnd/>
            </a:ln>
          </p:spPr>
          <p:txBody>
            <a:bodyPr wrap="none" lIns="0" tIns="0" rIns="0" bIns="0" anchor="ctr">
              <a:spAutoFit/>
            </a:bodyPr>
            <a:lstStyle/>
            <a:p>
              <a:pPr algn="ctr" defTabSz="642938"/>
              <a:r>
                <a:rPr lang="en-US" sz="1300" dirty="0" err="1">
                  <a:solidFill>
                    <a:srgbClr val="0000FF"/>
                  </a:solidFill>
                  <a:cs typeface="Arial" charset="0"/>
                  <a:sym typeface="Arial" charset="0"/>
                </a:rPr>
                <a:t>Westerbork</a:t>
              </a:r>
              <a:r>
                <a:rPr lang="en-US" sz="1300" dirty="0">
                  <a:cs typeface="Arial" charset="0"/>
                  <a:sym typeface="Arial" charset="0"/>
                </a:rPr>
                <a:t> + </a:t>
              </a:r>
              <a:r>
                <a:rPr lang="en-US" sz="1300" dirty="0">
                  <a:solidFill>
                    <a:srgbClr val="FF0000"/>
                  </a:solidFill>
                  <a:cs typeface="Arial" charset="0"/>
                  <a:sym typeface="Arial" charset="0"/>
                </a:rPr>
                <a:t>GBT</a:t>
              </a:r>
              <a:r>
                <a:rPr lang="en-US" sz="1300" dirty="0">
                  <a:cs typeface="Arial" charset="0"/>
                  <a:sym typeface="Arial" charset="0"/>
                </a:rPr>
                <a:t> </a:t>
              </a:r>
            </a:p>
          </p:txBody>
        </p:sp>
      </p:grpSp>
      <p:sp>
        <p:nvSpPr>
          <p:cNvPr id="30723" name="Rectangle 6"/>
          <p:cNvSpPr>
            <a:spLocks noGrp="1"/>
          </p:cNvSpPr>
          <p:nvPr>
            <p:ph type="title" idx="4294967295"/>
          </p:nvPr>
        </p:nvSpPr>
        <p:spPr/>
        <p:txBody>
          <a:bodyPr/>
          <a:lstStyle/>
          <a:p>
            <a:pPr>
              <a:defRPr/>
            </a:pPr>
            <a:r>
              <a:rPr lang="en-US" dirty="0" smtClean="0">
                <a:solidFill>
                  <a:schemeClr val="accent2">
                    <a:lumMod val="60000"/>
                    <a:lumOff val="40000"/>
                  </a:schemeClr>
                </a:solidFill>
                <a:cs typeface="GillSans" pitchFamily="48" charset="0"/>
              </a:rPr>
              <a:t>Local Galaxies and Dark matter via HI</a:t>
            </a:r>
            <a:br>
              <a:rPr lang="en-US" dirty="0" smtClean="0">
                <a:solidFill>
                  <a:schemeClr val="accent2">
                    <a:lumMod val="60000"/>
                    <a:lumOff val="40000"/>
                  </a:schemeClr>
                </a:solidFill>
                <a:cs typeface="GillSans" pitchFamily="48" charset="0"/>
              </a:rPr>
            </a:br>
            <a:endParaRPr lang="en-US" sz="2000" dirty="0" smtClean="0">
              <a:solidFill>
                <a:schemeClr val="accent2">
                  <a:lumMod val="60000"/>
                  <a:lumOff val="40000"/>
                </a:schemeClr>
              </a:solidFill>
              <a:cs typeface="GillSans" pitchFamily="48" charset="0"/>
            </a:endParaRPr>
          </a:p>
        </p:txBody>
      </p:sp>
      <p:pic>
        <p:nvPicPr>
          <p:cNvPr id="35845" name="Picture 4" descr="m81composite_with_circles"/>
          <p:cNvPicPr>
            <a:picLocks noChangeAspect="1" noChangeArrowheads="1"/>
          </p:cNvPicPr>
          <p:nvPr/>
        </p:nvPicPr>
        <p:blipFill>
          <a:blip r:embed="rId4"/>
          <a:srcRect/>
          <a:stretch>
            <a:fillRect/>
          </a:stretch>
        </p:blipFill>
        <p:spPr bwMode="auto">
          <a:xfrm>
            <a:off x="4646613" y="1241425"/>
            <a:ext cx="4373562" cy="4373563"/>
          </a:xfrm>
          <a:prstGeom prst="rect">
            <a:avLst/>
          </a:prstGeom>
          <a:noFill/>
          <a:ln w="9525">
            <a:noFill/>
            <a:miter lim="800000"/>
            <a:headEnd/>
            <a:tailEnd/>
          </a:ln>
        </p:spPr>
      </p:pic>
      <p:sp>
        <p:nvSpPr>
          <p:cNvPr id="35846" name="Rectangle 3"/>
          <p:cNvSpPr>
            <a:spLocks/>
          </p:cNvSpPr>
          <p:nvPr/>
        </p:nvSpPr>
        <p:spPr bwMode="auto">
          <a:xfrm>
            <a:off x="6897688" y="5464175"/>
            <a:ext cx="2122487" cy="150813"/>
          </a:xfrm>
          <a:prstGeom prst="rect">
            <a:avLst/>
          </a:prstGeom>
          <a:noFill/>
          <a:ln w="12700">
            <a:noFill/>
            <a:miter lim="800000"/>
            <a:headEnd/>
            <a:tailEnd/>
          </a:ln>
        </p:spPr>
        <p:txBody>
          <a:bodyPr lIns="0" tIns="0" rIns="0" bIns="0" anchor="ctr"/>
          <a:lstStyle/>
          <a:p>
            <a:pPr algn="ctr" defTabSz="642938"/>
            <a:r>
              <a:rPr lang="en-US" sz="1800" i="1">
                <a:solidFill>
                  <a:schemeClr val="bg1"/>
                </a:solidFill>
                <a:latin typeface="Gill Sans MT" pitchFamily="34" charset="0"/>
                <a:cs typeface="Arial" charset="0"/>
                <a:sym typeface="Arial" charset="0"/>
              </a:rPr>
              <a:t>Chenowyth et al 2008</a:t>
            </a:r>
          </a:p>
        </p:txBody>
      </p:sp>
      <p:sp>
        <p:nvSpPr>
          <p:cNvPr id="10" name="Slide Number Placeholder 9"/>
          <p:cNvSpPr>
            <a:spLocks noGrp="1"/>
          </p:cNvSpPr>
          <p:nvPr>
            <p:ph type="sldNum" sz="quarter" idx="11"/>
          </p:nvPr>
        </p:nvSpPr>
        <p:spPr/>
        <p:txBody>
          <a:bodyPr/>
          <a:lstStyle/>
          <a:p>
            <a:pPr>
              <a:defRPr/>
            </a:pPr>
            <a:fld id="{1B4493E8-293D-4945-AD82-8D49D979A318}" type="slidenum">
              <a:rPr lang="en-US" smtClean="0"/>
              <a:pPr>
                <a:defRPr/>
              </a:pPr>
              <a:t>15</a:t>
            </a:fld>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6"/>
          <p:cNvSpPr>
            <a:spLocks noGrp="1"/>
          </p:cNvSpPr>
          <p:nvPr>
            <p:ph type="title" idx="4294967295"/>
          </p:nvPr>
        </p:nvSpPr>
        <p:spPr>
          <a:xfrm>
            <a:off x="457200" y="29967"/>
            <a:ext cx="8229600" cy="1143000"/>
          </a:xfrm>
        </p:spPr>
        <p:txBody>
          <a:bodyPr/>
          <a:lstStyle/>
          <a:p>
            <a:pPr>
              <a:defRPr/>
            </a:pPr>
            <a:r>
              <a:rPr lang="en-US" sz="2400" dirty="0" smtClean="0">
                <a:solidFill>
                  <a:schemeClr val="accent2">
                    <a:lumMod val="60000"/>
                    <a:lumOff val="40000"/>
                  </a:schemeClr>
                </a:solidFill>
                <a:cs typeface="GillSans" pitchFamily="48" charset="0"/>
              </a:rPr>
              <a:t>Measurements of Ho and SMBH masses via H20 Masers</a:t>
            </a:r>
            <a:r>
              <a:rPr lang="en-US" dirty="0" smtClean="0">
                <a:solidFill>
                  <a:schemeClr val="accent2">
                    <a:lumMod val="60000"/>
                    <a:lumOff val="40000"/>
                  </a:schemeClr>
                </a:solidFill>
                <a:cs typeface="GillSans" pitchFamily="48" charset="0"/>
              </a:rPr>
              <a:t/>
            </a:r>
            <a:br>
              <a:rPr lang="en-US" dirty="0" smtClean="0">
                <a:solidFill>
                  <a:schemeClr val="accent2">
                    <a:lumMod val="60000"/>
                    <a:lumOff val="40000"/>
                  </a:schemeClr>
                </a:solidFill>
                <a:cs typeface="GillSans" pitchFamily="48" charset="0"/>
              </a:rPr>
            </a:br>
            <a:endParaRPr lang="en-US" sz="2000" dirty="0" smtClean="0">
              <a:solidFill>
                <a:schemeClr val="accent2">
                  <a:lumMod val="60000"/>
                  <a:lumOff val="40000"/>
                </a:schemeClr>
              </a:solidFill>
              <a:cs typeface="GillSans" pitchFamily="48" charset="0"/>
            </a:endParaRPr>
          </a:p>
        </p:txBody>
      </p:sp>
      <p:sp>
        <p:nvSpPr>
          <p:cNvPr id="32771" name="Slide Number Placeholder 3"/>
          <p:cNvSpPr>
            <a:spLocks noGrp="1"/>
          </p:cNvSpPr>
          <p:nvPr>
            <p:ph type="sldNum" sz="quarter" idx="11"/>
          </p:nvPr>
        </p:nvSpPr>
        <p:spPr bwMode="auto">
          <a:noFill/>
          <a:ln>
            <a:miter lim="800000"/>
            <a:headEnd/>
            <a:tailEnd/>
          </a:ln>
        </p:spPr>
        <p:txBody>
          <a:bodyPr/>
          <a:lstStyle/>
          <a:p>
            <a:fld id="{DEB000BC-7A58-448C-8B10-85256AE23667}" type="slidenum">
              <a:rPr lang="en-US" smtClean="0">
                <a:latin typeface="Gill Sans" pitchFamily="17" charset="0"/>
                <a:ea typeface="ＭＳ Ｐゴシック" pitchFamily="48" charset="-128"/>
              </a:rPr>
              <a:pPr/>
              <a:t>16</a:t>
            </a:fld>
            <a:endParaRPr lang="en-US" dirty="0" smtClean="0">
              <a:latin typeface="Gill Sans" pitchFamily="17" charset="0"/>
              <a:ea typeface="ＭＳ Ｐゴシック" pitchFamily="48" charset="-128"/>
            </a:endParaRPr>
          </a:p>
        </p:txBody>
      </p:sp>
      <p:pic>
        <p:nvPicPr>
          <p:cNvPr id="46082" name="Picture 2" descr="http://www.nrao.edu/~jbraatz/MaserCount.png"/>
          <p:cNvPicPr>
            <a:picLocks noChangeAspect="1" noChangeArrowheads="1"/>
          </p:cNvPicPr>
          <p:nvPr/>
        </p:nvPicPr>
        <p:blipFill>
          <a:blip r:embed="rId3"/>
          <a:srcRect/>
          <a:stretch>
            <a:fillRect/>
          </a:stretch>
        </p:blipFill>
        <p:spPr bwMode="auto">
          <a:xfrm>
            <a:off x="4740" y="559239"/>
            <a:ext cx="4131762" cy="3157359"/>
          </a:xfrm>
          <a:prstGeom prst="rect">
            <a:avLst/>
          </a:prstGeom>
          <a:noFill/>
        </p:spPr>
      </p:pic>
      <p:pic>
        <p:nvPicPr>
          <p:cNvPr id="46084" name="Picture 4" descr="MCPlogo_short.jpg"/>
          <p:cNvPicPr>
            <a:picLocks noChangeAspect="1" noChangeArrowheads="1"/>
          </p:cNvPicPr>
          <p:nvPr/>
        </p:nvPicPr>
        <p:blipFill>
          <a:blip r:embed="rId4"/>
          <a:srcRect/>
          <a:stretch>
            <a:fillRect/>
          </a:stretch>
        </p:blipFill>
        <p:spPr bwMode="auto">
          <a:xfrm>
            <a:off x="7987610" y="6339335"/>
            <a:ext cx="864842" cy="382140"/>
          </a:xfrm>
          <a:prstGeom prst="rect">
            <a:avLst/>
          </a:prstGeom>
          <a:noFill/>
        </p:spPr>
      </p:pic>
      <p:sp>
        <p:nvSpPr>
          <p:cNvPr id="46086" name="AutoShape 6" descr="apj374961f3_l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6088" name="AutoShape 8" descr="apj374961f3_l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6090" name="AutoShape 10" descr="apj374961f3_l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6092" name="AutoShape 12" descr="http://iopscience.iop.org/0004-637X/727/1/20/apj374961f3_l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6094" name="AutoShape 14" descr="http://iopscience.iop.org/0004-637X/727/1/20/apj374961f3_h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6095" name="Picture 15" descr="C:\MainFiles\ad\aui\Oct_2011\apj374961f3_lr.jpg"/>
          <p:cNvPicPr>
            <a:picLocks noChangeAspect="1" noChangeArrowheads="1"/>
          </p:cNvPicPr>
          <p:nvPr/>
        </p:nvPicPr>
        <p:blipFill>
          <a:blip r:embed="rId5"/>
          <a:srcRect l="49955" b="49856"/>
          <a:stretch>
            <a:fillRect/>
          </a:stretch>
        </p:blipFill>
        <p:spPr bwMode="auto">
          <a:xfrm>
            <a:off x="155575" y="3735678"/>
            <a:ext cx="2466152" cy="2985797"/>
          </a:xfrm>
          <a:prstGeom prst="rect">
            <a:avLst/>
          </a:prstGeom>
          <a:noFill/>
        </p:spPr>
      </p:pic>
      <p:pic>
        <p:nvPicPr>
          <p:cNvPr id="11" name="Picture 8"/>
          <p:cNvPicPr>
            <a:picLocks noChangeAspect="1" noChangeArrowheads="1"/>
          </p:cNvPicPr>
          <p:nvPr/>
        </p:nvPicPr>
        <p:blipFill>
          <a:blip r:embed="rId6"/>
          <a:srcRect/>
          <a:stretch>
            <a:fillRect/>
          </a:stretch>
        </p:blipFill>
        <p:spPr bwMode="auto">
          <a:xfrm>
            <a:off x="2621727" y="4217162"/>
            <a:ext cx="2830857" cy="2122173"/>
          </a:xfrm>
          <a:prstGeom prst="rect">
            <a:avLst/>
          </a:prstGeom>
          <a:noFill/>
          <a:ln w="9525">
            <a:noFill/>
            <a:miter lim="800000"/>
            <a:headEnd/>
            <a:tailEnd/>
          </a:ln>
        </p:spPr>
      </p:pic>
      <p:sp>
        <p:nvSpPr>
          <p:cNvPr id="32773" name="Rectangle 5"/>
          <p:cNvSpPr>
            <a:spLocks/>
          </p:cNvSpPr>
          <p:nvPr/>
        </p:nvSpPr>
        <p:spPr bwMode="auto">
          <a:xfrm>
            <a:off x="5306597" y="1805887"/>
            <a:ext cx="3692623" cy="3508653"/>
          </a:xfrm>
          <a:prstGeom prst="rect">
            <a:avLst/>
          </a:prstGeom>
          <a:solidFill>
            <a:schemeClr val="tx1"/>
          </a:solidFill>
          <a:ln w="12700">
            <a:noFill/>
            <a:miter lim="800000"/>
            <a:headEnd/>
            <a:tailEnd/>
          </a:ln>
        </p:spPr>
        <p:txBody>
          <a:bodyPr wrap="square" lIns="0" tIns="0" rIns="0" bIns="0" anchor="ctr">
            <a:spAutoFit/>
          </a:bodyPr>
          <a:lstStyle/>
          <a:p>
            <a:pPr algn="ctr" defTabSz="642938"/>
            <a:r>
              <a:rPr lang="en-US" sz="2000" dirty="0" smtClean="0">
                <a:solidFill>
                  <a:schemeClr val="accent1">
                    <a:lumMod val="40000"/>
                    <a:lumOff val="60000"/>
                  </a:schemeClr>
                </a:solidFill>
                <a:latin typeface="Gill Sans MT" pitchFamily="34" charset="0"/>
              </a:rPr>
              <a:t>Measuring H</a:t>
            </a:r>
            <a:r>
              <a:rPr lang="en-US" sz="2000" baseline="-25000" dirty="0" smtClean="0">
                <a:solidFill>
                  <a:schemeClr val="accent1">
                    <a:lumMod val="40000"/>
                    <a:lumOff val="60000"/>
                  </a:schemeClr>
                </a:solidFill>
                <a:latin typeface="Gill Sans MT" pitchFamily="34" charset="0"/>
              </a:rPr>
              <a:t>0</a:t>
            </a:r>
            <a:r>
              <a:rPr lang="en-US" sz="2000" dirty="0" smtClean="0">
                <a:solidFill>
                  <a:schemeClr val="accent1">
                    <a:lumMod val="40000"/>
                    <a:lumOff val="60000"/>
                  </a:schemeClr>
                </a:solidFill>
                <a:latin typeface="Gill Sans MT" pitchFamily="34" charset="0"/>
              </a:rPr>
              <a:t> within 3% precision by obtaining geometric distances to water masers in other galaxies*</a:t>
            </a:r>
          </a:p>
          <a:p>
            <a:pPr algn="ctr" defTabSz="642938"/>
            <a:endParaRPr lang="en-US" sz="2000" dirty="0" smtClean="0">
              <a:solidFill>
                <a:schemeClr val="accent1">
                  <a:lumMod val="40000"/>
                  <a:lumOff val="60000"/>
                </a:schemeClr>
              </a:solidFill>
              <a:latin typeface="Gill Sans MT" pitchFamily="34" charset="0"/>
            </a:endParaRPr>
          </a:p>
          <a:p>
            <a:pPr algn="ctr" defTabSz="642938"/>
            <a:r>
              <a:rPr lang="en-US" sz="2000" dirty="0" smtClean="0">
                <a:solidFill>
                  <a:schemeClr val="accent1">
                    <a:lumMod val="40000"/>
                    <a:lumOff val="60000"/>
                  </a:schemeClr>
                </a:solidFill>
                <a:latin typeface="Gill Sans MT" pitchFamily="34" charset="0"/>
              </a:rPr>
              <a:t>Measuring precise masses of the black holes in </a:t>
            </a:r>
            <a:r>
              <a:rPr lang="en-US" sz="2000" dirty="0" err="1" smtClean="0">
                <a:solidFill>
                  <a:schemeClr val="accent1">
                    <a:lumMod val="40000"/>
                    <a:lumOff val="60000"/>
                  </a:schemeClr>
                </a:solidFill>
                <a:latin typeface="Gill Sans MT" pitchFamily="34" charset="0"/>
              </a:rPr>
              <a:t>megamaser</a:t>
            </a:r>
            <a:r>
              <a:rPr lang="en-US" sz="2000" dirty="0" smtClean="0">
                <a:solidFill>
                  <a:schemeClr val="accent1">
                    <a:lumMod val="40000"/>
                    <a:lumOff val="60000"/>
                  </a:schemeClr>
                </a:solidFill>
                <a:latin typeface="Gill Sans MT" pitchFamily="34" charset="0"/>
              </a:rPr>
              <a:t> disk galaxies*</a:t>
            </a:r>
          </a:p>
          <a:p>
            <a:pPr algn="ctr" defTabSz="642938"/>
            <a:endParaRPr lang="en-US" sz="2000" dirty="0" smtClean="0">
              <a:solidFill>
                <a:schemeClr val="accent1">
                  <a:lumMod val="40000"/>
                  <a:lumOff val="60000"/>
                </a:schemeClr>
              </a:solidFill>
              <a:latin typeface="Gill Sans MT" pitchFamily="34" charset="0"/>
            </a:endParaRPr>
          </a:p>
          <a:p>
            <a:pPr algn="ctr" defTabSz="642938"/>
            <a:endParaRPr lang="en-US" sz="2000" dirty="0" smtClean="0">
              <a:solidFill>
                <a:schemeClr val="accent1">
                  <a:lumMod val="40000"/>
                  <a:lumOff val="60000"/>
                </a:schemeClr>
              </a:solidFill>
              <a:latin typeface="Gill Sans MT" pitchFamily="34" charset="0"/>
            </a:endParaRPr>
          </a:p>
          <a:p>
            <a:pPr algn="ctr" defTabSz="642938"/>
            <a:endParaRPr lang="en-US" sz="2000" dirty="0" smtClean="0">
              <a:solidFill>
                <a:schemeClr val="accent1">
                  <a:lumMod val="40000"/>
                  <a:lumOff val="60000"/>
                </a:schemeClr>
              </a:solidFill>
              <a:latin typeface="Gill Sans MT" pitchFamily="34" charset="0"/>
            </a:endParaRPr>
          </a:p>
          <a:p>
            <a:pPr algn="ctr" defTabSz="642938"/>
            <a:r>
              <a:rPr lang="en-US" sz="1400" dirty="0" smtClean="0">
                <a:solidFill>
                  <a:schemeClr val="accent1">
                    <a:lumMod val="40000"/>
                    <a:lumOff val="60000"/>
                  </a:schemeClr>
                </a:solidFill>
                <a:latin typeface="Gill Sans MT" pitchFamily="34" charset="0"/>
              </a:rPr>
              <a:t>*GBT used both for Maser discovery and providing necessary sensitivity to VLBA</a:t>
            </a:r>
          </a:p>
        </p:txBody>
      </p:sp>
      <p:sp>
        <p:nvSpPr>
          <p:cNvPr id="14" name="TextBox 13"/>
          <p:cNvSpPr txBox="1"/>
          <p:nvPr/>
        </p:nvSpPr>
        <p:spPr>
          <a:xfrm>
            <a:off x="3495642" y="675750"/>
            <a:ext cx="2039120" cy="707886"/>
          </a:xfrm>
          <a:prstGeom prst="rect">
            <a:avLst/>
          </a:prstGeom>
          <a:noFill/>
        </p:spPr>
        <p:txBody>
          <a:bodyPr wrap="square" rtlCol="0">
            <a:spAutoFit/>
          </a:bodyPr>
          <a:lstStyle/>
          <a:p>
            <a:pPr eaLnBrk="0" hangingPunct="0">
              <a:spcBef>
                <a:spcPct val="20000"/>
              </a:spcBef>
            </a:pPr>
            <a:r>
              <a:rPr lang="en-US" sz="2000" dirty="0" smtClean="0">
                <a:solidFill>
                  <a:schemeClr val="accent6"/>
                </a:solidFill>
                <a:latin typeface="Gill Sans MT" pitchFamily="34" charset="0"/>
                <a:cs typeface="Gill Sans" pitchFamily="17" charset="0"/>
              </a:rPr>
              <a:t>Over 80 masers from the GBT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7"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45058" name="Text Box 2"/>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FE782AE4-F4E2-7B45-AB8E-29F82D43FBAF}" type="slidenum">
              <a:rPr lang="en-US" sz="1100">
                <a:latin typeface="Lucida Grande" charset="0"/>
                <a:ea typeface="Lucida Grande" charset="0"/>
                <a:cs typeface="Lucida Grande" charset="0"/>
                <a:sym typeface="Lucida Grande" charset="0"/>
              </a:rPr>
              <a:pPr/>
              <a:t>17</a:t>
            </a:fld>
            <a:endParaRPr lang="en-US" sz="1100" dirty="0">
              <a:latin typeface="Lucida Grande" charset="0"/>
              <a:ea typeface="Lucida Grande" charset="0"/>
              <a:cs typeface="Lucida Grande" charset="0"/>
              <a:sym typeface="Lucida Grande" charset="0"/>
            </a:endParaRPr>
          </a:p>
        </p:txBody>
      </p:sp>
      <p:pic>
        <p:nvPicPr>
          <p:cNvPr id="45059" name="Picture 3"/>
          <p:cNvPicPr>
            <a:picLocks noChangeAspect="1" noChangeArrowheads="1"/>
          </p:cNvPicPr>
          <p:nvPr/>
        </p:nvPicPr>
        <p:blipFill>
          <a:blip r:embed="rId3"/>
          <a:srcRect/>
          <a:stretch>
            <a:fillRect/>
          </a:stretch>
        </p:blipFill>
        <p:spPr bwMode="auto">
          <a:xfrm>
            <a:off x="6817817" y="167432"/>
            <a:ext cx="2044898" cy="1019101"/>
          </a:xfrm>
          <a:prstGeom prst="rect">
            <a:avLst/>
          </a:prstGeom>
          <a:noFill/>
          <a:ln w="12700" cap="flat">
            <a:noFill/>
            <a:round/>
            <a:headEnd/>
            <a:tailEnd/>
          </a:ln>
        </p:spPr>
      </p:pic>
      <p:sp>
        <p:nvSpPr>
          <p:cNvPr id="45060" name="Rectangle 4"/>
          <p:cNvSpPr>
            <a:spLocks/>
          </p:cNvSpPr>
          <p:nvPr/>
        </p:nvSpPr>
        <p:spPr bwMode="auto">
          <a:xfrm>
            <a:off x="5463853" y="4527352"/>
            <a:ext cx="3509367" cy="1625203"/>
          </a:xfrm>
          <a:prstGeom prst="rect">
            <a:avLst/>
          </a:prstGeom>
          <a:gradFill rotWithShape="0">
            <a:gsLst>
              <a:gs pos="0">
                <a:srgbClr val="FFFFFF"/>
              </a:gs>
              <a:gs pos="100000">
                <a:srgbClr val="00FFFF"/>
              </a:gs>
            </a:gsLst>
            <a:lin ang="5400000" scaled="1"/>
          </a:gradFill>
          <a:ln w="12700" cap="flat">
            <a:solidFill>
              <a:schemeClr val="tx1"/>
            </a:solidFill>
            <a:prstDash val="solid"/>
            <a:miter lim="800000"/>
            <a:headEnd type="none" w="med" len="med"/>
            <a:tailEnd type="none" w="med" len="med"/>
          </a:ln>
        </p:spPr>
        <p:txBody>
          <a:bodyPr lIns="26788" tIns="26788" rIns="26788" bIns="26788" anchor="ctr">
            <a:prstTxWarp prst="textNoShape">
              <a:avLst/>
            </a:prstTxWarp>
          </a:bodyPr>
          <a:lstStyle/>
          <a:p>
            <a:r>
              <a:rPr lang="en-US" sz="1500" dirty="0">
                <a:latin typeface="Palatino" charset="0"/>
                <a:ea typeface="Palatino" charset="0"/>
                <a:cs typeface="Palatino" charset="0"/>
                <a:sym typeface="Palatino" charset="0"/>
              </a:rPr>
              <a:t>The GBT has detected 14 new interstellar organic molecules </a:t>
            </a:r>
          </a:p>
          <a:p>
            <a:r>
              <a:rPr lang="en-US" sz="1500" dirty="0">
                <a:latin typeface="Palatino" charset="0"/>
                <a:ea typeface="Palatino" charset="0"/>
                <a:cs typeface="Palatino" charset="0"/>
                <a:sym typeface="Palatino" charset="0"/>
              </a:rPr>
              <a:t> including the first  interstellar anions: </a:t>
            </a:r>
          </a:p>
          <a:p>
            <a:r>
              <a:rPr lang="en-US" sz="1500" dirty="0">
                <a:latin typeface="Palatino" charset="0"/>
                <a:ea typeface="Palatino" charset="0"/>
                <a:cs typeface="Palatino" charset="0"/>
                <a:sym typeface="Palatino" charset="0"/>
              </a:rPr>
              <a:t>C</a:t>
            </a:r>
            <a:r>
              <a:rPr lang="en-US" sz="1500" baseline="-6000" dirty="0">
                <a:latin typeface="Palatino" charset="0"/>
                <a:ea typeface="Palatino" charset="0"/>
                <a:cs typeface="Palatino" charset="0"/>
                <a:sym typeface="Palatino" charset="0"/>
              </a:rPr>
              <a:t>6</a:t>
            </a:r>
            <a:r>
              <a:rPr lang="en-US" sz="1500" dirty="0">
                <a:latin typeface="Palatino" charset="0"/>
                <a:ea typeface="Palatino" charset="0"/>
                <a:cs typeface="Palatino" charset="0"/>
                <a:sym typeface="Palatino" charset="0"/>
              </a:rPr>
              <a:t>H</a:t>
            </a:r>
            <a:r>
              <a:rPr lang="en-US" sz="1500" baseline="32000" dirty="0">
                <a:latin typeface="Palatino" charset="0"/>
                <a:ea typeface="Palatino" charset="0"/>
                <a:cs typeface="Palatino" charset="0"/>
                <a:sym typeface="Palatino" charset="0"/>
              </a:rPr>
              <a:t>-</a:t>
            </a:r>
            <a:r>
              <a:rPr lang="en-US" sz="1500" dirty="0">
                <a:latin typeface="Palatino" charset="0"/>
                <a:ea typeface="Palatino" charset="0"/>
                <a:cs typeface="Palatino" charset="0"/>
                <a:sym typeface="Palatino" charset="0"/>
              </a:rPr>
              <a:t> &amp; C</a:t>
            </a:r>
            <a:r>
              <a:rPr lang="en-US" sz="1500" baseline="-6000" dirty="0">
                <a:latin typeface="Palatino" charset="0"/>
                <a:ea typeface="Palatino" charset="0"/>
                <a:cs typeface="Palatino" charset="0"/>
                <a:sym typeface="Palatino" charset="0"/>
              </a:rPr>
              <a:t>8</a:t>
            </a:r>
            <a:r>
              <a:rPr lang="en-US" sz="1500" dirty="0">
                <a:latin typeface="Palatino" charset="0"/>
                <a:ea typeface="Palatino" charset="0"/>
                <a:cs typeface="Palatino" charset="0"/>
                <a:sym typeface="Palatino" charset="0"/>
              </a:rPr>
              <a:t>H</a:t>
            </a:r>
            <a:r>
              <a:rPr lang="en-US" sz="1500" baseline="32000" dirty="0">
                <a:latin typeface="Palatino" charset="0"/>
                <a:ea typeface="Palatino" charset="0"/>
                <a:cs typeface="Palatino" charset="0"/>
                <a:sym typeface="Palatino" charset="0"/>
              </a:rPr>
              <a:t>-  </a:t>
            </a:r>
          </a:p>
          <a:p>
            <a:r>
              <a:rPr lang="en-US" sz="1500" dirty="0">
                <a:latin typeface="Palatino" charset="0"/>
                <a:ea typeface="Palatino" charset="0"/>
                <a:cs typeface="Palatino" charset="0"/>
                <a:sym typeface="Palatino" charset="0"/>
              </a:rPr>
              <a:t>(McCarthy et al 2006; </a:t>
            </a:r>
          </a:p>
          <a:p>
            <a:r>
              <a:rPr lang="en-US" sz="1500" dirty="0" err="1">
                <a:latin typeface="Palatino" charset="0"/>
                <a:ea typeface="Palatino" charset="0"/>
                <a:cs typeface="Palatino" charset="0"/>
                <a:sym typeface="Palatino" charset="0"/>
              </a:rPr>
              <a:t>Cordiner</a:t>
            </a:r>
            <a:r>
              <a:rPr lang="en-US" sz="1500" dirty="0">
                <a:latin typeface="Palatino" charset="0"/>
                <a:ea typeface="Palatino" charset="0"/>
                <a:cs typeface="Palatino" charset="0"/>
                <a:sym typeface="Palatino" charset="0"/>
              </a:rPr>
              <a:t> et al 2011)</a:t>
            </a:r>
          </a:p>
        </p:txBody>
      </p:sp>
      <p:sp>
        <p:nvSpPr>
          <p:cNvPr id="45061" name="Rectangle 5"/>
          <p:cNvSpPr>
            <a:spLocks/>
          </p:cNvSpPr>
          <p:nvPr/>
        </p:nvSpPr>
        <p:spPr bwMode="auto">
          <a:xfrm>
            <a:off x="1125141" y="205383"/>
            <a:ext cx="5415468" cy="338554"/>
          </a:xfrm>
          <a:prstGeom prst="rect">
            <a:avLst/>
          </a:prstGeom>
          <a:noFill/>
          <a:ln w="12700" cap="flat">
            <a:noFill/>
            <a:miter lim="800000"/>
            <a:headEnd type="none" w="med" len="med"/>
            <a:tailEnd type="none" w="med" len="med"/>
          </a:ln>
        </p:spPr>
        <p:txBody>
          <a:bodyPr wrap="none" lIns="0" tIns="0" rIns="28573" bIns="0">
            <a:prstTxWarp prst="textNoShape">
              <a:avLst/>
            </a:prstTxWarp>
            <a:spAutoFit/>
          </a:bodyPr>
          <a:lstStyle/>
          <a:p>
            <a:pPr marL="27905"/>
            <a:r>
              <a:rPr lang="en-US" sz="2200" dirty="0">
                <a:latin typeface="Lucida Grande" charset="0"/>
                <a:ea typeface="Lucida Grande" charset="0"/>
                <a:cs typeface="Lucida Grande" charset="0"/>
                <a:sym typeface="Lucida Grande" charset="0"/>
              </a:rPr>
              <a:t>Organic chemistry in interstellar clouds</a:t>
            </a:r>
          </a:p>
        </p:txBody>
      </p:sp>
      <p:pic>
        <p:nvPicPr>
          <p:cNvPr id="45063" name="Picture 7"/>
          <p:cNvPicPr>
            <a:picLocks noChangeAspect="1" noChangeArrowheads="1"/>
          </p:cNvPicPr>
          <p:nvPr/>
        </p:nvPicPr>
        <p:blipFill>
          <a:blip r:embed="rId4"/>
          <a:srcRect/>
          <a:stretch>
            <a:fillRect/>
          </a:stretch>
        </p:blipFill>
        <p:spPr bwMode="auto">
          <a:xfrm>
            <a:off x="477738" y="667495"/>
            <a:ext cx="4518422" cy="4145607"/>
          </a:xfrm>
          <a:prstGeom prst="rect">
            <a:avLst/>
          </a:prstGeom>
          <a:noFill/>
          <a:ln w="12700" cap="flat">
            <a:noFill/>
            <a:miter lim="800000"/>
            <a:headEnd/>
            <a:tailEnd/>
          </a:ln>
        </p:spPr>
      </p:pic>
      <p:sp>
        <p:nvSpPr>
          <p:cNvPr id="45064" name="Rectangle 8"/>
          <p:cNvSpPr>
            <a:spLocks/>
          </p:cNvSpPr>
          <p:nvPr/>
        </p:nvSpPr>
        <p:spPr bwMode="auto">
          <a:xfrm>
            <a:off x="5482828" y="2216511"/>
            <a:ext cx="3283893" cy="2416046"/>
          </a:xfrm>
          <a:prstGeom prst="rect">
            <a:avLst/>
          </a:prstGeom>
          <a:noFill/>
          <a:ln w="12700" cap="flat">
            <a:noFill/>
            <a:miter lim="800000"/>
            <a:headEnd type="none" w="med" len="med"/>
            <a:tailEnd type="none" w="med" len="med"/>
          </a:ln>
        </p:spPr>
        <p:txBody>
          <a:bodyPr lIns="0" tIns="0" rIns="0" bIns="0" anchor="ctr">
            <a:prstTxWarp prst="textNoShape">
              <a:avLst/>
            </a:prstTxWarp>
            <a:spAutoFit/>
          </a:bodyPr>
          <a:lstStyle/>
          <a:p>
            <a:pPr algn="l"/>
            <a:r>
              <a:rPr lang="en-US" sz="1700" dirty="0">
                <a:latin typeface="Lucida Grande" charset="0"/>
                <a:ea typeface="Lucida Grande" charset="0"/>
                <a:cs typeface="Lucida Grande" charset="0"/>
                <a:sym typeface="Lucida Grande" charset="0"/>
              </a:rPr>
              <a:t>HCOOH (formic acid)</a:t>
            </a:r>
          </a:p>
          <a:p>
            <a:pPr algn="l"/>
            <a:r>
              <a:rPr lang="en-US" sz="1700" dirty="0">
                <a:latin typeface="Lucida Grande" charset="0"/>
                <a:ea typeface="Lucida Grande" charset="0"/>
                <a:cs typeface="Lucida Grande" charset="0"/>
                <a:sym typeface="Lucida Grande" charset="0"/>
              </a:rPr>
              <a:t>CNCHO (</a:t>
            </a:r>
            <a:r>
              <a:rPr lang="en-US" sz="1700" dirty="0" err="1">
                <a:latin typeface="Lucida Grande" charset="0"/>
                <a:ea typeface="Lucida Grande" charset="0"/>
                <a:cs typeface="Lucida Grande" charset="0"/>
                <a:sym typeface="Lucida Grande" charset="0"/>
              </a:rPr>
              <a:t>cyanoformaldehyde</a:t>
            </a:r>
            <a:r>
              <a:rPr lang="en-US" sz="1700" dirty="0">
                <a:latin typeface="Lucida Grande" charset="0"/>
                <a:ea typeface="Lucida Grande" charset="0"/>
                <a:cs typeface="Lucida Grande" charset="0"/>
                <a:sym typeface="Lucida Grande" charset="0"/>
              </a:rPr>
              <a:t>)</a:t>
            </a:r>
          </a:p>
          <a:p>
            <a:pPr algn="l"/>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3</a:t>
            </a:r>
            <a:r>
              <a:rPr lang="en-US" sz="1700" dirty="0">
                <a:latin typeface="Lucida Grande" charset="0"/>
                <a:ea typeface="Lucida Grande" charset="0"/>
                <a:cs typeface="Lucida Grande" charset="0"/>
                <a:sym typeface="Lucida Grande" charset="0"/>
              </a:rPr>
              <a:t>OH (methanol)</a:t>
            </a:r>
          </a:p>
          <a:p>
            <a:pPr algn="l"/>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CHCN (vinyl cyanide)</a:t>
            </a:r>
          </a:p>
          <a:p>
            <a:pPr algn="l"/>
            <a:r>
              <a:rPr lang="en-US" sz="1700" dirty="0">
                <a:latin typeface="Lucida Grande" charset="0"/>
                <a:ea typeface="Lucida Grande" charset="0"/>
                <a:cs typeface="Lucida Grande" charset="0"/>
                <a:sym typeface="Lucida Grande" charset="0"/>
              </a:rPr>
              <a:t>HOCH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OH (ethylene glycol)</a:t>
            </a:r>
          </a:p>
          <a:p>
            <a:pPr algn="l"/>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3</a:t>
            </a:r>
            <a:r>
              <a:rPr lang="en-US" sz="1700" dirty="0">
                <a:latin typeface="Lucida Grande" charset="0"/>
                <a:ea typeface="Lucida Grande" charset="0"/>
                <a:cs typeface="Lucida Grande" charset="0"/>
                <a:sym typeface="Lucida Grande" charset="0"/>
              </a:rPr>
              <a:t>CO</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H (acetic acid)</a:t>
            </a:r>
          </a:p>
          <a:p>
            <a:pPr algn="l"/>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3</a:t>
            </a:r>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OH (ethyl alcohol)</a:t>
            </a:r>
          </a:p>
          <a:p>
            <a:pPr algn="l"/>
            <a:r>
              <a:rPr lang="en-US" sz="1700" dirty="0">
                <a:latin typeface="Lucida Grande" charset="0"/>
                <a:ea typeface="Lucida Grande" charset="0"/>
                <a:cs typeface="Lucida Grande" charset="0"/>
                <a:sym typeface="Lucida Grande" charset="0"/>
              </a:rPr>
              <a:t>CH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OHCHO (</a:t>
            </a:r>
            <a:r>
              <a:rPr lang="en-US" sz="1700" dirty="0" err="1">
                <a:latin typeface="Lucida Grande" charset="0"/>
                <a:ea typeface="Lucida Grande" charset="0"/>
                <a:cs typeface="Lucida Grande" charset="0"/>
                <a:sym typeface="Lucida Grande" charset="0"/>
              </a:rPr>
              <a:t>glycolaldehyde</a:t>
            </a:r>
            <a:r>
              <a:rPr lang="en-US" sz="1700" dirty="0">
                <a:latin typeface="Lucida Grande" charset="0"/>
                <a:ea typeface="Lucida Grande" charset="0"/>
                <a:cs typeface="Lucida Grande" charset="0"/>
                <a:sym typeface="Lucida Grande" charset="0"/>
              </a:rPr>
              <a:t>)</a:t>
            </a:r>
          </a:p>
          <a:p>
            <a:endParaRPr lang="en-US" sz="2100" dirty="0">
              <a:solidFill>
                <a:srgbClr val="FFFFFF"/>
              </a:solidFill>
              <a:ea typeface="Gill Sans" charset="0"/>
              <a:cs typeface="Gill Sans" charset="0"/>
            </a:endParaRPr>
          </a:p>
        </p:txBody>
      </p:sp>
      <p:sp>
        <p:nvSpPr>
          <p:cNvPr id="45065" name="Rectangle 9"/>
          <p:cNvSpPr>
            <a:spLocks/>
          </p:cNvSpPr>
          <p:nvPr/>
        </p:nvSpPr>
        <p:spPr bwMode="auto">
          <a:xfrm>
            <a:off x="5482828" y="1179835"/>
            <a:ext cx="3848695" cy="1205508"/>
          </a:xfrm>
          <a:prstGeom prst="rect">
            <a:avLst/>
          </a:prstGeom>
          <a:noFill/>
          <a:ln w="12700" cap="flat">
            <a:noFill/>
            <a:miter lim="800000"/>
            <a:headEnd type="none" w="med" len="med"/>
            <a:tailEnd type="none" w="med" len="med"/>
          </a:ln>
        </p:spPr>
        <p:txBody>
          <a:bodyPr lIns="26788" tIns="26788" rIns="26788" bIns="26788" anchor="ctr">
            <a:prstTxWarp prst="textNoShape">
              <a:avLst/>
            </a:prstTxWarp>
          </a:bodyPr>
          <a:lstStyle/>
          <a:p>
            <a:pPr algn="l"/>
            <a:r>
              <a:rPr lang="en-US" sz="1700" dirty="0">
                <a:latin typeface="Lucida Grande" charset="0"/>
                <a:ea typeface="Lucida Grande" charset="0"/>
                <a:cs typeface="Lucida Grande" charset="0"/>
                <a:sym typeface="Lucida Grande" charset="0"/>
              </a:rPr>
              <a:t>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O (water)</a:t>
            </a:r>
          </a:p>
          <a:p>
            <a:pPr algn="l"/>
            <a:r>
              <a:rPr lang="en-US" sz="1700" dirty="0">
                <a:latin typeface="Lucida Grande" charset="0"/>
                <a:ea typeface="Lucida Grande" charset="0"/>
                <a:cs typeface="Lucida Grande" charset="0"/>
                <a:sym typeface="Lucida Grande" charset="0"/>
              </a:rPr>
              <a:t>H</a:t>
            </a:r>
            <a:r>
              <a:rPr lang="en-US" sz="1700" baseline="-6000" dirty="0">
                <a:latin typeface="Lucida Grande" charset="0"/>
                <a:ea typeface="Lucida Grande" charset="0"/>
                <a:cs typeface="Lucida Grande" charset="0"/>
                <a:sym typeface="Lucida Grande" charset="0"/>
              </a:rPr>
              <a:t>2</a:t>
            </a:r>
            <a:r>
              <a:rPr lang="en-US" sz="1700" dirty="0">
                <a:latin typeface="Lucida Grande" charset="0"/>
                <a:ea typeface="Lucida Grande" charset="0"/>
                <a:cs typeface="Lucida Grande" charset="0"/>
                <a:sym typeface="Lucida Grande" charset="0"/>
              </a:rPr>
              <a:t>CO (formaldehyde)</a:t>
            </a:r>
          </a:p>
          <a:p>
            <a:pPr algn="l"/>
            <a:r>
              <a:rPr lang="en-US" sz="1700" dirty="0">
                <a:latin typeface="Lucida Grande" charset="0"/>
                <a:ea typeface="Lucida Grande" charset="0"/>
                <a:cs typeface="Lucida Grande" charset="0"/>
                <a:sym typeface="Lucida Grande" charset="0"/>
              </a:rPr>
              <a:t>NH</a:t>
            </a:r>
            <a:r>
              <a:rPr lang="en-US" sz="1700" baseline="-6000" dirty="0">
                <a:latin typeface="Lucida Grande" charset="0"/>
                <a:ea typeface="Lucida Grande" charset="0"/>
                <a:cs typeface="Lucida Grande" charset="0"/>
                <a:sym typeface="Lucida Grande" charset="0"/>
              </a:rPr>
              <a:t>3 </a:t>
            </a:r>
            <a:r>
              <a:rPr lang="en-US" sz="1700" dirty="0">
                <a:latin typeface="Lucida Grande" charset="0"/>
                <a:ea typeface="Lucida Grande" charset="0"/>
                <a:cs typeface="Lucida Grande" charset="0"/>
                <a:sym typeface="Lucida Grande" charset="0"/>
              </a:rPr>
              <a:t> (ammonia)</a:t>
            </a:r>
          </a:p>
          <a:p>
            <a:pPr algn="l"/>
            <a:r>
              <a:rPr lang="en-US" sz="1700" dirty="0">
                <a:latin typeface="Lucida Grande" charset="0"/>
                <a:ea typeface="Lucida Grande" charset="0"/>
                <a:cs typeface="Lucida Grande" charset="0"/>
                <a:sym typeface="Lucida Grande" charset="0"/>
              </a:rPr>
              <a:t>CO (Carbon monoxide)</a:t>
            </a:r>
          </a:p>
          <a:p>
            <a:pPr algn="l"/>
            <a:endParaRPr lang="en-US" sz="1000" dirty="0">
              <a:latin typeface="Lucida Grande" charset="0"/>
              <a:ea typeface="Lucida Grande" charset="0"/>
              <a:cs typeface="Lucida Grande" charset="0"/>
              <a:sym typeface="Lucida Grande" charset="0"/>
            </a:endParaRPr>
          </a:p>
        </p:txBody>
      </p:sp>
      <p:pic>
        <p:nvPicPr>
          <p:cNvPr id="45066" name="Picture 10"/>
          <p:cNvPicPr>
            <a:picLocks noChangeAspect="1" noChangeArrowheads="1"/>
          </p:cNvPicPr>
          <p:nvPr/>
        </p:nvPicPr>
        <p:blipFill>
          <a:blip r:embed="rId5"/>
          <a:srcRect/>
          <a:stretch>
            <a:fillRect/>
          </a:stretch>
        </p:blipFill>
        <p:spPr bwMode="auto">
          <a:xfrm>
            <a:off x="2982516" y="4491633"/>
            <a:ext cx="2044898" cy="1716732"/>
          </a:xfrm>
          <a:prstGeom prst="rect">
            <a:avLst/>
          </a:prstGeom>
          <a:noFill/>
          <a:ln w="12700" cap="flat">
            <a:noFill/>
            <a:miter lim="800000"/>
            <a:headEnd/>
            <a:tailEnd/>
          </a:ln>
        </p:spPr>
      </p:pic>
      <p:sp>
        <p:nvSpPr>
          <p:cNvPr id="11" name="Slide Number Placeholder 10"/>
          <p:cNvSpPr>
            <a:spLocks noGrp="1"/>
          </p:cNvSpPr>
          <p:nvPr>
            <p:ph type="sldNum" sz="quarter" idx="11"/>
          </p:nvPr>
        </p:nvSpPr>
        <p:spPr/>
        <p:txBody>
          <a:bodyPr/>
          <a:lstStyle/>
          <a:p>
            <a:pPr>
              <a:defRPr/>
            </a:pPr>
            <a:fld id="{10E1D5A2-15D6-4292-8B9A-BC59AF07FEB8}" type="slidenum">
              <a:rPr lang="en-US" smtClean="0"/>
              <a:pPr>
                <a:defRPr/>
              </a:pPr>
              <a:t>17</a:t>
            </a:fld>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3216" y="111524"/>
            <a:ext cx="8910960" cy="1143000"/>
          </a:xfrm>
        </p:spPr>
        <p:txBody>
          <a:bodyPr/>
          <a:lstStyle/>
          <a:p>
            <a:r>
              <a:rPr lang="en-US" sz="2800" dirty="0" smtClean="0"/>
              <a:t>Mapping of Star-Formation Regions with the K-FPA</a:t>
            </a:r>
            <a:endParaRPr lang="en-US" sz="2800" dirty="0"/>
          </a:p>
        </p:txBody>
      </p:sp>
      <p:sp>
        <p:nvSpPr>
          <p:cNvPr id="3" name="Content Placeholder 2"/>
          <p:cNvSpPr>
            <a:spLocks noGrp="1"/>
          </p:cNvSpPr>
          <p:nvPr>
            <p:ph idx="1"/>
          </p:nvPr>
        </p:nvSpPr>
        <p:spPr/>
        <p:txBody>
          <a:bodyPr/>
          <a:lstStyle/>
          <a:p>
            <a:endParaRPr lang="en-US"/>
          </a:p>
        </p:txBody>
      </p:sp>
      <p:pic>
        <p:nvPicPr>
          <p:cNvPr id="5" name="Picture 4" descr="tmcAmmonia.png"/>
          <p:cNvPicPr>
            <a:picLocks noChangeAspect="1"/>
          </p:cNvPicPr>
          <p:nvPr/>
        </p:nvPicPr>
        <p:blipFill>
          <a:blip r:embed="rId2"/>
          <a:srcRect/>
          <a:stretch>
            <a:fillRect/>
          </a:stretch>
        </p:blipFill>
        <p:spPr bwMode="auto">
          <a:xfrm>
            <a:off x="93216" y="908767"/>
            <a:ext cx="8910960" cy="5541390"/>
          </a:xfrm>
          <a:prstGeom prst="rect">
            <a:avLst/>
          </a:prstGeom>
          <a:noFill/>
          <a:ln w="9525">
            <a:noFill/>
            <a:miter lim="800000"/>
            <a:headEnd/>
            <a:tailEnd/>
          </a:ln>
        </p:spPr>
      </p:pic>
      <p:sp>
        <p:nvSpPr>
          <p:cNvPr id="6" name="Slide Number Placeholder 5"/>
          <p:cNvSpPr>
            <a:spLocks noGrp="1"/>
          </p:cNvSpPr>
          <p:nvPr>
            <p:ph type="sldNum" sz="quarter" idx="11"/>
          </p:nvPr>
        </p:nvSpPr>
        <p:spPr/>
        <p:txBody>
          <a:bodyPr/>
          <a:lstStyle/>
          <a:p>
            <a:pPr>
              <a:defRPr/>
            </a:pPr>
            <a:fld id="{C571D69E-D88F-4904-B659-E6EC538822FC}" type="slidenum">
              <a:rPr lang="en-US" smtClean="0"/>
              <a:pPr>
                <a:defRPr/>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7650" name="Rectangle 6"/>
          <p:cNvSpPr>
            <a:spLocks noGrp="1"/>
          </p:cNvSpPr>
          <p:nvPr>
            <p:ph type="title" idx="4294967295"/>
          </p:nvPr>
        </p:nvSpPr>
        <p:spPr>
          <a:xfrm>
            <a:off x="445547" y="193081"/>
            <a:ext cx="8686801" cy="1143000"/>
          </a:xfrm>
        </p:spPr>
        <p:txBody>
          <a:bodyPr/>
          <a:lstStyle/>
          <a:p>
            <a:pPr>
              <a:defRPr/>
            </a:pPr>
            <a:r>
              <a:rPr lang="en-US" sz="2400" dirty="0" smtClean="0">
                <a:solidFill>
                  <a:schemeClr val="accent2">
                    <a:lumMod val="60000"/>
                    <a:lumOff val="40000"/>
                  </a:schemeClr>
                </a:solidFill>
                <a:cs typeface="GillSans" pitchFamily="48" charset="0"/>
              </a:rPr>
              <a:t>Mustang 3mm Imaging of SZ-Effect and Cluster Structure</a:t>
            </a:r>
          </a:p>
        </p:txBody>
      </p:sp>
      <p:sp>
        <p:nvSpPr>
          <p:cNvPr id="33795" name="Slide Number Placeholder 3"/>
          <p:cNvSpPr>
            <a:spLocks noGrp="1"/>
          </p:cNvSpPr>
          <p:nvPr>
            <p:ph type="sldNum" sz="quarter" idx="11"/>
          </p:nvPr>
        </p:nvSpPr>
        <p:spPr bwMode="auto">
          <a:noFill/>
          <a:ln>
            <a:miter lim="800000"/>
            <a:headEnd/>
            <a:tailEnd/>
          </a:ln>
        </p:spPr>
        <p:txBody>
          <a:bodyPr/>
          <a:lstStyle/>
          <a:p>
            <a:fld id="{4530F55A-7364-49A2-9610-53B0F146269E}" type="slidenum">
              <a:rPr lang="en-US" smtClean="0">
                <a:latin typeface="Gill Sans" pitchFamily="17" charset="0"/>
                <a:ea typeface="ＭＳ Ｐゴシック" pitchFamily="48" charset="-128"/>
              </a:rPr>
              <a:pPr/>
              <a:t>19</a:t>
            </a:fld>
            <a:endParaRPr lang="en-US" smtClean="0">
              <a:latin typeface="Gill Sans" pitchFamily="17" charset="0"/>
              <a:ea typeface="ＭＳ Ｐゴシック" pitchFamily="48" charset="-128"/>
            </a:endParaRPr>
          </a:p>
        </p:txBody>
      </p:sp>
      <p:sp>
        <p:nvSpPr>
          <p:cNvPr id="9" name="Rectangle 7"/>
          <p:cNvSpPr txBox="1">
            <a:spLocks/>
          </p:cNvSpPr>
          <p:nvPr/>
        </p:nvSpPr>
        <p:spPr bwMode="auto">
          <a:xfrm>
            <a:off x="5057018" y="3868093"/>
            <a:ext cx="3859795" cy="1889748"/>
          </a:xfrm>
          <a:prstGeom prst="rect">
            <a:avLst/>
          </a:prstGeom>
          <a:solidFill>
            <a:schemeClr val="tx1"/>
          </a:solidFill>
          <a:ln w="9525">
            <a:noFill/>
            <a:miter lim="800000"/>
            <a:headEnd/>
            <a:tailEnd/>
          </a:ln>
        </p:spPr>
        <p:txBody>
          <a:bodyPr wrap="square">
            <a:spAutoFit/>
          </a:bodyPr>
          <a:lstStyle/>
          <a:p>
            <a:pPr algn="just" eaLnBrk="0" hangingPunct="0">
              <a:spcBef>
                <a:spcPct val="20000"/>
              </a:spcBef>
              <a:buFont typeface="Arial" charset="0"/>
              <a:buNone/>
              <a:tabLst>
                <a:tab pos="0" algn="l"/>
              </a:tabLst>
              <a:defRPr/>
            </a:pPr>
            <a:r>
              <a:rPr lang="en-US" sz="2000" dirty="0" smtClean="0">
                <a:solidFill>
                  <a:prstClr val="white"/>
                </a:solidFill>
                <a:latin typeface="Gill Sans MT" pitchFamily="34" charset="0"/>
                <a:cs typeface="Gill Sans" pitchFamily="17" charset="0"/>
              </a:rPr>
              <a:t>Image of  CL1226.9+3332 (z = 0.89); White is MUSTANG; Green is optical (HST); Red is X-ray (Chandra); Blue is mass density (HST)  </a:t>
            </a:r>
            <a:r>
              <a:rPr lang="en-US" sz="2000" i="1" dirty="0" smtClean="0">
                <a:solidFill>
                  <a:prstClr val="white"/>
                </a:solidFill>
                <a:latin typeface="Gill Sans MT" pitchFamily="34" charset="0"/>
                <a:cs typeface="Gill Sans" pitchFamily="17" charset="0"/>
              </a:rPr>
              <a:t>Courtesy Korngut, et al.</a:t>
            </a:r>
          </a:p>
          <a:p>
            <a:pPr algn="ctr" eaLnBrk="0" hangingPunct="0">
              <a:spcBef>
                <a:spcPct val="20000"/>
              </a:spcBef>
              <a:buFont typeface="Arial" charset="0"/>
              <a:buNone/>
              <a:tabLst>
                <a:tab pos="0" algn="l"/>
              </a:tabLst>
              <a:defRPr/>
            </a:pPr>
            <a:endParaRPr lang="en-US" sz="1400" i="1" dirty="0">
              <a:solidFill>
                <a:prstClr val="white"/>
              </a:solidFill>
              <a:cs typeface="Gill Sans" pitchFamily="17" charset="0"/>
            </a:endParaRPr>
          </a:p>
        </p:txBody>
      </p:sp>
      <p:pic>
        <p:nvPicPr>
          <p:cNvPr id="15361" name="Picture 1" descr="C:\MainFiles\talks\gbttalks\mustang2.jpg"/>
          <p:cNvPicPr>
            <a:picLocks noChangeAspect="1" noChangeArrowheads="1"/>
          </p:cNvPicPr>
          <p:nvPr/>
        </p:nvPicPr>
        <p:blipFill>
          <a:blip r:embed="rId3"/>
          <a:srcRect/>
          <a:stretch>
            <a:fillRect/>
          </a:stretch>
        </p:blipFill>
        <p:spPr bwMode="auto">
          <a:xfrm>
            <a:off x="315000" y="932072"/>
            <a:ext cx="4590197" cy="4433118"/>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0973"/>
          </a:xfrm>
        </p:spPr>
        <p:txBody>
          <a:bodyPr/>
          <a:lstStyle/>
          <a:p>
            <a:r>
              <a:rPr lang="en-US" dirty="0" smtClean="0"/>
              <a:t>Outline:</a:t>
            </a:r>
            <a:endParaRPr lang="en-US" dirty="0"/>
          </a:p>
        </p:txBody>
      </p:sp>
      <p:sp>
        <p:nvSpPr>
          <p:cNvPr id="3" name="Slide Number Placeholder 2"/>
          <p:cNvSpPr>
            <a:spLocks noGrp="1"/>
          </p:cNvSpPr>
          <p:nvPr>
            <p:ph type="sldNum" sz="quarter" idx="11"/>
          </p:nvPr>
        </p:nvSpPr>
        <p:spPr/>
        <p:txBody>
          <a:bodyPr/>
          <a:lstStyle/>
          <a:p>
            <a:pPr>
              <a:defRPr/>
            </a:pPr>
            <a:fld id="{E0407C9D-1ACC-4654-A619-7167711ADACC}" type="slidenum">
              <a:rPr lang="en-US" smtClean="0"/>
              <a:pPr>
                <a:defRPr/>
              </a:pPr>
              <a:t>2</a:t>
            </a:fld>
            <a:endParaRPr lang="en-US" dirty="0"/>
          </a:p>
        </p:txBody>
      </p:sp>
      <p:sp>
        <p:nvSpPr>
          <p:cNvPr id="4" name="TextBox 3"/>
          <p:cNvSpPr txBox="1"/>
          <p:nvPr/>
        </p:nvSpPr>
        <p:spPr>
          <a:xfrm>
            <a:off x="593300" y="1223732"/>
            <a:ext cx="7636300" cy="2357568"/>
          </a:xfrm>
          <a:prstGeom prst="rect">
            <a:avLst/>
          </a:prstGeom>
          <a:noFill/>
        </p:spPr>
        <p:txBody>
          <a:bodyPr wrap="square" rtlCol="0">
            <a:spAutoFit/>
          </a:bodyPr>
          <a:lstStyle/>
          <a:p>
            <a:pPr marL="342900" indent="-342900" eaLnBrk="0" hangingPunct="0">
              <a:spcBef>
                <a:spcPct val="20000"/>
              </a:spcBef>
              <a:buFont typeface="Wingdings" charset="2"/>
              <a:buChar char="Ø"/>
            </a:pPr>
            <a:r>
              <a:rPr lang="en-US" sz="3200" dirty="0" smtClean="0">
                <a:solidFill>
                  <a:srgbClr val="000099"/>
                </a:solidFill>
                <a:latin typeface="Gill Sans MT" pitchFamily="34" charset="0"/>
                <a:cs typeface="Gill Sans" pitchFamily="17" charset="0"/>
              </a:rPr>
              <a:t>Green Bank and GBT background</a:t>
            </a:r>
          </a:p>
          <a:p>
            <a:pPr marL="342900" indent="-342900" eaLnBrk="0" hangingPunct="0">
              <a:spcBef>
                <a:spcPct val="20000"/>
              </a:spcBef>
              <a:buFont typeface="Wingdings" charset="2"/>
              <a:buChar char="Ø"/>
            </a:pPr>
            <a:r>
              <a:rPr lang="en-US" sz="3200" dirty="0" smtClean="0">
                <a:solidFill>
                  <a:srgbClr val="000099"/>
                </a:solidFill>
                <a:latin typeface="Gill Sans MT" pitchFamily="34" charset="0"/>
                <a:cs typeface="Gill Sans" pitchFamily="17" charset="0"/>
              </a:rPr>
              <a:t>GBT Science</a:t>
            </a:r>
          </a:p>
          <a:p>
            <a:pPr marL="342900" indent="-342900" eaLnBrk="0" hangingPunct="0">
              <a:spcBef>
                <a:spcPct val="20000"/>
              </a:spcBef>
              <a:buFont typeface="Wingdings" charset="2"/>
              <a:buChar char="Ø"/>
            </a:pPr>
            <a:r>
              <a:rPr lang="en-US" sz="3200" dirty="0" smtClean="0">
                <a:solidFill>
                  <a:srgbClr val="000099"/>
                </a:solidFill>
                <a:latin typeface="Gill Sans MT" pitchFamily="34" charset="0"/>
                <a:cs typeface="Gill Sans" pitchFamily="17" charset="0"/>
              </a:rPr>
              <a:t>GBT Capabilities</a:t>
            </a:r>
          </a:p>
          <a:p>
            <a:pPr marL="342900" indent="-342900" eaLnBrk="0" hangingPunct="0">
              <a:spcBef>
                <a:spcPct val="20000"/>
              </a:spcBef>
              <a:buFont typeface="Wingdings" charset="2"/>
              <a:buChar char="Ø"/>
            </a:pPr>
            <a:r>
              <a:rPr lang="en-US" sz="3200" dirty="0" smtClean="0">
                <a:solidFill>
                  <a:srgbClr val="000099"/>
                </a:solidFill>
                <a:latin typeface="Gill Sans MT" pitchFamily="34" charset="0"/>
                <a:cs typeface="Gill Sans" pitchFamily="17" charset="0"/>
              </a:rPr>
              <a:t>GBT Proposal Process and Planning Tools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a:xfrm>
            <a:off x="208063" y="152399"/>
            <a:ext cx="8577633" cy="628209"/>
          </a:xfrm>
        </p:spPr>
        <p:txBody>
          <a:bodyPr/>
          <a:lstStyle/>
          <a:p>
            <a:r>
              <a:rPr lang="en-US" sz="2800" dirty="0" smtClean="0"/>
              <a:t>Studying star formation in the early universe via high-</a:t>
            </a:r>
            <a:r>
              <a:rPr lang="en-US" sz="2800" dirty="0" err="1" smtClean="0"/>
              <a:t>redshift</a:t>
            </a:r>
            <a:r>
              <a:rPr lang="en-US" sz="2800" dirty="0" smtClean="0"/>
              <a:t> CO</a:t>
            </a:r>
          </a:p>
        </p:txBody>
      </p:sp>
      <p:pic>
        <p:nvPicPr>
          <p:cNvPr id="40965" name="Picture 5" descr="f1.jpg"/>
          <p:cNvPicPr>
            <a:picLocks noChangeAspect="1"/>
          </p:cNvPicPr>
          <p:nvPr/>
        </p:nvPicPr>
        <p:blipFill>
          <a:blip r:embed="rId2"/>
          <a:srcRect/>
          <a:stretch>
            <a:fillRect/>
          </a:stretch>
        </p:blipFill>
        <p:spPr bwMode="auto">
          <a:xfrm>
            <a:off x="2726596" y="1136883"/>
            <a:ext cx="6401486" cy="4749696"/>
          </a:xfrm>
          <a:prstGeom prst="rect">
            <a:avLst/>
          </a:prstGeom>
          <a:noFill/>
          <a:ln w="9525">
            <a:noFill/>
            <a:miter lim="800000"/>
            <a:headEnd/>
            <a:tailEnd/>
          </a:ln>
        </p:spPr>
      </p:pic>
      <p:sp>
        <p:nvSpPr>
          <p:cNvPr id="6" name="TextBox 4"/>
          <p:cNvSpPr txBox="1">
            <a:spLocks noChangeArrowheads="1"/>
          </p:cNvSpPr>
          <p:nvPr/>
        </p:nvSpPr>
        <p:spPr bwMode="auto">
          <a:xfrm>
            <a:off x="196410" y="1794222"/>
            <a:ext cx="2518533" cy="3477875"/>
          </a:xfrm>
          <a:prstGeom prst="rect">
            <a:avLst/>
          </a:prstGeom>
          <a:noFill/>
          <a:ln w="9525">
            <a:noFill/>
            <a:miter lim="800000"/>
            <a:headEnd/>
            <a:tailEnd/>
          </a:ln>
        </p:spPr>
        <p:txBody>
          <a:bodyPr wrap="square">
            <a:prstTxWarp prst="textNoShape">
              <a:avLst/>
            </a:prstTxWarp>
            <a:spAutoFit/>
          </a:bodyPr>
          <a:lstStyle/>
          <a:p>
            <a:r>
              <a:rPr lang="en-US" sz="2000" dirty="0" err="1" smtClean="0"/>
              <a:t>Frayer</a:t>
            </a:r>
            <a:r>
              <a:rPr lang="en-US" sz="2000" dirty="0" smtClean="0"/>
              <a:t> et al. 2011: Molecular gas measurements and </a:t>
            </a:r>
            <a:r>
              <a:rPr lang="en-US" sz="2000" dirty="0" err="1" smtClean="0"/>
              <a:t>redshifts</a:t>
            </a:r>
            <a:r>
              <a:rPr lang="en-US" sz="2000" dirty="0" smtClean="0"/>
              <a:t> of ultra-luminous infrared galaxies discovered by Herschel with the GBT/</a:t>
            </a:r>
            <a:r>
              <a:rPr lang="en-US" sz="2000" dirty="0" err="1" smtClean="0"/>
              <a:t>Zpectrometer</a:t>
            </a:r>
            <a:r>
              <a:rPr lang="en-US" sz="2000" dirty="0" smtClean="0"/>
              <a:t>.</a:t>
            </a:r>
          </a:p>
          <a:p>
            <a:r>
              <a:rPr lang="en-US" sz="2000" dirty="0" smtClean="0"/>
              <a:t>(around 15-20 Herschel sources with GBT </a:t>
            </a:r>
            <a:r>
              <a:rPr lang="en-US" sz="2000" dirty="0" err="1" smtClean="0"/>
              <a:t>redshifts</a:t>
            </a:r>
            <a:r>
              <a:rPr lang="en-US" sz="2000" dirty="0" smtClean="0"/>
              <a:t>)</a:t>
            </a:r>
            <a:endParaRPr lang="en-US" sz="2000" dirty="0"/>
          </a:p>
        </p:txBody>
      </p:sp>
      <p:sp>
        <p:nvSpPr>
          <p:cNvPr id="7" name="Slide Number Placeholder 6"/>
          <p:cNvSpPr>
            <a:spLocks noGrp="1"/>
          </p:cNvSpPr>
          <p:nvPr>
            <p:ph type="sldNum" sz="quarter" idx="11"/>
          </p:nvPr>
        </p:nvSpPr>
        <p:spPr/>
        <p:txBody>
          <a:bodyPr/>
          <a:lstStyle/>
          <a:p>
            <a:pPr>
              <a:defRPr/>
            </a:pPr>
            <a:fld id="{10E1D5A2-15D6-4292-8B9A-BC59AF07FEB8}" type="slidenum">
              <a:rPr lang="en-US" smtClean="0"/>
              <a:pPr>
                <a:defRPr/>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0973"/>
          </a:xfrm>
        </p:spPr>
        <p:txBody>
          <a:bodyPr/>
          <a:lstStyle/>
          <a:p>
            <a:r>
              <a:rPr lang="en-US" dirty="0" smtClean="0"/>
              <a:t>Outline:</a:t>
            </a:r>
            <a:endParaRPr lang="en-US" dirty="0"/>
          </a:p>
        </p:txBody>
      </p:sp>
      <p:sp>
        <p:nvSpPr>
          <p:cNvPr id="3" name="Slide Number Placeholder 2"/>
          <p:cNvSpPr>
            <a:spLocks noGrp="1"/>
          </p:cNvSpPr>
          <p:nvPr>
            <p:ph type="sldNum" sz="quarter" idx="11"/>
          </p:nvPr>
        </p:nvSpPr>
        <p:spPr/>
        <p:txBody>
          <a:bodyPr/>
          <a:lstStyle/>
          <a:p>
            <a:pPr>
              <a:defRPr/>
            </a:pPr>
            <a:fld id="{E0407C9D-1ACC-4654-A619-7167711ADACC}" type="slidenum">
              <a:rPr lang="en-US" smtClean="0"/>
              <a:pPr>
                <a:defRPr/>
              </a:pPr>
              <a:t>21</a:t>
            </a:fld>
            <a:endParaRPr lang="en-US" dirty="0"/>
          </a:p>
        </p:txBody>
      </p:sp>
      <p:sp>
        <p:nvSpPr>
          <p:cNvPr id="4" name="TextBox 3"/>
          <p:cNvSpPr txBox="1"/>
          <p:nvPr/>
        </p:nvSpPr>
        <p:spPr>
          <a:xfrm>
            <a:off x="593300" y="1223732"/>
            <a:ext cx="7636300" cy="2296013"/>
          </a:xfrm>
          <a:prstGeom prst="rect">
            <a:avLst/>
          </a:prstGeom>
          <a:noFill/>
        </p:spPr>
        <p:txBody>
          <a:bodyPr wrap="square" rtlCol="0">
            <a:spAutoFit/>
          </a:bodyPr>
          <a:lstStyle/>
          <a:p>
            <a:pPr marL="342900" indent="-342900" eaLnBrk="0" hangingPunct="0">
              <a:spcBef>
                <a:spcPct val="20000"/>
              </a:spcBef>
              <a:buFont typeface="Wingdings" charset="2"/>
              <a:buChar char="Ø"/>
            </a:pPr>
            <a:r>
              <a:rPr lang="en-US" sz="2800" strike="sngStrike" dirty="0" smtClean="0">
                <a:solidFill>
                  <a:srgbClr val="000099"/>
                </a:solidFill>
                <a:latin typeface="Gill Sans MT" pitchFamily="34" charset="0"/>
                <a:cs typeface="Gill Sans" pitchFamily="17" charset="0"/>
              </a:rPr>
              <a:t>Green Bank and GBT background</a:t>
            </a:r>
          </a:p>
          <a:p>
            <a:pPr marL="342900" indent="-342900" eaLnBrk="0" hangingPunct="0">
              <a:spcBef>
                <a:spcPct val="20000"/>
              </a:spcBef>
              <a:buFont typeface="Wingdings" charset="2"/>
              <a:buChar char="Ø"/>
            </a:pPr>
            <a:r>
              <a:rPr lang="en-US" sz="2800" strike="sngStrike" dirty="0" smtClean="0">
                <a:solidFill>
                  <a:srgbClr val="000099"/>
                </a:solidFill>
                <a:latin typeface="Gill Sans MT" pitchFamily="34" charset="0"/>
                <a:cs typeface="Gill Sans" pitchFamily="17" charset="0"/>
              </a:rPr>
              <a:t>GBT Science</a:t>
            </a:r>
          </a:p>
          <a:p>
            <a:pPr marL="342900" indent="-342900" eaLnBrk="0" hangingPunct="0">
              <a:spcBef>
                <a:spcPct val="20000"/>
              </a:spcBef>
              <a:buFont typeface="Wingdings" charset="2"/>
              <a:buChar char="Ø"/>
            </a:pPr>
            <a:r>
              <a:rPr lang="en-US" sz="4000" b="1" dirty="0" smtClean="0">
                <a:solidFill>
                  <a:srgbClr val="800000"/>
                </a:solidFill>
                <a:latin typeface="Gill Sans MT" pitchFamily="34" charset="0"/>
                <a:cs typeface="Gill Sans" pitchFamily="17" charset="0"/>
              </a:rPr>
              <a:t>GBT Capabilities</a:t>
            </a:r>
          </a:p>
          <a:p>
            <a:pPr marL="342900" indent="-342900" eaLnBrk="0" hangingPunct="0">
              <a:spcBef>
                <a:spcPct val="20000"/>
              </a:spcBef>
              <a:buFont typeface="Wingdings" charset="2"/>
              <a:buChar char="Ø"/>
            </a:pPr>
            <a:r>
              <a:rPr lang="en-US" sz="2800" dirty="0" smtClean="0">
                <a:solidFill>
                  <a:srgbClr val="000099"/>
                </a:solidFill>
                <a:latin typeface="Gill Sans MT" pitchFamily="34" charset="0"/>
                <a:cs typeface="Gill Sans" pitchFamily="17" charset="0"/>
              </a:rPr>
              <a:t>GBT Proposal Process and Planning Tools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a:xfrm>
            <a:off x="1447800" y="0"/>
            <a:ext cx="7086600" cy="762000"/>
          </a:xfrm>
        </p:spPr>
        <p:txBody>
          <a:bodyPr/>
          <a:lstStyle/>
          <a:p>
            <a:r>
              <a:rPr lang="en-US" sz="3200" smtClean="0"/>
              <a:t>Current Instruments – Front Ends </a:t>
            </a:r>
            <a:br>
              <a:rPr lang="en-US" sz="3200" smtClean="0"/>
            </a:br>
            <a:endParaRPr lang="en-US" sz="3200" smtClean="0"/>
          </a:p>
        </p:txBody>
      </p:sp>
      <p:pic>
        <p:nvPicPr>
          <p:cNvPr id="20483" name="Picture 4" descr="gbt_fe1.tiff"/>
          <p:cNvPicPr>
            <a:picLocks noChangeAspect="1"/>
          </p:cNvPicPr>
          <p:nvPr/>
        </p:nvPicPr>
        <p:blipFill>
          <a:blip r:embed="rId2"/>
          <a:srcRect/>
          <a:stretch>
            <a:fillRect/>
          </a:stretch>
        </p:blipFill>
        <p:spPr bwMode="auto">
          <a:xfrm rot="5400000">
            <a:off x="2904331" y="-352904"/>
            <a:ext cx="5087938" cy="7086600"/>
          </a:xfrm>
          <a:prstGeom prst="rect">
            <a:avLst/>
          </a:prstGeom>
          <a:noFill/>
          <a:ln w="9525">
            <a:noFill/>
            <a:miter lim="800000"/>
            <a:headEnd/>
            <a:tailEnd/>
          </a:ln>
        </p:spPr>
      </p:pic>
      <p:sp>
        <p:nvSpPr>
          <p:cNvPr id="20484" name="TextBox 3"/>
          <p:cNvSpPr txBox="1">
            <a:spLocks noChangeArrowheads="1"/>
          </p:cNvSpPr>
          <p:nvPr/>
        </p:nvSpPr>
        <p:spPr bwMode="auto">
          <a:xfrm>
            <a:off x="164976" y="2604325"/>
            <a:ext cx="914400" cy="369332"/>
          </a:xfrm>
          <a:prstGeom prst="rect">
            <a:avLst/>
          </a:prstGeom>
          <a:noFill/>
          <a:ln w="9525">
            <a:noFill/>
            <a:miter lim="800000"/>
            <a:headEnd/>
            <a:tailEnd/>
          </a:ln>
        </p:spPr>
        <p:txBody>
          <a:bodyPr wrap="square">
            <a:prstTxWarp prst="textNoShape">
              <a:avLst/>
            </a:prstTxWarp>
            <a:spAutoFit/>
          </a:bodyPr>
          <a:lstStyle/>
          <a:p>
            <a:r>
              <a:rPr lang="en-US" sz="1800" dirty="0" smtClean="0"/>
              <a:t>HI, OH</a:t>
            </a:r>
            <a:endParaRPr lang="en-US" sz="1800" dirty="0"/>
          </a:p>
        </p:txBody>
      </p:sp>
      <p:sp>
        <p:nvSpPr>
          <p:cNvPr id="20485" name="TextBox 4"/>
          <p:cNvSpPr txBox="1">
            <a:spLocks noChangeArrowheads="1"/>
          </p:cNvSpPr>
          <p:nvPr/>
        </p:nvSpPr>
        <p:spPr bwMode="auto">
          <a:xfrm>
            <a:off x="105792" y="3053532"/>
            <a:ext cx="1295400" cy="923330"/>
          </a:xfrm>
          <a:prstGeom prst="rect">
            <a:avLst/>
          </a:prstGeom>
          <a:noFill/>
          <a:ln w="9525">
            <a:noFill/>
            <a:miter lim="800000"/>
            <a:headEnd/>
            <a:tailEnd/>
          </a:ln>
        </p:spPr>
        <p:txBody>
          <a:bodyPr wrap="square">
            <a:prstTxWarp prst="textNoShape">
              <a:avLst/>
            </a:prstTxWarp>
            <a:spAutoFit/>
          </a:bodyPr>
          <a:lstStyle/>
          <a:p>
            <a:r>
              <a:rPr lang="en-US" sz="1800" dirty="0"/>
              <a:t>NH3,  HC5N,</a:t>
            </a:r>
            <a:r>
              <a:rPr lang="en-US" sz="1800" dirty="0" smtClean="0"/>
              <a:t> C2S, H2O</a:t>
            </a:r>
            <a:endParaRPr lang="en-US" sz="1800" dirty="0"/>
          </a:p>
        </p:txBody>
      </p:sp>
      <p:sp>
        <p:nvSpPr>
          <p:cNvPr id="20486" name="TextBox 5"/>
          <p:cNvSpPr txBox="1">
            <a:spLocks noChangeArrowheads="1"/>
          </p:cNvSpPr>
          <p:nvPr/>
        </p:nvSpPr>
        <p:spPr bwMode="auto">
          <a:xfrm>
            <a:off x="299898" y="4096407"/>
            <a:ext cx="1558956" cy="1754327"/>
          </a:xfrm>
          <a:prstGeom prst="rect">
            <a:avLst/>
          </a:prstGeom>
          <a:noFill/>
          <a:ln w="9525">
            <a:noFill/>
            <a:miter lim="800000"/>
            <a:headEnd/>
            <a:tailEnd/>
          </a:ln>
        </p:spPr>
        <p:txBody>
          <a:bodyPr wrap="square">
            <a:prstTxWarp prst="textNoShape">
              <a:avLst/>
            </a:prstTxWarp>
            <a:spAutoFit/>
          </a:bodyPr>
          <a:lstStyle/>
          <a:p>
            <a:r>
              <a:rPr lang="en-US" sz="1800" dirty="0"/>
              <a:t>HCN, HNC, HCO+, HDO, DCN, </a:t>
            </a:r>
            <a:r>
              <a:rPr lang="en-US" sz="1800" dirty="0" err="1" smtClean="0"/>
              <a:t>SiO</a:t>
            </a:r>
            <a:r>
              <a:rPr lang="en-US" sz="1800" dirty="0" smtClean="0"/>
              <a:t>, SO2, H2CO, N2H+, N2D+, CH3CN, C2H</a:t>
            </a:r>
          </a:p>
        </p:txBody>
      </p:sp>
      <p:sp>
        <p:nvSpPr>
          <p:cNvPr id="20487" name="TextBox 6"/>
          <p:cNvSpPr txBox="1">
            <a:spLocks noChangeArrowheads="1"/>
          </p:cNvSpPr>
          <p:nvPr/>
        </p:nvSpPr>
        <p:spPr bwMode="auto">
          <a:xfrm>
            <a:off x="1905000" y="5728525"/>
            <a:ext cx="7086600" cy="400110"/>
          </a:xfrm>
          <a:prstGeom prst="rect">
            <a:avLst/>
          </a:prstGeom>
          <a:noFill/>
          <a:ln w="9525">
            <a:noFill/>
            <a:miter lim="800000"/>
            <a:headEnd/>
            <a:tailEnd/>
          </a:ln>
        </p:spPr>
        <p:txBody>
          <a:bodyPr wrap="square">
            <a:prstTxWarp prst="textNoShape">
              <a:avLst/>
            </a:prstTxWarp>
            <a:spAutoFit/>
          </a:bodyPr>
          <a:lstStyle/>
          <a:p>
            <a:r>
              <a:rPr lang="en-US" sz="2000" dirty="0"/>
              <a:t>{W-band (</a:t>
            </a:r>
            <a:r>
              <a:rPr lang="en-US" sz="2000" dirty="0" smtClean="0"/>
              <a:t>4mm Rx)      67-93.3       Greg.     Lin/Circ       2}    </a:t>
            </a:r>
            <a:endParaRPr lang="en-US" sz="2000" dirty="0"/>
          </a:p>
        </p:txBody>
      </p:sp>
      <p:sp>
        <p:nvSpPr>
          <p:cNvPr id="20488" name="Rectangle 7"/>
          <p:cNvSpPr>
            <a:spLocks noChangeArrowheads="1"/>
          </p:cNvSpPr>
          <p:nvPr/>
        </p:nvSpPr>
        <p:spPr bwMode="auto">
          <a:xfrm>
            <a:off x="152400" y="4135556"/>
            <a:ext cx="1706454" cy="1633762"/>
          </a:xfrm>
          <a:prstGeom prst="rect">
            <a:avLst/>
          </a:prstGeom>
          <a:noFill/>
          <a:ln w="25400">
            <a:solidFill>
              <a:srgbClr val="CB001D"/>
            </a:solidFill>
            <a:round/>
            <a:headEnd/>
            <a:tailEnd/>
          </a:ln>
        </p:spPr>
        <p:txBody>
          <a:bodyPr>
            <a:prstTxWarp prst="textNoShape">
              <a:avLst/>
            </a:prstTxWarp>
          </a:bodyPr>
          <a:lstStyle/>
          <a:p>
            <a:pPr eaLnBrk="0" hangingPunct="0"/>
            <a:endParaRPr lang="en-US"/>
          </a:p>
        </p:txBody>
      </p:sp>
      <p:sp>
        <p:nvSpPr>
          <p:cNvPr id="20489" name="Rectangle 8"/>
          <p:cNvSpPr>
            <a:spLocks noChangeArrowheads="1"/>
          </p:cNvSpPr>
          <p:nvPr/>
        </p:nvSpPr>
        <p:spPr bwMode="auto">
          <a:xfrm>
            <a:off x="152400" y="3109066"/>
            <a:ext cx="1248792" cy="914400"/>
          </a:xfrm>
          <a:prstGeom prst="rect">
            <a:avLst/>
          </a:prstGeom>
          <a:noFill/>
          <a:ln w="25400">
            <a:solidFill>
              <a:srgbClr val="CB001D"/>
            </a:solidFill>
            <a:round/>
            <a:headEnd/>
            <a:tailEnd/>
          </a:ln>
        </p:spPr>
        <p:txBody>
          <a:bodyPr>
            <a:prstTxWarp prst="textNoShape">
              <a:avLst/>
            </a:prstTxWarp>
          </a:bodyPr>
          <a:lstStyle/>
          <a:p>
            <a:pPr eaLnBrk="0" hangingPunct="0"/>
            <a:endParaRPr lang="en-US"/>
          </a:p>
        </p:txBody>
      </p:sp>
      <p:sp>
        <p:nvSpPr>
          <p:cNvPr id="20490" name="Rectangle 9"/>
          <p:cNvSpPr>
            <a:spLocks noChangeArrowheads="1"/>
          </p:cNvSpPr>
          <p:nvPr/>
        </p:nvSpPr>
        <p:spPr bwMode="auto">
          <a:xfrm>
            <a:off x="187356" y="2557721"/>
            <a:ext cx="813972" cy="457200"/>
          </a:xfrm>
          <a:prstGeom prst="rect">
            <a:avLst/>
          </a:prstGeom>
          <a:noFill/>
          <a:ln w="25400">
            <a:solidFill>
              <a:srgbClr val="CB001D"/>
            </a:solidFill>
            <a:round/>
            <a:headEnd/>
            <a:tailEnd/>
          </a:ln>
        </p:spPr>
        <p:txBody>
          <a:bodyPr>
            <a:prstTxWarp prst="textNoShape">
              <a:avLst/>
            </a:prstTxWarp>
          </a:bodyPr>
          <a:lstStyle/>
          <a:p>
            <a:pPr eaLnBrk="0" hangingPunct="0"/>
            <a:endParaRPr lang="en-US"/>
          </a:p>
        </p:txBody>
      </p:sp>
      <p:cxnSp>
        <p:nvCxnSpPr>
          <p:cNvPr id="20491" name="Straight Arrow Connector 11"/>
          <p:cNvCxnSpPr>
            <a:cxnSpLocks noChangeShapeType="1"/>
            <a:stCxn id="20490" idx="3"/>
          </p:cNvCxnSpPr>
          <p:nvPr/>
        </p:nvCxnSpPr>
        <p:spPr bwMode="auto">
          <a:xfrm>
            <a:off x="1001328" y="2786321"/>
            <a:ext cx="990600" cy="1588"/>
          </a:xfrm>
          <a:prstGeom prst="straightConnector1">
            <a:avLst/>
          </a:prstGeom>
          <a:noFill/>
          <a:ln w="31750">
            <a:solidFill>
              <a:srgbClr val="CB001D"/>
            </a:solidFill>
            <a:round/>
            <a:headEnd/>
            <a:tailEnd type="arrow" w="med" len="med"/>
          </a:ln>
        </p:spPr>
      </p:cxnSp>
      <p:cxnSp>
        <p:nvCxnSpPr>
          <p:cNvPr id="20492" name="Straight Arrow Connector 12"/>
          <p:cNvCxnSpPr>
            <a:cxnSpLocks noChangeShapeType="1"/>
          </p:cNvCxnSpPr>
          <p:nvPr/>
        </p:nvCxnSpPr>
        <p:spPr bwMode="auto">
          <a:xfrm>
            <a:off x="1401192" y="3976862"/>
            <a:ext cx="580008" cy="75263"/>
          </a:xfrm>
          <a:prstGeom prst="straightConnector1">
            <a:avLst/>
          </a:prstGeom>
          <a:noFill/>
          <a:ln w="31750">
            <a:solidFill>
              <a:srgbClr val="CB001D"/>
            </a:solidFill>
            <a:round/>
            <a:headEnd/>
            <a:tailEnd type="arrow" w="med" len="med"/>
          </a:ln>
        </p:spPr>
      </p:cxnSp>
      <p:cxnSp>
        <p:nvCxnSpPr>
          <p:cNvPr id="20493" name="Straight Arrow Connector 13"/>
          <p:cNvCxnSpPr>
            <a:cxnSpLocks noChangeShapeType="1"/>
          </p:cNvCxnSpPr>
          <p:nvPr/>
        </p:nvCxnSpPr>
        <p:spPr bwMode="auto">
          <a:xfrm>
            <a:off x="1600200" y="5781423"/>
            <a:ext cx="381000" cy="123825"/>
          </a:xfrm>
          <a:prstGeom prst="straightConnector1">
            <a:avLst/>
          </a:prstGeom>
          <a:noFill/>
          <a:ln w="31750">
            <a:solidFill>
              <a:srgbClr val="CB001D"/>
            </a:solidFill>
            <a:round/>
            <a:headEnd/>
            <a:tailEnd type="arrow" w="med" len="med"/>
          </a:ln>
        </p:spPr>
      </p:cxnSp>
      <p:sp>
        <p:nvSpPr>
          <p:cNvPr id="20494" name="TextBox 19"/>
          <p:cNvSpPr txBox="1">
            <a:spLocks noChangeArrowheads="1"/>
          </p:cNvSpPr>
          <p:nvPr/>
        </p:nvSpPr>
        <p:spPr bwMode="auto">
          <a:xfrm>
            <a:off x="34956" y="1910752"/>
            <a:ext cx="1676400" cy="369888"/>
          </a:xfrm>
          <a:prstGeom prst="rect">
            <a:avLst/>
          </a:prstGeom>
          <a:noFill/>
          <a:ln w="9525">
            <a:noFill/>
            <a:miter lim="800000"/>
            <a:headEnd/>
            <a:tailEnd/>
          </a:ln>
        </p:spPr>
        <p:txBody>
          <a:bodyPr>
            <a:prstTxWarp prst="textNoShape">
              <a:avLst/>
            </a:prstTxWarp>
            <a:spAutoFit/>
          </a:bodyPr>
          <a:lstStyle/>
          <a:p>
            <a:r>
              <a:rPr lang="en-US" sz="1800" u="sng" dirty="0" smtClean="0"/>
              <a:t>Example </a:t>
            </a:r>
            <a:r>
              <a:rPr lang="en-US" sz="1800" u="sng" dirty="0"/>
              <a:t>lines:</a:t>
            </a:r>
          </a:p>
        </p:txBody>
      </p:sp>
      <p:sp>
        <p:nvSpPr>
          <p:cNvPr id="18" name="TextBox 17"/>
          <p:cNvSpPr txBox="1"/>
          <p:nvPr/>
        </p:nvSpPr>
        <p:spPr>
          <a:xfrm>
            <a:off x="8284654" y="3460310"/>
            <a:ext cx="859345" cy="769441"/>
          </a:xfrm>
          <a:prstGeom prst="rect">
            <a:avLst/>
          </a:prstGeom>
          <a:noFill/>
        </p:spPr>
        <p:txBody>
          <a:bodyPr wrap="square" rtlCol="0">
            <a:spAutoFit/>
          </a:bodyPr>
          <a:lstStyle/>
          <a:p>
            <a:pPr marL="342900" indent="-342900" eaLnBrk="0" hangingPunct="0">
              <a:spcBef>
                <a:spcPct val="20000"/>
              </a:spcBef>
            </a:pPr>
            <a:r>
              <a:rPr lang="en-US" sz="2000" dirty="0" smtClean="0">
                <a:solidFill>
                  <a:srgbClr val="000099"/>
                </a:solidFill>
                <a:latin typeface="Gill Sans MT" pitchFamily="34" charset="0"/>
                <a:cs typeface="Gill Sans" pitchFamily="17" charset="0"/>
              </a:rPr>
              <a:t>KFPA</a:t>
            </a:r>
          </a:p>
          <a:p>
            <a:pPr marL="342900" indent="-342900" eaLnBrk="0" hangingPunct="0">
              <a:spcBef>
                <a:spcPct val="20000"/>
              </a:spcBef>
            </a:pPr>
            <a:r>
              <a:rPr lang="en-US" sz="2000" dirty="0" smtClean="0">
                <a:solidFill>
                  <a:srgbClr val="000099"/>
                </a:solidFill>
                <a:latin typeface="Gill Sans MT" pitchFamily="34" charset="0"/>
                <a:cs typeface="Gill Sans" pitchFamily="17" charset="0"/>
              </a:rPr>
              <a:t>-- 7</a:t>
            </a:r>
          </a:p>
        </p:txBody>
      </p:sp>
      <p:sp>
        <p:nvSpPr>
          <p:cNvPr id="19" name="Oval 18"/>
          <p:cNvSpPr/>
          <p:nvPr/>
        </p:nvSpPr>
        <p:spPr>
          <a:xfrm>
            <a:off x="8144830" y="3825399"/>
            <a:ext cx="757388" cy="485426"/>
          </a:xfrm>
          <a:prstGeom prst="ellipse">
            <a:avLst/>
          </a:prstGeom>
          <a:noFill/>
          <a:ln w="317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lide Number Placeholder 16"/>
          <p:cNvSpPr>
            <a:spLocks noGrp="1"/>
          </p:cNvSpPr>
          <p:nvPr>
            <p:ph type="sldNum" sz="quarter" idx="11"/>
          </p:nvPr>
        </p:nvSpPr>
        <p:spPr/>
        <p:txBody>
          <a:bodyPr/>
          <a:lstStyle/>
          <a:p>
            <a:pPr>
              <a:defRPr/>
            </a:pPr>
            <a:fld id="{10E1D5A2-15D6-4292-8B9A-BC59AF07FEB8}"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1447800" y="0"/>
            <a:ext cx="7086600" cy="762000"/>
          </a:xfrm>
        </p:spPr>
        <p:txBody>
          <a:bodyPr/>
          <a:lstStyle/>
          <a:p>
            <a:r>
              <a:rPr lang="en-US" sz="3200" smtClean="0"/>
              <a:t>Current Instruments – Front Ends-2 </a:t>
            </a:r>
            <a:br>
              <a:rPr lang="en-US" sz="3200" smtClean="0"/>
            </a:br>
            <a:endParaRPr lang="en-US" sz="3200" smtClean="0"/>
          </a:p>
        </p:txBody>
      </p:sp>
      <p:pic>
        <p:nvPicPr>
          <p:cNvPr id="21507" name="Picture 4" descr="gbt_fe1.tiff"/>
          <p:cNvPicPr>
            <a:picLocks noChangeAspect="1"/>
          </p:cNvPicPr>
          <p:nvPr/>
        </p:nvPicPr>
        <p:blipFill>
          <a:blip r:embed="rId2"/>
          <a:srcRect/>
          <a:stretch>
            <a:fillRect/>
          </a:stretch>
        </p:blipFill>
        <p:spPr bwMode="auto">
          <a:xfrm rot="5400000">
            <a:off x="1297782" y="-182161"/>
            <a:ext cx="5029200" cy="7005637"/>
          </a:xfrm>
          <a:prstGeom prst="rect">
            <a:avLst/>
          </a:prstGeom>
          <a:noFill/>
          <a:ln w="9525">
            <a:noFill/>
            <a:miter lim="800000"/>
            <a:headEnd/>
            <a:tailEnd/>
          </a:ln>
        </p:spPr>
      </p:pic>
      <p:pic>
        <p:nvPicPr>
          <p:cNvPr id="21508" name="Picture 3" descr="gbt_fe2.tiff"/>
          <p:cNvPicPr>
            <a:picLocks noChangeAspect="1"/>
          </p:cNvPicPr>
          <p:nvPr/>
        </p:nvPicPr>
        <p:blipFill>
          <a:blip r:embed="rId3"/>
          <a:srcRect/>
          <a:stretch>
            <a:fillRect/>
          </a:stretch>
        </p:blipFill>
        <p:spPr bwMode="auto">
          <a:xfrm rot="5400000">
            <a:off x="2436812" y="-95103"/>
            <a:ext cx="4956175" cy="6934200"/>
          </a:xfrm>
          <a:prstGeom prst="rect">
            <a:avLst/>
          </a:prstGeom>
          <a:noFill/>
          <a:ln w="9525">
            <a:noFill/>
            <a:miter lim="800000"/>
            <a:headEnd/>
            <a:tailEnd/>
          </a:ln>
        </p:spPr>
      </p:pic>
      <p:sp>
        <p:nvSpPr>
          <p:cNvPr id="21509" name="Oval 4"/>
          <p:cNvSpPr>
            <a:spLocks noChangeArrowheads="1"/>
          </p:cNvSpPr>
          <p:nvPr/>
        </p:nvSpPr>
        <p:spPr bwMode="auto">
          <a:xfrm>
            <a:off x="1447800" y="1421015"/>
            <a:ext cx="1143000" cy="4648200"/>
          </a:xfrm>
          <a:prstGeom prst="ellipse">
            <a:avLst/>
          </a:prstGeom>
          <a:noFill/>
          <a:ln w="31750">
            <a:solidFill>
              <a:srgbClr val="CB001D"/>
            </a:solidFill>
            <a:round/>
            <a:headEnd/>
            <a:tailEnd/>
          </a:ln>
        </p:spPr>
        <p:txBody>
          <a:bodyPr>
            <a:prstTxWarp prst="textNoShape">
              <a:avLst/>
            </a:prstTxWarp>
          </a:bodyPr>
          <a:lstStyle/>
          <a:p>
            <a:pPr eaLnBrk="0" hangingPunct="0"/>
            <a:endParaRPr lang="en-US"/>
          </a:p>
        </p:txBody>
      </p:sp>
      <p:sp>
        <p:nvSpPr>
          <p:cNvPr id="21510" name="TextBox 5"/>
          <p:cNvSpPr txBox="1">
            <a:spLocks noChangeArrowheads="1"/>
          </p:cNvSpPr>
          <p:nvPr/>
        </p:nvSpPr>
        <p:spPr bwMode="auto">
          <a:xfrm>
            <a:off x="3886200" y="4006458"/>
            <a:ext cx="1066800" cy="338138"/>
          </a:xfrm>
          <a:prstGeom prst="rect">
            <a:avLst/>
          </a:prstGeom>
          <a:noFill/>
          <a:ln w="9525">
            <a:noFill/>
            <a:miter lim="800000"/>
            <a:headEnd/>
            <a:tailEnd/>
          </a:ln>
        </p:spPr>
        <p:txBody>
          <a:bodyPr>
            <a:prstTxWarp prst="textNoShape">
              <a:avLst/>
            </a:prstTxWarp>
            <a:spAutoFit/>
          </a:bodyPr>
          <a:lstStyle/>
          <a:p>
            <a:r>
              <a:rPr lang="en-US" sz="1600" dirty="0">
                <a:solidFill>
                  <a:srgbClr val="000000"/>
                </a:solidFill>
              </a:rPr>
              <a:t>--</a:t>
            </a:r>
            <a:r>
              <a:rPr lang="en-US" sz="1600" dirty="0">
                <a:solidFill>
                  <a:srgbClr val="000000"/>
                </a:solidFill>
                <a:sym typeface="Wingdings" charset="2"/>
              </a:rPr>
              <a:t></a:t>
            </a:r>
            <a:r>
              <a:rPr lang="en-US" sz="1600" dirty="0">
                <a:solidFill>
                  <a:srgbClr val="000000"/>
                </a:solidFill>
              </a:rPr>
              <a:t>68%</a:t>
            </a:r>
          </a:p>
        </p:txBody>
      </p:sp>
      <p:sp>
        <p:nvSpPr>
          <p:cNvPr id="21511" name="TextBox 6"/>
          <p:cNvSpPr txBox="1">
            <a:spLocks noChangeArrowheads="1"/>
          </p:cNvSpPr>
          <p:nvPr/>
        </p:nvSpPr>
        <p:spPr bwMode="auto">
          <a:xfrm>
            <a:off x="3886200" y="4277921"/>
            <a:ext cx="1066800" cy="338137"/>
          </a:xfrm>
          <a:prstGeom prst="rect">
            <a:avLst/>
          </a:prstGeom>
          <a:noFill/>
          <a:ln w="9525">
            <a:noFill/>
            <a:miter lim="800000"/>
            <a:headEnd/>
            <a:tailEnd/>
          </a:ln>
        </p:spPr>
        <p:txBody>
          <a:bodyPr>
            <a:prstTxWarp prst="textNoShape">
              <a:avLst/>
            </a:prstTxWarp>
            <a:spAutoFit/>
          </a:bodyPr>
          <a:lstStyle/>
          <a:p>
            <a:r>
              <a:rPr lang="en-US" sz="1600" dirty="0">
                <a:solidFill>
                  <a:srgbClr val="000000"/>
                </a:solidFill>
              </a:rPr>
              <a:t>--</a:t>
            </a:r>
            <a:r>
              <a:rPr lang="en-US" sz="1600" dirty="0">
                <a:solidFill>
                  <a:srgbClr val="000000"/>
                </a:solidFill>
                <a:sym typeface="Wingdings" charset="2"/>
              </a:rPr>
              <a:t></a:t>
            </a:r>
            <a:r>
              <a:rPr lang="en-US" sz="1600" dirty="0">
                <a:solidFill>
                  <a:srgbClr val="000000"/>
                </a:solidFill>
              </a:rPr>
              <a:t>67%</a:t>
            </a:r>
          </a:p>
        </p:txBody>
      </p:sp>
      <p:sp>
        <p:nvSpPr>
          <p:cNvPr id="21512" name="TextBox 7"/>
          <p:cNvSpPr txBox="1">
            <a:spLocks noChangeArrowheads="1"/>
          </p:cNvSpPr>
          <p:nvPr/>
        </p:nvSpPr>
        <p:spPr bwMode="auto">
          <a:xfrm>
            <a:off x="3810000" y="4506521"/>
            <a:ext cx="1066800" cy="338137"/>
          </a:xfrm>
          <a:prstGeom prst="rect">
            <a:avLst/>
          </a:prstGeom>
          <a:noFill/>
          <a:ln w="9525">
            <a:noFill/>
            <a:miter lim="800000"/>
            <a:headEnd/>
            <a:tailEnd/>
          </a:ln>
        </p:spPr>
        <p:txBody>
          <a:bodyPr>
            <a:prstTxWarp prst="textNoShape">
              <a:avLst/>
            </a:prstTxWarp>
            <a:spAutoFit/>
          </a:bodyPr>
          <a:lstStyle/>
          <a:p>
            <a:r>
              <a:rPr lang="en-US" sz="1600" dirty="0">
                <a:solidFill>
                  <a:srgbClr val="000000"/>
                </a:solidFill>
              </a:rPr>
              <a:t>----</a:t>
            </a:r>
            <a:r>
              <a:rPr lang="en-US" sz="1600" dirty="0">
                <a:solidFill>
                  <a:srgbClr val="000000"/>
                </a:solidFill>
                <a:sym typeface="Wingdings" charset="2"/>
              </a:rPr>
              <a:t></a:t>
            </a:r>
            <a:r>
              <a:rPr lang="en-US" sz="1600" dirty="0">
                <a:solidFill>
                  <a:srgbClr val="000000"/>
                </a:solidFill>
              </a:rPr>
              <a:t>65%</a:t>
            </a:r>
          </a:p>
        </p:txBody>
      </p:sp>
      <p:sp>
        <p:nvSpPr>
          <p:cNvPr id="21513" name="TextBox 8"/>
          <p:cNvSpPr txBox="1">
            <a:spLocks noChangeArrowheads="1"/>
          </p:cNvSpPr>
          <p:nvPr/>
        </p:nvSpPr>
        <p:spPr bwMode="auto">
          <a:xfrm>
            <a:off x="3810000" y="5203972"/>
            <a:ext cx="1066800" cy="338137"/>
          </a:xfrm>
          <a:prstGeom prst="rect">
            <a:avLst/>
          </a:prstGeom>
          <a:noFill/>
          <a:ln w="9525">
            <a:noFill/>
            <a:miter lim="800000"/>
            <a:headEnd/>
            <a:tailEnd/>
          </a:ln>
        </p:spPr>
        <p:txBody>
          <a:bodyPr>
            <a:prstTxWarp prst="textNoShape">
              <a:avLst/>
            </a:prstTxWarp>
            <a:spAutoFit/>
          </a:bodyPr>
          <a:lstStyle/>
          <a:p>
            <a:r>
              <a:rPr lang="en-US" sz="1600" dirty="0">
                <a:solidFill>
                  <a:srgbClr val="000000"/>
                </a:solidFill>
              </a:rPr>
              <a:t>----</a:t>
            </a:r>
            <a:r>
              <a:rPr lang="en-US" sz="1600" dirty="0">
                <a:solidFill>
                  <a:srgbClr val="000000"/>
                </a:solidFill>
                <a:sym typeface="Wingdings" charset="2"/>
              </a:rPr>
              <a:t></a:t>
            </a:r>
            <a:r>
              <a:rPr lang="en-US" sz="1600" dirty="0">
                <a:solidFill>
                  <a:srgbClr val="000000"/>
                </a:solidFill>
              </a:rPr>
              <a:t>60%</a:t>
            </a:r>
          </a:p>
        </p:txBody>
      </p:sp>
      <p:sp>
        <p:nvSpPr>
          <p:cNvPr id="21514" name="TextBox 9"/>
          <p:cNvSpPr txBox="1">
            <a:spLocks noChangeArrowheads="1"/>
          </p:cNvSpPr>
          <p:nvPr/>
        </p:nvSpPr>
        <p:spPr bwMode="auto">
          <a:xfrm>
            <a:off x="3962400" y="5477560"/>
            <a:ext cx="1066800" cy="338138"/>
          </a:xfrm>
          <a:prstGeom prst="rect">
            <a:avLst/>
          </a:prstGeom>
          <a:noFill/>
          <a:ln w="9525">
            <a:noFill/>
            <a:miter lim="800000"/>
            <a:headEnd/>
            <a:tailEnd/>
          </a:ln>
        </p:spPr>
        <p:txBody>
          <a:bodyPr>
            <a:prstTxWarp prst="textNoShape">
              <a:avLst/>
            </a:prstTxWarp>
            <a:spAutoFit/>
          </a:bodyPr>
          <a:lstStyle/>
          <a:p>
            <a:r>
              <a:rPr lang="en-US" sz="1600" dirty="0">
                <a:solidFill>
                  <a:srgbClr val="000000"/>
                </a:solidFill>
              </a:rPr>
              <a:t>--</a:t>
            </a:r>
            <a:r>
              <a:rPr lang="en-US" sz="1600" dirty="0">
                <a:solidFill>
                  <a:srgbClr val="000000"/>
                </a:solidFill>
                <a:sym typeface="Wingdings" charset="2"/>
              </a:rPr>
              <a:t>35</a:t>
            </a:r>
            <a:r>
              <a:rPr lang="en-US" sz="1600" dirty="0">
                <a:solidFill>
                  <a:srgbClr val="000000"/>
                </a:solidFill>
              </a:rPr>
              <a:t>%</a:t>
            </a:r>
          </a:p>
        </p:txBody>
      </p:sp>
      <p:sp>
        <p:nvSpPr>
          <p:cNvPr id="11" name="Slide Number Placeholder 10"/>
          <p:cNvSpPr>
            <a:spLocks noGrp="1"/>
          </p:cNvSpPr>
          <p:nvPr>
            <p:ph type="sldNum" sz="quarter" idx="11"/>
          </p:nvPr>
        </p:nvSpPr>
        <p:spPr/>
        <p:txBody>
          <a:bodyPr/>
          <a:lstStyle/>
          <a:p>
            <a:pPr>
              <a:defRPr/>
            </a:pPr>
            <a:fld id="{10E1D5A2-15D6-4292-8B9A-BC59AF07FEB8}" type="slidenum">
              <a:rPr lang="en-US" smtClean="0"/>
              <a:pPr>
                <a:defRPr/>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Backends/Spectrometers</a:t>
            </a:r>
          </a:p>
        </p:txBody>
      </p:sp>
      <p:sp>
        <p:nvSpPr>
          <p:cNvPr id="22531" name="Content Placeholder 2"/>
          <p:cNvSpPr>
            <a:spLocks noGrp="1"/>
          </p:cNvSpPr>
          <p:nvPr>
            <p:ph idx="1"/>
          </p:nvPr>
        </p:nvSpPr>
        <p:spPr>
          <a:xfrm>
            <a:off x="609600" y="1066800"/>
            <a:ext cx="7696200" cy="4953000"/>
          </a:xfrm>
        </p:spPr>
        <p:txBody>
          <a:bodyPr/>
          <a:lstStyle/>
          <a:p>
            <a:r>
              <a:rPr lang="en-US" sz="2400" dirty="0" smtClean="0"/>
              <a:t>Spectrometer with bandwidths: 800, 200, 50, 12.5 MHz.  Maximum resolution is 49 Hz with 12.5MHz bandwidth.   Minimum integration times 1-2 sec.</a:t>
            </a:r>
          </a:p>
          <a:p>
            <a:r>
              <a:rPr lang="en-US" sz="2400" dirty="0" smtClean="0"/>
              <a:t>Spectral Processor (FFT spectrometer) for high-time resolution data (useful at low freq where RFI is an issue).</a:t>
            </a:r>
          </a:p>
          <a:p>
            <a:r>
              <a:rPr lang="en-US" sz="2400" dirty="0" smtClean="0"/>
              <a:t>Continuum with DCR (digital continuum receiver) for most bands,  CCB used for continuum at Ka, and Mustang for continuum at 90GHz.</a:t>
            </a:r>
          </a:p>
          <a:p>
            <a:r>
              <a:rPr lang="en-US" sz="2400" dirty="0" smtClean="0"/>
              <a:t>GUPPI used for Pulsar Observations</a:t>
            </a:r>
          </a:p>
          <a:p>
            <a:r>
              <a:rPr lang="en-US" sz="2400" b="1" dirty="0" smtClean="0">
                <a:solidFill>
                  <a:srgbClr val="800000"/>
                </a:solidFill>
              </a:rPr>
              <a:t>VEGAS</a:t>
            </a:r>
            <a:r>
              <a:rPr lang="en-US" sz="2400" dirty="0" smtClean="0"/>
              <a:t> (</a:t>
            </a:r>
            <a:r>
              <a:rPr lang="en-US" sz="2400" dirty="0" err="1" smtClean="0"/>
              <a:t>VErsitile</a:t>
            </a:r>
            <a:r>
              <a:rPr lang="en-US" sz="2400" dirty="0" smtClean="0"/>
              <a:t> GBT Astronomical Spectrometer) is the new replacement for the Spectrometer available in 2012 (FPGA based).</a:t>
            </a:r>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vegas_narrow.jpg"/>
          <p:cNvPicPr>
            <a:picLocks noGrp="1" noChangeAspect="1"/>
          </p:cNvPicPr>
          <p:nvPr>
            <p:ph idx="1"/>
          </p:nvPr>
        </p:nvPicPr>
        <p:blipFill>
          <a:blip r:embed="rId2"/>
          <a:srcRect l="-7761" r="-7761"/>
          <a:stretch>
            <a:fillRect/>
          </a:stretch>
        </p:blipFill>
        <p:spPr>
          <a:xfrm>
            <a:off x="993192" y="2155413"/>
            <a:ext cx="8229600" cy="4495045"/>
          </a:xfrm>
        </p:spPr>
      </p:pic>
      <p:sp>
        <p:nvSpPr>
          <p:cNvPr id="3" name="Title 2"/>
          <p:cNvSpPr>
            <a:spLocks noGrp="1"/>
          </p:cNvSpPr>
          <p:nvPr>
            <p:ph type="title"/>
          </p:nvPr>
        </p:nvSpPr>
        <p:spPr/>
        <p:txBody>
          <a:bodyPr/>
          <a:lstStyle/>
          <a:p>
            <a:endParaRPr lang="en-US"/>
          </a:p>
        </p:txBody>
      </p:sp>
      <p:pic>
        <p:nvPicPr>
          <p:cNvPr id="5" name="Picture 4" descr="vegas_wide.jpg"/>
          <p:cNvPicPr>
            <a:picLocks noChangeAspect="1"/>
          </p:cNvPicPr>
          <p:nvPr/>
        </p:nvPicPr>
        <p:blipFill>
          <a:blip r:embed="rId3"/>
          <a:stretch>
            <a:fillRect/>
          </a:stretch>
        </p:blipFill>
        <p:spPr>
          <a:xfrm>
            <a:off x="116522" y="-2776"/>
            <a:ext cx="8929860" cy="2181491"/>
          </a:xfrm>
          <a:prstGeom prst="rect">
            <a:avLst/>
          </a:prstGeom>
        </p:spPr>
      </p:pic>
      <p:sp>
        <p:nvSpPr>
          <p:cNvPr id="7" name="TextBox 6"/>
          <p:cNvSpPr txBox="1"/>
          <p:nvPr/>
        </p:nvSpPr>
        <p:spPr>
          <a:xfrm>
            <a:off x="58261" y="1887438"/>
            <a:ext cx="1736165" cy="3970318"/>
          </a:xfrm>
          <a:prstGeom prst="rect">
            <a:avLst/>
          </a:prstGeom>
          <a:noFill/>
        </p:spPr>
        <p:txBody>
          <a:bodyPr wrap="square" rtlCol="0" anchor="t">
            <a:spAutoFit/>
          </a:bodyPr>
          <a:lstStyle/>
          <a:p>
            <a:pPr eaLnBrk="0" hangingPunct="0">
              <a:spcBef>
                <a:spcPts val="0"/>
              </a:spcBef>
            </a:pPr>
            <a:r>
              <a:rPr lang="en-US" sz="1800" dirty="0" smtClean="0">
                <a:solidFill>
                  <a:srgbClr val="000099"/>
                </a:solidFill>
                <a:latin typeface="Gill Sans MT" pitchFamily="34" charset="0"/>
                <a:cs typeface="Gill Sans" pitchFamily="17" charset="0"/>
              </a:rPr>
              <a:t>VEGAS:</a:t>
            </a:r>
          </a:p>
          <a:p>
            <a:pPr eaLnBrk="0" hangingPunct="0">
              <a:spcBef>
                <a:spcPts val="0"/>
              </a:spcBef>
            </a:pPr>
            <a:r>
              <a:rPr lang="en-US" sz="1800" dirty="0" smtClean="0">
                <a:solidFill>
                  <a:srgbClr val="000099"/>
                </a:solidFill>
                <a:latin typeface="Gill Sans MT" pitchFamily="34" charset="0"/>
                <a:cs typeface="Gill Sans" pitchFamily="17" charset="0"/>
              </a:rPr>
              <a:t>Supports 8 beams, dual polarization (e.g., K-FPA).  Up to 16 windows (one beam), 8 windows (two beams).</a:t>
            </a:r>
          </a:p>
          <a:p>
            <a:pPr eaLnBrk="0" hangingPunct="0">
              <a:spcBef>
                <a:spcPts val="0"/>
              </a:spcBef>
            </a:pPr>
            <a:r>
              <a:rPr lang="en-US" sz="1800" dirty="0" smtClean="0">
                <a:solidFill>
                  <a:srgbClr val="000099"/>
                </a:solidFill>
                <a:latin typeface="Gill Sans MT" pitchFamily="34" charset="0"/>
                <a:cs typeface="Gill Sans" pitchFamily="17" charset="0"/>
              </a:rPr>
              <a:t>Maximum continuous bandwidth of 10 GHz, eventually. </a:t>
            </a:r>
          </a:p>
        </p:txBody>
      </p:sp>
      <p:sp>
        <p:nvSpPr>
          <p:cNvPr id="8" name="Slide Number Placeholder 7"/>
          <p:cNvSpPr>
            <a:spLocks noGrp="1"/>
          </p:cNvSpPr>
          <p:nvPr>
            <p:ph type="sldNum" sz="quarter" idx="11"/>
          </p:nvPr>
        </p:nvSpPr>
        <p:spPr/>
        <p:txBody>
          <a:bodyPr/>
          <a:lstStyle/>
          <a:p>
            <a:pPr>
              <a:defRPr/>
            </a:pPr>
            <a:fld id="{10E1D5A2-15D6-4292-8B9A-BC59AF07FEB8}"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VEGASfirst_light.jpg"/>
          <p:cNvPicPr>
            <a:picLocks noGrp="1" noChangeAspect="1"/>
          </p:cNvPicPr>
          <p:nvPr>
            <p:ph idx="1"/>
          </p:nvPr>
        </p:nvPicPr>
        <p:blipFill>
          <a:blip r:embed="rId2"/>
          <a:srcRect l="-25709" r="-25709"/>
          <a:stretch>
            <a:fillRect/>
          </a:stretch>
        </p:blipFill>
        <p:spPr>
          <a:xfrm>
            <a:off x="514557" y="850517"/>
            <a:ext cx="9656311" cy="5310599"/>
          </a:xfrm>
        </p:spPr>
      </p:pic>
      <p:sp>
        <p:nvSpPr>
          <p:cNvPr id="3" name="Title 2"/>
          <p:cNvSpPr>
            <a:spLocks noGrp="1"/>
          </p:cNvSpPr>
          <p:nvPr>
            <p:ph type="title"/>
          </p:nvPr>
        </p:nvSpPr>
        <p:spPr>
          <a:xfrm>
            <a:off x="457200" y="76571"/>
            <a:ext cx="8229600" cy="773946"/>
          </a:xfrm>
        </p:spPr>
        <p:txBody>
          <a:bodyPr/>
          <a:lstStyle/>
          <a:p>
            <a:r>
              <a:rPr lang="en-US" dirty="0" smtClean="0"/>
              <a:t>VEGAS First Light   Dec 2011</a:t>
            </a:r>
            <a:endParaRPr lang="en-US" dirty="0"/>
          </a:p>
        </p:txBody>
      </p:sp>
      <p:sp>
        <p:nvSpPr>
          <p:cNvPr id="5" name="Slide Number Placeholder 4"/>
          <p:cNvSpPr>
            <a:spLocks noGrp="1"/>
          </p:cNvSpPr>
          <p:nvPr>
            <p:ph type="sldNum" sz="quarter" idx="11"/>
          </p:nvPr>
        </p:nvSpPr>
        <p:spPr/>
        <p:txBody>
          <a:bodyPr/>
          <a:lstStyle/>
          <a:p>
            <a:pPr>
              <a:defRPr/>
            </a:pPr>
            <a:fld id="{10E1D5A2-15D6-4292-8B9A-BC59AF07FEB8}" type="slidenum">
              <a:rPr lang="en-US" smtClean="0"/>
              <a:pPr>
                <a:defRPr/>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a:xfrm>
            <a:off x="304800" y="76200"/>
            <a:ext cx="8534400" cy="1281080"/>
          </a:xfrm>
        </p:spPr>
        <p:txBody>
          <a:bodyPr/>
          <a:lstStyle/>
          <a:p>
            <a:r>
              <a:rPr lang="en-US" sz="2400" dirty="0" err="1" smtClean="0"/>
              <a:t>GBT’s</a:t>
            </a:r>
            <a:r>
              <a:rPr lang="en-US" sz="2400" dirty="0" smtClean="0"/>
              <a:t> newest receiver:  The 4mm Receiver (67-93.3 GHz).   First Light, May 2011:    HCN in Orion-KL   </a:t>
            </a:r>
            <a:br>
              <a:rPr lang="en-US" sz="2400" dirty="0" smtClean="0"/>
            </a:br>
            <a:r>
              <a:rPr lang="en-US" sz="1800" dirty="0" smtClean="0"/>
              <a:t>{couple of minutes taken during the day in marginal weather}</a:t>
            </a:r>
          </a:p>
        </p:txBody>
      </p:sp>
      <p:pic>
        <p:nvPicPr>
          <p:cNvPr id="46084" name="Picture 39" descr="4mm_first_light.jpg"/>
          <p:cNvPicPr>
            <a:picLocks noChangeAspect="1"/>
          </p:cNvPicPr>
          <p:nvPr/>
        </p:nvPicPr>
        <p:blipFill>
          <a:blip r:embed="rId2"/>
          <a:srcRect/>
          <a:stretch>
            <a:fillRect/>
          </a:stretch>
        </p:blipFill>
        <p:spPr bwMode="auto">
          <a:xfrm rot="5400000">
            <a:off x="18522156" y="13024644"/>
            <a:ext cx="5202238" cy="6737350"/>
          </a:xfrm>
          <a:prstGeom prst="rect">
            <a:avLst/>
          </a:prstGeom>
          <a:noFill/>
          <a:ln w="9525">
            <a:noFill/>
            <a:miter lim="800000"/>
            <a:headEnd/>
            <a:tailEnd/>
          </a:ln>
        </p:spPr>
      </p:pic>
      <p:pic>
        <p:nvPicPr>
          <p:cNvPr id="46085" name="Picture 39" descr="4mm_first_light.jpg"/>
          <p:cNvPicPr>
            <a:picLocks noChangeAspect="1"/>
          </p:cNvPicPr>
          <p:nvPr/>
        </p:nvPicPr>
        <p:blipFill>
          <a:blip r:embed="rId2"/>
          <a:srcRect/>
          <a:stretch>
            <a:fillRect/>
          </a:stretch>
        </p:blipFill>
        <p:spPr bwMode="auto">
          <a:xfrm rot="5400000">
            <a:off x="22833806" y="14070807"/>
            <a:ext cx="5202237" cy="6737350"/>
          </a:xfrm>
          <a:prstGeom prst="rect">
            <a:avLst/>
          </a:prstGeom>
          <a:noFill/>
          <a:ln w="9525">
            <a:noFill/>
            <a:miter lim="800000"/>
            <a:headEnd/>
            <a:tailEnd/>
          </a:ln>
        </p:spPr>
      </p:pic>
      <p:pic>
        <p:nvPicPr>
          <p:cNvPr id="46086" name="Picture 39" descr="4mm_first_light.jpg"/>
          <p:cNvPicPr>
            <a:picLocks noChangeAspect="1"/>
          </p:cNvPicPr>
          <p:nvPr/>
        </p:nvPicPr>
        <p:blipFill>
          <a:blip r:embed="rId2"/>
          <a:srcRect/>
          <a:stretch>
            <a:fillRect/>
          </a:stretch>
        </p:blipFill>
        <p:spPr bwMode="auto">
          <a:xfrm rot="5400000">
            <a:off x="22986206" y="14223207"/>
            <a:ext cx="5202237" cy="6737350"/>
          </a:xfrm>
          <a:prstGeom prst="rect">
            <a:avLst/>
          </a:prstGeom>
          <a:noFill/>
          <a:ln w="9525">
            <a:noFill/>
            <a:miter lim="800000"/>
            <a:headEnd/>
            <a:tailEnd/>
          </a:ln>
        </p:spPr>
      </p:pic>
      <p:pic>
        <p:nvPicPr>
          <p:cNvPr id="46088" name="Picture 9" descr="4mmRx.jpg"/>
          <p:cNvPicPr>
            <a:picLocks noChangeAspect="1"/>
          </p:cNvPicPr>
          <p:nvPr/>
        </p:nvPicPr>
        <p:blipFill>
          <a:blip r:embed="rId3"/>
          <a:srcRect/>
          <a:stretch>
            <a:fillRect/>
          </a:stretch>
        </p:blipFill>
        <p:spPr bwMode="auto">
          <a:xfrm>
            <a:off x="0" y="2667000"/>
            <a:ext cx="3302000" cy="2438400"/>
          </a:xfrm>
          <a:prstGeom prst="rect">
            <a:avLst/>
          </a:prstGeom>
          <a:noFill/>
          <a:ln w="9525">
            <a:noFill/>
            <a:miter lim="800000"/>
            <a:headEnd/>
            <a:tailEnd/>
          </a:ln>
        </p:spPr>
      </p:pic>
      <p:sp>
        <p:nvSpPr>
          <p:cNvPr id="46089" name="TextBox 8"/>
          <p:cNvSpPr txBox="1">
            <a:spLocks noChangeArrowheads="1"/>
          </p:cNvSpPr>
          <p:nvPr/>
        </p:nvSpPr>
        <p:spPr bwMode="auto">
          <a:xfrm>
            <a:off x="76199" y="1604773"/>
            <a:ext cx="3410194" cy="369332"/>
          </a:xfrm>
          <a:prstGeom prst="rect">
            <a:avLst/>
          </a:prstGeom>
          <a:noFill/>
          <a:ln w="9525">
            <a:noFill/>
            <a:miter lim="800000"/>
            <a:headEnd/>
            <a:tailEnd/>
          </a:ln>
        </p:spPr>
        <p:txBody>
          <a:bodyPr wrap="square">
            <a:prstTxWarp prst="textNoShape">
              <a:avLst/>
            </a:prstTxWarp>
            <a:spAutoFit/>
          </a:bodyPr>
          <a:lstStyle/>
          <a:p>
            <a:r>
              <a:rPr lang="en-US" sz="1800" dirty="0" smtClean="0"/>
              <a:t>Commissioned:  2012 Jan-Mar</a:t>
            </a:r>
            <a:endParaRPr lang="en-US" sz="1800" dirty="0"/>
          </a:p>
        </p:txBody>
      </p:sp>
      <p:sp>
        <p:nvSpPr>
          <p:cNvPr id="46090" name="TextBox 9"/>
          <p:cNvSpPr txBox="1">
            <a:spLocks noChangeArrowheads="1"/>
          </p:cNvSpPr>
          <p:nvPr/>
        </p:nvSpPr>
        <p:spPr bwMode="auto">
          <a:xfrm>
            <a:off x="1197600" y="5675688"/>
            <a:ext cx="7010400" cy="461963"/>
          </a:xfrm>
          <a:prstGeom prst="rect">
            <a:avLst/>
          </a:prstGeom>
          <a:noFill/>
          <a:ln w="9525">
            <a:noFill/>
            <a:miter lim="800000"/>
            <a:headEnd/>
            <a:tailEnd/>
          </a:ln>
        </p:spPr>
        <p:txBody>
          <a:bodyPr>
            <a:prstTxWarp prst="textNoShape">
              <a:avLst/>
            </a:prstTxWarp>
            <a:spAutoFit/>
          </a:bodyPr>
          <a:lstStyle/>
          <a:p>
            <a:r>
              <a:rPr lang="en-US" dirty="0"/>
              <a:t>See </a:t>
            </a:r>
            <a:r>
              <a:rPr lang="en-US" dirty="0">
                <a:hlinkClick r:id="rId4"/>
              </a:rPr>
              <a:t>http://www.gb.nrao.edu/4mm</a:t>
            </a:r>
            <a:r>
              <a:rPr lang="en-US" dirty="0"/>
              <a:t> for more details.</a:t>
            </a:r>
          </a:p>
        </p:txBody>
      </p:sp>
      <p:pic>
        <p:nvPicPr>
          <p:cNvPr id="11" name="Picture 10" descr="4mmMark.jpg"/>
          <p:cNvPicPr>
            <a:picLocks noChangeAspect="1"/>
          </p:cNvPicPr>
          <p:nvPr/>
        </p:nvPicPr>
        <p:blipFill>
          <a:blip r:embed="rId5"/>
          <a:stretch>
            <a:fillRect/>
          </a:stretch>
        </p:blipFill>
        <p:spPr>
          <a:xfrm>
            <a:off x="3302000" y="1851829"/>
            <a:ext cx="5842000" cy="3689791"/>
          </a:xfrm>
          <a:prstGeom prst="rect">
            <a:avLst/>
          </a:prstGeom>
        </p:spPr>
      </p:pic>
      <p:sp>
        <p:nvSpPr>
          <p:cNvPr id="12" name="TextBox 11"/>
          <p:cNvSpPr txBox="1"/>
          <p:nvPr/>
        </p:nvSpPr>
        <p:spPr>
          <a:xfrm>
            <a:off x="7670043" y="2029696"/>
            <a:ext cx="1231911" cy="400110"/>
          </a:xfrm>
          <a:prstGeom prst="rect">
            <a:avLst/>
          </a:prstGeom>
          <a:noFill/>
        </p:spPr>
        <p:txBody>
          <a:bodyPr wrap="square" rtlCol="0">
            <a:spAutoFit/>
          </a:bodyPr>
          <a:lstStyle/>
          <a:p>
            <a:pPr marL="342900" indent="-342900" eaLnBrk="0" hangingPunct="0">
              <a:spcBef>
                <a:spcPct val="20000"/>
              </a:spcBef>
            </a:pPr>
            <a:r>
              <a:rPr lang="en-US" sz="2000" dirty="0" smtClean="0">
                <a:solidFill>
                  <a:srgbClr val="000099"/>
                </a:solidFill>
                <a:latin typeface="Gill Sans MT" pitchFamily="34" charset="0"/>
                <a:cs typeface="Gill Sans" pitchFamily="17" charset="0"/>
              </a:rPr>
              <a:t>Orion-KL</a:t>
            </a:r>
          </a:p>
        </p:txBody>
      </p:sp>
      <p:sp>
        <p:nvSpPr>
          <p:cNvPr id="13" name="TextBox 12"/>
          <p:cNvSpPr txBox="1"/>
          <p:nvPr/>
        </p:nvSpPr>
        <p:spPr>
          <a:xfrm>
            <a:off x="379506" y="2091956"/>
            <a:ext cx="2633731" cy="413168"/>
          </a:xfrm>
          <a:prstGeom prst="rect">
            <a:avLst/>
          </a:prstGeom>
          <a:noFill/>
        </p:spPr>
        <p:txBody>
          <a:bodyPr wrap="square" rtlCol="0">
            <a:spAutoFit/>
          </a:bodyPr>
          <a:lstStyle/>
          <a:p>
            <a:pPr marL="342900" indent="-342900" eaLnBrk="0" hangingPunct="0">
              <a:spcBef>
                <a:spcPct val="20000"/>
              </a:spcBef>
            </a:pPr>
            <a:r>
              <a:rPr lang="en-US" sz="2000" dirty="0" smtClean="0">
                <a:solidFill>
                  <a:srgbClr val="000099"/>
                </a:solidFill>
                <a:latin typeface="Gill Sans MT" pitchFamily="34" charset="0"/>
                <a:cs typeface="Gill Sans" pitchFamily="17" charset="0"/>
              </a:rPr>
              <a:t>Feeds,   Cold Load</a:t>
            </a:r>
          </a:p>
        </p:txBody>
      </p:sp>
      <p:cxnSp>
        <p:nvCxnSpPr>
          <p:cNvPr id="16" name="Straight Arrow Connector 15"/>
          <p:cNvCxnSpPr/>
          <p:nvPr/>
        </p:nvCxnSpPr>
        <p:spPr>
          <a:xfrm>
            <a:off x="628341" y="2454710"/>
            <a:ext cx="569259" cy="409275"/>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93584" y="2470138"/>
            <a:ext cx="1609926" cy="409275"/>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6200000" flipH="1">
            <a:off x="1440742" y="2735850"/>
            <a:ext cx="511263" cy="2"/>
          </a:xfrm>
          <a:prstGeom prst="straightConnector1">
            <a:avLst/>
          </a:prstGeom>
          <a:ln w="38100" cap="flat" cmpd="sng" algn="ctr">
            <a:solidFill>
              <a:schemeClr val="accent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7" name="Slide Number Placeholder 16"/>
          <p:cNvSpPr>
            <a:spLocks noGrp="1"/>
          </p:cNvSpPr>
          <p:nvPr>
            <p:ph type="sldNum" sz="quarter" idx="11"/>
          </p:nvPr>
        </p:nvSpPr>
        <p:spPr/>
        <p:txBody>
          <a:bodyPr/>
          <a:lstStyle/>
          <a:p>
            <a:pPr>
              <a:defRPr/>
            </a:pPr>
            <a:fld id="{10E1D5A2-15D6-4292-8B9A-BC59AF07FEB8}" type="slidenum">
              <a:rPr lang="en-US" smtClean="0"/>
              <a:pPr>
                <a:defRPr/>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atmos3mm_lines_ed_4mmRx.jpg"/>
          <p:cNvPicPr>
            <a:picLocks noChangeAspect="1"/>
          </p:cNvPicPr>
          <p:nvPr/>
        </p:nvPicPr>
        <p:blipFill>
          <a:blip r:embed="rId2"/>
          <a:stretch>
            <a:fillRect/>
          </a:stretch>
        </p:blipFill>
        <p:spPr>
          <a:xfrm>
            <a:off x="772018" y="546033"/>
            <a:ext cx="7666045" cy="5643455"/>
          </a:xfrm>
          <a:prstGeom prst="rect">
            <a:avLst/>
          </a:prstGeom>
        </p:spPr>
      </p:pic>
      <p:sp>
        <p:nvSpPr>
          <p:cNvPr id="3" name="Slide Number Placeholder 2"/>
          <p:cNvSpPr>
            <a:spLocks noGrp="1"/>
          </p:cNvSpPr>
          <p:nvPr>
            <p:ph type="sldNum" sz="quarter" idx="11"/>
          </p:nvPr>
        </p:nvSpPr>
        <p:spPr/>
        <p:txBody>
          <a:bodyPr/>
          <a:lstStyle/>
          <a:p>
            <a:pPr>
              <a:defRPr/>
            </a:pPr>
            <a:fld id="{10E1D5A2-15D6-4292-8B9A-BC59AF07FEB8}" type="slidenum">
              <a:rPr lang="en-US" smtClean="0"/>
              <a:pPr>
                <a:defRPr/>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Tsys_plot_DEC2011b.jpg"/>
          <p:cNvPicPr>
            <a:picLocks noGrp="1" noChangeAspect="1"/>
          </p:cNvPicPr>
          <p:nvPr>
            <p:ph idx="1"/>
          </p:nvPr>
        </p:nvPicPr>
        <p:blipFill>
          <a:blip r:embed="rId2"/>
          <a:srcRect l="-17461" r="-17461"/>
          <a:stretch>
            <a:fillRect/>
          </a:stretch>
        </p:blipFill>
        <p:spPr>
          <a:xfrm>
            <a:off x="828580" y="750546"/>
            <a:ext cx="9825936" cy="5403886"/>
          </a:xfrm>
        </p:spPr>
      </p:pic>
      <p:sp>
        <p:nvSpPr>
          <p:cNvPr id="3" name="Title 2"/>
          <p:cNvSpPr>
            <a:spLocks noGrp="1"/>
          </p:cNvSpPr>
          <p:nvPr>
            <p:ph type="title"/>
          </p:nvPr>
        </p:nvSpPr>
        <p:spPr>
          <a:xfrm>
            <a:off x="457200" y="193081"/>
            <a:ext cx="8229600" cy="1143000"/>
          </a:xfrm>
        </p:spPr>
        <p:txBody>
          <a:bodyPr/>
          <a:lstStyle/>
          <a:p>
            <a:r>
              <a:rPr lang="en-US" sz="2400" dirty="0" smtClean="0"/>
              <a:t>4mm System Performance {with current non-optimized amplifiers}</a:t>
            </a:r>
            <a:endParaRPr lang="en-US" sz="2400" dirty="0"/>
          </a:p>
        </p:txBody>
      </p:sp>
      <p:sp>
        <p:nvSpPr>
          <p:cNvPr id="6" name="TextBox 5"/>
          <p:cNvSpPr txBox="1"/>
          <p:nvPr/>
        </p:nvSpPr>
        <p:spPr>
          <a:xfrm>
            <a:off x="131786" y="1126235"/>
            <a:ext cx="2048639" cy="4401205"/>
          </a:xfrm>
          <a:prstGeom prst="rect">
            <a:avLst/>
          </a:prstGeom>
          <a:noFill/>
        </p:spPr>
        <p:txBody>
          <a:bodyPr wrap="square" rtlCol="0">
            <a:spAutoFit/>
          </a:bodyPr>
          <a:lstStyle/>
          <a:p>
            <a:pPr eaLnBrk="0" hangingPunct="0">
              <a:spcBef>
                <a:spcPts val="0"/>
              </a:spcBef>
            </a:pPr>
            <a:r>
              <a:rPr lang="en-US" sz="2000" dirty="0" smtClean="0">
                <a:solidFill>
                  <a:srgbClr val="000099"/>
                </a:solidFill>
                <a:latin typeface="Gill Sans MT" pitchFamily="34" charset="0"/>
                <a:cs typeface="Gill Sans" pitchFamily="17" charset="0"/>
              </a:rPr>
              <a:t>With resources and a bit of effort could reach T(rx)~40K across the band.</a:t>
            </a:r>
          </a:p>
          <a:p>
            <a:pPr eaLnBrk="0" hangingPunct="0">
              <a:spcBef>
                <a:spcPts val="0"/>
              </a:spcBef>
            </a:pPr>
            <a:endParaRPr lang="en-US" sz="2000" dirty="0" smtClean="0">
              <a:solidFill>
                <a:srgbClr val="000099"/>
              </a:solidFill>
              <a:latin typeface="Gill Sans MT" pitchFamily="34" charset="0"/>
              <a:cs typeface="Gill Sans" pitchFamily="17" charset="0"/>
            </a:endParaRPr>
          </a:p>
          <a:p>
            <a:pPr eaLnBrk="0" hangingPunct="0">
              <a:spcBef>
                <a:spcPts val="0"/>
              </a:spcBef>
            </a:pPr>
            <a:r>
              <a:rPr lang="en-US" sz="2000" dirty="0" smtClean="0">
                <a:solidFill>
                  <a:srgbClr val="000099"/>
                </a:solidFill>
                <a:latin typeface="Gill Sans MT" pitchFamily="34" charset="0"/>
                <a:cs typeface="Gill Sans" pitchFamily="17" charset="0"/>
              </a:rPr>
              <a:t>Solid curve shows </a:t>
            </a:r>
            <a:r>
              <a:rPr lang="en-US" sz="2000" dirty="0" err="1" smtClean="0">
                <a:solidFill>
                  <a:srgbClr val="000099"/>
                </a:solidFill>
                <a:latin typeface="Gill Sans MT" pitchFamily="34" charset="0"/>
                <a:cs typeface="Gill Sans" pitchFamily="17" charset="0"/>
              </a:rPr>
              <a:t>Tsys</a:t>
            </a:r>
            <a:r>
              <a:rPr lang="en-US" sz="2000" dirty="0" smtClean="0">
                <a:solidFill>
                  <a:srgbClr val="000099"/>
                </a:solidFill>
                <a:latin typeface="Gill Sans MT" pitchFamily="34" charset="0"/>
                <a:cs typeface="Gill Sans" pitchFamily="17" charset="0"/>
              </a:rPr>
              <a:t> for “typical” weather scheduled by DSS.   In good weather, sky contributes  &lt;30K.</a:t>
            </a:r>
          </a:p>
        </p:txBody>
      </p:sp>
      <p:sp>
        <p:nvSpPr>
          <p:cNvPr id="5" name="Slide Number Placeholder 4"/>
          <p:cNvSpPr>
            <a:spLocks noGrp="1"/>
          </p:cNvSpPr>
          <p:nvPr>
            <p:ph type="sldNum" sz="quarter" idx="11"/>
          </p:nvPr>
        </p:nvSpPr>
        <p:spPr/>
        <p:txBody>
          <a:bodyPr/>
          <a:lstStyle/>
          <a:p>
            <a:pPr>
              <a:defRPr/>
            </a:pPr>
            <a:fld id="{10E1D5A2-15D6-4292-8B9A-BC59AF07FEB8}" type="slidenum">
              <a:rPr lang="en-US" smtClean="0"/>
              <a:pPr>
                <a:defRPr/>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7" name="Rectangle 6"/>
          <p:cNvSpPr>
            <a:spLocks noGrp="1"/>
          </p:cNvSpPr>
          <p:nvPr>
            <p:ph type="title"/>
          </p:nvPr>
        </p:nvSpPr>
        <p:spPr>
          <a:xfrm>
            <a:off x="457200" y="74613"/>
            <a:ext cx="8229600" cy="771525"/>
          </a:xfrm>
        </p:spPr>
        <p:txBody>
          <a:bodyPr/>
          <a:lstStyle/>
          <a:p>
            <a:r>
              <a:rPr lang="en-US" dirty="0" smtClean="0">
                <a:cs typeface="GillSans" pitchFamily="48" charset="0"/>
              </a:rPr>
              <a:t>NRAO telescopes and facilities</a:t>
            </a:r>
          </a:p>
        </p:txBody>
      </p:sp>
      <p:grpSp>
        <p:nvGrpSpPr>
          <p:cNvPr id="2" name="Group 29"/>
          <p:cNvGrpSpPr>
            <a:grpSpLocks noChangeAspect="1"/>
          </p:cNvGrpSpPr>
          <p:nvPr/>
        </p:nvGrpSpPr>
        <p:grpSpPr bwMode="auto">
          <a:xfrm>
            <a:off x="103188" y="1487488"/>
            <a:ext cx="2971800" cy="2378075"/>
            <a:chOff x="685800" y="1543050"/>
            <a:chExt cx="3177540" cy="2542032"/>
          </a:xfrm>
        </p:grpSpPr>
        <p:pic>
          <p:nvPicPr>
            <p:cNvPr id="11279" name="Picture 5"/>
            <p:cNvPicPr>
              <a:picLocks noChangeAspect="1" noChangeArrowheads="1"/>
            </p:cNvPicPr>
            <p:nvPr/>
          </p:nvPicPr>
          <p:blipFill>
            <a:blip r:embed="rId3"/>
            <a:srcRect/>
            <a:stretch>
              <a:fillRect/>
            </a:stretch>
          </p:blipFill>
          <p:spPr bwMode="auto">
            <a:xfrm>
              <a:off x="685800" y="1543050"/>
              <a:ext cx="3177540" cy="2542032"/>
            </a:xfrm>
            <a:prstGeom prst="rect">
              <a:avLst/>
            </a:prstGeom>
            <a:noFill/>
            <a:ln w="9525">
              <a:noFill/>
              <a:miter lim="800000"/>
              <a:headEnd/>
              <a:tailEnd/>
            </a:ln>
          </p:spPr>
        </p:pic>
        <p:sp>
          <p:nvSpPr>
            <p:cNvPr id="11280" name="TextBox 28"/>
            <p:cNvSpPr txBox="1">
              <a:spLocks noChangeArrowheads="1"/>
            </p:cNvSpPr>
            <p:nvPr/>
          </p:nvSpPr>
          <p:spPr bwMode="auto">
            <a:xfrm>
              <a:off x="2029764" y="2000250"/>
              <a:ext cx="1833576" cy="756679"/>
            </a:xfrm>
            <a:prstGeom prst="rect">
              <a:avLst/>
            </a:prstGeom>
            <a:noFill/>
            <a:ln w="9525">
              <a:noFill/>
              <a:miter lim="800000"/>
              <a:headEnd/>
              <a:tailEnd/>
            </a:ln>
          </p:spPr>
          <p:txBody>
            <a:bodyPr>
              <a:spAutoFit/>
            </a:bodyPr>
            <a:lstStyle/>
            <a:p>
              <a:pPr marL="114300" indent="-114300" eaLnBrk="0" hangingPunct="0">
                <a:spcBef>
                  <a:spcPct val="20000"/>
                </a:spcBef>
              </a:pPr>
              <a:r>
                <a:rPr lang="en-US" sz="2000">
                  <a:solidFill>
                    <a:prstClr val="white"/>
                  </a:solidFill>
                  <a:latin typeface="Gill Sans MT" pitchFamily="34" charset="0"/>
                </a:rPr>
                <a:t>Green Bank Observatory</a:t>
              </a:r>
            </a:p>
          </p:txBody>
        </p:sp>
      </p:grpSp>
      <p:grpSp>
        <p:nvGrpSpPr>
          <p:cNvPr id="3" name="Group 37"/>
          <p:cNvGrpSpPr>
            <a:grpSpLocks/>
          </p:cNvGrpSpPr>
          <p:nvPr/>
        </p:nvGrpSpPr>
        <p:grpSpPr bwMode="auto">
          <a:xfrm>
            <a:off x="1135063" y="4046538"/>
            <a:ext cx="4579937" cy="2376487"/>
            <a:chOff x="1135380" y="4114800"/>
            <a:chExt cx="4579620" cy="2743200"/>
          </a:xfrm>
        </p:grpSpPr>
        <p:pic>
          <p:nvPicPr>
            <p:cNvPr id="11277" name="Picture 2"/>
            <p:cNvPicPr>
              <a:picLocks noChangeAspect="1" noChangeArrowheads="1"/>
            </p:cNvPicPr>
            <p:nvPr/>
          </p:nvPicPr>
          <p:blipFill>
            <a:blip r:embed="rId4"/>
            <a:srcRect/>
            <a:stretch>
              <a:fillRect/>
            </a:stretch>
          </p:blipFill>
          <p:spPr bwMode="auto">
            <a:xfrm>
              <a:off x="1135380" y="4114800"/>
              <a:ext cx="4579620" cy="2743200"/>
            </a:xfrm>
            <a:prstGeom prst="rect">
              <a:avLst/>
            </a:prstGeom>
            <a:noFill/>
            <a:ln w="9525">
              <a:noFill/>
              <a:miter lim="800000"/>
              <a:headEnd/>
              <a:tailEnd/>
            </a:ln>
          </p:spPr>
        </p:pic>
        <p:sp>
          <p:nvSpPr>
            <p:cNvPr id="31" name="TextBox 30"/>
            <p:cNvSpPr txBox="1"/>
            <p:nvPr/>
          </p:nvSpPr>
          <p:spPr>
            <a:xfrm>
              <a:off x="2995801" y="4422654"/>
              <a:ext cx="2639829" cy="738483"/>
            </a:xfrm>
            <a:prstGeom prst="rect">
              <a:avLst/>
            </a:prstGeom>
            <a:noFill/>
          </p:spPr>
          <p:txBody>
            <a:bodyPr wrap="none">
              <a:spAutoFit/>
            </a:bodyPr>
            <a:lstStyle/>
            <a:p>
              <a:pPr marL="342900" indent="-34290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Very Large Array </a:t>
              </a:r>
            </a:p>
            <a:p>
              <a:pPr marL="171450" indent="-17145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	(Socorro, New Mexico)</a:t>
              </a:r>
            </a:p>
          </p:txBody>
        </p:sp>
      </p:grpSp>
      <p:grpSp>
        <p:nvGrpSpPr>
          <p:cNvPr id="4" name="Group 33"/>
          <p:cNvGrpSpPr>
            <a:grpSpLocks noChangeAspect="1"/>
          </p:cNvGrpSpPr>
          <p:nvPr/>
        </p:nvGrpSpPr>
        <p:grpSpPr bwMode="auto">
          <a:xfrm>
            <a:off x="3092450" y="1487488"/>
            <a:ext cx="2971800" cy="2376487"/>
            <a:chOff x="3499484" y="1437120"/>
            <a:chExt cx="3084195" cy="2467356"/>
          </a:xfrm>
        </p:grpSpPr>
        <p:pic>
          <p:nvPicPr>
            <p:cNvPr id="11275" name="Picture 4"/>
            <p:cNvPicPr>
              <a:picLocks noChangeAspect="1" noChangeArrowheads="1"/>
            </p:cNvPicPr>
            <p:nvPr/>
          </p:nvPicPr>
          <p:blipFill>
            <a:blip r:embed="rId5"/>
            <a:srcRect/>
            <a:stretch>
              <a:fillRect/>
            </a:stretch>
          </p:blipFill>
          <p:spPr bwMode="auto">
            <a:xfrm>
              <a:off x="3499484" y="1437120"/>
              <a:ext cx="3084195" cy="2467356"/>
            </a:xfrm>
            <a:prstGeom prst="rect">
              <a:avLst/>
            </a:prstGeom>
            <a:noFill/>
            <a:ln w="9525">
              <a:noFill/>
              <a:miter lim="800000"/>
              <a:headEnd/>
              <a:tailEnd/>
            </a:ln>
          </p:spPr>
        </p:pic>
        <p:sp>
          <p:nvSpPr>
            <p:cNvPr id="33" name="TextBox 32"/>
            <p:cNvSpPr txBox="1"/>
            <p:nvPr/>
          </p:nvSpPr>
          <p:spPr>
            <a:xfrm>
              <a:off x="5072885" y="1600291"/>
              <a:ext cx="1069253" cy="769710"/>
            </a:xfrm>
            <a:prstGeom prst="rect">
              <a:avLst/>
            </a:prstGeom>
            <a:noFill/>
          </p:spPr>
          <p:txBody>
            <a:bodyPr wrap="none">
              <a:spAutoFit/>
            </a:bodyPr>
            <a:lstStyle/>
            <a:p>
              <a:pPr marL="342900" indent="-34290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ALMA</a:t>
              </a:r>
            </a:p>
            <a:p>
              <a:pPr marL="171450" indent="-17145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	(Chile)</a:t>
              </a:r>
            </a:p>
          </p:txBody>
        </p:sp>
      </p:grpSp>
      <p:pic>
        <p:nvPicPr>
          <p:cNvPr id="11271" name="Picture 3"/>
          <p:cNvPicPr>
            <a:picLocks noChangeAspect="1" noChangeArrowheads="1"/>
          </p:cNvPicPr>
          <p:nvPr/>
        </p:nvPicPr>
        <p:blipFill>
          <a:blip r:embed="rId6"/>
          <a:srcRect/>
          <a:stretch>
            <a:fillRect/>
          </a:stretch>
        </p:blipFill>
        <p:spPr bwMode="auto">
          <a:xfrm>
            <a:off x="5878513" y="4046538"/>
            <a:ext cx="3175000" cy="2376487"/>
          </a:xfrm>
          <a:prstGeom prst="rect">
            <a:avLst/>
          </a:prstGeom>
          <a:noFill/>
          <a:ln w="9525">
            <a:noFill/>
            <a:miter lim="800000"/>
            <a:headEnd/>
            <a:tailEnd/>
          </a:ln>
        </p:spPr>
      </p:pic>
      <p:sp>
        <p:nvSpPr>
          <p:cNvPr id="11272" name="TextBox 34"/>
          <p:cNvSpPr txBox="1">
            <a:spLocks noChangeArrowheads="1"/>
          </p:cNvSpPr>
          <p:nvPr/>
        </p:nvSpPr>
        <p:spPr bwMode="auto">
          <a:xfrm>
            <a:off x="5638800" y="6423025"/>
            <a:ext cx="2775119" cy="400110"/>
          </a:xfrm>
          <a:prstGeom prst="rect">
            <a:avLst/>
          </a:prstGeom>
          <a:noFill/>
          <a:ln w="9525">
            <a:noFill/>
            <a:miter lim="800000"/>
            <a:headEnd/>
            <a:tailEnd/>
          </a:ln>
        </p:spPr>
        <p:txBody>
          <a:bodyPr wrap="none">
            <a:spAutoFit/>
          </a:bodyPr>
          <a:lstStyle/>
          <a:p>
            <a:pPr marL="342900" indent="-342900" eaLnBrk="0" hangingPunct="0">
              <a:spcBef>
                <a:spcPct val="20000"/>
              </a:spcBef>
            </a:pPr>
            <a:r>
              <a:rPr lang="en-US" sz="2000" dirty="0">
                <a:solidFill>
                  <a:srgbClr val="000099"/>
                </a:solidFill>
                <a:latin typeface="Gill Sans MT" pitchFamily="34" charset="0"/>
              </a:rPr>
              <a:t>Very </a:t>
            </a:r>
            <a:r>
              <a:rPr lang="en-US" sz="2000" dirty="0" smtClean="0">
                <a:solidFill>
                  <a:srgbClr val="000099"/>
                </a:solidFill>
                <a:latin typeface="Gill Sans MT" pitchFamily="34" charset="0"/>
              </a:rPr>
              <a:t>Long </a:t>
            </a:r>
            <a:r>
              <a:rPr lang="en-US" sz="2000" dirty="0">
                <a:solidFill>
                  <a:srgbClr val="000099"/>
                </a:solidFill>
                <a:latin typeface="Gill Sans MT" pitchFamily="34" charset="0"/>
              </a:rPr>
              <a:t>Baseline </a:t>
            </a:r>
            <a:r>
              <a:rPr lang="en-US" sz="2000" dirty="0" smtClean="0">
                <a:solidFill>
                  <a:srgbClr val="000099"/>
                </a:solidFill>
                <a:latin typeface="Gill Sans MT" pitchFamily="34" charset="0"/>
              </a:rPr>
              <a:t>Array</a:t>
            </a:r>
            <a:endParaRPr lang="en-US" sz="2000" dirty="0">
              <a:solidFill>
                <a:srgbClr val="000099"/>
              </a:solidFill>
              <a:latin typeface="Gill Sans MT" pitchFamily="34" charset="0"/>
            </a:endParaRPr>
          </a:p>
        </p:txBody>
      </p:sp>
      <p:pic>
        <p:nvPicPr>
          <p:cNvPr id="11273" name="Picture 6"/>
          <p:cNvPicPr>
            <a:picLocks noChangeAspect="1" noChangeArrowheads="1"/>
          </p:cNvPicPr>
          <p:nvPr/>
        </p:nvPicPr>
        <p:blipFill>
          <a:blip r:embed="rId7"/>
          <a:srcRect/>
          <a:stretch>
            <a:fillRect/>
          </a:stretch>
        </p:blipFill>
        <p:spPr bwMode="auto">
          <a:xfrm>
            <a:off x="6081713" y="1487488"/>
            <a:ext cx="2971800" cy="2376487"/>
          </a:xfrm>
          <a:prstGeom prst="rect">
            <a:avLst/>
          </a:prstGeom>
          <a:noFill/>
          <a:ln w="9525">
            <a:noFill/>
            <a:miter lim="800000"/>
            <a:headEnd/>
            <a:tailEnd/>
          </a:ln>
        </p:spPr>
      </p:pic>
      <p:sp>
        <p:nvSpPr>
          <p:cNvPr id="39" name="TextBox 38"/>
          <p:cNvSpPr txBox="1"/>
          <p:nvPr/>
        </p:nvSpPr>
        <p:spPr>
          <a:xfrm>
            <a:off x="6267450" y="1495425"/>
            <a:ext cx="2876550" cy="769938"/>
          </a:xfrm>
          <a:prstGeom prst="rect">
            <a:avLst/>
          </a:prstGeom>
          <a:noFill/>
        </p:spPr>
        <p:txBody>
          <a:bodyPr wrap="none">
            <a:spAutoFit/>
          </a:bodyPr>
          <a:lstStyle/>
          <a:p>
            <a:pPr marL="342900" indent="-34290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New Technology Center</a:t>
            </a:r>
          </a:p>
          <a:p>
            <a:pPr marL="171450" indent="-171450" eaLnBrk="0" hangingPunct="0">
              <a:spcBef>
                <a:spcPct val="20000"/>
              </a:spcBef>
              <a:defRPr/>
            </a:pPr>
            <a:r>
              <a:rPr lang="en-US" sz="2000" dirty="0">
                <a:solidFill>
                  <a:prstClr val="white"/>
                </a:solidFill>
                <a:latin typeface="Gill Sans MT" pitchFamily="34" charset="0"/>
                <a:ea typeface="ＭＳ Ｐゴシック"/>
                <a:cs typeface="Gill Sans" pitchFamily="17" charset="0"/>
              </a:rPr>
              <a:t>	(Charlottesville, Virginia)</a:t>
            </a:r>
          </a:p>
        </p:txBody>
      </p:sp>
      <p:sp>
        <p:nvSpPr>
          <p:cNvPr id="16" name="Down Arrow 15"/>
          <p:cNvSpPr/>
          <p:nvPr/>
        </p:nvSpPr>
        <p:spPr>
          <a:xfrm>
            <a:off x="1360133" y="822836"/>
            <a:ext cx="422641" cy="641350"/>
          </a:xfrm>
          <a:prstGeom prst="down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59116" y="862164"/>
            <a:ext cx="1057575" cy="523220"/>
          </a:xfrm>
          <a:prstGeom prst="rect">
            <a:avLst/>
          </a:prstGeom>
          <a:noFill/>
        </p:spPr>
        <p:txBody>
          <a:bodyPr wrap="square" rtlCol="0">
            <a:spAutoFit/>
          </a:bodyPr>
          <a:lstStyle/>
          <a:p>
            <a:pPr marL="342900" indent="-342900" eaLnBrk="0" hangingPunct="0">
              <a:spcBef>
                <a:spcPct val="20000"/>
              </a:spcBef>
            </a:pPr>
            <a:r>
              <a:rPr lang="en-US" sz="2800" b="1" dirty="0" smtClean="0">
                <a:solidFill>
                  <a:schemeClr val="accent6"/>
                </a:solidFill>
                <a:latin typeface="Gill Sans MT" pitchFamily="34" charset="0"/>
                <a:cs typeface="Gill Sans" pitchFamily="17" charset="0"/>
              </a:rPr>
              <a:t>GBT</a:t>
            </a:r>
          </a:p>
        </p:txBody>
      </p:sp>
      <p:sp>
        <p:nvSpPr>
          <p:cNvPr id="18" name="Slide Number Placeholder 17"/>
          <p:cNvSpPr>
            <a:spLocks noGrp="1"/>
          </p:cNvSpPr>
          <p:nvPr>
            <p:ph type="sldNum" sz="quarter" idx="11"/>
          </p:nvPr>
        </p:nvSpPr>
        <p:spPr/>
        <p:txBody>
          <a:bodyPr/>
          <a:lstStyle/>
          <a:p>
            <a:pPr>
              <a:defRPr/>
            </a:pPr>
            <a:fld id="{E0407C9D-1ACC-4654-A619-7167711ADACC}"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228600"/>
            <a:ext cx="8077200" cy="1143000"/>
          </a:xfrm>
        </p:spPr>
        <p:txBody>
          <a:bodyPr/>
          <a:lstStyle/>
          <a:p>
            <a:r>
              <a:rPr lang="en-US" sz="3200" dirty="0" smtClean="0"/>
              <a:t>4mm Rx: Cold starless-cores </a:t>
            </a:r>
            <a:r>
              <a:rPr lang="en-US" sz="3200" dirty="0" err="1" smtClean="0">
                <a:sym typeface="Wingdings"/>
              </a:rPr>
              <a:t></a:t>
            </a:r>
            <a:r>
              <a:rPr lang="en-US" sz="3200" dirty="0" err="1" smtClean="0"/>
              <a:t>molecular</a:t>
            </a:r>
            <a:r>
              <a:rPr lang="en-US" sz="3200" dirty="0" smtClean="0"/>
              <a:t> freeze-out </a:t>
            </a:r>
            <a:r>
              <a:rPr lang="en-US" sz="3200" dirty="0" smtClean="0">
                <a:sym typeface="Wingdings"/>
              </a:rPr>
              <a:t></a:t>
            </a:r>
            <a:r>
              <a:rPr lang="en-US" sz="3200" dirty="0" smtClean="0"/>
              <a:t>D-species enhanced  </a:t>
            </a:r>
          </a:p>
        </p:txBody>
      </p:sp>
      <p:pic>
        <p:nvPicPr>
          <p:cNvPr id="24580" name="Picture 4" descr="l1544_n2d+.jpg"/>
          <p:cNvPicPr>
            <a:picLocks noChangeAspect="1"/>
          </p:cNvPicPr>
          <p:nvPr/>
        </p:nvPicPr>
        <p:blipFill>
          <a:blip r:embed="rId2"/>
          <a:srcRect/>
          <a:stretch>
            <a:fillRect/>
          </a:stretch>
        </p:blipFill>
        <p:spPr bwMode="auto">
          <a:xfrm>
            <a:off x="76200" y="2209800"/>
            <a:ext cx="4572000" cy="3381375"/>
          </a:xfrm>
          <a:prstGeom prst="rect">
            <a:avLst/>
          </a:prstGeom>
          <a:noFill/>
          <a:ln w="9525">
            <a:noFill/>
            <a:miter lim="800000"/>
            <a:headEnd/>
            <a:tailEnd/>
          </a:ln>
        </p:spPr>
      </p:pic>
      <p:pic>
        <p:nvPicPr>
          <p:cNvPr id="24581" name="Picture 5" descr="w3oh_n2h+.jpg"/>
          <p:cNvPicPr>
            <a:picLocks noChangeAspect="1"/>
          </p:cNvPicPr>
          <p:nvPr/>
        </p:nvPicPr>
        <p:blipFill>
          <a:blip r:embed="rId3"/>
          <a:srcRect/>
          <a:stretch>
            <a:fillRect/>
          </a:stretch>
        </p:blipFill>
        <p:spPr bwMode="auto">
          <a:xfrm>
            <a:off x="4708525" y="2179638"/>
            <a:ext cx="4435475" cy="3382962"/>
          </a:xfrm>
          <a:prstGeom prst="rect">
            <a:avLst/>
          </a:prstGeom>
          <a:noFill/>
          <a:ln w="9525">
            <a:noFill/>
            <a:miter lim="800000"/>
            <a:headEnd/>
            <a:tailEnd/>
          </a:ln>
        </p:spPr>
      </p:pic>
      <p:sp>
        <p:nvSpPr>
          <p:cNvPr id="24582" name="TextBox 6"/>
          <p:cNvSpPr txBox="1">
            <a:spLocks noChangeArrowheads="1"/>
          </p:cNvSpPr>
          <p:nvPr/>
        </p:nvSpPr>
        <p:spPr bwMode="auto">
          <a:xfrm>
            <a:off x="304800" y="1559890"/>
            <a:ext cx="3886200" cy="830997"/>
          </a:xfrm>
          <a:prstGeom prst="rect">
            <a:avLst/>
          </a:prstGeom>
          <a:noFill/>
          <a:ln w="9525">
            <a:noFill/>
            <a:miter lim="800000"/>
            <a:headEnd/>
            <a:tailEnd/>
          </a:ln>
        </p:spPr>
        <p:txBody>
          <a:bodyPr>
            <a:prstTxWarp prst="textNoShape">
              <a:avLst/>
            </a:prstTxWarp>
            <a:spAutoFit/>
          </a:bodyPr>
          <a:lstStyle/>
          <a:p>
            <a:r>
              <a:rPr lang="en-US" dirty="0"/>
              <a:t>N2D+ in L1544 at 77 </a:t>
            </a:r>
            <a:r>
              <a:rPr lang="en-US" dirty="0" smtClean="0"/>
              <a:t>GHz (S. </a:t>
            </a:r>
            <a:r>
              <a:rPr lang="en-US" dirty="0" err="1" smtClean="0"/>
              <a:t>Schnee</a:t>
            </a:r>
            <a:r>
              <a:rPr lang="en-US" dirty="0" smtClean="0"/>
              <a:t> et al.)</a:t>
            </a:r>
            <a:endParaRPr lang="en-US" dirty="0"/>
          </a:p>
        </p:txBody>
      </p:sp>
      <p:sp>
        <p:nvSpPr>
          <p:cNvPr id="24583" name="Rectangle 7"/>
          <p:cNvSpPr>
            <a:spLocks noChangeArrowheads="1"/>
          </p:cNvSpPr>
          <p:nvPr/>
        </p:nvSpPr>
        <p:spPr bwMode="auto">
          <a:xfrm>
            <a:off x="4892675" y="1676400"/>
            <a:ext cx="4251325" cy="461963"/>
          </a:xfrm>
          <a:prstGeom prst="rect">
            <a:avLst/>
          </a:prstGeom>
          <a:noFill/>
          <a:ln w="9525">
            <a:noFill/>
            <a:miter lim="800000"/>
            <a:headEnd/>
            <a:tailEnd/>
          </a:ln>
        </p:spPr>
        <p:txBody>
          <a:bodyPr>
            <a:prstTxWarp prst="textNoShape">
              <a:avLst/>
            </a:prstTxWarp>
            <a:spAutoFit/>
          </a:bodyPr>
          <a:lstStyle/>
          <a:p>
            <a:r>
              <a:rPr lang="en-US"/>
              <a:t>N2H+ in W3OH at 93 GHz</a:t>
            </a:r>
          </a:p>
        </p:txBody>
      </p:sp>
      <p:sp>
        <p:nvSpPr>
          <p:cNvPr id="8" name="Slide Number Placeholder 7"/>
          <p:cNvSpPr>
            <a:spLocks noGrp="1"/>
          </p:cNvSpPr>
          <p:nvPr>
            <p:ph type="sldNum" sz="quarter" idx="11"/>
          </p:nvPr>
        </p:nvSpPr>
        <p:spPr/>
        <p:txBody>
          <a:bodyPr/>
          <a:lstStyle/>
          <a:p>
            <a:pPr>
              <a:defRPr/>
            </a:pPr>
            <a:fld id="{10E1D5A2-15D6-4292-8B9A-BC59AF07FEB8}" type="slidenum">
              <a:rPr lang="en-US" smtClean="0"/>
              <a:pPr>
                <a:defRPr/>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86434" y="176006"/>
            <a:ext cx="8957566" cy="552575"/>
          </a:xfrm>
        </p:spPr>
        <p:txBody>
          <a:bodyPr/>
          <a:lstStyle/>
          <a:p>
            <a:r>
              <a:rPr lang="en-US" sz="2400" dirty="0" smtClean="0"/>
              <a:t>4mm: Dense gas and Molecular Diversity in Nearby Galaxies</a:t>
            </a:r>
            <a:endParaRPr lang="en-US" sz="2400" dirty="0"/>
          </a:p>
        </p:txBody>
      </p:sp>
      <p:pic>
        <p:nvPicPr>
          <p:cNvPr id="5" name="Picture 4" descr="M82SW-HC3N87-H2CO101000.jpg"/>
          <p:cNvPicPr>
            <a:picLocks noChangeAspect="1"/>
          </p:cNvPicPr>
          <p:nvPr/>
        </p:nvPicPr>
        <p:blipFill>
          <a:blip r:embed="rId2"/>
          <a:stretch>
            <a:fillRect/>
          </a:stretch>
        </p:blipFill>
        <p:spPr>
          <a:xfrm>
            <a:off x="1491891" y="775687"/>
            <a:ext cx="7640122" cy="5957640"/>
          </a:xfrm>
          <a:prstGeom prst="rect">
            <a:avLst/>
          </a:prstGeom>
        </p:spPr>
      </p:pic>
      <p:sp>
        <p:nvSpPr>
          <p:cNvPr id="6" name="TextBox 5"/>
          <p:cNvSpPr txBox="1"/>
          <p:nvPr/>
        </p:nvSpPr>
        <p:spPr>
          <a:xfrm>
            <a:off x="186434" y="1331531"/>
            <a:ext cx="2427458" cy="2062103"/>
          </a:xfrm>
          <a:prstGeom prst="rect">
            <a:avLst/>
          </a:prstGeom>
          <a:noFill/>
        </p:spPr>
        <p:txBody>
          <a:bodyPr wrap="square" rtlCol="0">
            <a:spAutoFit/>
          </a:bodyPr>
          <a:lstStyle/>
          <a:p>
            <a:pPr marL="342900" indent="-342900" eaLnBrk="0" hangingPunct="0">
              <a:spcBef>
                <a:spcPct val="20000"/>
              </a:spcBef>
            </a:pPr>
            <a:r>
              <a:rPr lang="en-US" sz="3200" b="1" dirty="0" smtClean="0">
                <a:solidFill>
                  <a:srgbClr val="000099"/>
                </a:solidFill>
                <a:latin typeface="Gill Sans MT" pitchFamily="34" charset="0"/>
                <a:cs typeface="Gill Sans" pitchFamily="17" charset="0"/>
              </a:rPr>
              <a:t>M82 </a:t>
            </a:r>
          </a:p>
          <a:p>
            <a:pPr marL="342900" indent="-342900" eaLnBrk="0" hangingPunct="0">
              <a:spcBef>
                <a:spcPct val="20000"/>
              </a:spcBef>
            </a:pPr>
            <a:r>
              <a:rPr lang="en-US" sz="2000" b="1" dirty="0" smtClean="0">
                <a:solidFill>
                  <a:srgbClr val="000099"/>
                </a:solidFill>
                <a:latin typeface="Gill Sans MT" pitchFamily="34" charset="0"/>
                <a:cs typeface="Gill Sans" pitchFamily="17" charset="0"/>
              </a:rPr>
              <a:t>H2CO</a:t>
            </a:r>
          </a:p>
          <a:p>
            <a:pPr marL="342900" indent="-342900" eaLnBrk="0" hangingPunct="0">
              <a:spcBef>
                <a:spcPct val="20000"/>
              </a:spcBef>
            </a:pPr>
            <a:r>
              <a:rPr lang="en-US" sz="2000" b="1" dirty="0" smtClean="0">
                <a:solidFill>
                  <a:srgbClr val="000099"/>
                </a:solidFill>
                <a:latin typeface="Gill Sans MT" pitchFamily="34" charset="0"/>
                <a:cs typeface="Gill Sans" pitchFamily="17" charset="0"/>
              </a:rPr>
              <a:t>(formaldehyde)</a:t>
            </a:r>
          </a:p>
          <a:p>
            <a:pPr marL="342900" indent="-342900" eaLnBrk="0" hangingPunct="0">
              <a:spcBef>
                <a:spcPct val="20000"/>
              </a:spcBef>
            </a:pPr>
            <a:r>
              <a:rPr lang="en-US" sz="2000" b="1" dirty="0" smtClean="0">
                <a:solidFill>
                  <a:srgbClr val="000099"/>
                </a:solidFill>
                <a:latin typeface="Gill Sans MT" pitchFamily="34" charset="0"/>
                <a:cs typeface="Gill Sans" pitchFamily="17" charset="0"/>
              </a:rPr>
              <a:t>&amp; HC3N </a:t>
            </a:r>
          </a:p>
          <a:p>
            <a:pPr marL="342900" indent="-342900" eaLnBrk="0" hangingPunct="0">
              <a:spcBef>
                <a:spcPct val="20000"/>
              </a:spcBef>
            </a:pPr>
            <a:r>
              <a:rPr lang="en-US" sz="2000" b="1" dirty="0" smtClean="0">
                <a:solidFill>
                  <a:srgbClr val="000099"/>
                </a:solidFill>
                <a:latin typeface="Gill Sans MT" pitchFamily="34" charset="0"/>
                <a:cs typeface="Gill Sans" pitchFamily="17" charset="0"/>
              </a:rPr>
              <a:t>(J. Mangum) </a:t>
            </a:r>
          </a:p>
        </p:txBody>
      </p:sp>
      <p:sp>
        <p:nvSpPr>
          <p:cNvPr id="7" name="Slide Number Placeholder 6"/>
          <p:cNvSpPr>
            <a:spLocks noGrp="1"/>
          </p:cNvSpPr>
          <p:nvPr>
            <p:ph type="sldNum" sz="quarter" idx="11"/>
          </p:nvPr>
        </p:nvSpPr>
        <p:spPr/>
        <p:txBody>
          <a:bodyPr/>
          <a:lstStyle/>
          <a:p>
            <a:pPr>
              <a:defRPr/>
            </a:pPr>
            <a:fld id="{10E1D5A2-15D6-4292-8B9A-BC59AF07FEB8}"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0973"/>
          </a:xfrm>
        </p:spPr>
        <p:txBody>
          <a:bodyPr/>
          <a:lstStyle/>
          <a:p>
            <a:r>
              <a:rPr lang="en-US" dirty="0" smtClean="0"/>
              <a:t>Outline:</a:t>
            </a:r>
            <a:endParaRPr lang="en-US" dirty="0"/>
          </a:p>
        </p:txBody>
      </p:sp>
      <p:sp>
        <p:nvSpPr>
          <p:cNvPr id="3" name="Slide Number Placeholder 2"/>
          <p:cNvSpPr>
            <a:spLocks noGrp="1"/>
          </p:cNvSpPr>
          <p:nvPr>
            <p:ph type="sldNum" sz="quarter" idx="11"/>
          </p:nvPr>
        </p:nvSpPr>
        <p:spPr/>
        <p:txBody>
          <a:bodyPr/>
          <a:lstStyle/>
          <a:p>
            <a:pPr>
              <a:defRPr/>
            </a:pPr>
            <a:fld id="{E0407C9D-1ACC-4654-A619-7167711ADACC}" type="slidenum">
              <a:rPr lang="en-US" smtClean="0"/>
              <a:pPr>
                <a:defRPr/>
              </a:pPr>
              <a:t>32</a:t>
            </a:fld>
            <a:endParaRPr lang="en-US" dirty="0"/>
          </a:p>
        </p:txBody>
      </p:sp>
      <p:sp>
        <p:nvSpPr>
          <p:cNvPr id="4" name="TextBox 3"/>
          <p:cNvSpPr txBox="1"/>
          <p:nvPr/>
        </p:nvSpPr>
        <p:spPr>
          <a:xfrm>
            <a:off x="593300" y="1223732"/>
            <a:ext cx="7636300" cy="2911566"/>
          </a:xfrm>
          <a:prstGeom prst="rect">
            <a:avLst/>
          </a:prstGeom>
          <a:noFill/>
        </p:spPr>
        <p:txBody>
          <a:bodyPr wrap="square" rtlCol="0">
            <a:spAutoFit/>
          </a:bodyPr>
          <a:lstStyle/>
          <a:p>
            <a:pPr marL="342900" indent="-342900" eaLnBrk="0" hangingPunct="0">
              <a:spcBef>
                <a:spcPct val="20000"/>
              </a:spcBef>
              <a:buFont typeface="Wingdings" charset="2"/>
              <a:buChar char="Ø"/>
            </a:pPr>
            <a:r>
              <a:rPr lang="en-US" sz="2800" strike="sngStrike" dirty="0" smtClean="0">
                <a:solidFill>
                  <a:srgbClr val="000099"/>
                </a:solidFill>
                <a:latin typeface="Gill Sans MT" pitchFamily="34" charset="0"/>
                <a:cs typeface="Gill Sans" pitchFamily="17" charset="0"/>
              </a:rPr>
              <a:t>Green Bank and GBT background</a:t>
            </a:r>
          </a:p>
          <a:p>
            <a:pPr marL="342900" indent="-342900" eaLnBrk="0" hangingPunct="0">
              <a:spcBef>
                <a:spcPct val="20000"/>
              </a:spcBef>
              <a:buFont typeface="Wingdings" charset="2"/>
              <a:buChar char="Ø"/>
            </a:pPr>
            <a:r>
              <a:rPr lang="en-US" sz="2800" strike="sngStrike" dirty="0" smtClean="0">
                <a:solidFill>
                  <a:srgbClr val="000099"/>
                </a:solidFill>
                <a:latin typeface="Gill Sans MT" pitchFamily="34" charset="0"/>
                <a:cs typeface="Gill Sans" pitchFamily="17" charset="0"/>
              </a:rPr>
              <a:t>GBT Science</a:t>
            </a:r>
          </a:p>
          <a:p>
            <a:pPr marL="342900" indent="-342900" eaLnBrk="0" hangingPunct="0">
              <a:spcBef>
                <a:spcPct val="20000"/>
              </a:spcBef>
              <a:buFont typeface="Wingdings" charset="2"/>
              <a:buChar char="Ø"/>
            </a:pPr>
            <a:r>
              <a:rPr lang="en-US" sz="2800" strike="sngStrike" dirty="0" smtClean="0">
                <a:solidFill>
                  <a:srgbClr val="000099"/>
                </a:solidFill>
                <a:latin typeface="Gill Sans MT" pitchFamily="34" charset="0"/>
                <a:cs typeface="Gill Sans" pitchFamily="17" charset="0"/>
              </a:rPr>
              <a:t>GBT Capabilities</a:t>
            </a:r>
          </a:p>
          <a:p>
            <a:pPr marL="342900" indent="-342900" eaLnBrk="0" hangingPunct="0">
              <a:spcBef>
                <a:spcPct val="20000"/>
              </a:spcBef>
              <a:buFont typeface="Wingdings" charset="2"/>
              <a:buChar char="Ø"/>
            </a:pPr>
            <a:r>
              <a:rPr lang="en-US" sz="4000" b="1" dirty="0" smtClean="0">
                <a:solidFill>
                  <a:srgbClr val="800000"/>
                </a:solidFill>
                <a:latin typeface="Gill Sans MT" pitchFamily="34" charset="0"/>
                <a:cs typeface="Gill Sans" pitchFamily="17" charset="0"/>
              </a:rPr>
              <a:t>GBT Proposal Process and Planning Tools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charset="2"/>
              <a:buChar char="Ø"/>
            </a:pPr>
            <a:r>
              <a:rPr lang="en-US" b="1" dirty="0" smtClean="0"/>
              <a:t>The NRAO Semester 2013A Call for Proposals for the Green Bank Telescope, </a:t>
            </a:r>
            <a:r>
              <a:rPr lang="en-US" b="1" dirty="0" err="1" smtClean="0"/>
              <a:t>Jansky</a:t>
            </a:r>
            <a:r>
              <a:rPr lang="en-US" b="1" dirty="0" smtClean="0"/>
              <a:t> Very Large Array, and Very Long Baseline Array/High Sensitivity Array will be published as a special issue of the NRAO </a:t>
            </a:r>
            <a:r>
              <a:rPr lang="en-US" b="1" dirty="0" err="1" smtClean="0"/>
              <a:t>eNews</a:t>
            </a:r>
            <a:r>
              <a:rPr lang="en-US" b="1" dirty="0" smtClean="0"/>
              <a:t> on Monday, 9 Jul 2012. </a:t>
            </a:r>
          </a:p>
          <a:p>
            <a:pPr>
              <a:buFont typeface="Wingdings" charset="2"/>
              <a:buChar char="Ø"/>
            </a:pPr>
            <a:endParaRPr lang="en-US" b="1" dirty="0" smtClean="0"/>
          </a:p>
          <a:p>
            <a:pPr>
              <a:buFont typeface="Wingdings" charset="2"/>
              <a:buChar char="Ø"/>
            </a:pPr>
            <a:r>
              <a:rPr lang="en-US" b="1" dirty="0" smtClean="0"/>
              <a:t>The 2013A proposal submission deadline will be </a:t>
            </a:r>
          </a:p>
          <a:p>
            <a:pPr>
              <a:buNone/>
            </a:pPr>
            <a:r>
              <a:rPr lang="en-US" sz="3600" b="1" dirty="0" smtClean="0">
                <a:solidFill>
                  <a:srgbClr val="800000"/>
                </a:solidFill>
              </a:rPr>
              <a:t>Wed, 1 Aug 2012, at 5 p.m. EDT. </a:t>
            </a:r>
            <a:endParaRPr lang="en-US" sz="3600" b="1" dirty="0">
              <a:solidFill>
                <a:srgbClr val="800000"/>
              </a:solidFill>
            </a:endParaRPr>
          </a:p>
        </p:txBody>
      </p:sp>
      <p:sp>
        <p:nvSpPr>
          <p:cNvPr id="3" name="Title 2"/>
          <p:cNvSpPr>
            <a:spLocks noGrp="1"/>
          </p:cNvSpPr>
          <p:nvPr>
            <p:ph type="title"/>
          </p:nvPr>
        </p:nvSpPr>
        <p:spPr/>
        <p:txBody>
          <a:bodyPr/>
          <a:lstStyle/>
          <a:p>
            <a:r>
              <a:rPr lang="en-US" dirty="0" smtClean="0"/>
              <a:t>NRAO Semester 2013A Call for Proposals</a:t>
            </a:r>
            <a:br>
              <a:rPr lang="en-US" dirty="0" smtClean="0"/>
            </a:b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38660" y="79947"/>
            <a:ext cx="8229600" cy="949100"/>
          </a:xfrm>
        </p:spPr>
        <p:txBody>
          <a:bodyPr/>
          <a:lstStyle/>
          <a:p>
            <a:r>
              <a:rPr lang="en-US" sz="2400" dirty="0" smtClean="0"/>
              <a:t>See NRAO web pages for the </a:t>
            </a:r>
            <a:r>
              <a:rPr lang="en-US" sz="2400" dirty="0" err="1" smtClean="0"/>
              <a:t>eNews</a:t>
            </a:r>
            <a:r>
              <a:rPr lang="en-US" sz="2400" dirty="0" smtClean="0"/>
              <a:t> Proposal call and GBT proposal guide to get the latest information</a:t>
            </a:r>
            <a:endParaRPr lang="en-US" sz="2400"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34</a:t>
            </a:fld>
            <a:endParaRPr lang="en-US" dirty="0"/>
          </a:p>
        </p:txBody>
      </p:sp>
      <p:pic>
        <p:nvPicPr>
          <p:cNvPr id="7" name="Content Placeholder 6" descr="gbtweb.jpg"/>
          <p:cNvPicPr>
            <a:picLocks noGrp="1" noChangeAspect="1"/>
          </p:cNvPicPr>
          <p:nvPr>
            <p:ph idx="1"/>
          </p:nvPr>
        </p:nvPicPr>
        <p:blipFill>
          <a:blip r:embed="rId2"/>
          <a:srcRect l="-9652" r="-9652"/>
          <a:stretch>
            <a:fillRect/>
          </a:stretch>
        </p:blipFill>
        <p:spPr>
          <a:xfrm>
            <a:off x="-120340" y="991968"/>
            <a:ext cx="9470416" cy="5208364"/>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gbtpg1.jpg"/>
          <p:cNvPicPr>
            <a:picLocks noGrp="1" noChangeAspect="1"/>
          </p:cNvPicPr>
          <p:nvPr>
            <p:ph idx="1"/>
          </p:nvPr>
        </p:nvPicPr>
        <p:blipFill>
          <a:blip r:embed="rId2"/>
          <a:srcRect l="-10280" r="-10280"/>
          <a:stretch>
            <a:fillRect/>
          </a:stretch>
        </p:blipFill>
        <p:spPr>
          <a:xfrm>
            <a:off x="-421426" y="621140"/>
            <a:ext cx="10212124" cy="5616275"/>
          </a:xfrm>
        </p:spPr>
      </p:pic>
      <p:sp>
        <p:nvSpPr>
          <p:cNvPr id="3" name="Title 2"/>
          <p:cNvSpPr>
            <a:spLocks noGrp="1"/>
          </p:cNvSpPr>
          <p:nvPr>
            <p:ph type="title"/>
          </p:nvPr>
        </p:nvSpPr>
        <p:spPr>
          <a:xfrm>
            <a:off x="457200" y="33592"/>
            <a:ext cx="8229600" cy="698785"/>
          </a:xfrm>
        </p:spPr>
        <p:txBody>
          <a:bodyPr/>
          <a:lstStyle/>
          <a:p>
            <a:r>
              <a:rPr lang="en-US" dirty="0" smtClean="0"/>
              <a:t>GBT Proposal Guide</a:t>
            </a: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gbtsens.jpg"/>
          <p:cNvPicPr>
            <a:picLocks noGrp="1" noChangeAspect="1"/>
          </p:cNvPicPr>
          <p:nvPr>
            <p:ph idx="1"/>
          </p:nvPr>
        </p:nvPicPr>
        <p:blipFill>
          <a:blip r:embed="rId2"/>
          <a:srcRect l="-63748" r="-63748"/>
          <a:stretch>
            <a:fillRect/>
          </a:stretch>
        </p:blipFill>
        <p:spPr>
          <a:xfrm rot="5400000">
            <a:off x="-2920085" y="-333134"/>
            <a:ext cx="14103972" cy="7756642"/>
          </a:xfrm>
        </p:spPr>
      </p:pic>
      <p:sp>
        <p:nvSpPr>
          <p:cNvPr id="3" name="Title 2"/>
          <p:cNvSpPr>
            <a:spLocks noGrp="1"/>
          </p:cNvSpPr>
          <p:nvPr>
            <p:ph type="title"/>
          </p:nvPr>
        </p:nvSpPr>
        <p:spPr>
          <a:xfrm>
            <a:off x="769976" y="141960"/>
            <a:ext cx="7620752" cy="796295"/>
          </a:xfrm>
        </p:spPr>
        <p:txBody>
          <a:bodyPr/>
          <a:lstStyle/>
          <a:p>
            <a:r>
              <a:rPr lang="en-US" dirty="0" smtClean="0"/>
              <a:t>GBT Performance</a:t>
            </a: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weblinks.jpg"/>
          <p:cNvPicPr>
            <a:picLocks noGrp="1" noChangeAspect="1"/>
          </p:cNvPicPr>
          <p:nvPr>
            <p:ph idx="1"/>
          </p:nvPr>
        </p:nvPicPr>
        <p:blipFill>
          <a:blip r:embed="rId2"/>
          <a:srcRect t="-3608" b="-3608"/>
          <a:stretch>
            <a:fillRect/>
          </a:stretch>
        </p:blipFill>
        <p:spPr>
          <a:xfrm>
            <a:off x="0" y="1019778"/>
            <a:ext cx="9284988" cy="5106386"/>
          </a:xfrm>
        </p:spPr>
      </p:pic>
      <p:sp>
        <p:nvSpPr>
          <p:cNvPr id="3" name="Title 2"/>
          <p:cNvSpPr>
            <a:spLocks noGrp="1"/>
          </p:cNvSpPr>
          <p:nvPr>
            <p:ph type="title"/>
          </p:nvPr>
        </p:nvSpPr>
        <p:spPr>
          <a:xfrm>
            <a:off x="457200" y="265367"/>
            <a:ext cx="8229600" cy="513371"/>
          </a:xfrm>
        </p:spPr>
        <p:txBody>
          <a:bodyPr/>
          <a:lstStyle/>
          <a:p>
            <a:r>
              <a:rPr lang="en-US" dirty="0" smtClean="0"/>
              <a:t>GBT Web Links related to proposals:</a:t>
            </a: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PST1.jpg"/>
          <p:cNvPicPr>
            <a:picLocks noGrp="1" noChangeAspect="1"/>
          </p:cNvPicPr>
          <p:nvPr>
            <p:ph idx="1"/>
          </p:nvPr>
        </p:nvPicPr>
        <p:blipFill>
          <a:blip r:embed="rId2"/>
          <a:srcRect l="-9652" r="-9652"/>
          <a:stretch>
            <a:fillRect/>
          </a:stretch>
        </p:blipFill>
        <p:spPr>
          <a:xfrm>
            <a:off x="-395906" y="1066131"/>
            <a:ext cx="9672717" cy="5319622"/>
          </a:xfrm>
        </p:spPr>
      </p:pic>
      <p:sp>
        <p:nvSpPr>
          <p:cNvPr id="3" name="Title 2"/>
          <p:cNvSpPr>
            <a:spLocks noGrp="1"/>
          </p:cNvSpPr>
          <p:nvPr>
            <p:ph type="title"/>
          </p:nvPr>
        </p:nvSpPr>
        <p:spPr>
          <a:xfrm>
            <a:off x="1269990" y="5779"/>
            <a:ext cx="6656104" cy="1060352"/>
          </a:xfrm>
        </p:spPr>
        <p:txBody>
          <a:bodyPr/>
          <a:lstStyle/>
          <a:p>
            <a:r>
              <a:rPr lang="en-US" sz="2800" dirty="0" smtClean="0"/>
              <a:t>GBT Proposals are submitted via the “PST” (Proposal </a:t>
            </a:r>
            <a:r>
              <a:rPr lang="en-US" sz="2400" dirty="0" smtClean="0"/>
              <a:t>Submission Tool)</a:t>
            </a:r>
            <a:r>
              <a:rPr lang="en-US" dirty="0" smtClean="0"/>
              <a:t/>
            </a:r>
            <a:br>
              <a:rPr lang="en-US" dirty="0" smtClean="0"/>
            </a:b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38</a:t>
            </a:fld>
            <a:endParaRPr lang="en-US" dirty="0"/>
          </a:p>
        </p:txBody>
      </p:sp>
      <p:sp>
        <p:nvSpPr>
          <p:cNvPr id="6" name="Donut 5"/>
          <p:cNvSpPr/>
          <p:nvPr/>
        </p:nvSpPr>
        <p:spPr>
          <a:xfrm>
            <a:off x="5005969" y="3940043"/>
            <a:ext cx="509867" cy="565513"/>
          </a:xfrm>
          <a:prstGeom prst="donut">
            <a:avLst>
              <a:gd name="adj" fmla="val 894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4347775" y="4561180"/>
            <a:ext cx="2382469" cy="400110"/>
          </a:xfrm>
          <a:prstGeom prst="rect">
            <a:avLst/>
          </a:prstGeom>
          <a:noFill/>
        </p:spPr>
        <p:txBody>
          <a:bodyPr wrap="square" rtlCol="0">
            <a:spAutoFit/>
          </a:bodyPr>
          <a:lstStyle/>
          <a:p>
            <a:pPr marL="342900" indent="-342900" eaLnBrk="0" hangingPunct="0">
              <a:spcBef>
                <a:spcPct val="20000"/>
              </a:spcBef>
            </a:pPr>
            <a:r>
              <a:rPr lang="en-US" sz="2000" dirty="0" smtClean="0">
                <a:solidFill>
                  <a:srgbClr val="000099"/>
                </a:solidFill>
                <a:latin typeface="Gill Sans MT" pitchFamily="34" charset="0"/>
                <a:cs typeface="Gill Sans" pitchFamily="17" charset="0"/>
              </a:rPr>
              <a:t>1</a:t>
            </a:r>
            <a:r>
              <a:rPr lang="en-US" sz="2000" baseline="30000" dirty="0" smtClean="0">
                <a:solidFill>
                  <a:srgbClr val="000099"/>
                </a:solidFill>
                <a:latin typeface="Gill Sans MT" pitchFamily="34" charset="0"/>
                <a:cs typeface="Gill Sans" pitchFamily="17" charset="0"/>
              </a:rPr>
              <a:t>st</a:t>
            </a:r>
            <a:r>
              <a:rPr lang="en-US" sz="2000" dirty="0" smtClean="0">
                <a:solidFill>
                  <a:srgbClr val="000099"/>
                </a:solidFill>
                <a:latin typeface="Gill Sans MT" pitchFamily="34" charset="0"/>
                <a:cs typeface="Gill Sans" pitchFamily="17" charset="0"/>
              </a:rPr>
              <a:t> step, click here;-)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39</a:t>
            </a:fld>
            <a:endParaRPr lang="en-US" dirty="0"/>
          </a:p>
        </p:txBody>
      </p:sp>
      <p:pic>
        <p:nvPicPr>
          <p:cNvPr id="5" name="Picture 4" descr="pst2.jpg"/>
          <p:cNvPicPr>
            <a:picLocks noChangeAspect="1"/>
          </p:cNvPicPr>
          <p:nvPr/>
        </p:nvPicPr>
        <p:blipFill>
          <a:blip r:embed="rId2"/>
          <a:stretch>
            <a:fillRect/>
          </a:stretch>
        </p:blipFill>
        <p:spPr>
          <a:xfrm>
            <a:off x="0" y="0"/>
            <a:ext cx="9144000" cy="6029325"/>
          </a:xfrm>
          <a:prstGeom prst="rect">
            <a:avLst/>
          </a:prstGeom>
        </p:spPr>
      </p:pic>
      <p:sp>
        <p:nvSpPr>
          <p:cNvPr id="7" name="Donut 6"/>
          <p:cNvSpPr/>
          <p:nvPr/>
        </p:nvSpPr>
        <p:spPr>
          <a:xfrm>
            <a:off x="639657" y="1362788"/>
            <a:ext cx="482056" cy="370828"/>
          </a:xfrm>
          <a:prstGeom prst="donut">
            <a:avLst>
              <a:gd name="adj" fmla="val 717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1066095" y="1270078"/>
            <a:ext cx="5673428" cy="400110"/>
          </a:xfrm>
          <a:prstGeom prst="rect">
            <a:avLst/>
          </a:prstGeom>
          <a:noFill/>
        </p:spPr>
        <p:txBody>
          <a:bodyPr wrap="square" rtlCol="0">
            <a:spAutoFit/>
          </a:bodyPr>
          <a:lstStyle/>
          <a:p>
            <a:pPr marL="342900" indent="-342900" eaLnBrk="0" hangingPunct="0">
              <a:spcBef>
                <a:spcPct val="20000"/>
              </a:spcBef>
            </a:pPr>
            <a:r>
              <a:rPr lang="en-US" sz="2000" dirty="0" smtClean="0">
                <a:solidFill>
                  <a:srgbClr val="000099"/>
                </a:solidFill>
                <a:latin typeface="Gill Sans MT" pitchFamily="34" charset="0"/>
                <a:cs typeface="Gill Sans" pitchFamily="17" charset="0"/>
              </a:rPr>
              <a:t>Click here when done</a:t>
            </a:r>
          </a:p>
        </p:txBody>
      </p:sp>
      <p:sp>
        <p:nvSpPr>
          <p:cNvPr id="9" name="Donut 8"/>
          <p:cNvSpPr/>
          <p:nvPr/>
        </p:nvSpPr>
        <p:spPr>
          <a:xfrm>
            <a:off x="78250" y="4551912"/>
            <a:ext cx="1432817" cy="1449599"/>
          </a:xfrm>
          <a:prstGeom prst="donut">
            <a:avLst>
              <a:gd name="adj" fmla="val 19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a:xfrm>
            <a:off x="1075362" y="5769737"/>
            <a:ext cx="3504176" cy="400110"/>
          </a:xfrm>
          <a:prstGeom prst="rect">
            <a:avLst/>
          </a:prstGeom>
          <a:noFill/>
        </p:spPr>
        <p:txBody>
          <a:bodyPr wrap="square" rtlCol="0">
            <a:spAutoFit/>
          </a:bodyPr>
          <a:lstStyle/>
          <a:p>
            <a:pPr marL="342900" indent="-342900" eaLnBrk="0" hangingPunct="0">
              <a:spcBef>
                <a:spcPct val="20000"/>
              </a:spcBef>
            </a:pPr>
            <a:r>
              <a:rPr lang="en-US" sz="2000" dirty="0" smtClean="0">
                <a:solidFill>
                  <a:srgbClr val="000099"/>
                </a:solidFill>
                <a:latin typeface="Gill Sans MT" pitchFamily="34" charset="0"/>
                <a:cs typeface="Gill Sans" pitchFamily="17" charset="0"/>
              </a:rPr>
              <a:t>Fill out proposal sections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6"/>
          <p:cNvSpPr>
            <a:spLocks noGrp="1"/>
          </p:cNvSpPr>
          <p:nvPr>
            <p:ph type="title"/>
          </p:nvPr>
        </p:nvSpPr>
        <p:spPr>
          <a:xfrm>
            <a:off x="457200" y="198438"/>
            <a:ext cx="8229600" cy="1673225"/>
          </a:xfrm>
        </p:spPr>
        <p:txBody>
          <a:bodyPr/>
          <a:lstStyle/>
          <a:p>
            <a:r>
              <a:rPr lang="en-US" smtClean="0">
                <a:cs typeface="GillSans" pitchFamily="48" charset="0"/>
              </a:rPr>
              <a:t>Green Bank  is original NRAO site, with world class telescopes for &gt;50 years</a:t>
            </a:r>
          </a:p>
        </p:txBody>
      </p:sp>
      <p:grpSp>
        <p:nvGrpSpPr>
          <p:cNvPr id="2" name="Group 13"/>
          <p:cNvGrpSpPr>
            <a:grpSpLocks noChangeAspect="1"/>
          </p:cNvGrpSpPr>
          <p:nvPr/>
        </p:nvGrpSpPr>
        <p:grpSpPr bwMode="auto">
          <a:xfrm>
            <a:off x="44450" y="1577975"/>
            <a:ext cx="2755900" cy="2838450"/>
            <a:chOff x="357" y="1566"/>
            <a:chExt cx="2598" cy="2676"/>
          </a:xfrm>
        </p:grpSpPr>
        <p:pic>
          <p:nvPicPr>
            <p:cNvPr id="12309" name="Picture 7" descr="http://www.gb.nrao.edu/fgdocs/tatel/tatel1.jpg"/>
            <p:cNvPicPr>
              <a:picLocks noChangeAspect="1" noChangeArrowheads="1"/>
            </p:cNvPicPr>
            <p:nvPr/>
          </p:nvPicPr>
          <p:blipFill>
            <a:blip r:embed="rId3"/>
            <a:srcRect/>
            <a:stretch>
              <a:fillRect/>
            </a:stretch>
          </p:blipFill>
          <p:spPr bwMode="auto">
            <a:xfrm>
              <a:off x="357" y="1566"/>
              <a:ext cx="2598" cy="2676"/>
            </a:xfrm>
            <a:prstGeom prst="rect">
              <a:avLst/>
            </a:prstGeom>
            <a:noFill/>
            <a:ln w="9525">
              <a:noFill/>
              <a:miter lim="800000"/>
              <a:headEnd/>
              <a:tailEnd/>
            </a:ln>
          </p:spPr>
        </p:pic>
        <p:sp>
          <p:nvSpPr>
            <p:cNvPr id="12310" name="Text Box 10"/>
            <p:cNvSpPr txBox="1">
              <a:spLocks noChangeArrowheads="1"/>
            </p:cNvSpPr>
            <p:nvPr/>
          </p:nvSpPr>
          <p:spPr bwMode="auto">
            <a:xfrm>
              <a:off x="397" y="1568"/>
              <a:ext cx="1056" cy="346"/>
            </a:xfrm>
            <a:prstGeom prst="rect">
              <a:avLst/>
            </a:prstGeom>
            <a:noFill/>
            <a:ln w="12700" algn="ctr">
              <a:noFill/>
              <a:miter lim="800000"/>
              <a:headEnd/>
              <a:tailEnd/>
            </a:ln>
          </p:spPr>
          <p:txBody>
            <a:bodyPr wrap="none" lIns="0" tIns="0" rIns="0" bIns="0">
              <a:spAutoFit/>
            </a:bodyPr>
            <a:lstStyle/>
            <a:p>
              <a:pPr defTabSz="642938"/>
              <a:r>
                <a:rPr lang="en-US" sz="1800">
                  <a:solidFill>
                    <a:prstClr val="black"/>
                  </a:solidFill>
                </a:rPr>
                <a:t>Started 1958</a:t>
              </a:r>
            </a:p>
            <a:p>
              <a:pPr defTabSz="642938"/>
              <a:r>
                <a:rPr lang="en-US" sz="1800">
                  <a:solidFill>
                    <a:prstClr val="black"/>
                  </a:solidFill>
                </a:rPr>
                <a:t>Completed 1959</a:t>
              </a:r>
            </a:p>
          </p:txBody>
        </p:sp>
      </p:grpSp>
      <p:pic>
        <p:nvPicPr>
          <p:cNvPr id="12307" name="Picture 8" descr="http://www.gb.nrao.edu/140foot/images/140pic1a.gif"/>
          <p:cNvPicPr>
            <a:picLocks noChangeAspect="1" noChangeArrowheads="1"/>
          </p:cNvPicPr>
          <p:nvPr/>
        </p:nvPicPr>
        <p:blipFill>
          <a:blip r:embed="rId4"/>
          <a:srcRect/>
          <a:stretch>
            <a:fillRect/>
          </a:stretch>
        </p:blipFill>
        <p:spPr bwMode="auto">
          <a:xfrm>
            <a:off x="14864" y="3752406"/>
            <a:ext cx="2858511" cy="3186557"/>
          </a:xfrm>
          <a:prstGeom prst="rect">
            <a:avLst/>
          </a:prstGeom>
          <a:noFill/>
          <a:ln w="9525">
            <a:noFill/>
            <a:miter lim="800000"/>
            <a:headEnd/>
            <a:tailEnd/>
          </a:ln>
        </p:spPr>
      </p:pic>
      <p:sp>
        <p:nvSpPr>
          <p:cNvPr id="12308" name="Text Box 11"/>
          <p:cNvSpPr txBox="1">
            <a:spLocks noChangeArrowheads="1"/>
          </p:cNvSpPr>
          <p:nvPr/>
        </p:nvSpPr>
        <p:spPr bwMode="auto">
          <a:xfrm>
            <a:off x="0" y="3751263"/>
            <a:ext cx="1207435" cy="197802"/>
          </a:xfrm>
          <a:prstGeom prst="rect">
            <a:avLst/>
          </a:prstGeom>
          <a:noFill/>
          <a:ln w="12700" algn="ctr">
            <a:noFill/>
            <a:miter lim="800000"/>
            <a:headEnd/>
            <a:tailEnd/>
          </a:ln>
        </p:spPr>
        <p:txBody>
          <a:bodyPr wrap="none" lIns="0" tIns="0" rIns="0" bIns="0">
            <a:spAutoFit/>
          </a:bodyPr>
          <a:lstStyle/>
          <a:p>
            <a:pPr defTabSz="642938"/>
            <a:r>
              <a:rPr lang="en-US" sz="1800">
                <a:solidFill>
                  <a:prstClr val="black"/>
                </a:solidFill>
              </a:rPr>
              <a:t>Completed 1965</a:t>
            </a:r>
          </a:p>
        </p:txBody>
      </p:sp>
      <p:pic>
        <p:nvPicPr>
          <p:cNvPr id="12293" name="Picture 9" descr="The image “http://www.gb.nrao.edu/fgdocs/300ft/300ft-before.gif” cannot be displayed, because it contains errors."/>
          <p:cNvPicPr>
            <a:picLocks noChangeAspect="1" noChangeArrowheads="1"/>
          </p:cNvPicPr>
          <p:nvPr/>
        </p:nvPicPr>
        <p:blipFill>
          <a:blip r:embed="rId5"/>
          <a:srcRect/>
          <a:stretch>
            <a:fillRect/>
          </a:stretch>
        </p:blipFill>
        <p:spPr bwMode="auto">
          <a:xfrm>
            <a:off x="5846763" y="2243138"/>
            <a:ext cx="3328987" cy="2374900"/>
          </a:xfrm>
          <a:prstGeom prst="rect">
            <a:avLst/>
          </a:prstGeom>
          <a:noFill/>
          <a:ln w="9525">
            <a:noFill/>
            <a:miter lim="800000"/>
            <a:headEnd/>
            <a:tailEnd/>
          </a:ln>
        </p:spPr>
      </p:pic>
      <p:sp>
        <p:nvSpPr>
          <p:cNvPr id="12294" name="Text Box 12"/>
          <p:cNvSpPr txBox="1">
            <a:spLocks noChangeArrowheads="1"/>
          </p:cNvSpPr>
          <p:nvPr/>
        </p:nvSpPr>
        <p:spPr bwMode="auto">
          <a:xfrm>
            <a:off x="7405688" y="2328863"/>
            <a:ext cx="955675" cy="157162"/>
          </a:xfrm>
          <a:prstGeom prst="rect">
            <a:avLst/>
          </a:prstGeom>
          <a:noFill/>
          <a:ln w="12700" algn="ctr">
            <a:noFill/>
            <a:miter lim="800000"/>
            <a:headEnd/>
            <a:tailEnd/>
          </a:ln>
        </p:spPr>
        <p:txBody>
          <a:bodyPr wrap="none" lIns="0" tIns="0" rIns="0" bIns="0">
            <a:spAutoFit/>
          </a:bodyPr>
          <a:lstStyle/>
          <a:p>
            <a:pPr defTabSz="642938"/>
            <a:r>
              <a:rPr lang="en-US" sz="1800">
                <a:solidFill>
                  <a:prstClr val="black"/>
                </a:solidFill>
              </a:rPr>
              <a:t>Completed 1962</a:t>
            </a:r>
          </a:p>
        </p:txBody>
      </p:sp>
      <p:pic>
        <p:nvPicPr>
          <p:cNvPr id="12295" name="Picture 5"/>
          <p:cNvPicPr>
            <a:picLocks noChangeAspect="1" noChangeArrowheads="1"/>
          </p:cNvPicPr>
          <p:nvPr/>
        </p:nvPicPr>
        <p:blipFill>
          <a:blip r:embed="rId6"/>
          <a:srcRect/>
          <a:stretch>
            <a:fillRect/>
          </a:stretch>
        </p:blipFill>
        <p:spPr bwMode="auto">
          <a:xfrm>
            <a:off x="2800350" y="1303338"/>
            <a:ext cx="3259138" cy="1733550"/>
          </a:xfrm>
          <a:prstGeom prst="rect">
            <a:avLst/>
          </a:prstGeom>
          <a:noFill/>
          <a:ln w="9525">
            <a:noFill/>
            <a:miter lim="800000"/>
            <a:headEnd/>
            <a:tailEnd/>
          </a:ln>
        </p:spPr>
      </p:pic>
      <p:sp>
        <p:nvSpPr>
          <p:cNvPr id="12296" name="TextBox 32"/>
          <p:cNvSpPr txBox="1">
            <a:spLocks noChangeArrowheads="1"/>
          </p:cNvSpPr>
          <p:nvPr/>
        </p:nvSpPr>
        <p:spPr bwMode="auto">
          <a:xfrm>
            <a:off x="4035425" y="1303338"/>
            <a:ext cx="2014538" cy="409575"/>
          </a:xfrm>
          <a:prstGeom prst="rect">
            <a:avLst/>
          </a:prstGeom>
          <a:noFill/>
          <a:ln w="9525">
            <a:noFill/>
            <a:miter lim="800000"/>
            <a:headEnd/>
            <a:tailEnd/>
          </a:ln>
        </p:spPr>
        <p:txBody>
          <a:bodyPr wrap="none">
            <a:spAutoFit/>
          </a:bodyPr>
          <a:lstStyle/>
          <a:p>
            <a:r>
              <a:rPr lang="en-US" sz="1800">
                <a:solidFill>
                  <a:prstClr val="black"/>
                </a:solidFill>
              </a:rPr>
              <a:t>Completed 1995</a:t>
            </a:r>
          </a:p>
        </p:txBody>
      </p:sp>
      <p:pic>
        <p:nvPicPr>
          <p:cNvPr id="12298" name="Picture 3"/>
          <p:cNvPicPr>
            <a:picLocks noChangeAspect="1" noChangeArrowheads="1"/>
          </p:cNvPicPr>
          <p:nvPr/>
        </p:nvPicPr>
        <p:blipFill>
          <a:blip r:embed="rId7"/>
          <a:srcRect/>
          <a:stretch>
            <a:fillRect/>
          </a:stretch>
        </p:blipFill>
        <p:spPr bwMode="auto">
          <a:xfrm>
            <a:off x="4864100" y="4333875"/>
            <a:ext cx="4268788" cy="2536825"/>
          </a:xfrm>
          <a:prstGeom prst="rect">
            <a:avLst/>
          </a:prstGeom>
          <a:noFill/>
          <a:ln w="9525">
            <a:noFill/>
            <a:miter lim="800000"/>
            <a:headEnd/>
            <a:tailEnd/>
          </a:ln>
        </p:spPr>
      </p:pic>
      <p:sp>
        <p:nvSpPr>
          <p:cNvPr id="12299" name="TextBox 25"/>
          <p:cNvSpPr txBox="1">
            <a:spLocks noChangeArrowheads="1"/>
          </p:cNvSpPr>
          <p:nvPr/>
        </p:nvSpPr>
        <p:spPr bwMode="auto">
          <a:xfrm>
            <a:off x="6808788" y="4486275"/>
            <a:ext cx="1878012" cy="369888"/>
          </a:xfrm>
          <a:prstGeom prst="rect">
            <a:avLst/>
          </a:prstGeom>
          <a:noFill/>
          <a:ln w="9525">
            <a:noFill/>
            <a:miter lim="800000"/>
            <a:headEnd/>
            <a:tailEnd/>
          </a:ln>
        </p:spPr>
        <p:txBody>
          <a:bodyPr wrap="none">
            <a:spAutoFit/>
          </a:bodyPr>
          <a:lstStyle/>
          <a:p>
            <a:r>
              <a:rPr lang="en-US" sz="1800">
                <a:solidFill>
                  <a:prstClr val="black"/>
                </a:solidFill>
              </a:rPr>
              <a:t>Completed 1967</a:t>
            </a:r>
          </a:p>
        </p:txBody>
      </p:sp>
      <p:pic>
        <p:nvPicPr>
          <p:cNvPr id="12300" name="Picture 2"/>
          <p:cNvPicPr>
            <a:picLocks noChangeAspect="1" noChangeArrowheads="1"/>
          </p:cNvPicPr>
          <p:nvPr/>
        </p:nvPicPr>
        <p:blipFill>
          <a:blip r:embed="rId8"/>
          <a:srcRect/>
          <a:stretch>
            <a:fillRect/>
          </a:stretch>
        </p:blipFill>
        <p:spPr bwMode="auto">
          <a:xfrm>
            <a:off x="2895600" y="4914900"/>
            <a:ext cx="1984375" cy="1989138"/>
          </a:xfrm>
          <a:prstGeom prst="rect">
            <a:avLst/>
          </a:prstGeom>
          <a:noFill/>
          <a:ln w="9525">
            <a:noFill/>
            <a:miter lim="800000"/>
            <a:headEnd/>
            <a:tailEnd/>
          </a:ln>
        </p:spPr>
      </p:pic>
      <p:sp>
        <p:nvSpPr>
          <p:cNvPr id="12301" name="TextBox 22"/>
          <p:cNvSpPr txBox="1">
            <a:spLocks noChangeArrowheads="1"/>
          </p:cNvSpPr>
          <p:nvPr/>
        </p:nvSpPr>
        <p:spPr bwMode="auto">
          <a:xfrm>
            <a:off x="3363913" y="6200775"/>
            <a:ext cx="1500187" cy="703263"/>
          </a:xfrm>
          <a:prstGeom prst="rect">
            <a:avLst/>
          </a:prstGeom>
          <a:noFill/>
          <a:ln w="9525">
            <a:noFill/>
            <a:miter lim="800000"/>
            <a:headEnd/>
            <a:tailEnd/>
          </a:ln>
        </p:spPr>
        <p:txBody>
          <a:bodyPr wrap="none">
            <a:spAutoFit/>
          </a:bodyPr>
          <a:lstStyle/>
          <a:p>
            <a:pPr algn="r"/>
            <a:r>
              <a:rPr lang="en-US" sz="1800">
                <a:solidFill>
                  <a:prstClr val="black"/>
                </a:solidFill>
              </a:rPr>
              <a:t>Completed </a:t>
            </a:r>
          </a:p>
          <a:p>
            <a:pPr algn="r"/>
            <a:r>
              <a:rPr lang="en-US" sz="1800">
                <a:solidFill>
                  <a:prstClr val="black"/>
                </a:solidFill>
              </a:rPr>
              <a:t>1994</a:t>
            </a:r>
          </a:p>
        </p:txBody>
      </p:sp>
      <p:pic>
        <p:nvPicPr>
          <p:cNvPr id="12302" name="Picture 6"/>
          <p:cNvPicPr>
            <a:picLocks noChangeAspect="1" noChangeArrowheads="1"/>
          </p:cNvPicPr>
          <p:nvPr/>
        </p:nvPicPr>
        <p:blipFill>
          <a:blip r:embed="rId9"/>
          <a:srcRect/>
          <a:stretch>
            <a:fillRect/>
          </a:stretch>
        </p:blipFill>
        <p:spPr bwMode="auto">
          <a:xfrm>
            <a:off x="7613650" y="727075"/>
            <a:ext cx="1301750" cy="1516063"/>
          </a:xfrm>
          <a:prstGeom prst="rect">
            <a:avLst/>
          </a:prstGeom>
          <a:noFill/>
          <a:ln w="9525">
            <a:noFill/>
            <a:miter lim="800000"/>
            <a:headEnd/>
            <a:tailEnd/>
          </a:ln>
        </p:spPr>
      </p:pic>
      <p:sp>
        <p:nvSpPr>
          <p:cNvPr id="12303" name="TextBox 30"/>
          <p:cNvSpPr txBox="1">
            <a:spLocks noChangeArrowheads="1"/>
          </p:cNvSpPr>
          <p:nvPr/>
        </p:nvSpPr>
        <p:spPr bwMode="auto">
          <a:xfrm>
            <a:off x="6626225" y="1471613"/>
            <a:ext cx="987425" cy="476250"/>
          </a:xfrm>
          <a:prstGeom prst="rect">
            <a:avLst/>
          </a:prstGeom>
          <a:noFill/>
          <a:ln w="9525">
            <a:noFill/>
            <a:miter lim="800000"/>
            <a:headEnd/>
            <a:tailEnd/>
          </a:ln>
        </p:spPr>
        <p:txBody>
          <a:bodyPr wrap="none">
            <a:spAutoFit/>
          </a:bodyPr>
          <a:lstStyle/>
          <a:p>
            <a:r>
              <a:rPr lang="en-US" sz="1800">
                <a:solidFill>
                  <a:prstClr val="black"/>
                </a:solidFill>
              </a:rPr>
              <a:t>Completed</a:t>
            </a:r>
          </a:p>
          <a:p>
            <a:r>
              <a:rPr lang="en-US" sz="1800">
                <a:solidFill>
                  <a:prstClr val="black"/>
                </a:solidFill>
              </a:rPr>
              <a:t>1962</a:t>
            </a:r>
          </a:p>
        </p:txBody>
      </p:sp>
      <p:grpSp>
        <p:nvGrpSpPr>
          <p:cNvPr id="4" name="Group 24"/>
          <p:cNvGrpSpPr>
            <a:grpSpLocks noChangeAspect="1"/>
          </p:cNvGrpSpPr>
          <p:nvPr/>
        </p:nvGrpSpPr>
        <p:grpSpPr bwMode="auto">
          <a:xfrm>
            <a:off x="2708275" y="2562225"/>
            <a:ext cx="3138488" cy="2509838"/>
            <a:chOff x="-2721174" y="3881509"/>
            <a:chExt cx="3177541" cy="2542032"/>
          </a:xfrm>
        </p:grpSpPr>
        <p:pic>
          <p:nvPicPr>
            <p:cNvPr id="12305" name="Picture 5"/>
            <p:cNvPicPr>
              <a:picLocks noChangeAspect="1" noChangeArrowheads="1"/>
            </p:cNvPicPr>
            <p:nvPr/>
          </p:nvPicPr>
          <p:blipFill>
            <a:blip r:embed="rId10"/>
            <a:srcRect/>
            <a:stretch>
              <a:fillRect/>
            </a:stretch>
          </p:blipFill>
          <p:spPr bwMode="auto">
            <a:xfrm>
              <a:off x="-2721174" y="3881509"/>
              <a:ext cx="3177540" cy="2542032"/>
            </a:xfrm>
            <a:prstGeom prst="rect">
              <a:avLst/>
            </a:prstGeom>
            <a:noFill/>
            <a:ln w="9525">
              <a:noFill/>
              <a:miter lim="800000"/>
              <a:headEnd/>
              <a:tailEnd/>
            </a:ln>
          </p:spPr>
        </p:pic>
        <p:sp>
          <p:nvSpPr>
            <p:cNvPr id="12306" name="TextBox 26"/>
            <p:cNvSpPr txBox="1">
              <a:spLocks noChangeArrowheads="1"/>
            </p:cNvSpPr>
            <p:nvPr/>
          </p:nvSpPr>
          <p:spPr bwMode="auto">
            <a:xfrm>
              <a:off x="-1377210" y="4460321"/>
              <a:ext cx="1833577" cy="756679"/>
            </a:xfrm>
            <a:prstGeom prst="rect">
              <a:avLst/>
            </a:prstGeom>
            <a:noFill/>
            <a:ln w="9525">
              <a:noFill/>
              <a:miter lim="800000"/>
              <a:headEnd/>
              <a:tailEnd/>
            </a:ln>
          </p:spPr>
          <p:txBody>
            <a:bodyPr>
              <a:spAutoFit/>
            </a:bodyPr>
            <a:lstStyle/>
            <a:p>
              <a:pPr marL="114300" indent="-114300" eaLnBrk="0" hangingPunct="0">
                <a:spcBef>
                  <a:spcPct val="20000"/>
                </a:spcBef>
              </a:pPr>
              <a:r>
                <a:rPr lang="en-US" sz="2000">
                  <a:solidFill>
                    <a:prstClr val="white"/>
                  </a:solidFill>
                  <a:latin typeface="Gill Sans MT" pitchFamily="34" charset="0"/>
                </a:rPr>
                <a:t>Completed 2000</a:t>
              </a:r>
            </a:p>
          </p:txBody>
        </p:sp>
      </p:grpSp>
      <p:sp>
        <p:nvSpPr>
          <p:cNvPr id="21" name="Slide Number Placeholder 20"/>
          <p:cNvSpPr>
            <a:spLocks noGrp="1"/>
          </p:cNvSpPr>
          <p:nvPr>
            <p:ph type="sldNum" sz="quarter" idx="11"/>
          </p:nvPr>
        </p:nvSpPr>
        <p:spPr/>
        <p:txBody>
          <a:bodyPr/>
          <a:lstStyle/>
          <a:p>
            <a:pPr>
              <a:defRPr/>
            </a:pPr>
            <a:fld id="{E0407C9D-1ACC-4654-A619-7167711ADACC}"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40</a:t>
            </a:fld>
            <a:endParaRPr lang="en-US" dirty="0"/>
          </a:p>
        </p:txBody>
      </p:sp>
      <p:pic>
        <p:nvPicPr>
          <p:cNvPr id="5" name="Picture 4" descr="pst3.jpg"/>
          <p:cNvPicPr>
            <a:picLocks noChangeAspect="1"/>
          </p:cNvPicPr>
          <p:nvPr/>
        </p:nvPicPr>
        <p:blipFill>
          <a:blip r:embed="rId2"/>
          <a:stretch>
            <a:fillRect/>
          </a:stretch>
        </p:blipFill>
        <p:spPr>
          <a:xfrm>
            <a:off x="0" y="-1346835"/>
            <a:ext cx="9144000" cy="6029325"/>
          </a:xfrm>
          <a:prstGeom prst="rect">
            <a:avLst/>
          </a:prstGeom>
        </p:spPr>
      </p:pic>
      <p:pic>
        <p:nvPicPr>
          <p:cNvPr id="6" name="Picture 5" descr="pst4.jpg"/>
          <p:cNvPicPr>
            <a:picLocks noChangeAspect="1"/>
          </p:cNvPicPr>
          <p:nvPr/>
        </p:nvPicPr>
        <p:blipFill>
          <a:blip r:embed="rId3"/>
          <a:stretch>
            <a:fillRect/>
          </a:stretch>
        </p:blipFill>
        <p:spPr>
          <a:xfrm>
            <a:off x="0" y="1817057"/>
            <a:ext cx="9144000" cy="6029326"/>
          </a:xfrm>
          <a:prstGeom prst="rect">
            <a:avLst/>
          </a:prstGeom>
        </p:spPr>
      </p:pic>
      <p:pic>
        <p:nvPicPr>
          <p:cNvPr id="8" name="Picture 7" descr="session.jpg"/>
          <p:cNvPicPr>
            <a:picLocks noChangeAspect="1"/>
          </p:cNvPicPr>
          <p:nvPr/>
        </p:nvPicPr>
        <p:blipFill>
          <a:blip r:embed="rId4"/>
          <a:stretch>
            <a:fillRect/>
          </a:stretch>
        </p:blipFill>
        <p:spPr>
          <a:xfrm>
            <a:off x="1307112" y="5254892"/>
            <a:ext cx="7844825" cy="144639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GBTsenscalc.jpg"/>
          <p:cNvPicPr>
            <a:picLocks noGrp="1" noChangeAspect="1"/>
          </p:cNvPicPr>
          <p:nvPr>
            <p:ph idx="1"/>
          </p:nvPr>
        </p:nvPicPr>
        <p:blipFill>
          <a:blip r:embed="rId2"/>
          <a:srcRect l="-27443" r="-27443"/>
          <a:stretch>
            <a:fillRect/>
          </a:stretch>
        </p:blipFill>
        <p:spPr>
          <a:xfrm>
            <a:off x="-624004" y="286620"/>
            <a:ext cx="11823162" cy="6158933"/>
          </a:xfrm>
        </p:spPr>
      </p:pic>
      <p:sp>
        <p:nvSpPr>
          <p:cNvPr id="3" name="Title 2"/>
          <p:cNvSpPr>
            <a:spLocks noGrp="1"/>
          </p:cNvSpPr>
          <p:nvPr>
            <p:ph type="title"/>
          </p:nvPr>
        </p:nvSpPr>
        <p:spPr>
          <a:xfrm>
            <a:off x="25920" y="106889"/>
            <a:ext cx="1531526" cy="3283919"/>
          </a:xfrm>
        </p:spPr>
        <p:txBody>
          <a:bodyPr/>
          <a:lstStyle/>
          <a:p>
            <a:r>
              <a:rPr lang="en-US" sz="2000" dirty="0" smtClean="0"/>
              <a:t>Use GBT Sensitivity Calculator </a:t>
            </a:r>
            <a:r>
              <a:rPr lang="en-US" sz="1800" dirty="0" smtClean="0"/>
              <a:t>for proposal time estimates, and also used for verifying available modes.</a:t>
            </a:r>
            <a:endParaRPr lang="en-US" sz="1800"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863"/>
            <a:ext cx="8229600" cy="1143000"/>
          </a:xfrm>
        </p:spPr>
        <p:txBody>
          <a:bodyPr/>
          <a:lstStyle/>
          <a:p>
            <a:r>
              <a:rPr lang="en-US" dirty="0" smtClean="0"/>
              <a:t>Sensitivity Calculator – Hardware modes</a:t>
            </a: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42</a:t>
            </a:fld>
            <a:endParaRPr lang="en-US" dirty="0"/>
          </a:p>
        </p:txBody>
      </p:sp>
      <p:pic>
        <p:nvPicPr>
          <p:cNvPr id="5" name="Picture 4" descr="sensc1.jpg"/>
          <p:cNvPicPr>
            <a:picLocks noChangeAspect="1"/>
          </p:cNvPicPr>
          <p:nvPr/>
        </p:nvPicPr>
        <p:blipFill>
          <a:blip r:embed="rId2"/>
          <a:stretch>
            <a:fillRect/>
          </a:stretch>
        </p:blipFill>
        <p:spPr>
          <a:xfrm>
            <a:off x="0" y="648970"/>
            <a:ext cx="9144001" cy="517207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863"/>
            <a:ext cx="8229600" cy="1143000"/>
          </a:xfrm>
        </p:spPr>
        <p:txBody>
          <a:bodyPr/>
          <a:lstStyle/>
          <a:p>
            <a:r>
              <a:rPr lang="en-US" dirty="0" smtClean="0"/>
              <a:t>Sensitivity Calculator – Source Info</a:t>
            </a: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43</a:t>
            </a:fld>
            <a:endParaRPr lang="en-US" dirty="0"/>
          </a:p>
        </p:txBody>
      </p:sp>
      <p:pic>
        <p:nvPicPr>
          <p:cNvPr id="6" name="Picture 5" descr="sensc2.jpg"/>
          <p:cNvPicPr>
            <a:picLocks noChangeAspect="1"/>
          </p:cNvPicPr>
          <p:nvPr/>
        </p:nvPicPr>
        <p:blipFill>
          <a:blip r:embed="rId2"/>
          <a:stretch>
            <a:fillRect/>
          </a:stretch>
        </p:blipFill>
        <p:spPr>
          <a:xfrm>
            <a:off x="0" y="834520"/>
            <a:ext cx="9144001" cy="517207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863"/>
            <a:ext cx="8229600" cy="745146"/>
          </a:xfrm>
        </p:spPr>
        <p:txBody>
          <a:bodyPr/>
          <a:lstStyle/>
          <a:p>
            <a:r>
              <a:rPr lang="en-US" dirty="0" smtClean="0"/>
              <a:t>Sensitivity Calculator – Data processing</a:t>
            </a: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44</a:t>
            </a:fld>
            <a:endParaRPr lang="en-US" dirty="0"/>
          </a:p>
        </p:txBody>
      </p:sp>
      <p:pic>
        <p:nvPicPr>
          <p:cNvPr id="6" name="Picture 5" descr="sensc3.jpg"/>
          <p:cNvPicPr>
            <a:picLocks noChangeAspect="1"/>
          </p:cNvPicPr>
          <p:nvPr/>
        </p:nvPicPr>
        <p:blipFill>
          <a:blip r:embed="rId2"/>
          <a:stretch>
            <a:fillRect/>
          </a:stretch>
        </p:blipFill>
        <p:spPr>
          <a:xfrm>
            <a:off x="25400" y="844550"/>
            <a:ext cx="9144000" cy="517207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mapplan1.jpg"/>
          <p:cNvPicPr>
            <a:picLocks noGrp="1" noChangeAspect="1"/>
          </p:cNvPicPr>
          <p:nvPr>
            <p:ph idx="1"/>
          </p:nvPr>
        </p:nvPicPr>
        <p:blipFill>
          <a:blip r:embed="rId2"/>
          <a:srcRect l="-8618" r="-8618"/>
          <a:stretch>
            <a:fillRect/>
          </a:stretch>
        </p:blipFill>
        <p:spPr>
          <a:xfrm>
            <a:off x="-181038" y="1019778"/>
            <a:ext cx="9284988" cy="5106386"/>
          </a:xfrm>
        </p:spPr>
      </p:pic>
      <p:sp>
        <p:nvSpPr>
          <p:cNvPr id="3" name="Title 2"/>
          <p:cNvSpPr>
            <a:spLocks noGrp="1"/>
          </p:cNvSpPr>
          <p:nvPr>
            <p:ph type="title"/>
          </p:nvPr>
        </p:nvSpPr>
        <p:spPr/>
        <p:txBody>
          <a:bodyPr/>
          <a:lstStyle/>
          <a:p>
            <a:r>
              <a:rPr lang="en-US" dirty="0" smtClean="0"/>
              <a:t>GBT Mapping Planner</a:t>
            </a: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1199"/>
            <a:ext cx="8229600" cy="643163"/>
          </a:xfrm>
        </p:spPr>
        <p:txBody>
          <a:bodyPr/>
          <a:lstStyle/>
          <a:p>
            <a:r>
              <a:rPr lang="en-US" dirty="0" smtClean="0"/>
              <a:t>GBT Mapping Planner: Results</a:t>
            </a: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46</a:t>
            </a:fld>
            <a:endParaRPr lang="en-US" dirty="0"/>
          </a:p>
        </p:txBody>
      </p:sp>
      <p:pic>
        <p:nvPicPr>
          <p:cNvPr id="7" name="Content Placeholder 6" descr="mapplan2.jpg"/>
          <p:cNvPicPr>
            <a:picLocks noGrp="1" noChangeAspect="1"/>
          </p:cNvPicPr>
          <p:nvPr>
            <p:ph idx="1"/>
          </p:nvPr>
        </p:nvPicPr>
        <p:blipFill>
          <a:blip r:embed="rId2"/>
          <a:srcRect l="-8618" r="-8618"/>
          <a:stretch>
            <a:fillRect/>
          </a:stretch>
        </p:blipFill>
        <p:spPr>
          <a:xfrm>
            <a:off x="212568" y="917801"/>
            <a:ext cx="9048990" cy="4976596"/>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288573" y="42863"/>
            <a:ext cx="6563378" cy="578275"/>
          </a:xfrm>
        </p:spPr>
        <p:txBody>
          <a:bodyPr/>
          <a:lstStyle/>
          <a:p>
            <a:r>
              <a:rPr lang="en-US" dirty="0" smtClean="0"/>
              <a:t>Help??   --- NRAO </a:t>
            </a:r>
            <a:r>
              <a:rPr lang="en-US" dirty="0" err="1" smtClean="0"/>
              <a:t>HelpDesk</a:t>
            </a: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47</a:t>
            </a:fld>
            <a:endParaRPr lang="en-US" dirty="0"/>
          </a:p>
        </p:txBody>
      </p:sp>
      <p:pic>
        <p:nvPicPr>
          <p:cNvPr id="5" name="Picture 4" descr="help1.jpg"/>
          <p:cNvPicPr>
            <a:picLocks noChangeAspect="1"/>
          </p:cNvPicPr>
          <p:nvPr/>
        </p:nvPicPr>
        <p:blipFill>
          <a:blip r:embed="rId2"/>
          <a:stretch>
            <a:fillRect/>
          </a:stretch>
        </p:blipFill>
        <p:spPr>
          <a:xfrm>
            <a:off x="299296" y="621138"/>
            <a:ext cx="8572910" cy="562299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214412" y="89218"/>
            <a:ext cx="7398227" cy="578275"/>
          </a:xfrm>
        </p:spPr>
        <p:txBody>
          <a:bodyPr/>
          <a:lstStyle/>
          <a:p>
            <a:r>
              <a:rPr lang="en-US" dirty="0" smtClean="0"/>
              <a:t>Help??   --- GBT Contacts </a:t>
            </a:r>
            <a:r>
              <a:rPr lang="en-US" sz="2000" dirty="0" smtClean="0"/>
              <a:t>(listed in </a:t>
            </a:r>
            <a:r>
              <a:rPr lang="en-US" sz="2000" dirty="0" err="1" smtClean="0"/>
              <a:t>GBTpg</a:t>
            </a:r>
            <a:r>
              <a:rPr lang="en-US" sz="2000" dirty="0" smtClean="0"/>
              <a:t>)</a:t>
            </a:r>
            <a:endParaRPr lang="en-US" sz="2000"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48</a:t>
            </a:fld>
            <a:endParaRPr lang="en-US" dirty="0"/>
          </a:p>
        </p:txBody>
      </p:sp>
      <p:pic>
        <p:nvPicPr>
          <p:cNvPr id="6" name="Picture 5" descr="gbtcontacts.tiff"/>
          <p:cNvPicPr>
            <a:picLocks noChangeAspect="1"/>
          </p:cNvPicPr>
          <p:nvPr/>
        </p:nvPicPr>
        <p:blipFill>
          <a:blip r:embed="rId2"/>
          <a:stretch>
            <a:fillRect/>
          </a:stretch>
        </p:blipFill>
        <p:spPr>
          <a:xfrm>
            <a:off x="893765" y="621138"/>
            <a:ext cx="7335835" cy="6106129"/>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93624"/>
            <a:ext cx="8229600" cy="4694630"/>
          </a:xfrm>
        </p:spPr>
        <p:txBody>
          <a:bodyPr/>
          <a:lstStyle/>
          <a:p>
            <a:r>
              <a:rPr lang="en-US" sz="2800" dirty="0" smtClean="0"/>
              <a:t>The GBT is a powerful instrument – single-dish flexibility, large collecting area, wide-frequency coverage</a:t>
            </a:r>
          </a:p>
          <a:p>
            <a:r>
              <a:rPr lang="en-US" sz="2800" dirty="0" smtClean="0"/>
              <a:t>Diverse science</a:t>
            </a:r>
          </a:p>
          <a:p>
            <a:r>
              <a:rPr lang="en-US" sz="2800" dirty="0" smtClean="0"/>
              <a:t>Development ongoing (higher frequency, multi-pixel/feeds frontends, flexible </a:t>
            </a:r>
            <a:r>
              <a:rPr lang="en-US" sz="2800" dirty="0" err="1" smtClean="0"/>
              <a:t>backends</a:t>
            </a:r>
            <a:r>
              <a:rPr lang="en-US" sz="2800" dirty="0" smtClean="0"/>
              <a:t>) to enhanced capabilities </a:t>
            </a:r>
          </a:p>
          <a:p>
            <a:pPr>
              <a:buFont typeface="Wingdings" charset="2"/>
              <a:buChar char="Ø"/>
            </a:pPr>
            <a:r>
              <a:rPr lang="en-US" sz="2800" b="1" dirty="0" smtClean="0"/>
              <a:t>The 2013A proposal submission deadline will be </a:t>
            </a:r>
            <a:r>
              <a:rPr lang="en-US" sz="4400" b="1" dirty="0" smtClean="0">
                <a:solidFill>
                  <a:srgbClr val="800000"/>
                </a:solidFill>
              </a:rPr>
              <a:t>Wed, 1 Aug 2012, at 5 </a:t>
            </a:r>
            <a:r>
              <a:rPr lang="en-US" sz="4400" b="1" dirty="0" err="1" smtClean="0">
                <a:solidFill>
                  <a:srgbClr val="800000"/>
                </a:solidFill>
              </a:rPr>
              <a:t>p.m</a:t>
            </a:r>
            <a:endParaRPr lang="en-US" sz="2800" dirty="0"/>
          </a:p>
        </p:txBody>
      </p:sp>
      <p:sp>
        <p:nvSpPr>
          <p:cNvPr id="3" name="Title 2"/>
          <p:cNvSpPr>
            <a:spLocks noGrp="1"/>
          </p:cNvSpPr>
          <p:nvPr>
            <p:ph type="title"/>
          </p:nvPr>
        </p:nvSpPr>
        <p:spPr/>
        <p:txBody>
          <a:bodyPr/>
          <a:lstStyle/>
          <a:p>
            <a:r>
              <a:rPr lang="en-US" dirty="0" smtClean="0"/>
              <a:t>Summary</a:t>
            </a:r>
            <a:endParaRPr lang="en-US" dirty="0"/>
          </a:p>
        </p:txBody>
      </p:sp>
      <p:sp>
        <p:nvSpPr>
          <p:cNvPr id="4" name="Slide Number Placeholder 3"/>
          <p:cNvSpPr>
            <a:spLocks noGrp="1"/>
          </p:cNvSpPr>
          <p:nvPr>
            <p:ph type="sldNum" sz="quarter" idx="11"/>
          </p:nvPr>
        </p:nvSpPr>
        <p:spPr/>
        <p:txBody>
          <a:bodyPr/>
          <a:lstStyle/>
          <a:p>
            <a:pPr>
              <a:defRPr/>
            </a:pPr>
            <a:fld id="{10E1D5A2-15D6-4292-8B9A-BC59AF07FEB8}" type="slidenum">
              <a:rPr lang="en-US" smtClean="0"/>
              <a:pPr>
                <a:defRPr/>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10" descr="NRQZ-map2"/>
          <p:cNvPicPr>
            <a:picLocks noChangeAspect="1" noChangeArrowheads="1"/>
          </p:cNvPicPr>
          <p:nvPr/>
        </p:nvPicPr>
        <p:blipFill>
          <a:blip r:embed="rId3"/>
          <a:srcRect/>
          <a:stretch>
            <a:fillRect/>
          </a:stretch>
        </p:blipFill>
        <p:spPr bwMode="auto">
          <a:xfrm>
            <a:off x="5000625" y="1065213"/>
            <a:ext cx="4143375" cy="4648200"/>
          </a:xfrm>
          <a:prstGeom prst="rect">
            <a:avLst/>
          </a:prstGeom>
          <a:noFill/>
          <a:ln w="9525">
            <a:noFill/>
            <a:miter lim="800000"/>
            <a:headEnd/>
            <a:tailEnd/>
          </a:ln>
        </p:spPr>
      </p:pic>
      <p:sp>
        <p:nvSpPr>
          <p:cNvPr id="23555" name="Text Box 8"/>
          <p:cNvSpPr txBox="1">
            <a:spLocks noChangeArrowheads="1"/>
          </p:cNvSpPr>
          <p:nvPr/>
        </p:nvSpPr>
        <p:spPr bwMode="auto">
          <a:xfrm>
            <a:off x="4606925" y="149225"/>
            <a:ext cx="4405313" cy="6062663"/>
          </a:xfrm>
          <a:prstGeom prst="rect">
            <a:avLst/>
          </a:prstGeom>
          <a:noFill/>
          <a:ln w="9525">
            <a:noFill/>
            <a:miter lim="800000"/>
            <a:headEnd/>
            <a:tailEnd/>
          </a:ln>
        </p:spPr>
        <p:txBody>
          <a:bodyPr>
            <a:spAutoFit/>
          </a:bodyPr>
          <a:lstStyle/>
          <a:p>
            <a:pPr algn="ctr" eaLnBrk="0" hangingPunct="0"/>
            <a:r>
              <a:rPr lang="en-US">
                <a:latin typeface="Gill Sans MT" pitchFamily="34" charset="0"/>
              </a:rPr>
              <a:t>National Radio Quiet Zone </a:t>
            </a:r>
          </a:p>
          <a:p>
            <a:pPr algn="ctr" eaLnBrk="0" hangingPunct="0"/>
            <a:r>
              <a:rPr lang="en-US" sz="1800">
                <a:latin typeface="Gill Sans MT" pitchFamily="34" charset="0"/>
              </a:rPr>
              <a:t>Established by the FCC and NTIA</a:t>
            </a:r>
          </a:p>
          <a:p>
            <a:pPr algn="ctr" eaLnBrk="0" hangingPunct="0"/>
            <a:r>
              <a:rPr lang="en-US" sz="1800">
                <a:latin typeface="Gill Sans MT" pitchFamily="34" charset="0"/>
              </a:rPr>
              <a:t> (1957)</a:t>
            </a:r>
          </a:p>
          <a:p>
            <a:pPr algn="ctr" eaLnBrk="0" hangingPunct="0"/>
            <a:r>
              <a:rPr lang="en-US">
                <a:latin typeface="Gill Sans MT" pitchFamily="34" charset="0"/>
              </a:rPr>
              <a:t> </a:t>
            </a: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sz="1200">
              <a:latin typeface="Gill Sans MT" pitchFamily="34" charset="0"/>
            </a:endParaRPr>
          </a:p>
          <a:p>
            <a:pPr algn="ctr" eaLnBrk="0" hangingPunct="0"/>
            <a:r>
              <a:rPr lang="en-US" sz="2000">
                <a:latin typeface="Gill Sans MT" pitchFamily="34" charset="0"/>
              </a:rPr>
              <a:t>13,000 Square Miles</a:t>
            </a:r>
          </a:p>
        </p:txBody>
      </p:sp>
      <p:sp>
        <p:nvSpPr>
          <p:cNvPr id="23558" name="Text Box 5"/>
          <p:cNvSpPr txBox="1">
            <a:spLocks noChangeArrowheads="1"/>
          </p:cNvSpPr>
          <p:nvPr/>
        </p:nvSpPr>
        <p:spPr bwMode="auto">
          <a:xfrm>
            <a:off x="133350" y="149225"/>
            <a:ext cx="4406900" cy="6062663"/>
          </a:xfrm>
          <a:prstGeom prst="rect">
            <a:avLst/>
          </a:prstGeom>
          <a:noFill/>
          <a:ln w="9525">
            <a:noFill/>
            <a:miter lim="800000"/>
            <a:headEnd/>
            <a:tailEnd/>
          </a:ln>
        </p:spPr>
        <p:txBody>
          <a:bodyPr>
            <a:spAutoFit/>
          </a:bodyPr>
          <a:lstStyle/>
          <a:p>
            <a:pPr algn="ctr" eaLnBrk="0" hangingPunct="0"/>
            <a:r>
              <a:rPr lang="en-US">
                <a:latin typeface="Gill Sans MT" pitchFamily="34" charset="0"/>
              </a:rPr>
              <a:t>WV Radio Astronomy Zone </a:t>
            </a:r>
          </a:p>
          <a:p>
            <a:pPr algn="ctr" eaLnBrk="0" hangingPunct="0"/>
            <a:r>
              <a:rPr lang="en-US" sz="1800">
                <a:latin typeface="Gill Sans MT" pitchFamily="34" charset="0"/>
              </a:rPr>
              <a:t>Established by the West Virginia Legislature (1956)</a:t>
            </a: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a:latin typeface="Gill Sans MT" pitchFamily="34" charset="0"/>
            </a:endParaRPr>
          </a:p>
          <a:p>
            <a:pPr algn="ctr" eaLnBrk="0" hangingPunct="0"/>
            <a:endParaRPr lang="en-US" sz="1200">
              <a:latin typeface="Gill Sans MT" pitchFamily="34" charset="0"/>
            </a:endParaRPr>
          </a:p>
          <a:p>
            <a:pPr algn="ctr" eaLnBrk="0" hangingPunct="0"/>
            <a:r>
              <a:rPr lang="en-US" sz="2000"/>
              <a:t>Protection within ten miles </a:t>
            </a:r>
          </a:p>
          <a:p>
            <a:pPr algn="ctr" eaLnBrk="0" hangingPunct="0"/>
            <a:r>
              <a:rPr lang="en-US" sz="2000"/>
              <a:t>of the Observatory</a:t>
            </a:r>
          </a:p>
        </p:txBody>
      </p:sp>
      <p:pic>
        <p:nvPicPr>
          <p:cNvPr id="23559" name="Picture 6" descr="10MILE"/>
          <p:cNvPicPr>
            <a:picLocks noChangeAspect="1" noChangeArrowheads="1"/>
          </p:cNvPicPr>
          <p:nvPr/>
        </p:nvPicPr>
        <p:blipFill>
          <a:blip r:embed="rId4"/>
          <a:srcRect l="11250" r="14063"/>
          <a:stretch>
            <a:fillRect/>
          </a:stretch>
        </p:blipFill>
        <p:spPr bwMode="auto">
          <a:xfrm>
            <a:off x="469900" y="1689100"/>
            <a:ext cx="3429000" cy="3398838"/>
          </a:xfrm>
          <a:prstGeom prst="rect">
            <a:avLst/>
          </a:prstGeom>
          <a:noFill/>
          <a:ln w="9525">
            <a:noFill/>
            <a:miter lim="800000"/>
            <a:headEnd/>
            <a:tailEnd/>
          </a:ln>
        </p:spPr>
      </p:pic>
      <p:sp>
        <p:nvSpPr>
          <p:cNvPr id="6" name="Slide Number Placeholder 5"/>
          <p:cNvSpPr>
            <a:spLocks noGrp="1"/>
          </p:cNvSpPr>
          <p:nvPr>
            <p:ph type="sldNum" sz="quarter" idx="11"/>
          </p:nvPr>
        </p:nvSpPr>
        <p:spPr/>
        <p:txBody>
          <a:bodyPr/>
          <a:lstStyle/>
          <a:p>
            <a:pPr>
              <a:defRPr/>
            </a:pPr>
            <a:fld id="{884612F8-2860-4071-9E2B-752855A59C02}"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39" descr="Final-Slid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036294" name="Picture 6" descr="MCj04134780000[1]"/>
          <p:cNvPicPr>
            <a:picLocks noChangeAspect="1" noChangeArrowheads="1"/>
          </p:cNvPicPr>
          <p:nvPr/>
        </p:nvPicPr>
        <p:blipFill>
          <a:blip r:embed="rId4"/>
          <a:srcRect/>
          <a:stretch>
            <a:fillRect/>
          </a:stretch>
        </p:blipFill>
        <p:spPr bwMode="auto">
          <a:xfrm>
            <a:off x="3390900" y="3530600"/>
            <a:ext cx="417513" cy="358775"/>
          </a:xfrm>
          <a:prstGeom prst="rect">
            <a:avLst/>
          </a:prstGeom>
          <a:noFill/>
          <a:ln w="9525">
            <a:noFill/>
            <a:miter lim="800000"/>
            <a:headEnd/>
            <a:tailEnd/>
          </a:ln>
        </p:spPr>
      </p:pic>
      <p:pic>
        <p:nvPicPr>
          <p:cNvPr id="1036306" name="Picture 18" descr="MCj03035990000[1]"/>
          <p:cNvPicPr>
            <a:picLocks noChangeAspect="1" noChangeArrowheads="1"/>
          </p:cNvPicPr>
          <p:nvPr/>
        </p:nvPicPr>
        <p:blipFill>
          <a:blip r:embed="rId5"/>
          <a:srcRect/>
          <a:stretch>
            <a:fillRect/>
          </a:stretch>
        </p:blipFill>
        <p:spPr bwMode="auto">
          <a:xfrm>
            <a:off x="3892550" y="3444875"/>
            <a:ext cx="700088" cy="666750"/>
          </a:xfrm>
          <a:prstGeom prst="rect">
            <a:avLst/>
          </a:prstGeom>
          <a:noFill/>
          <a:ln w="9525">
            <a:noFill/>
            <a:miter lim="800000"/>
            <a:headEnd/>
            <a:tailEnd/>
          </a:ln>
        </p:spPr>
      </p:pic>
      <p:pic>
        <p:nvPicPr>
          <p:cNvPr id="1036310" name="Picture 22" descr="baseball_highschool"/>
          <p:cNvPicPr>
            <a:picLocks noChangeAspect="1" noChangeArrowheads="1"/>
          </p:cNvPicPr>
          <p:nvPr/>
        </p:nvPicPr>
        <p:blipFill>
          <a:blip r:embed="rId6"/>
          <a:srcRect/>
          <a:stretch>
            <a:fillRect/>
          </a:stretch>
        </p:blipFill>
        <p:spPr bwMode="auto">
          <a:xfrm rot="1488814">
            <a:off x="4978400" y="4343400"/>
            <a:ext cx="1309688" cy="666750"/>
          </a:xfrm>
          <a:prstGeom prst="rect">
            <a:avLst/>
          </a:prstGeom>
          <a:noFill/>
          <a:ln w="9525">
            <a:noFill/>
            <a:miter lim="800000"/>
            <a:headEnd/>
            <a:tailEnd/>
          </a:ln>
        </p:spPr>
      </p:pic>
      <p:sp>
        <p:nvSpPr>
          <p:cNvPr id="1036312" name="Rectangle 24"/>
          <p:cNvSpPr>
            <a:spLocks noChangeArrowheads="1"/>
          </p:cNvSpPr>
          <p:nvPr/>
        </p:nvSpPr>
        <p:spPr bwMode="auto">
          <a:xfrm>
            <a:off x="6113464" y="3956844"/>
            <a:ext cx="3030537" cy="830262"/>
          </a:xfrm>
          <a:prstGeom prst="rect">
            <a:avLst/>
          </a:prstGeom>
          <a:noFill/>
          <a:ln w="9525">
            <a:noFill/>
            <a:miter lim="800000"/>
            <a:headEnd/>
            <a:tailEnd/>
          </a:ln>
        </p:spPr>
        <p:txBody>
          <a:bodyPr anchor="ctr">
            <a:spAutoFit/>
          </a:bodyPr>
          <a:lstStyle/>
          <a:p>
            <a:pPr algn="ctr"/>
            <a:r>
              <a:rPr lang="en-US" b="1" dirty="0">
                <a:solidFill>
                  <a:srgbClr val="FF6600"/>
                </a:solidFill>
                <a:latin typeface="Gill Sans MT" pitchFamily="34" charset="0"/>
              </a:rPr>
              <a:t>2.3 acre collecting area</a:t>
            </a:r>
            <a:endParaRPr lang="en-US" sz="1400" b="1" dirty="0">
              <a:solidFill>
                <a:srgbClr val="FF6600"/>
              </a:solidFill>
              <a:latin typeface="Gill Sans MT" pitchFamily="34" charset="0"/>
            </a:endParaRPr>
          </a:p>
        </p:txBody>
      </p:sp>
      <p:grpSp>
        <p:nvGrpSpPr>
          <p:cNvPr id="28679" name="Group 42"/>
          <p:cNvGrpSpPr>
            <a:grpSpLocks/>
          </p:cNvGrpSpPr>
          <p:nvPr/>
        </p:nvGrpSpPr>
        <p:grpSpPr bwMode="auto">
          <a:xfrm>
            <a:off x="1481138" y="1744663"/>
            <a:ext cx="922337" cy="4981575"/>
            <a:chOff x="933" y="1099"/>
            <a:chExt cx="581" cy="3138"/>
          </a:xfrm>
        </p:grpSpPr>
        <p:sp>
          <p:nvSpPr>
            <p:cNvPr id="28696" name="Line 30"/>
            <p:cNvSpPr>
              <a:spLocks noChangeShapeType="1"/>
            </p:cNvSpPr>
            <p:nvPr/>
          </p:nvSpPr>
          <p:spPr bwMode="auto">
            <a:xfrm flipH="1">
              <a:off x="1509" y="1099"/>
              <a:ext cx="5" cy="3138"/>
            </a:xfrm>
            <a:prstGeom prst="line">
              <a:avLst/>
            </a:prstGeom>
            <a:noFill/>
            <a:ln w="38100">
              <a:solidFill>
                <a:srgbClr val="FF6600"/>
              </a:solidFill>
              <a:round/>
              <a:headEnd type="triangle" w="med" len="med"/>
              <a:tailEnd type="triangle" w="med" len="med"/>
            </a:ln>
          </p:spPr>
          <p:txBody>
            <a:bodyPr lIns="0" tIns="0" rIns="0" bIns="0" anchor="ctr"/>
            <a:lstStyle/>
            <a:p>
              <a:endParaRPr lang="en-US"/>
            </a:p>
          </p:txBody>
        </p:sp>
        <p:sp>
          <p:nvSpPr>
            <p:cNvPr id="28697" name="Text Box 31"/>
            <p:cNvSpPr txBox="1">
              <a:spLocks noChangeArrowheads="1"/>
            </p:cNvSpPr>
            <p:nvPr/>
          </p:nvSpPr>
          <p:spPr bwMode="auto">
            <a:xfrm>
              <a:off x="933" y="1240"/>
              <a:ext cx="512" cy="233"/>
            </a:xfrm>
            <a:prstGeom prst="rect">
              <a:avLst/>
            </a:prstGeom>
            <a:noFill/>
            <a:ln w="12700" algn="ctr">
              <a:noFill/>
              <a:miter lim="800000"/>
              <a:headEnd/>
              <a:tailEnd/>
            </a:ln>
          </p:spPr>
          <p:txBody>
            <a:bodyPr wrap="none" lIns="0" tIns="0" rIns="0" bIns="0">
              <a:spAutoFit/>
            </a:bodyPr>
            <a:lstStyle/>
            <a:p>
              <a:pPr defTabSz="642938"/>
              <a:r>
                <a:rPr lang="en-US" b="1">
                  <a:solidFill>
                    <a:srgbClr val="FF6600"/>
                  </a:solidFill>
                  <a:latin typeface="Gill Sans MT" pitchFamily="34" charset="0"/>
                </a:rPr>
                <a:t>485 ft</a:t>
              </a:r>
            </a:p>
          </p:txBody>
        </p:sp>
      </p:grpSp>
      <p:grpSp>
        <p:nvGrpSpPr>
          <p:cNvPr id="3" name="Group 41"/>
          <p:cNvGrpSpPr>
            <a:grpSpLocks/>
          </p:cNvGrpSpPr>
          <p:nvPr/>
        </p:nvGrpSpPr>
        <p:grpSpPr bwMode="auto">
          <a:xfrm>
            <a:off x="478003" y="5024098"/>
            <a:ext cx="2306853" cy="1719601"/>
            <a:chOff x="-323" y="2344"/>
            <a:chExt cx="2227" cy="1904"/>
          </a:xfrm>
        </p:grpSpPr>
        <p:pic>
          <p:nvPicPr>
            <p:cNvPr id="28693" name="Picture 25" descr="MCj04363740000[1]"/>
            <p:cNvPicPr>
              <a:picLocks noChangeAspect="1" noChangeArrowheads="1"/>
            </p:cNvPicPr>
            <p:nvPr/>
          </p:nvPicPr>
          <p:blipFill>
            <a:blip r:embed="rId7"/>
            <a:srcRect/>
            <a:stretch>
              <a:fillRect/>
            </a:stretch>
          </p:blipFill>
          <p:spPr bwMode="auto">
            <a:xfrm>
              <a:off x="0" y="2344"/>
              <a:ext cx="1904" cy="1904"/>
            </a:xfrm>
            <a:prstGeom prst="rect">
              <a:avLst/>
            </a:prstGeom>
            <a:noFill/>
            <a:ln w="9525">
              <a:noFill/>
              <a:miter lim="800000"/>
              <a:headEnd/>
              <a:tailEnd/>
            </a:ln>
          </p:spPr>
        </p:pic>
        <p:sp>
          <p:nvSpPr>
            <p:cNvPr id="28694" name="Line 32"/>
            <p:cNvSpPr>
              <a:spLocks noChangeShapeType="1"/>
            </p:cNvSpPr>
            <p:nvPr/>
          </p:nvSpPr>
          <p:spPr bwMode="auto">
            <a:xfrm>
              <a:off x="705" y="2421"/>
              <a:ext cx="0" cy="1827"/>
            </a:xfrm>
            <a:prstGeom prst="line">
              <a:avLst/>
            </a:prstGeom>
            <a:noFill/>
            <a:ln w="38100">
              <a:solidFill>
                <a:srgbClr val="FF6600"/>
              </a:solidFill>
              <a:round/>
              <a:headEnd type="triangle" w="med" len="med"/>
              <a:tailEnd type="triangle" w="med" len="med"/>
            </a:ln>
          </p:spPr>
          <p:txBody>
            <a:bodyPr lIns="0" tIns="0" rIns="0" bIns="0" anchor="ctr"/>
            <a:lstStyle/>
            <a:p>
              <a:endParaRPr lang="en-US"/>
            </a:p>
          </p:txBody>
        </p:sp>
        <p:sp>
          <p:nvSpPr>
            <p:cNvPr id="28695" name="Text Box 33"/>
            <p:cNvSpPr txBox="1">
              <a:spLocks noChangeArrowheads="1"/>
            </p:cNvSpPr>
            <p:nvPr/>
          </p:nvSpPr>
          <p:spPr bwMode="auto">
            <a:xfrm>
              <a:off x="-323" y="2702"/>
              <a:ext cx="928" cy="409"/>
            </a:xfrm>
            <a:prstGeom prst="rect">
              <a:avLst/>
            </a:prstGeom>
            <a:noFill/>
            <a:ln w="12700" algn="ctr">
              <a:noFill/>
              <a:miter lim="800000"/>
              <a:headEnd/>
              <a:tailEnd/>
            </a:ln>
          </p:spPr>
          <p:txBody>
            <a:bodyPr wrap="square" lIns="0" tIns="0" rIns="0" bIns="0">
              <a:spAutoFit/>
            </a:bodyPr>
            <a:lstStyle/>
            <a:p>
              <a:pPr defTabSz="642938"/>
              <a:r>
                <a:rPr lang="en-US" b="1" dirty="0" smtClean="0">
                  <a:solidFill>
                    <a:srgbClr val="FF6600"/>
                  </a:solidFill>
                  <a:latin typeface="Gill Sans MT" pitchFamily="34" charset="0"/>
                </a:rPr>
                <a:t>151 </a:t>
              </a:r>
              <a:r>
                <a:rPr lang="en-US" b="1" dirty="0">
                  <a:solidFill>
                    <a:srgbClr val="FF6600"/>
                  </a:solidFill>
                  <a:latin typeface="Gill Sans MT" pitchFamily="34" charset="0"/>
                </a:rPr>
                <a:t>ft</a:t>
              </a:r>
            </a:p>
          </p:txBody>
        </p:sp>
      </p:grpSp>
      <p:grpSp>
        <p:nvGrpSpPr>
          <p:cNvPr id="4" name="Group 21"/>
          <p:cNvGrpSpPr>
            <a:grpSpLocks/>
          </p:cNvGrpSpPr>
          <p:nvPr/>
        </p:nvGrpSpPr>
        <p:grpSpPr bwMode="auto">
          <a:xfrm>
            <a:off x="4237038" y="4017963"/>
            <a:ext cx="514350" cy="354012"/>
            <a:chOff x="2432" y="2294"/>
            <a:chExt cx="324" cy="223"/>
          </a:xfrm>
        </p:grpSpPr>
        <p:pic>
          <p:nvPicPr>
            <p:cNvPr id="28684" name="Picture 7" descr="MCAN04299_0000[1]"/>
            <p:cNvPicPr>
              <a:picLocks noChangeAspect="1" noChangeArrowheads="1"/>
            </p:cNvPicPr>
            <p:nvPr/>
          </p:nvPicPr>
          <p:blipFill>
            <a:blip r:embed="rId8"/>
            <a:srcRect/>
            <a:stretch>
              <a:fillRect/>
            </a:stretch>
          </p:blipFill>
          <p:spPr bwMode="auto">
            <a:xfrm>
              <a:off x="2457" y="2294"/>
              <a:ext cx="89" cy="50"/>
            </a:xfrm>
            <a:prstGeom prst="rect">
              <a:avLst/>
            </a:prstGeom>
            <a:noFill/>
            <a:ln w="9525">
              <a:noFill/>
              <a:miter lim="800000"/>
              <a:headEnd/>
              <a:tailEnd/>
            </a:ln>
          </p:spPr>
        </p:pic>
        <p:pic>
          <p:nvPicPr>
            <p:cNvPr id="28685" name="Picture 8" descr="MCAN04299_0000[1]"/>
            <p:cNvPicPr>
              <a:picLocks noChangeAspect="1" noChangeArrowheads="1"/>
            </p:cNvPicPr>
            <p:nvPr/>
          </p:nvPicPr>
          <p:blipFill>
            <a:blip r:embed="rId8"/>
            <a:srcRect/>
            <a:stretch>
              <a:fillRect/>
            </a:stretch>
          </p:blipFill>
          <p:spPr bwMode="auto">
            <a:xfrm>
              <a:off x="2553" y="2390"/>
              <a:ext cx="89" cy="50"/>
            </a:xfrm>
            <a:prstGeom prst="rect">
              <a:avLst/>
            </a:prstGeom>
            <a:noFill/>
            <a:ln w="9525">
              <a:noFill/>
              <a:miter lim="800000"/>
              <a:headEnd/>
              <a:tailEnd/>
            </a:ln>
          </p:spPr>
        </p:pic>
        <p:pic>
          <p:nvPicPr>
            <p:cNvPr id="28686" name="Picture 9" descr="MCAN04299_0000[1]"/>
            <p:cNvPicPr>
              <a:picLocks noChangeAspect="1" noChangeArrowheads="1"/>
            </p:cNvPicPr>
            <p:nvPr/>
          </p:nvPicPr>
          <p:blipFill>
            <a:blip r:embed="rId8"/>
            <a:srcRect/>
            <a:stretch>
              <a:fillRect/>
            </a:stretch>
          </p:blipFill>
          <p:spPr bwMode="auto">
            <a:xfrm>
              <a:off x="2649" y="2467"/>
              <a:ext cx="89" cy="50"/>
            </a:xfrm>
            <a:prstGeom prst="rect">
              <a:avLst/>
            </a:prstGeom>
            <a:noFill/>
            <a:ln w="9525">
              <a:noFill/>
              <a:miter lim="800000"/>
              <a:headEnd/>
              <a:tailEnd/>
            </a:ln>
          </p:spPr>
        </p:pic>
        <p:pic>
          <p:nvPicPr>
            <p:cNvPr id="28687" name="Picture 10" descr="MCAN04299_0000[1]"/>
            <p:cNvPicPr>
              <a:picLocks noChangeAspect="1" noChangeArrowheads="1"/>
            </p:cNvPicPr>
            <p:nvPr/>
          </p:nvPicPr>
          <p:blipFill>
            <a:blip r:embed="rId8"/>
            <a:srcRect/>
            <a:stretch>
              <a:fillRect/>
            </a:stretch>
          </p:blipFill>
          <p:spPr bwMode="auto">
            <a:xfrm>
              <a:off x="2567" y="2331"/>
              <a:ext cx="89" cy="50"/>
            </a:xfrm>
            <a:prstGeom prst="rect">
              <a:avLst/>
            </a:prstGeom>
            <a:noFill/>
            <a:ln w="9525">
              <a:noFill/>
              <a:miter lim="800000"/>
              <a:headEnd/>
              <a:tailEnd/>
            </a:ln>
          </p:spPr>
        </p:pic>
        <p:pic>
          <p:nvPicPr>
            <p:cNvPr id="28688" name="Picture 11" descr="MCAN04299_0000[1]"/>
            <p:cNvPicPr>
              <a:picLocks noChangeAspect="1" noChangeArrowheads="1"/>
            </p:cNvPicPr>
            <p:nvPr/>
          </p:nvPicPr>
          <p:blipFill>
            <a:blip r:embed="rId8"/>
            <a:srcRect/>
            <a:stretch>
              <a:fillRect/>
            </a:stretch>
          </p:blipFill>
          <p:spPr bwMode="auto">
            <a:xfrm>
              <a:off x="2667" y="2358"/>
              <a:ext cx="89" cy="50"/>
            </a:xfrm>
            <a:prstGeom prst="rect">
              <a:avLst/>
            </a:prstGeom>
            <a:noFill/>
            <a:ln w="9525">
              <a:noFill/>
              <a:miter lim="800000"/>
              <a:headEnd/>
              <a:tailEnd/>
            </a:ln>
          </p:spPr>
        </p:pic>
        <p:pic>
          <p:nvPicPr>
            <p:cNvPr id="28689" name="Picture 12" descr="MCAN04299_0000[1]"/>
            <p:cNvPicPr>
              <a:picLocks noChangeAspect="1" noChangeArrowheads="1"/>
            </p:cNvPicPr>
            <p:nvPr/>
          </p:nvPicPr>
          <p:blipFill>
            <a:blip r:embed="rId8"/>
            <a:srcRect/>
            <a:stretch>
              <a:fillRect/>
            </a:stretch>
          </p:blipFill>
          <p:spPr bwMode="auto">
            <a:xfrm>
              <a:off x="2432" y="2361"/>
              <a:ext cx="89" cy="50"/>
            </a:xfrm>
            <a:prstGeom prst="rect">
              <a:avLst/>
            </a:prstGeom>
            <a:noFill/>
            <a:ln w="9525">
              <a:noFill/>
              <a:miter lim="800000"/>
              <a:headEnd/>
              <a:tailEnd/>
            </a:ln>
          </p:spPr>
        </p:pic>
        <p:pic>
          <p:nvPicPr>
            <p:cNvPr id="28690" name="Picture 13" descr="MCAN04299_0000[1]"/>
            <p:cNvPicPr>
              <a:picLocks noChangeAspect="1" noChangeArrowheads="1"/>
            </p:cNvPicPr>
            <p:nvPr/>
          </p:nvPicPr>
          <p:blipFill>
            <a:blip r:embed="rId8"/>
            <a:srcRect/>
            <a:stretch>
              <a:fillRect/>
            </a:stretch>
          </p:blipFill>
          <p:spPr bwMode="auto">
            <a:xfrm>
              <a:off x="2662" y="2414"/>
              <a:ext cx="89" cy="50"/>
            </a:xfrm>
            <a:prstGeom prst="rect">
              <a:avLst/>
            </a:prstGeom>
            <a:noFill/>
            <a:ln w="9525">
              <a:noFill/>
              <a:miter lim="800000"/>
              <a:headEnd/>
              <a:tailEnd/>
            </a:ln>
          </p:spPr>
        </p:pic>
        <p:pic>
          <p:nvPicPr>
            <p:cNvPr id="28691" name="Picture 14" descr="MCAN04299_0000[1]"/>
            <p:cNvPicPr>
              <a:picLocks noChangeAspect="1" noChangeArrowheads="1"/>
            </p:cNvPicPr>
            <p:nvPr/>
          </p:nvPicPr>
          <p:blipFill>
            <a:blip r:embed="rId8"/>
            <a:srcRect/>
            <a:stretch>
              <a:fillRect/>
            </a:stretch>
          </p:blipFill>
          <p:spPr bwMode="auto">
            <a:xfrm>
              <a:off x="2553" y="2450"/>
              <a:ext cx="89" cy="50"/>
            </a:xfrm>
            <a:prstGeom prst="rect">
              <a:avLst/>
            </a:prstGeom>
            <a:noFill/>
            <a:ln w="9525">
              <a:noFill/>
              <a:miter lim="800000"/>
              <a:headEnd/>
              <a:tailEnd/>
            </a:ln>
          </p:spPr>
        </p:pic>
        <p:pic>
          <p:nvPicPr>
            <p:cNvPr id="28692" name="Picture 16" descr="MCAN04299_0000[1]"/>
            <p:cNvPicPr>
              <a:picLocks noChangeAspect="1" noChangeArrowheads="1"/>
            </p:cNvPicPr>
            <p:nvPr/>
          </p:nvPicPr>
          <p:blipFill>
            <a:blip r:embed="rId8"/>
            <a:srcRect/>
            <a:stretch>
              <a:fillRect/>
            </a:stretch>
          </p:blipFill>
          <p:spPr bwMode="auto">
            <a:xfrm>
              <a:off x="2444" y="2438"/>
              <a:ext cx="89" cy="50"/>
            </a:xfrm>
            <a:prstGeom prst="rect">
              <a:avLst/>
            </a:prstGeom>
            <a:noFill/>
            <a:ln w="9525">
              <a:noFill/>
              <a:miter lim="800000"/>
              <a:headEnd/>
              <a:tailEnd/>
            </a:ln>
          </p:spPr>
        </p:pic>
      </p:grpSp>
      <p:sp>
        <p:nvSpPr>
          <p:cNvPr id="28682" name="Text Box 4"/>
          <p:cNvSpPr txBox="1">
            <a:spLocks noChangeArrowheads="1"/>
          </p:cNvSpPr>
          <p:nvPr/>
        </p:nvSpPr>
        <p:spPr bwMode="auto">
          <a:xfrm>
            <a:off x="209550" y="152400"/>
            <a:ext cx="8564563" cy="830263"/>
          </a:xfrm>
          <a:prstGeom prst="rect">
            <a:avLst/>
          </a:prstGeom>
          <a:noFill/>
          <a:ln w="12700">
            <a:noFill/>
            <a:miter lim="800000"/>
            <a:headEnd type="none" w="sm" len="sm"/>
            <a:tailEnd type="none" w="sm" len="sm"/>
          </a:ln>
        </p:spPr>
        <p:txBody>
          <a:bodyPr>
            <a:spAutoFit/>
          </a:bodyPr>
          <a:lstStyle/>
          <a:p>
            <a:pPr>
              <a:buFont typeface="Times" pitchFamily="18" charset="0"/>
              <a:buNone/>
            </a:pPr>
            <a:r>
              <a:rPr lang="en-US">
                <a:latin typeface="Gill Sans MT" pitchFamily="34" charset="0"/>
              </a:rPr>
              <a:t>At 100 m,  the GBT is the largest </a:t>
            </a:r>
            <a:r>
              <a:rPr lang="en-US" i="1">
                <a:latin typeface="Gill Sans MT" pitchFamily="34" charset="0"/>
              </a:rPr>
              <a:t>fully steerable </a:t>
            </a:r>
            <a:r>
              <a:rPr lang="en-US">
                <a:latin typeface="Gill Sans MT" pitchFamily="34" charset="0"/>
              </a:rPr>
              <a:t>telescope (and the largest movable structure) in the world</a:t>
            </a:r>
            <a:r>
              <a:rPr lang="en-US"/>
              <a:t>.</a:t>
            </a:r>
          </a:p>
        </p:txBody>
      </p:sp>
      <p:sp>
        <p:nvSpPr>
          <p:cNvPr id="25" name="Rectangle 24"/>
          <p:cNvSpPr/>
          <p:nvPr/>
        </p:nvSpPr>
        <p:spPr>
          <a:xfrm>
            <a:off x="5434941" y="760200"/>
            <a:ext cx="3709060" cy="3200877"/>
          </a:xfrm>
          <a:prstGeom prst="rect">
            <a:avLst/>
          </a:prstGeom>
        </p:spPr>
        <p:txBody>
          <a:bodyPr wrap="square">
            <a:spAutoFit/>
          </a:bodyPr>
          <a:lstStyle/>
          <a:p>
            <a:pPr>
              <a:spcBef>
                <a:spcPts val="562"/>
              </a:spcBef>
            </a:pPr>
            <a:r>
              <a:rPr lang="en-US" sz="1800" b="1" dirty="0" smtClean="0">
                <a:solidFill>
                  <a:schemeClr val="accent6"/>
                </a:solidFill>
                <a:effectLst>
                  <a:outerShdw blurRad="38100" dist="38100" dir="2700000" algn="tl">
                    <a:srgbClr val="DDDDDD"/>
                  </a:outerShdw>
                </a:effectLst>
                <a:latin typeface="Lucida Grande" charset="0"/>
                <a:ea typeface="Lucida Grande" charset="0"/>
                <a:cs typeface="Lucida Grande" charset="0"/>
                <a:sym typeface="Lucida Grande" charset="0"/>
              </a:rPr>
              <a:t>Unblocked Aperture</a:t>
            </a:r>
          </a:p>
          <a:p>
            <a:pPr>
              <a:spcBef>
                <a:spcPts val="562"/>
              </a:spcBef>
            </a:pPr>
            <a:r>
              <a:rPr lang="en-US" sz="1800" b="1" dirty="0" smtClean="0">
                <a:solidFill>
                  <a:schemeClr val="accent6"/>
                </a:solidFill>
                <a:effectLst>
                  <a:outerShdw blurRad="38100" dist="38100" dir="2700000" algn="tl">
                    <a:srgbClr val="DDDDDD"/>
                  </a:outerShdw>
                </a:effectLst>
                <a:latin typeface="Lucida Grande" charset="0"/>
                <a:ea typeface="Lucida Grande" charset="0"/>
                <a:cs typeface="Lucida Grande" charset="0"/>
                <a:sym typeface="Lucida Grande" charset="0"/>
              </a:rPr>
              <a:t>Active Surface</a:t>
            </a:r>
          </a:p>
          <a:p>
            <a:pPr>
              <a:spcBef>
                <a:spcPts val="562"/>
              </a:spcBef>
            </a:pPr>
            <a:r>
              <a:rPr lang="en-US" sz="1800" b="1" dirty="0" smtClean="0">
                <a:solidFill>
                  <a:schemeClr val="accent6"/>
                </a:solidFill>
                <a:effectLst>
                  <a:outerShdw blurRad="38100" dist="38100" dir="2700000" algn="tl">
                    <a:srgbClr val="DDDDDD"/>
                  </a:outerShdw>
                </a:effectLst>
                <a:latin typeface="Lucida Grande" charset="0"/>
                <a:ea typeface="Lucida Grande" charset="0"/>
                <a:cs typeface="Lucida Grande" charset="0"/>
                <a:sym typeface="Lucida Grande" charset="0"/>
              </a:rPr>
              <a:t>Operates from ~100 MHz to </a:t>
            </a:r>
            <a:r>
              <a:rPr lang="en-US" b="1" dirty="0" smtClean="0">
                <a:solidFill>
                  <a:schemeClr val="accent6"/>
                </a:solidFill>
                <a:effectLst>
                  <a:outerShdw blurRad="38100" dist="38100" dir="2700000" algn="tl">
                    <a:srgbClr val="DDDDDD"/>
                  </a:outerShdw>
                </a:effectLst>
                <a:latin typeface="Lucida Grande" charset="0"/>
                <a:ea typeface="Lucida Grande" charset="0"/>
                <a:cs typeface="Lucida Grande" charset="0"/>
                <a:sym typeface="Lucida Grande" charset="0"/>
              </a:rPr>
              <a:t>100 GHz</a:t>
            </a:r>
          </a:p>
          <a:p>
            <a:pPr>
              <a:spcBef>
                <a:spcPts val="562"/>
              </a:spcBef>
            </a:pPr>
            <a:r>
              <a:rPr lang="en-US" sz="1800" b="1" dirty="0" smtClean="0">
                <a:solidFill>
                  <a:schemeClr val="accent6"/>
                </a:solidFill>
                <a:effectLst>
                  <a:outerShdw blurRad="38100" dist="38100" dir="2700000" algn="tl">
                    <a:srgbClr val="DDDDDD"/>
                  </a:outerShdw>
                </a:effectLst>
                <a:latin typeface="Lucida Grande" charset="0"/>
                <a:ea typeface="Lucida Grande" charset="0"/>
                <a:cs typeface="Lucida Grande" charset="0"/>
                <a:sym typeface="Lucida Grande" charset="0"/>
              </a:rPr>
              <a:t>Fully Steerable</a:t>
            </a:r>
          </a:p>
          <a:p>
            <a:pPr>
              <a:spcBef>
                <a:spcPts val="562"/>
              </a:spcBef>
            </a:pPr>
            <a:r>
              <a:rPr lang="en-US" sz="1800" b="1" dirty="0" smtClean="0">
                <a:solidFill>
                  <a:schemeClr val="accent6"/>
                </a:solidFill>
                <a:effectLst>
                  <a:outerShdw blurRad="38100" dist="38100" dir="2700000" algn="tl">
                    <a:srgbClr val="DDDDDD"/>
                  </a:outerShdw>
                </a:effectLst>
                <a:latin typeface="Lucida Grande" charset="0"/>
                <a:ea typeface="Lucida Grande" charset="0"/>
                <a:cs typeface="Lucida Grande" charset="0"/>
                <a:sym typeface="Lucida Grande" charset="0"/>
              </a:rPr>
              <a:t>&gt;85% of total sky covered    δ≥-46°</a:t>
            </a:r>
          </a:p>
          <a:p>
            <a:pPr>
              <a:spcBef>
                <a:spcPts val="562"/>
              </a:spcBef>
            </a:pPr>
            <a:r>
              <a:rPr lang="en-US" sz="1800" b="1" dirty="0" smtClean="0">
                <a:solidFill>
                  <a:schemeClr val="accent6"/>
                </a:solidFill>
                <a:effectLst>
                  <a:outerShdw blurRad="38100" dist="38100" dir="2700000" algn="tl">
                    <a:srgbClr val="DDDDDD"/>
                  </a:outerShdw>
                </a:effectLst>
                <a:latin typeface="Lucida Grande" charset="0"/>
                <a:ea typeface="Lucida Grande" charset="0"/>
                <a:cs typeface="Lucida Grande" charset="0"/>
                <a:sym typeface="Lucida Grande" charset="0"/>
              </a:rPr>
              <a:t>Pointing to 1”-2” accuracy</a:t>
            </a:r>
          </a:p>
          <a:p>
            <a:pPr>
              <a:spcBef>
                <a:spcPts val="562"/>
              </a:spcBef>
            </a:pPr>
            <a:r>
              <a:rPr lang="en-US" sz="1800" b="1" dirty="0" smtClean="0">
                <a:solidFill>
                  <a:schemeClr val="accent6"/>
                </a:solidFill>
                <a:effectLst>
                  <a:outerShdw blurRad="38100" dist="38100" dir="2700000" algn="tl">
                    <a:srgbClr val="DDDDDD"/>
                  </a:outerShdw>
                </a:effectLst>
                <a:latin typeface="Lucida Grande" charset="0"/>
                <a:ea typeface="Lucida Grande" charset="0"/>
                <a:cs typeface="Lucida Grande" charset="0"/>
                <a:sym typeface="Lucida Grande" charset="0"/>
              </a:rPr>
              <a:t>Surface good for 3mm work</a:t>
            </a:r>
            <a:endParaRPr lang="en-US" sz="1800" b="1" dirty="0">
              <a:solidFill>
                <a:schemeClr val="accent6"/>
              </a:solidFill>
              <a:effectLst>
                <a:outerShdw blurRad="38100" dist="38100" dir="2700000" algn="tl">
                  <a:srgbClr val="DDDDDD"/>
                </a:outerShdw>
              </a:effectLst>
              <a:latin typeface="Lucida Grande" charset="0"/>
              <a:ea typeface="Lucida Grande" charset="0"/>
              <a:cs typeface="Lucida Grande" charset="0"/>
              <a:sym typeface="Lucida Grande" charset="0"/>
            </a:endParaRPr>
          </a:p>
        </p:txBody>
      </p:sp>
      <p:sp>
        <p:nvSpPr>
          <p:cNvPr id="26" name="Slide Number Placeholder 25"/>
          <p:cNvSpPr>
            <a:spLocks noGrp="1"/>
          </p:cNvSpPr>
          <p:nvPr>
            <p:ph type="sldNum" sz="quarter" idx="11"/>
          </p:nvPr>
        </p:nvSpPr>
        <p:spPr/>
        <p:txBody>
          <a:bodyPr/>
          <a:lstStyle/>
          <a:p>
            <a:pPr>
              <a:defRPr/>
            </a:pPr>
            <a:fld id="{4E6E5159-24DC-4E34-A870-E18023559408}"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3" name="Picture 1"/>
          <p:cNvPicPr>
            <a:picLocks noChangeArrowheads="1"/>
          </p:cNvPicPr>
          <p:nvPr/>
        </p:nvPicPr>
        <p:blipFill>
          <a:blip r:embed="rId2"/>
          <a:srcRect/>
          <a:stretch>
            <a:fillRect/>
          </a:stretch>
        </p:blipFill>
        <p:spPr bwMode="auto">
          <a:xfrm>
            <a:off x="452066" y="5835551"/>
            <a:ext cx="590475" cy="763488"/>
          </a:xfrm>
          <a:prstGeom prst="rect">
            <a:avLst/>
          </a:prstGeom>
          <a:noFill/>
          <a:ln w="9525" cap="flat">
            <a:noFill/>
            <a:miter lim="800000"/>
            <a:headEnd/>
            <a:tailEnd/>
          </a:ln>
        </p:spPr>
      </p:pic>
      <p:sp>
        <p:nvSpPr>
          <p:cNvPr id="33794" name="Rectangle 2"/>
          <p:cNvSpPr>
            <a:spLocks noGrp="1" noChangeArrowheads="1"/>
          </p:cNvSpPr>
          <p:nvPr>
            <p:ph type="body" idx="1"/>
          </p:nvPr>
        </p:nvSpPr>
        <p:spPr>
          <a:xfrm>
            <a:off x="5661422" y="6420445"/>
            <a:ext cx="4375547" cy="375047"/>
          </a:xfrm>
          <a:ln/>
        </p:spPr>
        <p:txBody>
          <a:bodyPr rIns="116994"/>
          <a:lstStyle/>
          <a:p>
            <a:pPr marL="0" indent="0">
              <a:buNone/>
            </a:pPr>
            <a:r>
              <a:rPr lang="en-US" sz="1100" dirty="0"/>
              <a:t>University of Georgia, Sept 2011</a:t>
            </a:r>
          </a:p>
        </p:txBody>
      </p:sp>
      <p:sp>
        <p:nvSpPr>
          <p:cNvPr id="33795" name="Text Box 3"/>
          <p:cNvSpPr txBox="1">
            <a:spLocks noChangeArrowheads="1"/>
          </p:cNvSpPr>
          <p:nvPr/>
        </p:nvSpPr>
        <p:spPr bwMode="auto">
          <a:xfrm>
            <a:off x="8328050" y="6420445"/>
            <a:ext cx="260077" cy="232172"/>
          </a:xfrm>
          <a:prstGeom prst="rect">
            <a:avLst/>
          </a:prstGeom>
          <a:noFill/>
          <a:ln w="12700">
            <a:noFill/>
            <a:miter lim="800000"/>
            <a:headEnd/>
            <a:tailEnd/>
          </a:ln>
        </p:spPr>
        <p:txBody>
          <a:bodyPr wrap="none" lIns="64291" tIns="32146" rIns="64291" bIns="32146" anchor="ctr">
            <a:prstTxWarp prst="textNoShape">
              <a:avLst/>
            </a:prstTxWarp>
          </a:bodyPr>
          <a:lstStyle/>
          <a:p>
            <a:fld id="{77F31D5B-A625-8A4C-900C-5CBD9350EE8C}" type="slidenum">
              <a:rPr lang="en-US" sz="1100">
                <a:latin typeface="Lucida Grande" charset="0"/>
                <a:ea typeface="Lucida Grande" charset="0"/>
                <a:cs typeface="Lucida Grande" charset="0"/>
                <a:sym typeface="Lucida Grande" charset="0"/>
              </a:rPr>
              <a:pPr/>
              <a:t>7</a:t>
            </a:fld>
            <a:endParaRPr lang="en-US" sz="1100" dirty="0">
              <a:latin typeface="Lucida Grande" charset="0"/>
              <a:ea typeface="Lucida Grande" charset="0"/>
              <a:cs typeface="Lucida Grande" charset="0"/>
              <a:sym typeface="Lucida Grande" charset="0"/>
            </a:endParaRPr>
          </a:p>
        </p:txBody>
      </p:sp>
      <p:pic>
        <p:nvPicPr>
          <p:cNvPr id="33796" name="Picture 4"/>
          <p:cNvPicPr>
            <a:picLocks noChangeAspect="1" noChangeArrowheads="1"/>
          </p:cNvPicPr>
          <p:nvPr/>
        </p:nvPicPr>
        <p:blipFill>
          <a:blip r:embed="rId3"/>
          <a:srcRect/>
          <a:stretch>
            <a:fillRect/>
          </a:stretch>
        </p:blipFill>
        <p:spPr bwMode="auto">
          <a:xfrm>
            <a:off x="-18976" y="-20091"/>
            <a:ext cx="9170790" cy="6883673"/>
          </a:xfrm>
          <a:prstGeom prst="rect">
            <a:avLst/>
          </a:prstGeom>
          <a:noFill/>
          <a:ln w="12700" cap="flat">
            <a:noFill/>
            <a:miter lim="800000"/>
            <a:headEnd/>
            <a:tailEnd/>
          </a:ln>
        </p:spPr>
      </p:pic>
      <p:sp>
        <p:nvSpPr>
          <p:cNvPr id="33797" name="Rectangle 5"/>
          <p:cNvSpPr>
            <a:spLocks/>
          </p:cNvSpPr>
          <p:nvPr/>
        </p:nvSpPr>
        <p:spPr bwMode="auto">
          <a:xfrm>
            <a:off x="6161596" y="392557"/>
            <a:ext cx="1581223" cy="331098"/>
          </a:xfrm>
          <a:prstGeom prst="rect">
            <a:avLst/>
          </a:prstGeom>
          <a:noFill/>
          <a:ln w="12700" cap="flat">
            <a:noFill/>
            <a:miter lim="800000"/>
            <a:headEnd type="none" w="med" len="med"/>
            <a:tailEnd type="none" w="med" len="med"/>
          </a:ln>
        </p:spPr>
        <p:txBody>
          <a:bodyPr wrap="none" lIns="26788" tIns="26788" rIns="26788" bIns="26788" anchor="ctr">
            <a:prstTxWarp prst="textNoShape">
              <a:avLst/>
            </a:prstTxWarp>
            <a:spAutoFit/>
          </a:bodyPr>
          <a:lstStyle/>
          <a:p>
            <a:r>
              <a:rPr lang="en-US" sz="1800" dirty="0">
                <a:solidFill>
                  <a:srgbClr val="F3EB00"/>
                </a:solidFill>
                <a:ea typeface="Gill Sans" charset="0"/>
                <a:cs typeface="Gill Sans" charset="0"/>
              </a:rPr>
              <a:t>2209 actuators</a:t>
            </a:r>
          </a:p>
        </p:txBody>
      </p:sp>
      <p:sp>
        <p:nvSpPr>
          <p:cNvPr id="33798" name="Rectangle 6"/>
          <p:cNvSpPr>
            <a:spLocks/>
          </p:cNvSpPr>
          <p:nvPr/>
        </p:nvSpPr>
        <p:spPr bwMode="auto">
          <a:xfrm>
            <a:off x="3441279" y="366117"/>
            <a:ext cx="2407698" cy="323165"/>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100" dirty="0">
                <a:solidFill>
                  <a:srgbClr val="F3EB00"/>
                </a:solidFill>
                <a:latin typeface="Lucida Grande" charset="0"/>
                <a:ea typeface="Lucida Grande" charset="0"/>
                <a:cs typeface="Lucida Grande" charset="0"/>
                <a:sym typeface="Lucida Grande" charset="0"/>
              </a:rPr>
              <a:t>The Active Surface</a:t>
            </a:r>
          </a:p>
        </p:txBody>
      </p:sp>
      <p:sp>
        <p:nvSpPr>
          <p:cNvPr id="33799" name="Rectangle 7"/>
          <p:cNvSpPr>
            <a:spLocks/>
          </p:cNvSpPr>
          <p:nvPr/>
        </p:nvSpPr>
        <p:spPr bwMode="auto">
          <a:xfrm>
            <a:off x="3297550" y="872907"/>
            <a:ext cx="5578454" cy="651867"/>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r>
              <a:rPr lang="en-US" sz="1900" dirty="0">
                <a:ea typeface="Lucida Grande" charset="0"/>
                <a:cs typeface="Lucida Grande" charset="0"/>
              </a:rPr>
              <a:t>C</a:t>
            </a:r>
            <a:r>
              <a:rPr lang="en-US" sz="1900" dirty="0" smtClean="0">
                <a:ea typeface="Lucida Grande" charset="0"/>
                <a:cs typeface="Lucida Grande" charset="0"/>
              </a:rPr>
              <a:t>urrently </a:t>
            </a:r>
            <a:r>
              <a:rPr lang="en-US" sz="1900" dirty="0" err="1">
                <a:ea typeface="Lucida Grande" charset="0"/>
                <a:cs typeface="Lucida Grande" charset="0"/>
              </a:rPr>
              <a:t>rms</a:t>
            </a:r>
            <a:r>
              <a:rPr lang="en-US" sz="1900" dirty="0">
                <a:ea typeface="Lucida Grande" charset="0"/>
                <a:cs typeface="Lucida Grande" charset="0"/>
              </a:rPr>
              <a:t> &lt; </a:t>
            </a:r>
            <a:r>
              <a:rPr lang="en-US" sz="1900" dirty="0" smtClean="0">
                <a:ea typeface="Lucida Grande" charset="0"/>
                <a:cs typeface="Lucida Grande" charset="0"/>
              </a:rPr>
              <a:t>240μm </a:t>
            </a:r>
            <a:r>
              <a:rPr lang="en-US" sz="1900" dirty="0">
                <a:ea typeface="Lucida Grande" charset="0"/>
                <a:cs typeface="Lucida Grande" charset="0"/>
              </a:rPr>
              <a:t>at night,  the goal is</a:t>
            </a:r>
            <a:r>
              <a:rPr lang="en-US" sz="1900" dirty="0" smtClean="0">
                <a:ea typeface="Lucida Grande" charset="0"/>
                <a:cs typeface="Lucida Grande" charset="0"/>
              </a:rPr>
              <a:t> 210μm</a:t>
            </a:r>
          </a:p>
          <a:p>
            <a:pPr algn="l"/>
            <a:endParaRPr lang="en-US" sz="800" dirty="0">
              <a:latin typeface="Lucida Grande" charset="0"/>
              <a:ea typeface="Lucida Grande" charset="0"/>
              <a:cs typeface="Lucida Grande" charset="0"/>
              <a:sym typeface="Lucida Grande" charset="0"/>
            </a:endParaRPr>
          </a:p>
        </p:txBody>
      </p:sp>
      <p:sp>
        <p:nvSpPr>
          <p:cNvPr id="9" name="Slide Number Placeholder 8"/>
          <p:cNvSpPr>
            <a:spLocks noGrp="1"/>
          </p:cNvSpPr>
          <p:nvPr>
            <p:ph type="sldNum" sz="quarter" idx="11"/>
          </p:nvPr>
        </p:nvSpPr>
        <p:spPr/>
        <p:txBody>
          <a:bodyPr/>
          <a:lstStyle/>
          <a:p>
            <a:pPr>
              <a:defRPr/>
            </a:pPr>
            <a:fld id="{10E1D5A2-15D6-4292-8B9A-BC59AF07FEB8}" type="slidenum">
              <a:rPr lang="en-US" smtClean="0"/>
              <a:pPr>
                <a:defRPr/>
              </a:pPr>
              <a:t>7</a:t>
            </a:fld>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title"/>
          </p:nvPr>
        </p:nvSpPr>
        <p:spPr>
          <a:xfrm>
            <a:off x="1014754" y="116510"/>
            <a:ext cx="7675562" cy="914400"/>
          </a:xfrm>
        </p:spPr>
        <p:txBody>
          <a:bodyPr/>
          <a:lstStyle/>
          <a:p>
            <a:r>
              <a:rPr lang="en-US" sz="2400" dirty="0" smtClean="0"/>
              <a:t>Improvements to Surface Makes 3mm Possible</a:t>
            </a:r>
          </a:p>
        </p:txBody>
      </p:sp>
      <p:pic>
        <p:nvPicPr>
          <p:cNvPr id="24579" name="Picture 3" descr="surface_improveswithtime.jpg"/>
          <p:cNvPicPr>
            <a:picLocks noChangeAspect="1"/>
          </p:cNvPicPr>
          <p:nvPr/>
        </p:nvPicPr>
        <p:blipFill>
          <a:blip r:embed="rId2"/>
          <a:srcRect/>
          <a:stretch>
            <a:fillRect/>
          </a:stretch>
        </p:blipFill>
        <p:spPr bwMode="auto">
          <a:xfrm>
            <a:off x="630238" y="990600"/>
            <a:ext cx="8056562" cy="5284788"/>
          </a:xfrm>
          <a:prstGeom prst="rect">
            <a:avLst/>
          </a:prstGeom>
          <a:noFill/>
          <a:ln w="9525">
            <a:noFill/>
            <a:miter lim="800000"/>
            <a:headEnd/>
            <a:tailEnd/>
          </a:ln>
        </p:spPr>
      </p:pic>
      <p:sp>
        <p:nvSpPr>
          <p:cNvPr id="24580" name="TextBox 4"/>
          <p:cNvSpPr txBox="1">
            <a:spLocks noChangeArrowheads="1"/>
          </p:cNvSpPr>
          <p:nvPr/>
        </p:nvSpPr>
        <p:spPr bwMode="auto">
          <a:xfrm>
            <a:off x="990600" y="6324600"/>
            <a:ext cx="5867400" cy="369888"/>
          </a:xfrm>
          <a:prstGeom prst="rect">
            <a:avLst/>
          </a:prstGeom>
          <a:noFill/>
          <a:ln w="9525">
            <a:noFill/>
            <a:miter lim="800000"/>
            <a:headEnd/>
            <a:tailEnd/>
          </a:ln>
        </p:spPr>
        <p:txBody>
          <a:bodyPr>
            <a:prstTxWarp prst="textNoShape">
              <a:avLst/>
            </a:prstTxWarp>
            <a:spAutoFit/>
          </a:bodyPr>
          <a:lstStyle/>
          <a:p>
            <a:r>
              <a:rPr lang="en-US" sz="1800"/>
              <a:t>(From Todd Hunter,  PTCS group) </a:t>
            </a:r>
          </a:p>
        </p:txBody>
      </p:sp>
      <p:sp>
        <p:nvSpPr>
          <p:cNvPr id="5" name="Slide Number Placeholder 4"/>
          <p:cNvSpPr>
            <a:spLocks noGrp="1"/>
          </p:cNvSpPr>
          <p:nvPr>
            <p:ph type="sldNum" sz="quarter" idx="11"/>
          </p:nvPr>
        </p:nvSpPr>
        <p:spPr/>
        <p:txBody>
          <a:bodyPr/>
          <a:lstStyle/>
          <a:p>
            <a:pPr>
              <a:defRPr/>
            </a:pPr>
            <a:fld id="{10E1D5A2-15D6-4292-8B9A-BC59AF07FEB8}"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7475" y="118392"/>
            <a:ext cx="7694525" cy="838200"/>
          </a:xfrm>
        </p:spPr>
        <p:txBody>
          <a:bodyPr/>
          <a:lstStyle/>
          <a:p>
            <a:r>
              <a:rPr lang="en-US" sz="2800" dirty="0" smtClean="0"/>
              <a:t>GBT Effective Collecting Area (</a:t>
            </a:r>
            <a:r>
              <a:rPr lang="en-US" sz="2800" dirty="0" err="1" smtClean="0"/>
              <a:t>η</a:t>
            </a:r>
            <a:r>
              <a:rPr lang="en-US" sz="2800" baseline="-25000" dirty="0" err="1" smtClean="0"/>
              <a:t>a</a:t>
            </a:r>
            <a:r>
              <a:rPr lang="en-US" sz="2800" dirty="0" smtClean="0"/>
              <a:t> * Area)</a:t>
            </a:r>
          </a:p>
        </p:txBody>
      </p:sp>
      <p:pic>
        <p:nvPicPr>
          <p:cNvPr id="17411" name="Picture 3" descr="area_comp.jpg"/>
          <p:cNvPicPr>
            <a:picLocks noChangeAspect="1"/>
          </p:cNvPicPr>
          <p:nvPr/>
        </p:nvPicPr>
        <p:blipFill>
          <a:blip r:embed="rId2"/>
          <a:srcRect/>
          <a:stretch>
            <a:fillRect/>
          </a:stretch>
        </p:blipFill>
        <p:spPr bwMode="auto">
          <a:xfrm>
            <a:off x="1584325" y="1143000"/>
            <a:ext cx="7483475" cy="5343525"/>
          </a:xfrm>
          <a:prstGeom prst="rect">
            <a:avLst/>
          </a:prstGeom>
          <a:noFill/>
          <a:ln w="9525">
            <a:noFill/>
            <a:miter lim="800000"/>
            <a:headEnd/>
            <a:tailEnd/>
          </a:ln>
        </p:spPr>
      </p:pic>
      <p:sp>
        <p:nvSpPr>
          <p:cNvPr id="17412" name="TextBox 4"/>
          <p:cNvSpPr txBox="1">
            <a:spLocks noChangeArrowheads="1"/>
          </p:cNvSpPr>
          <p:nvPr/>
        </p:nvSpPr>
        <p:spPr bwMode="auto">
          <a:xfrm>
            <a:off x="76200" y="1515872"/>
            <a:ext cx="1600200" cy="3970318"/>
          </a:xfrm>
          <a:prstGeom prst="rect">
            <a:avLst/>
          </a:prstGeom>
          <a:noFill/>
          <a:ln w="9525">
            <a:noFill/>
            <a:miter lim="800000"/>
            <a:headEnd/>
            <a:tailEnd/>
          </a:ln>
        </p:spPr>
        <p:txBody>
          <a:bodyPr>
            <a:prstTxWarp prst="textNoShape">
              <a:avLst/>
            </a:prstTxWarp>
            <a:spAutoFit/>
          </a:bodyPr>
          <a:lstStyle/>
          <a:p>
            <a:r>
              <a:rPr lang="en-US" sz="1800" dirty="0"/>
              <a:t>Assumes current ~240um </a:t>
            </a:r>
            <a:r>
              <a:rPr lang="en-US" sz="1800" dirty="0" err="1"/>
              <a:t>rms</a:t>
            </a:r>
            <a:r>
              <a:rPr lang="en-US" sz="1800" dirty="0"/>
              <a:t> surface </a:t>
            </a:r>
            <a:r>
              <a:rPr lang="en-US" sz="1800" dirty="0" err="1"/>
              <a:t>errors</a:t>
            </a:r>
            <a:r>
              <a:rPr lang="en-US" sz="1800" dirty="0" err="1">
                <a:sym typeface="Wingdings" charset="2"/>
              </a:rPr>
              <a:t></a:t>
            </a:r>
            <a:r>
              <a:rPr lang="en-US" sz="1800" dirty="0"/>
              <a:t> 35% at 90 GHz</a:t>
            </a:r>
            <a:endParaRPr lang="en-US" sz="1800" dirty="0" smtClean="0"/>
          </a:p>
          <a:p>
            <a:endParaRPr lang="en-US" sz="1800" dirty="0" smtClean="0">
              <a:sym typeface="Wingdings" charset="2"/>
            </a:endParaRPr>
          </a:p>
          <a:p>
            <a:r>
              <a:rPr lang="en-US" sz="1800" dirty="0" err="1">
                <a:sym typeface="Wingdings" charset="2"/>
              </a:rPr>
              <a:t></a:t>
            </a:r>
            <a:r>
              <a:rPr lang="en-US" sz="1800" dirty="0">
                <a:sym typeface="Wingdings" charset="2"/>
              </a:rPr>
              <a:t> most sensitive facility at Q and W-</a:t>
            </a:r>
            <a:r>
              <a:rPr lang="en-US" sz="1800" dirty="0" smtClean="0">
                <a:sym typeface="Wingdings" charset="2"/>
              </a:rPr>
              <a:t>low (ALMA-band2, 4mm</a:t>
            </a:r>
            <a:r>
              <a:rPr lang="en-US" sz="1800" dirty="0">
                <a:sym typeface="Wingdings" charset="2"/>
              </a:rPr>
              <a:t>). </a:t>
            </a:r>
            <a:endParaRPr lang="en-US" sz="1800" dirty="0"/>
          </a:p>
          <a:p>
            <a:endParaRPr lang="en-US" sz="1800" dirty="0"/>
          </a:p>
        </p:txBody>
      </p:sp>
      <p:sp>
        <p:nvSpPr>
          <p:cNvPr id="5" name="Slide Number Placeholder 4"/>
          <p:cNvSpPr>
            <a:spLocks noGrp="1"/>
          </p:cNvSpPr>
          <p:nvPr>
            <p:ph type="sldNum" sz="quarter" idx="11"/>
          </p:nvPr>
        </p:nvSpPr>
        <p:spPr/>
        <p:txBody>
          <a:bodyPr/>
          <a:lstStyle/>
          <a:p>
            <a:pPr>
              <a:defRPr/>
            </a:pPr>
            <a:fld id="{10E1D5A2-15D6-4292-8B9A-BC59AF07FEB8}" type="slidenum">
              <a:rPr lang="en-US" smtClean="0"/>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ue Image 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2.xml><?xml version="1.0" encoding="utf-8"?>
<a:theme xmlns:a="http://schemas.openxmlformats.org/drawingml/2006/main" name="Gold Image 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3.xml><?xml version="1.0" encoding="utf-8"?>
<a:theme xmlns:a="http://schemas.openxmlformats.org/drawingml/2006/main" name="1_GBT backgrnd">
  <a:themeElements>
    <a:clrScheme name="1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extraClrScheme>
      <a:clrScheme name="1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BT backgrnd">
  <a:themeElements>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extraClrScheme>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NRAO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RAO Title Pag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NRAO Title Page 2">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
      <a:clrScheme name="NRAO Title Page 3">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6699"/>
        </a:hlink>
        <a:folHlink>
          <a:srgbClr val="800080"/>
        </a:folHlink>
      </a:clrScheme>
      <a:clrMap bg1="lt1" tx1="dk1" bg2="lt2" tx2="dk2" accent1="accent1" accent2="accent2" accent3="accent3" accent4="accent4" accent5="accent5" accent6="accent6" hlink="hlink" folHlink="folHlink"/>
    </a:extraClrScheme>
    <a:extraClrScheme>
      <a:clrScheme name="NRAO Title Page 4">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99"/>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ue Image Bottom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Presentation_Advanced-1</Template>
  <TotalTime>19651</TotalTime>
  <Words>2186</Words>
  <Application>Microsoft Macintosh PowerPoint</Application>
  <PresentationFormat>On-screen Show (4:3)</PresentationFormat>
  <Paragraphs>320</Paragraphs>
  <Slides>49</Slides>
  <Notes>10</Notes>
  <HiddenSlides>1</HiddenSlides>
  <MMClips>0</MMClips>
  <ScaleCrop>false</ScaleCrop>
  <HeadingPairs>
    <vt:vector size="4" baseType="variant">
      <vt:variant>
        <vt:lpstr>Design Template</vt:lpstr>
      </vt:variant>
      <vt:variant>
        <vt:i4>6</vt:i4>
      </vt:variant>
      <vt:variant>
        <vt:lpstr>Slide Titles</vt:lpstr>
      </vt:variant>
      <vt:variant>
        <vt:i4>49</vt:i4>
      </vt:variant>
    </vt:vector>
  </HeadingPairs>
  <TitlesOfParts>
    <vt:vector size="55" baseType="lpstr">
      <vt:lpstr>Blue Image Bottom Bar</vt:lpstr>
      <vt:lpstr>Gold Image Bottom Bar</vt:lpstr>
      <vt:lpstr>1_GBT backgrnd</vt:lpstr>
      <vt:lpstr>2_GBT backgrnd</vt:lpstr>
      <vt:lpstr>NRAO Title Page</vt:lpstr>
      <vt:lpstr>1_Blue Image Bottom Bar</vt:lpstr>
      <vt:lpstr>The Green Bank Observatory  </vt:lpstr>
      <vt:lpstr>Outline:</vt:lpstr>
      <vt:lpstr>NRAO telescopes and facilities</vt:lpstr>
      <vt:lpstr>Green Bank  is original NRAO site, with world class telescopes for &gt;50 years</vt:lpstr>
      <vt:lpstr>Slide 5</vt:lpstr>
      <vt:lpstr>Slide 6</vt:lpstr>
      <vt:lpstr>Slide 7</vt:lpstr>
      <vt:lpstr>Improvements to Surface Makes 3mm Possible</vt:lpstr>
      <vt:lpstr>GBT Effective Collecting Area (ηa * Area)</vt:lpstr>
      <vt:lpstr>Slide 10</vt:lpstr>
      <vt:lpstr>Outline:</vt:lpstr>
      <vt:lpstr>Slide 12</vt:lpstr>
      <vt:lpstr>Pulsar timing results </vt:lpstr>
      <vt:lpstr>Gravity Waves NANOGrav </vt:lpstr>
      <vt:lpstr>Local Galaxies and Dark matter via HI </vt:lpstr>
      <vt:lpstr>Measurements of Ho and SMBH masses via H20 Masers </vt:lpstr>
      <vt:lpstr>Slide 17</vt:lpstr>
      <vt:lpstr>Mapping of Star-Formation Regions with the K-FPA</vt:lpstr>
      <vt:lpstr>Mustang 3mm Imaging of SZ-Effect and Cluster Structure</vt:lpstr>
      <vt:lpstr>Studying star formation in the early universe via high-redshift CO</vt:lpstr>
      <vt:lpstr>Outline:</vt:lpstr>
      <vt:lpstr>Current Instruments – Front Ends  </vt:lpstr>
      <vt:lpstr>Current Instruments – Front Ends-2  </vt:lpstr>
      <vt:lpstr>Backends/Spectrometers</vt:lpstr>
      <vt:lpstr>Slide 25</vt:lpstr>
      <vt:lpstr>VEGAS First Light   Dec 2011</vt:lpstr>
      <vt:lpstr>GBT’s newest receiver:  The 4mm Receiver (67-93.3 GHz).   First Light, May 2011:    HCN in Orion-KL    {couple of minutes taken during the day in marginal weather}</vt:lpstr>
      <vt:lpstr>Slide 28</vt:lpstr>
      <vt:lpstr>4mm System Performance {with current non-optimized amplifiers}</vt:lpstr>
      <vt:lpstr>4mm Rx: Cold starless-cores molecular freeze-out D-species enhanced  </vt:lpstr>
      <vt:lpstr>4mm: Dense gas and Molecular Diversity in Nearby Galaxies</vt:lpstr>
      <vt:lpstr>Outline:</vt:lpstr>
      <vt:lpstr>NRAO Semester 2013A Call for Proposals </vt:lpstr>
      <vt:lpstr>See NRAO web pages for the eNews Proposal call and GBT proposal guide to get the latest information</vt:lpstr>
      <vt:lpstr>GBT Proposal Guide</vt:lpstr>
      <vt:lpstr>GBT Performance</vt:lpstr>
      <vt:lpstr>GBT Web Links related to proposals:</vt:lpstr>
      <vt:lpstr>GBT Proposals are submitted via the “PST” (Proposal Submission Tool) </vt:lpstr>
      <vt:lpstr>Slide 39</vt:lpstr>
      <vt:lpstr>Slide 40</vt:lpstr>
      <vt:lpstr>Use GBT Sensitivity Calculator for proposal time estimates, and also used for verifying available modes.</vt:lpstr>
      <vt:lpstr>Sensitivity Calculator – Hardware modes</vt:lpstr>
      <vt:lpstr>Sensitivity Calculator – Source Info</vt:lpstr>
      <vt:lpstr>Sensitivity Calculator – Data processing</vt:lpstr>
      <vt:lpstr>GBT Mapping Planner</vt:lpstr>
      <vt:lpstr>GBT Mapping Planner: Results</vt:lpstr>
      <vt:lpstr>Help??   --- NRAO HelpDesk</vt:lpstr>
      <vt:lpstr>Help??   --- GBT Contacts (listed in GBTpg)</vt:lpstr>
      <vt:lpstr>Summary</vt:lpstr>
    </vt:vector>
  </TitlesOfParts>
  <Manager/>
  <Company>NRAO</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David Frayer</dc:creator>
  <cp:keywords/>
  <dc:description/>
  <cp:lastModifiedBy>David Frayer</cp:lastModifiedBy>
  <cp:revision>145</cp:revision>
  <dcterms:created xsi:type="dcterms:W3CDTF">2012-06-11T01:31:00Z</dcterms:created>
  <dcterms:modified xsi:type="dcterms:W3CDTF">2012-06-11T03:51:56Z</dcterms:modified>
  <cp:category/>
</cp:coreProperties>
</file>