
<file path=[Content_Types].xml><?xml version="1.0" encoding="utf-8"?>
<Types xmlns="http://schemas.openxmlformats.org/package/2006/content-types">
  <Override PartName="/ppt/slideLayouts/slideLayout1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Layouts/slideLayout17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Masters/slideMaster2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  <p:sldMasterId id="2147483660" r:id="rId2"/>
  </p:sldMasterIdLst>
  <p:notesMasterIdLst>
    <p:notesMasterId r:id="rId6"/>
  </p:notesMasterIdLst>
  <p:sldIdLst>
    <p:sldId id="361" r:id="rId3"/>
    <p:sldId id="332" r:id="rId4"/>
    <p:sldId id="344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>
        <p:scale>
          <a:sx n="150" d="100"/>
          <a:sy n="150" d="100"/>
        </p:scale>
        <p:origin x="-496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2F3164-E7E9-3049-B89B-76DC4EDE148C}" type="datetimeFigureOut">
              <a:rPr lang="en-US" smtClean="0"/>
              <a:pPr/>
              <a:t>6/7/12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719F2-A938-3843-9FBB-6FDF01F08F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61B24-7545-C546-B5E4-B9C4FF8D2DAF}" type="datetimeFigureOut">
              <a:rPr lang="en-US" smtClean="0"/>
              <a:pPr/>
              <a:t>6/7/12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7C6-9652-C847-9F73-F04E200F2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61B24-7545-C546-B5E4-B9C4FF8D2DAF}" type="datetimeFigureOut">
              <a:rPr lang="en-US" smtClean="0"/>
              <a:pPr/>
              <a:t>6/7/12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7C6-9652-C847-9F73-F04E200F2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61B24-7545-C546-B5E4-B9C4FF8D2DAF}" type="datetimeFigureOut">
              <a:rPr lang="en-US" smtClean="0"/>
              <a:pPr/>
              <a:t>6/7/12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7C6-9652-C847-9F73-F04E200F2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57200" y="974725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00009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5D39240-F728-AD47-A7FC-DFC62E6578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887978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A1D922-BCE6-2241-B2B7-A65D98C4A1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921665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69062A-0977-BF40-9896-2780CD2BEE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292538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9037F60-86F8-414A-9506-83DCFA977A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034086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7A63DB-94F7-0C40-AADF-36516E9AFD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59143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8E8267A-2269-3C42-8C1C-73D56A38F6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539830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597CFE-4799-0D4C-8B33-D364C6ED12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946574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04096C-B879-F04A-93DC-15731AA0DC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7962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61B24-7545-C546-B5E4-B9C4FF8D2DAF}" type="datetimeFigureOut">
              <a:rPr lang="en-US" smtClean="0"/>
              <a:pPr/>
              <a:t>6/7/12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7C6-9652-C847-9F73-F04E200F2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61B24-7545-C546-B5E4-B9C4FF8D2DAF}" type="datetimeFigureOut">
              <a:rPr lang="en-US" smtClean="0"/>
              <a:pPr/>
              <a:t>6/7/12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7C6-9652-C847-9F73-F04E200F2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61B24-7545-C546-B5E4-B9C4FF8D2DAF}" type="datetimeFigureOut">
              <a:rPr lang="en-US" smtClean="0"/>
              <a:pPr/>
              <a:t>6/7/12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7C6-9652-C847-9F73-F04E200F2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61B24-7545-C546-B5E4-B9C4FF8D2DAF}" type="datetimeFigureOut">
              <a:rPr lang="en-US" smtClean="0"/>
              <a:pPr/>
              <a:t>6/7/12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7C6-9652-C847-9F73-F04E200F2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61B24-7545-C546-B5E4-B9C4FF8D2DAF}" type="datetimeFigureOut">
              <a:rPr lang="en-US" smtClean="0"/>
              <a:pPr/>
              <a:t>6/7/12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7C6-9652-C847-9F73-F04E200F2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61B24-7545-C546-B5E4-B9C4FF8D2DAF}" type="datetimeFigureOut">
              <a:rPr lang="en-US" smtClean="0"/>
              <a:pPr/>
              <a:t>6/7/12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7C6-9652-C847-9F73-F04E200F2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61B24-7545-C546-B5E4-B9C4FF8D2DAF}" type="datetimeFigureOut">
              <a:rPr lang="en-US" smtClean="0"/>
              <a:pPr/>
              <a:t>6/7/12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7C6-9652-C847-9F73-F04E200F2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61B24-7545-C546-B5E4-B9C4FF8D2DAF}" type="datetimeFigureOut">
              <a:rPr lang="en-US" smtClean="0"/>
              <a:pPr/>
              <a:t>6/7/12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7C6-9652-C847-9F73-F04E200F2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theme" Target="../theme/theme2.xml"/><Relationship Id="rId10" Type="http://schemas.openxmlformats.org/officeDocument/2006/relationships/image" Target="../media/image1.jpeg"/><Relationship Id="rId11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61B24-7545-C546-B5E4-B9C4FF8D2DAF}" type="datetimeFigureOut">
              <a:rPr lang="en-US" smtClean="0"/>
              <a:pPr/>
              <a:t>6/7/12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407C6-9652-C847-9F73-F04E200F2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2438" y="5835650"/>
            <a:ext cx="590550" cy="76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105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dirty="0">
                <a:solidFill>
                  <a:srgbClr val="000099"/>
                </a:solidFill>
                <a:latin typeface="Gill Sans MT" pitchFamily="34" charset="0"/>
                <a:ea typeface="ＭＳ Ｐゴシック" pitchFamily="17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99"/>
                </a:solidFill>
                <a:latin typeface="Gill Sans MT" charset="0"/>
              </a:defRPr>
            </a:lvl1pPr>
          </a:lstStyle>
          <a:p>
            <a:fld id="{42E6CDBB-9566-8943-BB99-37E83DDB870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666396"/>
            <a:ext cx="6049730" cy="633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078" name="Text Placeholder 11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990033"/>
          </a:solidFill>
          <a:latin typeface="Gill Sans MT" pitchFamily="34" charset="0"/>
          <a:ea typeface="ＭＳ Ｐゴシック" pitchFamily="48" charset="-128"/>
          <a:cs typeface="GillSan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990033"/>
          </a:solidFill>
          <a:latin typeface="Gill Sans MT" pitchFamily="34" charset="0"/>
          <a:ea typeface="ＭＳ Ｐゴシック" pitchFamily="48" charset="-128"/>
          <a:cs typeface="GillSans" pitchFamily="48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990033"/>
          </a:solidFill>
          <a:latin typeface="Gill Sans MT" pitchFamily="34" charset="0"/>
          <a:ea typeface="ＭＳ Ｐゴシック" pitchFamily="48" charset="-128"/>
          <a:cs typeface="GillSans" pitchFamily="48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990033"/>
          </a:solidFill>
          <a:latin typeface="Gill Sans MT" pitchFamily="34" charset="0"/>
          <a:ea typeface="ＭＳ Ｐゴシック" pitchFamily="48" charset="-128"/>
          <a:cs typeface="GillSans" pitchFamily="48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990033"/>
          </a:solidFill>
          <a:latin typeface="Gill Sans MT" pitchFamily="34" charset="0"/>
          <a:ea typeface="ＭＳ Ｐゴシック" pitchFamily="48" charset="-128"/>
          <a:cs typeface="GillSans" pitchFamily="48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>
          <a:solidFill>
            <a:srgbClr val="990033"/>
          </a:solidFill>
          <a:latin typeface="Gadget" pitchFamily="48" charset="0"/>
          <a:ea typeface="ＭＳ Ｐゴシック" pitchFamily="48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>
          <a:solidFill>
            <a:srgbClr val="990033"/>
          </a:solidFill>
          <a:latin typeface="Gadget" pitchFamily="48" charset="0"/>
          <a:ea typeface="ＭＳ Ｐゴシック" pitchFamily="48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>
          <a:solidFill>
            <a:srgbClr val="990033"/>
          </a:solidFill>
          <a:latin typeface="Gadget" pitchFamily="48" charset="0"/>
          <a:ea typeface="ＭＳ Ｐゴシック" pitchFamily="48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>
          <a:solidFill>
            <a:srgbClr val="990033"/>
          </a:solidFill>
          <a:latin typeface="Gadget" pitchFamily="48" charset="0"/>
          <a:ea typeface="ＭＳ Ｐゴシック" pitchFamily="4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000099"/>
          </a:solidFill>
          <a:latin typeface="Gill Sans MT" pitchFamily="34" charset="0"/>
          <a:ea typeface="ＭＳ Ｐゴシック" pitchFamily="48" charset="-128"/>
          <a:cs typeface="Gill San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0099"/>
          </a:solidFill>
          <a:latin typeface="Gill Sans MT" pitchFamily="34" charset="0"/>
          <a:ea typeface="ＭＳ Ｐゴシック" pitchFamily="48" charset="-128"/>
          <a:cs typeface="Gill San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000099"/>
          </a:solidFill>
          <a:latin typeface="Gill Sans MT" pitchFamily="34" charset="0"/>
          <a:ea typeface="ＭＳ Ｐゴシック" pitchFamily="48" charset="-128"/>
          <a:cs typeface="Gill San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0099"/>
          </a:solidFill>
          <a:latin typeface="Gill Sans MT" pitchFamily="34" charset="0"/>
          <a:ea typeface="ＭＳ Ｐゴシック" pitchFamily="48" charset="-128"/>
          <a:cs typeface="Gill San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0099"/>
          </a:solidFill>
          <a:latin typeface="Gill Sans MT" pitchFamily="34" charset="0"/>
          <a:ea typeface="ＭＳ Ｐゴシック" pitchFamily="48" charset="-128"/>
          <a:cs typeface="Gill 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5280" y="1442540"/>
            <a:ext cx="8533440" cy="160974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latin typeface="Optima"/>
                <a:ea typeface="ＭＳ Ｐゴシック" pitchFamily="26" charset="-128"/>
                <a:cs typeface="ＭＳ Ｐゴシック" pitchFamily="26" charset="-128"/>
              </a:rPr>
              <a:t>A Crash Course in</a:t>
            </a:r>
            <a:r>
              <a:rPr lang="en-US" sz="3600" dirty="0" smtClean="0">
                <a:latin typeface="Optima"/>
                <a:ea typeface="ＭＳ Ｐゴシック" pitchFamily="26" charset="-128"/>
                <a:cs typeface="ＭＳ Ｐゴシック" pitchFamily="26" charset="-128"/>
              </a:rPr>
              <a:t> </a:t>
            </a:r>
            <a:br>
              <a:rPr lang="en-US" sz="3600" dirty="0" smtClean="0">
                <a:latin typeface="Optima"/>
                <a:ea typeface="ＭＳ Ｐゴシック" pitchFamily="26" charset="-128"/>
                <a:cs typeface="ＭＳ Ｐゴシック" pitchFamily="26" charset="-128"/>
              </a:rPr>
            </a:br>
            <a:r>
              <a:rPr lang="en-US" sz="3600" dirty="0" smtClean="0">
                <a:latin typeface="Optima"/>
                <a:ea typeface="ＭＳ Ｐゴシック" pitchFamily="26" charset="-128"/>
                <a:cs typeface="ＭＳ Ｐゴシック" pitchFamily="26" charset="-128"/>
              </a:rPr>
              <a:t>Radio </a:t>
            </a:r>
            <a:r>
              <a:rPr lang="en-US" sz="3600" dirty="0">
                <a:latin typeface="Optima"/>
                <a:ea typeface="ＭＳ Ｐゴシック" pitchFamily="26" charset="-128"/>
                <a:cs typeface="ＭＳ Ｐゴシック" pitchFamily="26" charset="-128"/>
              </a:rPr>
              <a:t>Astronomy and </a:t>
            </a:r>
            <a:r>
              <a:rPr lang="en-US" sz="3600" dirty="0" err="1" smtClean="0">
                <a:latin typeface="Optima"/>
                <a:ea typeface="ＭＳ Ｐゴシック" pitchFamily="26" charset="-128"/>
                <a:cs typeface="ＭＳ Ｐゴシック" pitchFamily="26" charset="-128"/>
              </a:rPr>
              <a:t>Interferometry</a:t>
            </a:r>
            <a:r>
              <a:rPr lang="en-US" sz="3600" dirty="0" smtClean="0">
                <a:latin typeface="Optima"/>
                <a:ea typeface="ＭＳ Ｐゴシック" pitchFamily="26" charset="-128"/>
                <a:cs typeface="ＭＳ Ｐゴシック" pitchFamily="26" charset="-128"/>
              </a:rPr>
              <a:t>:</a:t>
            </a:r>
            <a:br>
              <a:rPr lang="en-US" sz="3600" dirty="0" smtClean="0">
                <a:latin typeface="Optima"/>
                <a:ea typeface="ＭＳ Ｐゴシック" pitchFamily="26" charset="-128"/>
                <a:cs typeface="ＭＳ Ｐゴシック" pitchFamily="26" charset="-128"/>
              </a:rPr>
            </a:br>
            <a:r>
              <a:rPr lang="en-US" sz="3600" dirty="0" smtClean="0">
                <a:latin typeface="Optima"/>
                <a:ea typeface="ＭＳ Ｐゴシック" pitchFamily="26" charset="-128"/>
                <a:cs typeface="ＭＳ Ｐゴシック" pitchFamily="26" charset="-128"/>
              </a:rPr>
              <a:t>0. Introduction</a:t>
            </a:r>
            <a:endParaRPr lang="en-US" sz="3600" dirty="0">
              <a:latin typeface="Optima"/>
              <a:ea typeface="ＭＳ Ｐゴシック" pitchFamily="26" charset="-128"/>
              <a:cs typeface="ＭＳ Ｐゴシック" pitchFamily="26" charset="-128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3920" y="3158112"/>
            <a:ext cx="8156160" cy="1313418"/>
          </a:xfrm>
        </p:spPr>
        <p:txBody>
          <a:bodyPr anchor="ctr">
            <a:normAutofit lnSpcReduction="10000"/>
          </a:bodyPr>
          <a:lstStyle/>
          <a:p>
            <a:pPr algn="ctr"/>
            <a:r>
              <a:rPr lang="en-US" sz="2500" dirty="0">
                <a:solidFill>
                  <a:schemeClr val="tx1"/>
                </a:solidFill>
                <a:latin typeface="Optima"/>
                <a:ea typeface="ＭＳ Ｐゴシック" pitchFamily="26" charset="-128"/>
                <a:cs typeface="ＭＳ Ｐゴシック" pitchFamily="26" charset="-128"/>
              </a:rPr>
              <a:t>James Di Francesco</a:t>
            </a:r>
            <a:endParaRPr lang="en-US" sz="2500" dirty="0" smtClean="0">
              <a:solidFill>
                <a:schemeClr val="tx1"/>
              </a:solidFill>
              <a:latin typeface="Optima"/>
              <a:ea typeface="ＭＳ Ｐゴシック" pitchFamily="26" charset="-128"/>
              <a:cs typeface="ＭＳ Ｐゴシック" pitchFamily="26" charset="-128"/>
            </a:endParaRP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Optima"/>
                <a:ea typeface="ＭＳ Ｐゴシック" pitchFamily="26" charset="-128"/>
                <a:cs typeface="ＭＳ Ｐゴシック" pitchFamily="26" charset="-128"/>
              </a:rPr>
              <a:t>National Research Council of Canada</a:t>
            </a:r>
          </a:p>
          <a:p>
            <a:pPr algn="ctr"/>
            <a:r>
              <a:rPr lang="en-US" sz="2500" dirty="0">
                <a:solidFill>
                  <a:schemeClr val="tx1"/>
                </a:solidFill>
                <a:latin typeface="Optima"/>
                <a:ea typeface="ＭＳ Ｐゴシック" pitchFamily="26" charset="-128"/>
                <a:cs typeface="ＭＳ Ｐゴシック" pitchFamily="26" charset="-128"/>
              </a:rPr>
              <a:t>North American ALMA Regional Center – Victoria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3920" y="4400963"/>
            <a:ext cx="8156160" cy="1036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5" rIns="91430" bIns="45715" numCol="1" anchor="ctr" anchorCtr="0" compatLnSpc="1">
            <a:prstTxWarp prst="textNoShape">
              <a:avLst/>
            </a:prstTxWarp>
          </a:bodyPr>
          <a:lstStyle/>
          <a:p>
            <a:pPr algn="ctr" defTabSz="829452" eaLnBrk="0" fontAlgn="base" hangingPunct="0">
              <a:lnSpc>
                <a:spcPts val="2801"/>
              </a:lnSpc>
              <a:spcBef>
                <a:spcPct val="25000"/>
              </a:spcBef>
              <a:buSzPct val="120000"/>
              <a:defRPr/>
            </a:pPr>
            <a:r>
              <a:rPr lang="en-US" kern="0" dirty="0">
                <a:solidFill>
                  <a:srgbClr val="000066"/>
                </a:solidFill>
                <a:latin typeface="Optima"/>
                <a:ea typeface="ＭＳ Ｐゴシック" pitchFamily="26" charset="-128"/>
                <a:cs typeface="ＭＳ Ｐゴシック" pitchFamily="26" charset="-128"/>
              </a:rPr>
              <a:t>(thanks to S. Dougherty, C. Chandler, D. </a:t>
            </a:r>
            <a:r>
              <a:rPr lang="en-US" kern="0" dirty="0" err="1">
                <a:solidFill>
                  <a:srgbClr val="000066"/>
                </a:solidFill>
                <a:latin typeface="Optima"/>
                <a:ea typeface="ＭＳ Ｐゴシック" pitchFamily="26" charset="-128"/>
                <a:cs typeface="ＭＳ Ｐゴシック" pitchFamily="26" charset="-128"/>
              </a:rPr>
              <a:t>Wilner</a:t>
            </a:r>
            <a:r>
              <a:rPr lang="en-US" kern="0" dirty="0">
                <a:solidFill>
                  <a:srgbClr val="000066"/>
                </a:solidFill>
                <a:latin typeface="Optima"/>
                <a:ea typeface="ＭＳ Ｐゴシック" pitchFamily="26" charset="-128"/>
                <a:cs typeface="ＭＳ Ｐゴシック" pitchFamily="26" charset="-128"/>
              </a:rPr>
              <a:t> &amp; C. Brogan)</a:t>
            </a:r>
          </a:p>
        </p:txBody>
      </p:sp>
      <p:pic>
        <p:nvPicPr>
          <p:cNvPr id="5" name="Picture 4" descr="NRC-oval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1290756" y="5895346"/>
            <a:ext cx="1105324" cy="671382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Text Box 4"/>
          <p:cNvSpPr txBox="1">
            <a:spLocks noChangeArrowheads="1"/>
          </p:cNvSpPr>
          <p:nvPr/>
        </p:nvSpPr>
        <p:spPr bwMode="auto">
          <a:xfrm>
            <a:off x="457199" y="1395358"/>
            <a:ext cx="8229601" cy="41960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30" tIns="45715" rIns="91430" bIns="45715">
            <a:prstTxWarp prst="textNoShape">
              <a:avLst/>
            </a:prstTxWarp>
            <a:spAutoFit/>
          </a:bodyPr>
          <a:lstStyle/>
          <a:p>
            <a:pPr marL="173020" indent="-173020" eaLnBrk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Tx/>
              <a:buChar char="•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Optima"/>
                <a:ea typeface="Arial Unicode MS" charset="0"/>
                <a:cs typeface="Arial Unicode MS" charset="0"/>
              </a:rPr>
              <a:t>Both optical and radio astronomy techniques observe electromagnetic radiation, i.e., light, from space</a:t>
            </a:r>
          </a:p>
          <a:p>
            <a:pPr marL="173020" indent="-173020" eaLnBrk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Optima"/>
              <a:ea typeface="Arial Unicode MS" charset="0"/>
              <a:cs typeface="Arial Unicode MS" charset="0"/>
            </a:endParaRPr>
          </a:p>
          <a:p>
            <a:pPr marL="173020" indent="-173020" eaLnBrk="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•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Optima"/>
                <a:ea typeface="Arial Unicode MS" charset="0"/>
                <a:cs typeface="Arial Unicode MS" charset="0"/>
              </a:rPr>
              <a:t>Radio astronomy has a different heritage than optical astronomy though, one couched in terms of electrical engineering and cognizant of the wave-like nature of light</a:t>
            </a:r>
          </a:p>
          <a:p>
            <a:pPr marL="173020" indent="-173020" eaLnBrk="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</a:pP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Optima"/>
              <a:ea typeface="Arial Unicode MS" charset="0"/>
              <a:cs typeface="Arial Unicode MS" charset="0"/>
            </a:endParaRPr>
          </a:p>
          <a:p>
            <a:pPr marL="173020" indent="-173020" eaLnBrk="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•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Optima"/>
                <a:ea typeface="Arial Unicode MS" charset="0"/>
                <a:cs typeface="Arial Unicode MS" charset="0"/>
              </a:rPr>
              <a:t>This series of four short lectures will provide viewers with a basic appreciation of:</a:t>
            </a:r>
          </a:p>
          <a:p>
            <a:pPr marL="173020" indent="-173020" eaLnBrk="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</a:pP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Optima"/>
              <a:ea typeface="Arial Unicode MS" charset="0"/>
              <a:cs typeface="Arial Unicode MS" charset="0"/>
            </a:endParaRPr>
          </a:p>
          <a:p>
            <a:pPr marL="173020" indent="-173020" eaLnBrk="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Optima"/>
                <a:ea typeface="Arial Unicode MS" charset="0"/>
                <a:cs typeface="Arial Unicode MS" charset="0"/>
              </a:rPr>
              <a:t>	- the basics of radio/mm astronomy</a:t>
            </a:r>
          </a:p>
          <a:p>
            <a:pPr marL="173020" indent="-173020" eaLnBrk="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Optima"/>
                <a:ea typeface="Arial Unicode MS" charset="0"/>
                <a:cs typeface="Arial Unicode MS" charset="0"/>
              </a:rPr>
              <a:t>	- concepts of aperture synthesis</a:t>
            </a:r>
          </a:p>
          <a:p>
            <a:pPr marL="173020" indent="-173020" eaLnBrk="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Optima"/>
                <a:ea typeface="Arial Unicode MS" charset="0"/>
                <a:cs typeface="Arial Unicode MS" charset="0"/>
              </a:rPr>
              <a:t>	-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Optima"/>
                <a:ea typeface="Arial Unicode MS" charset="0"/>
                <a:cs typeface="Arial Unicode MS" charset="0"/>
              </a:rPr>
              <a:t>interferometric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Optima"/>
                <a:ea typeface="Arial Unicode MS" charset="0"/>
                <a:cs typeface="Arial Unicode MS" charset="0"/>
              </a:rPr>
              <a:t> imaging</a:t>
            </a:r>
          </a:p>
          <a:p>
            <a:pPr marL="173020" indent="-173020" eaLnBrk="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Optima"/>
                <a:ea typeface="Arial Unicode MS" charset="0"/>
                <a:cs typeface="Arial Unicode MS" charset="0"/>
              </a:rPr>
              <a:t>	-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Optima"/>
                <a:ea typeface="Arial Unicode MS" charset="0"/>
                <a:cs typeface="Arial Unicode MS" charset="0"/>
              </a:rPr>
              <a:t>deconvolution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Optima"/>
                <a:ea typeface="Arial Unicode MS" charset="0"/>
                <a:cs typeface="Arial Unicode MS" charset="0"/>
              </a:rPr>
              <a:t> techniques</a:t>
            </a:r>
          </a:p>
        </p:txBody>
      </p:sp>
      <p:sp>
        <p:nvSpPr>
          <p:cNvPr id="28678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20358"/>
            <a:ext cx="8229600" cy="1143000"/>
          </a:xfrm>
          <a:noFill/>
        </p:spPr>
        <p:txBody>
          <a:bodyPr lIns="91430" tIns="45715" rIns="91430" bIns="45715" anchor="ctr">
            <a:normAutofit/>
          </a:bodyPr>
          <a:lstStyle/>
          <a:p>
            <a:pPr eaLnBrk="1" hangingPunct="1"/>
            <a:r>
              <a:rPr lang="en-US" sz="3600" dirty="0" smtClean="0">
                <a:latin typeface="Optima"/>
              </a:rPr>
              <a:t>Radio vs. Optical Astronomy</a:t>
            </a:r>
            <a:endParaRPr lang="en-US" sz="3600" dirty="0">
              <a:latin typeface="Opti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 _26_.jpg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589"/>
            <a:ext cx="9144000" cy="6858000"/>
          </a:xfrm>
          <a:prstGeom prst="rect">
            <a:avLst/>
          </a:prstGeom>
        </p:spPr>
      </p:pic>
      <p:sp>
        <p:nvSpPr>
          <p:cNvPr id="28678" name="Rectangle 5"/>
          <p:cNvSpPr>
            <a:spLocks noGrp="1" noChangeArrowheads="1"/>
          </p:cNvSpPr>
          <p:nvPr>
            <p:ph type="title"/>
          </p:nvPr>
        </p:nvSpPr>
        <p:spPr>
          <a:xfrm>
            <a:off x="4339849" y="0"/>
            <a:ext cx="4804151" cy="1143000"/>
          </a:xfrm>
          <a:noFill/>
        </p:spPr>
        <p:txBody>
          <a:bodyPr lIns="91430" tIns="45715" rIns="91430" bIns="45715" anchor="ctr">
            <a:normAutofit/>
          </a:bodyPr>
          <a:lstStyle/>
          <a:p>
            <a:pPr eaLnBrk="1" hangingPunct="1"/>
            <a:r>
              <a:rPr lang="en-US" sz="2800" dirty="0" smtClean="0">
                <a:solidFill>
                  <a:schemeClr val="bg1"/>
                </a:solidFill>
                <a:latin typeface="Optima"/>
              </a:rPr>
              <a:t>Next: Basic Radio/mm Astronomy</a:t>
            </a:r>
            <a:endParaRPr lang="en-US" sz="2800" dirty="0">
              <a:solidFill>
                <a:schemeClr val="bg1"/>
              </a:solidFill>
              <a:latin typeface="Opti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NAASC-NRAO-N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marL="342900" indent="-342900" eaLnBrk="0" hangingPunct="0">
          <a:spcBef>
            <a:spcPct val="20000"/>
          </a:spcBef>
          <a:buFont typeface="Arial" charset="0"/>
          <a:buChar char="•"/>
          <a:defRPr sz="2000" dirty="0" smtClean="0">
            <a:solidFill>
              <a:srgbClr val="000099"/>
            </a:solidFill>
            <a:latin typeface="Gill Sans MT" pitchFamily="34" charset="0"/>
            <a:cs typeface="Gill Sans" pitchFamily="17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Metro.thmx</Template>
  <TotalTime>17181</TotalTime>
  <Words>143</Words>
  <Application>Microsoft Macintosh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NAASC-NRAO-NRC</vt:lpstr>
      <vt:lpstr>A Crash Course in  Radio Astronomy and Interferometry: 0. Introduction</vt:lpstr>
      <vt:lpstr>Radio vs. Optical Astronomy</vt:lpstr>
      <vt:lpstr>Next: Basic Radio/mm Astronomy</vt:lpstr>
    </vt:vector>
  </TitlesOfParts>
  <Company>National Reseach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Crash Course in Submillimetre Astronomy and Interferometry</dc:title>
  <dc:creator>James Di Francesco</dc:creator>
  <cp:lastModifiedBy>James  Di Francesco</cp:lastModifiedBy>
  <cp:revision>74</cp:revision>
  <cp:lastPrinted>2012-06-07T21:29:28Z</cp:lastPrinted>
  <dcterms:created xsi:type="dcterms:W3CDTF">2012-06-07T21:42:12Z</dcterms:created>
  <dcterms:modified xsi:type="dcterms:W3CDTF">2012-06-07T21:42:41Z</dcterms:modified>
</cp:coreProperties>
</file>