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notesSlides/notesSlide5.xml" ContentType="application/vnd.openxmlformats-officedocument.presentationml.notesSlide+xml"/>
  <Default Extension="jpeg" ContentType="image/jpeg"/>
  <Default Extension="xml" ContentType="application/xml"/>
  <Default Extension="rels" ContentType="application/vnd.openxmlformats-package.relationships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360" r:id="rId3"/>
    <p:sldId id="322" r:id="rId4"/>
    <p:sldId id="324" r:id="rId5"/>
    <p:sldId id="325" r:id="rId6"/>
    <p:sldId id="327" r:id="rId7"/>
    <p:sldId id="328" r:id="rId8"/>
    <p:sldId id="330" r:id="rId9"/>
    <p:sldId id="33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9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3164-E7E9-3049-B89B-76DC4EDE148C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19F2-A938-3843-9FBB-6FDF01F08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C4868-0591-9B44-ACE9-BD01A93E0085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7D49-0335-864B-BCED-27C6FC534AC1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66B0C-F1C4-EE47-86FF-03B1266CF952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3556C-AEAB-2446-973F-CBBE992CAB77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71D09-8744-1346-AA0F-E7336429D871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879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166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25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40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1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98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65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61B24-7545-C546-B5E4-B9C4FF8D2DAF}" type="datetimeFigureOut">
              <a:rPr lang="en-US" smtClean="0"/>
              <a:pPr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07C6-9652-C847-9F73-F04E200F2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280" y="1442540"/>
            <a:ext cx="8533440" cy="1609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 Crash Course in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Radio </a:t>
            </a:r>
            <a:r>
              <a:rPr lang="en-US" sz="3600" dirty="0">
                <a:latin typeface="Optima"/>
                <a:ea typeface="ＭＳ Ｐゴシック" pitchFamily="26" charset="-128"/>
                <a:cs typeface="ＭＳ Ｐゴシック" pitchFamily="26" charset="-128"/>
              </a:rPr>
              <a:t>Astronomy and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Interferometry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:</a:t>
            </a:r>
            <a:b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4. </a:t>
            </a:r>
            <a:r>
              <a:rPr lang="en-US" sz="3600" dirty="0" err="1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Deconvolution</a:t>
            </a:r>
            <a:r>
              <a:rPr lang="en-US" sz="3600" dirty="0" smtClean="0">
                <a:latin typeface="Optima"/>
                <a:ea typeface="ＭＳ Ｐゴシック" pitchFamily="26" charset="-128"/>
                <a:cs typeface="ＭＳ Ｐゴシック" pitchFamily="26" charset="-128"/>
              </a:rPr>
              <a:t> Techniques</a:t>
            </a:r>
            <a:endParaRPr lang="en-US" sz="3600" dirty="0">
              <a:latin typeface="Optima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920" y="3158112"/>
            <a:ext cx="8156160" cy="131341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James Di Francesco</a:t>
            </a:r>
            <a:endParaRPr lang="en-US" sz="2500" dirty="0" smtClean="0">
              <a:solidFill>
                <a:schemeClr val="tx1"/>
              </a:solidFill>
              <a:latin typeface="Optima"/>
              <a:ea typeface="ＭＳ Ｐゴシック" pitchFamily="26" charset="-128"/>
              <a:cs typeface="ＭＳ Ｐゴシック" pitchFamily="26" charset="-128"/>
            </a:endParaRP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National Research Council of Canada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North American ALMA Regional Center – Victoria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920" y="4400963"/>
            <a:ext cx="8156160" cy="10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algn="ctr" defTabSz="829452" eaLnBrk="0" fontAlgn="base" hangingPunct="0">
              <a:lnSpc>
                <a:spcPts val="2801"/>
              </a:lnSpc>
              <a:spcBef>
                <a:spcPct val="25000"/>
              </a:spcBef>
              <a:buSzPct val="120000"/>
              <a:defRPr/>
            </a:pP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(thanks to S. Dougherty, C. Chandler, D. </a:t>
            </a:r>
            <a:r>
              <a:rPr lang="en-US" kern="0" dirty="0" err="1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Wilner</a:t>
            </a:r>
            <a:r>
              <a:rPr lang="en-US" kern="0" dirty="0">
                <a:solidFill>
                  <a:srgbClr val="000066"/>
                </a:solidFill>
                <a:latin typeface="Optima"/>
                <a:ea typeface="ＭＳ Ｐゴシック" pitchFamily="26" charset="-128"/>
                <a:cs typeface="ＭＳ Ｐゴシック" pitchFamily="26" charset="-128"/>
              </a:rPr>
              <a:t> &amp; C. Brogan)</a:t>
            </a:r>
          </a:p>
        </p:txBody>
      </p:sp>
      <p:pic>
        <p:nvPicPr>
          <p:cNvPr id="5" name="Picture 4" descr="NRC-ova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0756" y="5895346"/>
            <a:ext cx="1105324" cy="671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9" descr="map.robu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48345"/>
            <a:ext cx="3124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619999" cy="13900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tima"/>
                <a:cs typeface="Optima"/>
              </a:rPr>
              <a:t>difficult to do science on dirty image</a:t>
            </a:r>
          </a:p>
          <a:p>
            <a:r>
              <a:rPr lang="en-US" sz="2000" dirty="0" err="1">
                <a:latin typeface="Optima"/>
                <a:cs typeface="Optima"/>
              </a:rPr>
              <a:t>deconvolve</a:t>
            </a:r>
            <a:r>
              <a:rPr lang="en-US" sz="2000" dirty="0">
                <a:latin typeface="Optima"/>
                <a:cs typeface="Optima"/>
              </a:rPr>
              <a:t> </a:t>
            </a:r>
            <a:r>
              <a:rPr lang="en-US" sz="2000" dirty="0" err="1">
                <a:latin typeface="Optima"/>
                <a:cs typeface="Optima"/>
              </a:rPr>
              <a:t>b(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 from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i="1" baseline="30000" dirty="0" err="1" smtClean="0">
                <a:latin typeface="Optima"/>
                <a:cs typeface="Optima"/>
              </a:rPr>
              <a:t>D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 to recover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  <a:p>
            <a:r>
              <a:rPr lang="en-US" sz="2000" dirty="0">
                <a:latin typeface="Optima"/>
                <a:cs typeface="Optima"/>
              </a:rPr>
              <a:t>information is missing, so be careful</a:t>
            </a:r>
            <a:r>
              <a:rPr lang="en-US" sz="2000" dirty="0" smtClean="0">
                <a:latin typeface="Optima"/>
                <a:cs typeface="Optima"/>
              </a:rPr>
              <a:t>!  (</a:t>
            </a:r>
            <a:r>
              <a:rPr lang="en-US" sz="2000" dirty="0">
                <a:latin typeface="Optima"/>
                <a:cs typeface="Optima"/>
              </a:rPr>
              <a:t>there’s noise, too)</a:t>
            </a:r>
          </a:p>
        </p:txBody>
      </p:sp>
      <p:sp>
        <p:nvSpPr>
          <p:cNvPr id="98310" name="Text Box 10"/>
          <p:cNvSpPr txBox="1">
            <a:spLocks noChangeArrowheads="1"/>
          </p:cNvSpPr>
          <p:nvPr/>
        </p:nvSpPr>
        <p:spPr bwMode="auto">
          <a:xfrm>
            <a:off x="1660526" y="3038771"/>
            <a:ext cx="6156458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Optima"/>
                <a:cs typeface="Optima"/>
              </a:rPr>
              <a:t>dirty image                                         “CLEAN” image</a:t>
            </a:r>
            <a:endParaRPr lang="en-US" dirty="0">
              <a:latin typeface="Optima"/>
              <a:cs typeface="Optima"/>
            </a:endParaRPr>
          </a:p>
        </p:txBody>
      </p:sp>
      <p:pic>
        <p:nvPicPr>
          <p:cNvPr id="98311" name="Picture 10" descr="cm.robu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448345"/>
            <a:ext cx="3124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Optima"/>
                <a:ea typeface="+mj-ea"/>
                <a:cs typeface="+mj-cs"/>
              </a:rPr>
              <a:t>Deconvolution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890" y="1325421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>
                <a:latin typeface="Optima"/>
                <a:cs typeface="Optima"/>
              </a:rPr>
              <a:t>Deconvolution</a:t>
            </a:r>
            <a:r>
              <a:rPr lang="en-US" sz="2000" dirty="0" smtClean="0">
                <a:latin typeface="Optima"/>
                <a:cs typeface="Optima"/>
              </a:rPr>
              <a:t>:  </a:t>
            </a:r>
          </a:p>
          <a:p>
            <a:pPr lvl="1"/>
            <a:r>
              <a:rPr lang="en-US" sz="2000" dirty="0" smtClean="0">
                <a:latin typeface="Optima"/>
                <a:cs typeface="Optima"/>
              </a:rPr>
              <a:t>uses non-linear techniques effectively interpolate/extrapolate samples of </a:t>
            </a:r>
            <a:r>
              <a:rPr lang="en-US" sz="2000" i="1" dirty="0" err="1" smtClean="0">
                <a:latin typeface="Optima"/>
                <a:cs typeface="Optima"/>
              </a:rPr>
              <a:t>V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 smtClean="0">
                <a:latin typeface="Optima"/>
                <a:cs typeface="Optima"/>
              </a:rPr>
              <a:t>u</a:t>
            </a:r>
            <a:r>
              <a:rPr lang="en-US" sz="2000" dirty="0" err="1" smtClean="0">
                <a:latin typeface="Optima"/>
                <a:cs typeface="Optima"/>
              </a:rPr>
              <a:t>,</a:t>
            </a:r>
            <a:r>
              <a:rPr lang="en-US" sz="2000" i="1" dirty="0" err="1" smtClean="0">
                <a:latin typeface="Optima"/>
                <a:cs typeface="Optima"/>
              </a:rPr>
              <a:t>v</a:t>
            </a:r>
            <a:r>
              <a:rPr lang="en-US" sz="2000" dirty="0" smtClean="0">
                <a:latin typeface="Optima"/>
                <a:cs typeface="Optima"/>
              </a:rPr>
              <a:t>) into </a:t>
            </a:r>
            <a:r>
              <a:rPr lang="en-US" sz="2000" dirty="0" err="1" smtClean="0">
                <a:latin typeface="Optima"/>
                <a:cs typeface="Optima"/>
              </a:rPr>
              <a:t>unsampled</a:t>
            </a:r>
            <a:r>
              <a:rPr lang="en-US" sz="2000" dirty="0" smtClean="0">
                <a:latin typeface="Optima"/>
                <a:cs typeface="Optima"/>
              </a:rPr>
              <a:t> regions of the (</a:t>
            </a:r>
            <a:r>
              <a:rPr lang="en-US" sz="2000" i="1" dirty="0" err="1" smtClean="0">
                <a:latin typeface="Optima"/>
                <a:cs typeface="Optima"/>
              </a:rPr>
              <a:t>u</a:t>
            </a:r>
            <a:r>
              <a:rPr lang="en-US" sz="2000" dirty="0" err="1" smtClean="0">
                <a:latin typeface="Optima"/>
                <a:cs typeface="Optima"/>
              </a:rPr>
              <a:t>,</a:t>
            </a:r>
            <a:r>
              <a:rPr lang="en-US" sz="2000" i="1" dirty="0" err="1" smtClean="0">
                <a:latin typeface="Optima"/>
                <a:cs typeface="Optima"/>
              </a:rPr>
              <a:t>v</a:t>
            </a:r>
            <a:r>
              <a:rPr lang="en-US" sz="2000" dirty="0" smtClean="0">
                <a:latin typeface="Optima"/>
                <a:cs typeface="Optima"/>
              </a:rPr>
              <a:t>) plane</a:t>
            </a:r>
          </a:p>
          <a:p>
            <a:pPr lvl="1"/>
            <a:r>
              <a:rPr lang="en-US" sz="2000" dirty="0" smtClean="0">
                <a:latin typeface="Optima"/>
                <a:cs typeface="Optima"/>
              </a:rPr>
              <a:t>aims to find a </a:t>
            </a:r>
            <a:r>
              <a:rPr lang="en-US" sz="2000" b="1" dirty="0" smtClean="0">
                <a:latin typeface="Optima"/>
                <a:cs typeface="Optima"/>
              </a:rPr>
              <a:t>sensible</a:t>
            </a:r>
            <a:r>
              <a:rPr lang="en-US" sz="2000" dirty="0" smtClean="0">
                <a:latin typeface="Optima"/>
                <a:cs typeface="Optima"/>
              </a:rPr>
              <a:t> model of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 smtClean="0">
                <a:latin typeface="Optima"/>
                <a:cs typeface="Optima"/>
              </a:rPr>
              <a:t>x</a:t>
            </a:r>
            <a:r>
              <a:rPr lang="en-US" sz="2000" dirty="0" err="1" smtClean="0">
                <a:latin typeface="Optima"/>
                <a:cs typeface="Optima"/>
              </a:rPr>
              <a:t>,</a:t>
            </a:r>
            <a:r>
              <a:rPr lang="en-US" sz="2000" i="1" dirty="0" err="1" smtClean="0">
                <a:latin typeface="Optima"/>
                <a:cs typeface="Optima"/>
              </a:rPr>
              <a:t>y</a:t>
            </a:r>
            <a:r>
              <a:rPr lang="en-US" sz="2000" dirty="0" smtClean="0">
                <a:latin typeface="Optima"/>
                <a:cs typeface="Optima"/>
              </a:rPr>
              <a:t>) compatible with data</a:t>
            </a:r>
          </a:p>
          <a:p>
            <a:pPr lvl="1"/>
            <a:r>
              <a:rPr lang="en-US" sz="2000" dirty="0" smtClean="0">
                <a:latin typeface="Optima"/>
                <a:cs typeface="Optima"/>
              </a:rPr>
              <a:t>requires </a:t>
            </a:r>
            <a:r>
              <a:rPr lang="en-US" sz="2000" i="1" dirty="0" smtClean="0">
                <a:latin typeface="Optima"/>
                <a:cs typeface="Optima"/>
              </a:rPr>
              <a:t>a priori</a:t>
            </a:r>
            <a:r>
              <a:rPr lang="en-US" sz="2000" dirty="0" smtClean="0">
                <a:latin typeface="Optima"/>
                <a:cs typeface="Optima"/>
              </a:rPr>
              <a:t> assumptions about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 smtClean="0">
                <a:latin typeface="Optima"/>
                <a:cs typeface="Optima"/>
              </a:rPr>
              <a:t>x</a:t>
            </a:r>
            <a:r>
              <a:rPr lang="en-US" sz="2000" dirty="0" err="1" smtClean="0">
                <a:latin typeface="Optima"/>
                <a:cs typeface="Optima"/>
              </a:rPr>
              <a:t>,</a:t>
            </a:r>
            <a:r>
              <a:rPr lang="en-US" sz="2000" i="1" dirty="0" err="1" smtClean="0">
                <a:latin typeface="Optima"/>
                <a:cs typeface="Optima"/>
              </a:rPr>
              <a:t>y</a:t>
            </a:r>
            <a:r>
              <a:rPr lang="en-US" sz="2000" dirty="0" smtClean="0">
                <a:latin typeface="Optima"/>
                <a:cs typeface="Optima"/>
              </a:rPr>
              <a:t>)</a:t>
            </a:r>
          </a:p>
          <a:p>
            <a:pPr lvl="1">
              <a:buNone/>
            </a:pPr>
            <a:endParaRPr lang="en-US" sz="2000" dirty="0" smtClean="0">
              <a:latin typeface="Optima"/>
              <a:cs typeface="Optima"/>
            </a:endParaRPr>
          </a:p>
          <a:p>
            <a:r>
              <a:rPr lang="en-US" sz="2000" dirty="0" smtClean="0">
                <a:latin typeface="Optima"/>
                <a:cs typeface="Optima"/>
              </a:rPr>
              <a:t>CLEAN (</a:t>
            </a:r>
            <a:r>
              <a:rPr lang="en-US" sz="2000" dirty="0" err="1" smtClean="0">
                <a:latin typeface="Optima"/>
                <a:cs typeface="Optima"/>
              </a:rPr>
              <a:t>Högbom</a:t>
            </a:r>
            <a:r>
              <a:rPr lang="en-US" sz="2000" dirty="0" smtClean="0">
                <a:latin typeface="Optima"/>
                <a:cs typeface="Optima"/>
              </a:rPr>
              <a:t> 1974) is most </a:t>
            </a:r>
            <a:r>
              <a:rPr lang="en-US" sz="2000" dirty="0">
                <a:latin typeface="Optima"/>
                <a:cs typeface="Optima"/>
              </a:rPr>
              <a:t>common </a:t>
            </a:r>
            <a:r>
              <a:rPr lang="en-US" sz="2000" dirty="0" smtClean="0">
                <a:latin typeface="Optima"/>
                <a:cs typeface="Optima"/>
              </a:rPr>
              <a:t>algorithm </a:t>
            </a:r>
            <a:r>
              <a:rPr lang="en-US" sz="2000" dirty="0">
                <a:latin typeface="Optima"/>
                <a:cs typeface="Optima"/>
              </a:rPr>
              <a:t>in radio astronomy</a:t>
            </a:r>
            <a:endParaRPr lang="en-US" sz="2000" dirty="0" smtClean="0">
              <a:latin typeface="Optima"/>
              <a:cs typeface="Optima"/>
            </a:endParaRPr>
          </a:p>
          <a:p>
            <a:pPr lvl="1">
              <a:buClr>
                <a:schemeClr val="tx1"/>
              </a:buClr>
            </a:pPr>
            <a:r>
              <a:rPr lang="en-US" sz="2000" i="1" dirty="0" smtClean="0">
                <a:latin typeface="Optima"/>
                <a:cs typeface="Optima"/>
              </a:rPr>
              <a:t>a </a:t>
            </a:r>
            <a:r>
              <a:rPr lang="en-US" sz="2000" i="1" dirty="0">
                <a:latin typeface="Optima"/>
                <a:cs typeface="Optima"/>
              </a:rPr>
              <a:t>priori</a:t>
            </a:r>
            <a:r>
              <a:rPr lang="en-US" sz="2000" dirty="0">
                <a:latin typeface="Optima"/>
                <a:cs typeface="Optima"/>
              </a:rPr>
              <a:t> assumption:</a:t>
            </a:r>
            <a:r>
              <a:rPr lang="en-US" sz="2000" dirty="0" smtClean="0">
                <a:latin typeface="Optima"/>
                <a:cs typeface="Optima"/>
              </a:rPr>
              <a:t> </a:t>
            </a:r>
            <a:r>
              <a:rPr lang="en-US" sz="2000" i="1" dirty="0" err="1" smtClean="0">
                <a:latin typeface="Optima"/>
                <a:cs typeface="Optima"/>
              </a:rPr>
              <a:t>I</a:t>
            </a:r>
            <a:r>
              <a:rPr lang="en-US" sz="2000" dirty="0" err="1" smtClean="0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 is a collection of point </a:t>
            </a:r>
            <a:r>
              <a:rPr lang="en-US" sz="2000" dirty="0" smtClean="0">
                <a:latin typeface="Optima"/>
                <a:cs typeface="Optima"/>
              </a:rPr>
              <a:t>sources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>
                <a:latin typeface="Optima"/>
                <a:cs typeface="Optima"/>
              </a:rPr>
              <a:t>variants </a:t>
            </a:r>
            <a:r>
              <a:rPr lang="en-US" sz="2000" dirty="0">
                <a:latin typeface="Optima"/>
                <a:cs typeface="Optima"/>
              </a:rPr>
              <a:t>for computational efficiency, extended </a:t>
            </a:r>
            <a:r>
              <a:rPr lang="en-US" sz="2000" dirty="0" smtClean="0">
                <a:latin typeface="Optima"/>
                <a:cs typeface="Optima"/>
              </a:rPr>
              <a:t>structure</a:t>
            </a:r>
          </a:p>
          <a:p>
            <a:pPr lvl="2"/>
            <a:endParaRPr lang="en-US" sz="2000" dirty="0" smtClean="0">
              <a:latin typeface="Optima"/>
              <a:cs typeface="Optima"/>
            </a:endParaRPr>
          </a:p>
          <a:p>
            <a:r>
              <a:rPr lang="en-US" sz="2000" dirty="0" err="1">
                <a:latin typeface="Optima"/>
                <a:cs typeface="Optima"/>
              </a:rPr>
              <a:t>deconvolution</a:t>
            </a:r>
            <a:r>
              <a:rPr lang="en-US" sz="2000" dirty="0">
                <a:latin typeface="Optima"/>
                <a:cs typeface="Optima"/>
              </a:rPr>
              <a:t> requires knowledge of beam shape and image noise properties (usually OK for aperture synthesis)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atmospheric seeing can modify effective beam shape</a:t>
            </a:r>
          </a:p>
          <a:p>
            <a:pPr lvl="1"/>
            <a:r>
              <a:rPr lang="en-US" sz="2000" dirty="0" err="1">
                <a:latin typeface="Optima"/>
                <a:cs typeface="Optima"/>
              </a:rPr>
              <a:t>deconvolution</a:t>
            </a:r>
            <a:r>
              <a:rPr lang="en-US" sz="2000" dirty="0">
                <a:latin typeface="Optima"/>
                <a:cs typeface="Optima"/>
              </a:rPr>
              <a:t> process can modify image noise properties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Optima"/>
                <a:ea typeface="+mj-ea"/>
                <a:cs typeface="+mj-cs"/>
              </a:rPr>
              <a:t>Deconvolution</a:t>
            </a:r>
            <a:r>
              <a:rPr lang="en-US" sz="3600" dirty="0" smtClean="0">
                <a:latin typeface="Optima"/>
                <a:ea typeface="+mj-ea"/>
                <a:cs typeface="+mj-cs"/>
              </a:rPr>
              <a:t> Algorithms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9" y="616529"/>
            <a:ext cx="5018089" cy="5991225"/>
          </a:xfrm>
        </p:spPr>
        <p:txBody>
          <a:bodyPr>
            <a:normAutofit fontScale="92500" lnSpcReduction="10000"/>
          </a:bodyPr>
          <a:lstStyle/>
          <a:p>
            <a:pPr marL="533345" indent="-533345">
              <a:buNone/>
            </a:pPr>
            <a:endParaRPr lang="en-US" dirty="0"/>
          </a:p>
          <a:p>
            <a:pPr marL="914305" lvl="1" indent="-457153">
              <a:buFontTx/>
              <a:buAutoNum type="arabicPeriod"/>
            </a:pPr>
            <a:r>
              <a:rPr lang="en-US" sz="2162" dirty="0">
                <a:latin typeface="Optima"/>
                <a:cs typeface="Optima"/>
              </a:rPr>
              <a:t>Initialize</a:t>
            </a:r>
          </a:p>
          <a:p>
            <a:pPr marL="1295265" lvl="2" indent="-380960"/>
            <a:r>
              <a:rPr lang="en-US" sz="2162" dirty="0">
                <a:latin typeface="Optima"/>
                <a:cs typeface="Optima"/>
              </a:rPr>
              <a:t>a </a:t>
            </a:r>
            <a:r>
              <a:rPr lang="en-US" sz="2162" i="1" dirty="0">
                <a:latin typeface="Optima"/>
                <a:cs typeface="Optima"/>
              </a:rPr>
              <a:t>residual</a:t>
            </a:r>
            <a:r>
              <a:rPr lang="en-US" sz="2162" dirty="0">
                <a:latin typeface="Optima"/>
                <a:cs typeface="Optima"/>
              </a:rPr>
              <a:t> map to the dirty map</a:t>
            </a:r>
          </a:p>
          <a:p>
            <a:pPr marL="1295265" lvl="2" indent="-380960"/>
            <a:r>
              <a:rPr lang="en-US" sz="2162" dirty="0">
                <a:latin typeface="Optima"/>
                <a:cs typeface="Optima"/>
              </a:rPr>
              <a:t>a</a:t>
            </a:r>
            <a:r>
              <a:rPr lang="en-US" sz="2162" dirty="0" smtClean="0">
                <a:latin typeface="Optima"/>
                <a:cs typeface="Optima"/>
              </a:rPr>
              <a:t> </a:t>
            </a:r>
            <a:r>
              <a:rPr lang="en-US" sz="2162" i="1" dirty="0" smtClean="0">
                <a:latin typeface="Optima"/>
                <a:cs typeface="Optima"/>
              </a:rPr>
              <a:t>CLEAN component</a:t>
            </a:r>
            <a:r>
              <a:rPr lang="en-US" sz="2162" dirty="0" smtClean="0">
                <a:latin typeface="Optima"/>
                <a:cs typeface="Optima"/>
              </a:rPr>
              <a:t> list</a:t>
            </a:r>
          </a:p>
          <a:p>
            <a:pPr marL="914305" lvl="1" indent="-457153">
              <a:buFontTx/>
              <a:buAutoNum type="arabicPeriod"/>
            </a:pPr>
            <a:r>
              <a:rPr lang="en-US" sz="2162" dirty="0">
                <a:latin typeface="Optima"/>
                <a:cs typeface="Optima"/>
              </a:rPr>
              <a:t>Identify strongest feature in </a:t>
            </a:r>
            <a:r>
              <a:rPr lang="en-US" sz="2162" i="1" dirty="0">
                <a:latin typeface="Optima"/>
                <a:cs typeface="Optima"/>
              </a:rPr>
              <a:t>residual</a:t>
            </a:r>
            <a:r>
              <a:rPr lang="en-US" sz="2162" dirty="0">
                <a:latin typeface="Optima"/>
                <a:cs typeface="Optima"/>
              </a:rPr>
              <a:t> map as a point source</a:t>
            </a:r>
          </a:p>
          <a:p>
            <a:pPr marL="914305" lvl="1" indent="-457153">
              <a:buFontTx/>
              <a:buAutoNum type="arabicPeriod"/>
            </a:pPr>
            <a:r>
              <a:rPr lang="en-US" sz="2162" dirty="0">
                <a:latin typeface="Optima"/>
                <a:cs typeface="Optima"/>
              </a:rPr>
              <a:t>Add a fraction </a:t>
            </a:r>
            <a:r>
              <a:rPr lang="en-US" sz="2162" i="1" dirty="0" err="1">
                <a:latin typeface="Optima"/>
                <a:cs typeface="Optima"/>
              </a:rPr>
              <a:t>g</a:t>
            </a:r>
            <a:r>
              <a:rPr lang="en-US" sz="2162" i="1" dirty="0">
                <a:latin typeface="Optima"/>
                <a:cs typeface="Optima"/>
              </a:rPr>
              <a:t> </a:t>
            </a:r>
            <a:r>
              <a:rPr lang="en-US" sz="2162" dirty="0">
                <a:latin typeface="Optima"/>
                <a:cs typeface="Optima"/>
              </a:rPr>
              <a:t>(the loop gain) of this point source to the clean component </a:t>
            </a:r>
            <a:r>
              <a:rPr lang="en-US" sz="2162" dirty="0" smtClean="0">
                <a:latin typeface="Optima"/>
                <a:cs typeface="Optima"/>
              </a:rPr>
              <a:t>list (</a:t>
            </a:r>
            <a:r>
              <a:rPr lang="en-US" sz="2162" i="1" dirty="0" err="1" smtClean="0">
                <a:latin typeface="Optima"/>
                <a:cs typeface="Optima"/>
              </a:rPr>
              <a:t>g</a:t>
            </a:r>
            <a:r>
              <a:rPr lang="en-US" sz="2162" dirty="0" smtClean="0">
                <a:latin typeface="Optima"/>
                <a:cs typeface="Optima"/>
              </a:rPr>
              <a:t> ~ 0.05-0.3)</a:t>
            </a:r>
          </a:p>
          <a:p>
            <a:pPr marL="914305" lvl="1" indent="-457153">
              <a:buFontTx/>
              <a:buAutoNum type="arabicPeriod"/>
            </a:pPr>
            <a:r>
              <a:rPr lang="en-US" sz="2162" dirty="0">
                <a:latin typeface="Optima"/>
                <a:cs typeface="Optima"/>
              </a:rPr>
              <a:t>Subtract the fraction </a:t>
            </a:r>
            <a:r>
              <a:rPr lang="en-US" sz="2162" i="1" dirty="0" err="1">
                <a:latin typeface="Optima"/>
                <a:cs typeface="Optima"/>
              </a:rPr>
              <a:t>g</a:t>
            </a:r>
            <a:r>
              <a:rPr lang="en-US" sz="2162" dirty="0">
                <a:latin typeface="Optima"/>
                <a:cs typeface="Optima"/>
              </a:rPr>
              <a:t> times </a:t>
            </a:r>
            <a:r>
              <a:rPr lang="en-US" sz="2162" i="1" dirty="0" err="1">
                <a:latin typeface="Optima"/>
                <a:cs typeface="Optima"/>
              </a:rPr>
              <a:t>b</a:t>
            </a:r>
            <a:r>
              <a:rPr lang="en-US" sz="2162" dirty="0" err="1">
                <a:latin typeface="Optima"/>
                <a:cs typeface="Optima"/>
              </a:rPr>
              <a:t>(</a:t>
            </a:r>
            <a:r>
              <a:rPr lang="en-US" sz="2162" i="1" dirty="0" err="1">
                <a:latin typeface="Optima"/>
                <a:cs typeface="Optima"/>
              </a:rPr>
              <a:t>x</a:t>
            </a:r>
            <a:r>
              <a:rPr lang="en-US" sz="2162" dirty="0" err="1">
                <a:latin typeface="Optima"/>
                <a:cs typeface="Optima"/>
              </a:rPr>
              <a:t>,</a:t>
            </a:r>
            <a:r>
              <a:rPr lang="en-US" sz="2162" i="1" dirty="0" err="1">
                <a:latin typeface="Optima"/>
                <a:cs typeface="Optima"/>
              </a:rPr>
              <a:t>y</a:t>
            </a:r>
            <a:r>
              <a:rPr lang="en-US" sz="2162" dirty="0">
                <a:latin typeface="Optima"/>
                <a:cs typeface="Optima"/>
              </a:rPr>
              <a:t>) from </a:t>
            </a:r>
            <a:r>
              <a:rPr lang="en-US" sz="2162" i="1" dirty="0">
                <a:latin typeface="Optima"/>
                <a:cs typeface="Optima"/>
              </a:rPr>
              <a:t>residual</a:t>
            </a:r>
            <a:r>
              <a:rPr lang="en-US" sz="2162" dirty="0">
                <a:latin typeface="Optima"/>
                <a:cs typeface="Optima"/>
              </a:rPr>
              <a:t> map</a:t>
            </a:r>
          </a:p>
          <a:p>
            <a:pPr marL="914305" lvl="1" indent="-457153">
              <a:buFontTx/>
              <a:buAutoNum type="arabicPeriod"/>
            </a:pPr>
            <a:r>
              <a:rPr lang="en-US" sz="2162" dirty="0">
                <a:latin typeface="Optima"/>
                <a:cs typeface="Optima"/>
              </a:rPr>
              <a:t>If stopping </a:t>
            </a:r>
            <a:r>
              <a:rPr lang="en-US" sz="2162" dirty="0" smtClean="0">
                <a:latin typeface="Optima"/>
                <a:cs typeface="Optima"/>
              </a:rPr>
              <a:t>criteria</a:t>
            </a:r>
            <a:r>
              <a:rPr lang="en-US" sz="2162" baseline="30000" dirty="0" smtClean="0">
                <a:latin typeface="Optima"/>
                <a:cs typeface="Optima"/>
              </a:rPr>
              <a:t>*</a:t>
            </a:r>
            <a:r>
              <a:rPr lang="en-US" sz="2162" dirty="0" smtClean="0">
                <a:latin typeface="Optima"/>
                <a:cs typeface="Optima"/>
              </a:rPr>
              <a:t> </a:t>
            </a:r>
            <a:r>
              <a:rPr lang="en-US" sz="2162" dirty="0">
                <a:latin typeface="Optima"/>
                <a:cs typeface="Optima"/>
              </a:rPr>
              <a:t>not reached, </a:t>
            </a:r>
            <a:r>
              <a:rPr lang="en-US" sz="2162" dirty="0" smtClean="0">
                <a:latin typeface="Optima"/>
                <a:cs typeface="Optima"/>
              </a:rPr>
              <a:t>go back to </a:t>
            </a:r>
            <a:r>
              <a:rPr lang="en-US" sz="2162" dirty="0">
                <a:latin typeface="Optima"/>
                <a:cs typeface="Optima"/>
              </a:rPr>
              <a:t>step 2 (an iteration</a:t>
            </a:r>
            <a:r>
              <a:rPr lang="en-US" sz="2162" dirty="0" smtClean="0">
                <a:latin typeface="Optima"/>
                <a:cs typeface="Optima"/>
              </a:rPr>
              <a:t>), or…</a:t>
            </a:r>
          </a:p>
          <a:p>
            <a:pPr marL="914305" lvl="1" indent="-457153">
              <a:buFontTx/>
              <a:buAutoNum type="arabicPeriod"/>
            </a:pPr>
            <a:r>
              <a:rPr lang="en-US" sz="2162" dirty="0" smtClean="0">
                <a:latin typeface="Optima"/>
                <a:cs typeface="Optima"/>
              </a:rPr>
              <a:t>Convolve CLEAN component (cc) list with an estimate of the main dirty beam lobe (i.e., the “CLEAN beam”) and add </a:t>
            </a:r>
            <a:r>
              <a:rPr lang="en-US" sz="2162" i="1" dirty="0" smtClean="0">
                <a:latin typeface="Optima"/>
                <a:cs typeface="Optima"/>
              </a:rPr>
              <a:t>residual</a:t>
            </a:r>
            <a:r>
              <a:rPr lang="en-US" sz="2162" dirty="0" smtClean="0">
                <a:latin typeface="Optima"/>
                <a:cs typeface="Optima"/>
              </a:rPr>
              <a:t> map to make the final “restored” image</a:t>
            </a:r>
          </a:p>
        </p:txBody>
      </p:sp>
      <p:sp>
        <p:nvSpPr>
          <p:cNvPr id="104453" name="Text Box 6"/>
          <p:cNvSpPr txBox="1">
            <a:spLocks noChangeArrowheads="1"/>
          </p:cNvSpPr>
          <p:nvPr/>
        </p:nvSpPr>
        <p:spPr bwMode="auto">
          <a:xfrm>
            <a:off x="8208422" y="2149761"/>
            <a:ext cx="77260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err="1">
                <a:latin typeface="Arial" charset="0"/>
              </a:rPr>
              <a:t>b</a:t>
            </a:r>
            <a:r>
              <a:rPr lang="en-US" dirty="0" err="1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</a:t>
            </a:r>
            <a:r>
              <a:rPr lang="en-US" i="1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8222285" y="5024571"/>
            <a:ext cx="81949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err="1" smtClean="0">
                <a:latin typeface="Arial" charset="0"/>
              </a:rPr>
              <a:t>I</a:t>
            </a:r>
            <a:r>
              <a:rPr lang="en-US" i="1" baseline="30000" dirty="0" err="1" smtClean="0">
                <a:latin typeface="Arial" charset="0"/>
              </a:rPr>
              <a:t>D</a:t>
            </a:r>
            <a:r>
              <a:rPr lang="en-US" dirty="0" err="1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</a:t>
            </a:r>
            <a:r>
              <a:rPr lang="en-US" i="1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</a:t>
            </a:r>
          </a:p>
        </p:txBody>
      </p:sp>
      <p:pic>
        <p:nvPicPr>
          <p:cNvPr id="104455" name="Picture 8" descr="beam.robu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1159160"/>
            <a:ext cx="30718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9" descr="map.robu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4289" y="3989673"/>
            <a:ext cx="30591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m.robus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25" y="3978560"/>
            <a:ext cx="3124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Basic CLEAN Algorithm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91712" y="5026886"/>
            <a:ext cx="70836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 err="1" smtClean="0">
                <a:latin typeface="Arial" charset="0"/>
              </a:rPr>
              <a:t>I</a:t>
            </a:r>
            <a:r>
              <a:rPr lang="en-US" dirty="0" err="1" smtClean="0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</a:t>
            </a:r>
            <a:r>
              <a:rPr lang="en-US" i="1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28" y="6400800"/>
            <a:ext cx="50180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smtClean="0">
                <a:latin typeface="Optima"/>
              </a:rPr>
              <a:t>* Stopping criteria = N </a:t>
            </a:r>
            <a:r>
              <a:rPr lang="en-US" sz="1200" dirty="0" err="1" smtClean="0">
                <a:latin typeface="Optima"/>
              </a:rPr>
              <a:t>x</a:t>
            </a:r>
            <a:r>
              <a:rPr lang="en-US" sz="1200" dirty="0" smtClean="0">
                <a:latin typeface="Optima"/>
              </a:rPr>
              <a:t> </a:t>
            </a:r>
            <a:r>
              <a:rPr lang="en-US" sz="1200" dirty="0" err="1" smtClean="0">
                <a:latin typeface="Optima"/>
              </a:rPr>
              <a:t>rms</a:t>
            </a:r>
            <a:r>
              <a:rPr lang="en-US" sz="1200" dirty="0" smtClean="0">
                <a:latin typeface="Optima"/>
              </a:rPr>
              <a:t> (if noise limited), or I</a:t>
            </a:r>
            <a:r>
              <a:rPr lang="en-US" sz="1200" baseline="30000" dirty="0" smtClean="0">
                <a:latin typeface="Optima"/>
              </a:rPr>
              <a:t>max</a:t>
            </a:r>
            <a:r>
              <a:rPr lang="en-US" sz="1200" dirty="0" smtClean="0">
                <a:latin typeface="Optima"/>
              </a:rPr>
              <a:t>/N (if dynamic range limited), where N is some arbitrarily chosen value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3" descr="cm.robus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18681"/>
            <a:ext cx="3124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10"/>
          <p:cNvSpPr txBox="1">
            <a:spLocks noChangeArrowheads="1"/>
          </p:cNvSpPr>
          <p:nvPr/>
        </p:nvSpPr>
        <p:spPr bwMode="auto">
          <a:xfrm>
            <a:off x="50801" y="4675905"/>
            <a:ext cx="139700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restored image</a:t>
            </a:r>
          </a:p>
        </p:txBody>
      </p:sp>
      <p:sp>
        <p:nvSpPr>
          <p:cNvPr id="108550" name="Text Box 11"/>
          <p:cNvSpPr txBox="1">
            <a:spLocks noChangeArrowheads="1"/>
          </p:cNvSpPr>
          <p:nvPr/>
        </p:nvSpPr>
        <p:spPr bwMode="auto">
          <a:xfrm>
            <a:off x="7756526" y="4691780"/>
            <a:ext cx="1311275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residual map</a:t>
            </a:r>
          </a:p>
        </p:txBody>
      </p:sp>
      <p:sp>
        <p:nvSpPr>
          <p:cNvPr id="108551" name="Text Box 12"/>
          <p:cNvSpPr txBox="1">
            <a:spLocks noChangeArrowheads="1"/>
          </p:cNvSpPr>
          <p:nvPr/>
        </p:nvSpPr>
        <p:spPr bwMode="auto">
          <a:xfrm>
            <a:off x="7772400" y="1856506"/>
            <a:ext cx="129540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Optima"/>
                <a:cs typeface="Optima"/>
              </a:rPr>
              <a:t>CLEAN model</a:t>
            </a:r>
          </a:p>
        </p:txBody>
      </p:sp>
      <p:sp>
        <p:nvSpPr>
          <p:cNvPr id="108552" name="Text Box 13"/>
          <p:cNvSpPr txBox="1">
            <a:spLocks noChangeArrowheads="1"/>
          </p:cNvSpPr>
          <p:nvPr/>
        </p:nvSpPr>
        <p:spPr bwMode="auto">
          <a:xfrm>
            <a:off x="273022" y="1932706"/>
            <a:ext cx="87794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>
                <a:latin typeface="Optima"/>
                <a:cs typeface="Optima"/>
              </a:rPr>
              <a:t>I</a:t>
            </a:r>
            <a:r>
              <a:rPr lang="en-US" sz="2000" i="1" baseline="30000" dirty="0" err="1" smtClean="0">
                <a:latin typeface="Optima"/>
                <a:cs typeface="Optima"/>
              </a:rPr>
              <a:t>D</a:t>
            </a:r>
            <a:r>
              <a:rPr lang="en-US" sz="2000" dirty="0" err="1">
                <a:latin typeface="Optima"/>
                <a:cs typeface="Optima"/>
              </a:rPr>
              <a:t>(</a:t>
            </a:r>
            <a:r>
              <a:rPr lang="en-US" sz="2000" i="1" dirty="0" err="1">
                <a:latin typeface="Optima"/>
                <a:cs typeface="Optima"/>
              </a:rPr>
              <a:t>x</a:t>
            </a:r>
            <a:r>
              <a:rPr lang="en-US" sz="2000" dirty="0" err="1">
                <a:latin typeface="Optima"/>
                <a:cs typeface="Optima"/>
              </a:rPr>
              <a:t>,</a:t>
            </a:r>
            <a:r>
              <a:rPr lang="en-US" sz="2000" i="1" dirty="0" err="1">
                <a:latin typeface="Optima"/>
                <a:cs typeface="Optima"/>
              </a:rPr>
              <a:t>y</a:t>
            </a:r>
            <a:r>
              <a:rPr lang="en-US" sz="2000" dirty="0">
                <a:latin typeface="Optima"/>
                <a:cs typeface="Optima"/>
              </a:rPr>
              <a:t>)</a:t>
            </a:r>
          </a:p>
        </p:txBody>
      </p:sp>
      <p:pic>
        <p:nvPicPr>
          <p:cNvPr id="108553" name="Picture 11" descr="map.robust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1" y="1170706"/>
            <a:ext cx="31353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4" descr="clean.robus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1094505"/>
            <a:ext cx="3086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5" descr="res.robust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998043"/>
            <a:ext cx="314801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CLEAN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1"/>
            <a:ext cx="7467600" cy="4572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tima"/>
                <a:cs typeface="Optima"/>
              </a:rPr>
              <a:t>CLEAN beam size: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natural choice is to fit the central peak of the dirty beam with elliptical Gaussian 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unit of </a:t>
            </a:r>
            <a:r>
              <a:rPr lang="en-US" sz="2000" dirty="0" err="1">
                <a:latin typeface="Optima"/>
                <a:cs typeface="Optima"/>
              </a:rPr>
              <a:t>deconvolved</a:t>
            </a:r>
            <a:r>
              <a:rPr lang="en-US" sz="2000" dirty="0">
                <a:latin typeface="Optima"/>
                <a:cs typeface="Optima"/>
              </a:rPr>
              <a:t> map is </a:t>
            </a:r>
            <a:r>
              <a:rPr lang="en-US" sz="2000" dirty="0" err="1">
                <a:latin typeface="Optima"/>
                <a:cs typeface="Optima"/>
              </a:rPr>
              <a:t>Jy</a:t>
            </a:r>
            <a:r>
              <a:rPr lang="en-US" sz="2000" dirty="0">
                <a:latin typeface="Optima"/>
                <a:cs typeface="Optima"/>
              </a:rPr>
              <a:t> per CLEAN beam area                    (= intensity, can convert to brightness temperature)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minimize unit problems when adding dirty map residuals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modest super resolution often OK, but be careful</a:t>
            </a:r>
          </a:p>
          <a:p>
            <a:endParaRPr lang="en-US" sz="2000" dirty="0">
              <a:latin typeface="Optima"/>
              <a:cs typeface="Optima"/>
            </a:endParaRPr>
          </a:p>
          <a:p>
            <a:r>
              <a:rPr lang="en-US" sz="2000" dirty="0">
                <a:latin typeface="Optima"/>
                <a:cs typeface="Optima"/>
              </a:rPr>
              <a:t>photometry should be done with caution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CLEAN does not conserve flux (extrapolates)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extended structure missed, attenuated, distorted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phase errors (e.g. seeing) can spread signal around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“Restored” Images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ontent Placeholder 2"/>
          <p:cNvSpPr>
            <a:spLocks noGrp="1"/>
          </p:cNvSpPr>
          <p:nvPr>
            <p:ph idx="1"/>
          </p:nvPr>
        </p:nvSpPr>
        <p:spPr>
          <a:xfrm>
            <a:off x="471044" y="1066800"/>
            <a:ext cx="8672955" cy="5525655"/>
          </a:xfrm>
        </p:spPr>
        <p:txBody>
          <a:bodyPr>
            <a:normAutofit/>
          </a:bodyPr>
          <a:lstStyle/>
          <a:p>
            <a:r>
              <a:rPr lang="en-US" sz="2162" dirty="0" smtClean="0"/>
              <a:t>“</a:t>
            </a:r>
            <a:r>
              <a:rPr lang="en-US" sz="2000" i="1" dirty="0" smtClean="0">
                <a:latin typeface="Optima"/>
                <a:cs typeface="Optima"/>
              </a:rPr>
              <a:t>dynamic range</a:t>
            </a:r>
            <a:r>
              <a:rPr lang="en-US" sz="2000" dirty="0" smtClean="0">
                <a:latin typeface="Optima"/>
                <a:cs typeface="Optima"/>
              </a:rPr>
              <a:t>”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ratio of peak brightness to </a:t>
            </a:r>
            <a:r>
              <a:rPr lang="en-US" sz="2000" dirty="0" err="1">
                <a:latin typeface="Optima"/>
                <a:cs typeface="Optima"/>
              </a:rPr>
              <a:t>rms</a:t>
            </a:r>
            <a:r>
              <a:rPr lang="en-US" sz="2000" dirty="0">
                <a:latin typeface="Optima"/>
                <a:cs typeface="Optima"/>
              </a:rPr>
              <a:t> noise in a region                                    void of emission (common in astronomy)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an easy to calculate lower limit to the error in                                 brightness in a non-empty region</a:t>
            </a:r>
          </a:p>
          <a:p>
            <a:pPr lvl="1"/>
            <a:endParaRPr lang="en-US" sz="2000" dirty="0">
              <a:latin typeface="Optima"/>
              <a:cs typeface="Optima"/>
            </a:endParaRPr>
          </a:p>
          <a:p>
            <a:r>
              <a:rPr lang="en-US" sz="2000" dirty="0" smtClean="0">
                <a:latin typeface="Optima"/>
                <a:cs typeface="Optima"/>
              </a:rPr>
              <a:t>“</a:t>
            </a:r>
            <a:r>
              <a:rPr lang="en-US" sz="2000" i="1" dirty="0" smtClean="0">
                <a:latin typeface="Optima"/>
                <a:cs typeface="Optima"/>
              </a:rPr>
              <a:t>fidelity</a:t>
            </a:r>
            <a:r>
              <a:rPr lang="en-US" sz="2000" dirty="0" smtClean="0">
                <a:latin typeface="Optima"/>
                <a:cs typeface="Optima"/>
              </a:rPr>
              <a:t>”</a:t>
            </a:r>
          </a:p>
          <a:p>
            <a:pPr lvl="1"/>
            <a:r>
              <a:rPr lang="en-US" sz="2000" dirty="0">
                <a:latin typeface="Optima"/>
                <a:cs typeface="Optima"/>
              </a:rPr>
              <a:t>difference between any produced image and the correct image</a:t>
            </a:r>
          </a:p>
          <a:p>
            <a:pPr lvl="1"/>
            <a:r>
              <a:rPr lang="en-US" sz="2000" dirty="0">
                <a:latin typeface="Optima"/>
                <a:ea typeface="Arial" charset="0"/>
                <a:cs typeface="Optima"/>
              </a:rPr>
              <a:t>a convenient measure of how accurately it is possible to make an image that reproduces the brightness distribution on the sky</a:t>
            </a:r>
            <a:endParaRPr lang="en-US" sz="2000" dirty="0">
              <a:latin typeface="Optima"/>
              <a:cs typeface="Optima"/>
            </a:endParaRPr>
          </a:p>
          <a:p>
            <a:pPr lvl="1"/>
            <a:r>
              <a:rPr lang="en-US" sz="2000" dirty="0">
                <a:latin typeface="Optima"/>
                <a:cs typeface="Optima"/>
              </a:rPr>
              <a:t>need a priori knowledge of correct image to calculate</a:t>
            </a:r>
          </a:p>
          <a:p>
            <a:pPr lvl="1"/>
            <a:endParaRPr lang="en-US" sz="2000" dirty="0">
              <a:latin typeface="Optima"/>
              <a:cs typeface="Optima"/>
            </a:endParaRPr>
          </a:p>
          <a:p>
            <a:pPr lvl="1"/>
            <a:r>
              <a:rPr lang="en-US" sz="2000" dirty="0">
                <a:latin typeface="Optima"/>
                <a:cs typeface="Optima"/>
              </a:rPr>
              <a:t>fidelity image = input model / difference                                                           </a:t>
            </a:r>
            <a:r>
              <a:rPr lang="en-US" sz="2000" dirty="0" smtClean="0">
                <a:latin typeface="Optima"/>
                <a:cs typeface="Optima"/>
              </a:rPr>
              <a:t> </a:t>
            </a:r>
          </a:p>
          <a:p>
            <a:pPr lvl="1"/>
            <a:r>
              <a:rPr lang="en-US" sz="2000" dirty="0" smtClean="0">
                <a:latin typeface="Optima"/>
                <a:cs typeface="Optima"/>
              </a:rPr>
              <a:t>fidelity </a:t>
            </a:r>
            <a:r>
              <a:rPr lang="en-US" sz="2000" dirty="0">
                <a:latin typeface="Optima"/>
                <a:cs typeface="Optima"/>
              </a:rPr>
              <a:t>is the inverse of the relative </a:t>
            </a:r>
            <a:r>
              <a:rPr lang="en-US" sz="2000" dirty="0" smtClean="0">
                <a:latin typeface="Optima"/>
                <a:cs typeface="Optima"/>
              </a:rPr>
              <a:t>error</a:t>
            </a:r>
          </a:p>
        </p:txBody>
      </p:sp>
      <p:pic>
        <p:nvPicPr>
          <p:cNvPr id="142341" name="Picture 12" descr="cm.robust.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1845" y="1339850"/>
            <a:ext cx="182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9340" y="1230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Optima"/>
                <a:ea typeface="+mj-ea"/>
                <a:cs typeface="+mj-cs"/>
              </a:rPr>
              <a:t>Measures of Image Quality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" y="0"/>
            <a:ext cx="2328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marL="342829" indent="-342829">
              <a:spcBef>
                <a:spcPct val="20000"/>
              </a:spcBef>
            </a:pPr>
            <a:r>
              <a:rPr lang="en-US" sz="1200" dirty="0" err="1" smtClean="0">
                <a:latin typeface="Optima"/>
              </a:rPr>
              <a:t>Deconvolution</a:t>
            </a:r>
            <a:endParaRPr lang="en-US" sz="1200" dirty="0">
              <a:latin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 _2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95"/>
            <a:ext cx="9144000" cy="6096000"/>
          </a:xfrm>
          <a:prstGeom prst="rect">
            <a:avLst/>
          </a:prstGeom>
        </p:spPr>
      </p:pic>
      <p:sp>
        <p:nvSpPr>
          <p:cNvPr id="696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074" y="965919"/>
            <a:ext cx="8636289" cy="5621337"/>
          </a:xfrm>
        </p:spPr>
        <p:txBody>
          <a:bodyPr>
            <a:noAutofit/>
          </a:bodyPr>
          <a:lstStyle/>
          <a:p>
            <a:pPr marL="228577" indent="-228577" algn="l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Optima"/>
              <a:cs typeface="Optima"/>
            </a:endParaRPr>
          </a:p>
          <a:p>
            <a:pPr marL="228577" indent="-228577" algn="l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Radio Telescopes are cool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Single-dish telescopes measure “temperatures” across the sky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They have fat beams making details hard to see</a:t>
            </a:r>
          </a:p>
          <a:p>
            <a:pPr marL="685729" lvl="1" indent="-228577" algn="l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marL="228577" indent="-228577" algn="l">
              <a:lnSpc>
                <a:spcPct val="90000"/>
              </a:lnSpc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Interferometers use optics to achieve high resolution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Antenna pairs sample the FT of the image plane, an inverse FT of the ensemble of visibilities returns the image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Resulting images are spatially filtered; only compact emission seen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“Dirty” images can be </a:t>
            </a:r>
            <a:r>
              <a:rPr lang="en-US" sz="2000" dirty="0" err="1" smtClean="0">
                <a:solidFill>
                  <a:schemeClr val="bg1"/>
                </a:solidFill>
                <a:latin typeface="Optima"/>
                <a:cs typeface="Optima"/>
              </a:rPr>
              <a:t>deconvolved</a:t>
            </a: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 (with care), e.g., CLEAN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Weighting can be used to manipulate resolution and/or surface brightness sensitivity</a:t>
            </a:r>
          </a:p>
          <a:p>
            <a:pPr marL="685729" lvl="1" indent="-228577" algn="l">
              <a:lnSpc>
                <a:spcPct val="90000"/>
              </a:lnSpc>
              <a:buFontTx/>
              <a:buChar char="–"/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Mosaics can be used to increase field-of-view but can be observationally expensive</a:t>
            </a:r>
          </a:p>
          <a:p>
            <a:pPr marL="685729" lvl="1" indent="-228577" algn="l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340" y="157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Optima"/>
                <a:ea typeface="+mj-ea"/>
                <a:cs typeface="+mj-cs"/>
              </a:rPr>
              <a:t>Summary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tim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ASC-NRAO-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17181</TotalTime>
  <Words>718</Words>
  <Application>Microsoft Macintosh PowerPoint</Application>
  <PresentationFormat>On-screen Show (4:3)</PresentationFormat>
  <Paragraphs>88</Paragraphs>
  <Slides>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NAASC-NRAO-NRC</vt:lpstr>
      <vt:lpstr>A Crash Course in  Radio Astronomy and Interferometry: 4. Deconvolution Techniques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National Reseach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 Course in Submillimetre Astronomy and Interferometry</dc:title>
  <dc:creator>James Di Francesco</dc:creator>
  <cp:lastModifiedBy>James  Di Francesco</cp:lastModifiedBy>
  <cp:revision>73</cp:revision>
  <cp:lastPrinted>2012-06-07T21:29:28Z</cp:lastPrinted>
  <dcterms:created xsi:type="dcterms:W3CDTF">2012-06-07T21:36:18Z</dcterms:created>
  <dcterms:modified xsi:type="dcterms:W3CDTF">2012-06-07T21:36:45Z</dcterms:modified>
</cp:coreProperties>
</file>