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tiff" ContentType="image/tif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59"/>
  </p:notesMasterIdLst>
  <p:handoutMasterIdLst>
    <p:handoutMasterId r:id="rId60"/>
  </p:handoutMasterIdLst>
  <p:sldIdLst>
    <p:sldId id="265" r:id="rId3"/>
    <p:sldId id="278" r:id="rId4"/>
    <p:sldId id="322" r:id="rId5"/>
    <p:sldId id="299" r:id="rId6"/>
    <p:sldId id="333" r:id="rId7"/>
    <p:sldId id="301" r:id="rId8"/>
    <p:sldId id="302" r:id="rId9"/>
    <p:sldId id="303" r:id="rId10"/>
    <p:sldId id="307" r:id="rId11"/>
    <p:sldId id="310" r:id="rId12"/>
    <p:sldId id="339" r:id="rId13"/>
    <p:sldId id="340" r:id="rId14"/>
    <p:sldId id="341" r:id="rId15"/>
    <p:sldId id="395" r:id="rId16"/>
    <p:sldId id="342" r:id="rId17"/>
    <p:sldId id="384" r:id="rId18"/>
    <p:sldId id="353" r:id="rId19"/>
    <p:sldId id="314" r:id="rId20"/>
    <p:sldId id="359" r:id="rId21"/>
    <p:sldId id="354" r:id="rId22"/>
    <p:sldId id="317" r:id="rId23"/>
    <p:sldId id="383" r:id="rId24"/>
    <p:sldId id="345" r:id="rId25"/>
    <p:sldId id="360" r:id="rId26"/>
    <p:sldId id="361" r:id="rId27"/>
    <p:sldId id="366" r:id="rId28"/>
    <p:sldId id="401" r:id="rId29"/>
    <p:sldId id="367" r:id="rId30"/>
    <p:sldId id="368" r:id="rId31"/>
    <p:sldId id="369" r:id="rId32"/>
    <p:sldId id="357" r:id="rId33"/>
    <p:sldId id="391" r:id="rId34"/>
    <p:sldId id="370" r:id="rId35"/>
    <p:sldId id="371" r:id="rId36"/>
    <p:sldId id="385" r:id="rId37"/>
    <p:sldId id="355" r:id="rId38"/>
    <p:sldId id="372" r:id="rId39"/>
    <p:sldId id="373" r:id="rId40"/>
    <p:sldId id="377" r:id="rId41"/>
    <p:sldId id="396" r:id="rId42"/>
    <p:sldId id="374" r:id="rId43"/>
    <p:sldId id="378" r:id="rId44"/>
    <p:sldId id="392" r:id="rId45"/>
    <p:sldId id="375" r:id="rId46"/>
    <p:sldId id="379" r:id="rId47"/>
    <p:sldId id="380" r:id="rId48"/>
    <p:sldId id="402" r:id="rId49"/>
    <p:sldId id="376" r:id="rId50"/>
    <p:sldId id="394" r:id="rId51"/>
    <p:sldId id="406" r:id="rId52"/>
    <p:sldId id="356" r:id="rId53"/>
    <p:sldId id="321" r:id="rId54"/>
    <p:sldId id="382" r:id="rId55"/>
    <p:sldId id="397" r:id="rId56"/>
    <p:sldId id="399" r:id="rId57"/>
    <p:sldId id="400" r:id="rId58"/>
  </p:sldIdLst>
  <p:sldSz cx="9144000" cy="6858000" type="screen4x3"/>
  <p:notesSz cx="7315200" cy="9601200"/>
  <p:defaultTextStyle>
    <a:defPPr>
      <a:defRPr lang="en-US"/>
    </a:defPPr>
    <a:lvl1pPr algn="l" rtl="0" fontAlgn="base">
      <a:spcBef>
        <a:spcPct val="0"/>
      </a:spcBef>
      <a:spcAft>
        <a:spcPct val="0"/>
      </a:spcAft>
      <a:defRPr sz="1200" kern="1200">
        <a:solidFill>
          <a:srgbClr val="000000"/>
        </a:solidFill>
        <a:latin typeface="Arial" charset="0"/>
        <a:ea typeface="ヒラギノ角ゴ ProN W3" charset="-128"/>
        <a:cs typeface="ヒラギノ角ゴ ProN W3" charset="-128"/>
        <a:sym typeface="Arial" charset="0"/>
      </a:defRPr>
    </a:lvl1pPr>
    <a:lvl2pPr marL="457200" algn="l" rtl="0" fontAlgn="base">
      <a:spcBef>
        <a:spcPct val="0"/>
      </a:spcBef>
      <a:spcAft>
        <a:spcPct val="0"/>
      </a:spcAft>
      <a:defRPr sz="1200" kern="1200">
        <a:solidFill>
          <a:srgbClr val="000000"/>
        </a:solidFill>
        <a:latin typeface="Arial" charset="0"/>
        <a:ea typeface="ヒラギノ角ゴ ProN W3" charset="-128"/>
        <a:cs typeface="ヒラギノ角ゴ ProN W3" charset="-128"/>
        <a:sym typeface="Arial" charset="0"/>
      </a:defRPr>
    </a:lvl2pPr>
    <a:lvl3pPr marL="914400" algn="l" rtl="0" fontAlgn="base">
      <a:spcBef>
        <a:spcPct val="0"/>
      </a:spcBef>
      <a:spcAft>
        <a:spcPct val="0"/>
      </a:spcAft>
      <a:defRPr sz="1200" kern="1200">
        <a:solidFill>
          <a:srgbClr val="000000"/>
        </a:solidFill>
        <a:latin typeface="Arial" charset="0"/>
        <a:ea typeface="ヒラギノ角ゴ ProN W3" charset="-128"/>
        <a:cs typeface="ヒラギノ角ゴ ProN W3" charset="-128"/>
        <a:sym typeface="Arial" charset="0"/>
      </a:defRPr>
    </a:lvl3pPr>
    <a:lvl4pPr marL="1371600" algn="l" rtl="0" fontAlgn="base">
      <a:spcBef>
        <a:spcPct val="0"/>
      </a:spcBef>
      <a:spcAft>
        <a:spcPct val="0"/>
      </a:spcAft>
      <a:defRPr sz="1200" kern="1200">
        <a:solidFill>
          <a:srgbClr val="000000"/>
        </a:solidFill>
        <a:latin typeface="Arial" charset="0"/>
        <a:ea typeface="ヒラギノ角ゴ ProN W3" charset="-128"/>
        <a:cs typeface="ヒラギノ角ゴ ProN W3" charset="-128"/>
        <a:sym typeface="Arial" charset="0"/>
      </a:defRPr>
    </a:lvl4pPr>
    <a:lvl5pPr marL="1828800" algn="l" rtl="0" fontAlgn="base">
      <a:spcBef>
        <a:spcPct val="0"/>
      </a:spcBef>
      <a:spcAft>
        <a:spcPct val="0"/>
      </a:spcAft>
      <a:defRPr sz="1200" kern="1200">
        <a:solidFill>
          <a:srgbClr val="000000"/>
        </a:solidFill>
        <a:latin typeface="Arial" charset="0"/>
        <a:ea typeface="ヒラギノ角ゴ ProN W3" charset="-128"/>
        <a:cs typeface="ヒラギノ角ゴ ProN W3" charset="-128"/>
        <a:sym typeface="Arial" charset="0"/>
      </a:defRPr>
    </a:lvl5pPr>
    <a:lvl6pPr marL="2286000" algn="l" defTabSz="457200" rtl="0" eaLnBrk="1" latinLnBrk="0" hangingPunct="1">
      <a:defRPr sz="1200" kern="1200">
        <a:solidFill>
          <a:srgbClr val="000000"/>
        </a:solidFill>
        <a:latin typeface="Arial" charset="0"/>
        <a:ea typeface="ヒラギノ角ゴ ProN W3" charset="-128"/>
        <a:cs typeface="ヒラギノ角ゴ ProN W3" charset="-128"/>
        <a:sym typeface="Arial" charset="0"/>
      </a:defRPr>
    </a:lvl6pPr>
    <a:lvl7pPr marL="2743200" algn="l" defTabSz="457200" rtl="0" eaLnBrk="1" latinLnBrk="0" hangingPunct="1">
      <a:defRPr sz="1200" kern="1200">
        <a:solidFill>
          <a:srgbClr val="000000"/>
        </a:solidFill>
        <a:latin typeface="Arial" charset="0"/>
        <a:ea typeface="ヒラギノ角ゴ ProN W3" charset="-128"/>
        <a:cs typeface="ヒラギノ角ゴ ProN W3" charset="-128"/>
        <a:sym typeface="Arial" charset="0"/>
      </a:defRPr>
    </a:lvl7pPr>
    <a:lvl8pPr marL="3200400" algn="l" defTabSz="457200" rtl="0" eaLnBrk="1" latinLnBrk="0" hangingPunct="1">
      <a:defRPr sz="1200" kern="1200">
        <a:solidFill>
          <a:srgbClr val="000000"/>
        </a:solidFill>
        <a:latin typeface="Arial" charset="0"/>
        <a:ea typeface="ヒラギノ角ゴ ProN W3" charset="-128"/>
        <a:cs typeface="ヒラギノ角ゴ ProN W3" charset="-128"/>
        <a:sym typeface="Arial" charset="0"/>
      </a:defRPr>
    </a:lvl8pPr>
    <a:lvl9pPr marL="3657600" algn="l" defTabSz="457200" rtl="0" eaLnBrk="1" latinLnBrk="0" hangingPunct="1">
      <a:defRPr sz="1200" kern="1200">
        <a:solidFill>
          <a:srgbClr val="000000"/>
        </a:solidFill>
        <a:latin typeface="Arial" charset="0"/>
        <a:ea typeface="ヒラギノ角ゴ ProN W3" charset="-128"/>
        <a:cs typeface="ヒラギノ角ゴ ProN W3" charset="-128"/>
        <a:sym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A6A"/>
    <a:srgbClr val="FFCC66"/>
    <a:srgbClr val="FF6FC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67" autoAdjust="0"/>
    <p:restoredTop sz="88086" autoAdjust="0"/>
  </p:normalViewPr>
  <p:slideViewPr>
    <p:cSldViewPr>
      <p:cViewPr>
        <p:scale>
          <a:sx n="84" d="100"/>
          <a:sy n="84" d="100"/>
        </p:scale>
        <p:origin x="-1044" y="-15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F0B22AE-E50E-9443-9E8C-D0B75C8CD6E8}" type="datetimeFigureOut">
              <a:rPr lang="en-US" smtClean="0"/>
              <a:pPr/>
              <a:t>6/11/2012</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7CACB4DB-6852-3545-8C0B-47720AA473D3}"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75A29CD3-06D1-4C48-B4AE-AA0E8AE9C22B}" type="datetimeFigureOut">
              <a:rPr lang="en-US" smtClean="0"/>
              <a:pPr/>
              <a:t>6/11/2012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CDFABC47-96AF-944C-A446-847C8241C0EF}"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 and welcome to the NRAO webinar</a:t>
            </a:r>
            <a:r>
              <a:rPr lang="en-US" baseline="0" dirty="0" smtClean="0"/>
              <a:t> presentation</a:t>
            </a:r>
          </a:p>
          <a:p>
            <a:r>
              <a:rPr lang="en-US" baseline="0" dirty="0" smtClean="0"/>
              <a:t>… on planning ALMA Observations</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addition to data delivery to </a:t>
            </a:r>
            <a:r>
              <a:rPr lang="en-US" baseline="0" dirty="0" err="1" smtClean="0"/>
              <a:t>Pis</a:t>
            </a:r>
            <a:endParaRPr lang="en-US" baseline="0" dirty="0" smtClean="0"/>
          </a:p>
          <a:p>
            <a:r>
              <a:rPr lang="en-US" baseline="0" dirty="0" smtClean="0"/>
              <a:t>… we have released a number of data sets</a:t>
            </a:r>
          </a:p>
          <a:p>
            <a:r>
              <a:rPr lang="en-US" baseline="0" dirty="0" smtClean="0"/>
              <a:t>… obtained as part of the Science Verification program</a:t>
            </a:r>
          </a:p>
          <a:p>
            <a:endParaRPr lang="en-US" baseline="0" dirty="0" smtClean="0"/>
          </a:p>
          <a:p>
            <a:r>
              <a:rPr lang="en-US" baseline="0" dirty="0" smtClean="0"/>
              <a:t>You can see a list of released data here</a:t>
            </a:r>
          </a:p>
          <a:p>
            <a:r>
              <a:rPr lang="en-US" baseline="0" dirty="0" smtClean="0"/>
              <a:t>… you can download from the Science Portal</a:t>
            </a:r>
          </a:p>
          <a:p>
            <a:r>
              <a:rPr lang="en-US" baseline="0" dirty="0" smtClean="0"/>
              <a:t>… these include calibrated and </a:t>
            </a:r>
            <a:r>
              <a:rPr lang="en-US" baseline="0" dirty="0" err="1" smtClean="0"/>
              <a:t>uncalibrated</a:t>
            </a:r>
            <a:r>
              <a:rPr lang="en-US" baseline="0" dirty="0" smtClean="0"/>
              <a:t> data</a:t>
            </a:r>
          </a:p>
          <a:p>
            <a:r>
              <a:rPr lang="en-US" baseline="0" dirty="0" smtClean="0"/>
              <a:t>… and for a subset of these, guides explaining their reduction</a:t>
            </a:r>
          </a:p>
          <a:p>
            <a:r>
              <a:rPr lang="en-US" baseline="0" dirty="0" smtClean="0"/>
              <a:t>… and imaging are available in detail at this CASA guides website</a:t>
            </a:r>
          </a:p>
          <a:p>
            <a:endParaRPr lang="en-US" baseline="0" dirty="0" smtClean="0"/>
          </a:p>
        </p:txBody>
      </p:sp>
      <p:sp>
        <p:nvSpPr>
          <p:cNvPr id="4" name="Slide Number Placeholder 3"/>
          <p:cNvSpPr>
            <a:spLocks noGrp="1"/>
          </p:cNvSpPr>
          <p:nvPr>
            <p:ph type="sldNum" sz="quarter" idx="10"/>
          </p:nvPr>
        </p:nvSpPr>
        <p:spPr/>
        <p:txBody>
          <a:bodyPr/>
          <a:lstStyle/>
          <a:p>
            <a:fld id="{CDFABC47-96AF-944C-A446-847C8241C0E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Here I’m showing you a particularly striking example</a:t>
            </a:r>
          </a:p>
          <a:p>
            <a:r>
              <a:rPr lang="en-US" baseline="0" dirty="0" smtClean="0"/>
              <a:t>… obtained as part of this science verification program</a:t>
            </a:r>
          </a:p>
          <a:p>
            <a:r>
              <a:rPr lang="en-US" baseline="0" dirty="0" smtClean="0"/>
              <a:t>… images of molecular gas in the merging the Antennae Galaxies</a:t>
            </a:r>
          </a:p>
          <a:p>
            <a:endParaRPr lang="en-US" baseline="0" dirty="0" smtClean="0"/>
          </a:p>
          <a:p>
            <a:r>
              <a:rPr lang="en-US" baseline="0" dirty="0" smtClean="0"/>
              <a:t>In a limited, roughly 11 telescope, configuration</a:t>
            </a:r>
          </a:p>
          <a:p>
            <a:r>
              <a:rPr lang="en-US" baseline="0" dirty="0" smtClean="0"/>
              <a:t>… ALMA imaged low-J CO emission in three transitions</a:t>
            </a:r>
          </a:p>
          <a:p>
            <a:r>
              <a:rPr lang="en-US" baseline="0" dirty="0" smtClean="0"/>
              <a:t>… across the body of these nearest colliding galaxies</a:t>
            </a:r>
          </a:p>
          <a:p>
            <a:r>
              <a:rPr lang="en-US" baseline="0" dirty="0" smtClean="0"/>
              <a:t>… and even in this limited mode, the results are a just fantastic view</a:t>
            </a:r>
          </a:p>
          <a:p>
            <a:r>
              <a:rPr lang="en-US" baseline="0" dirty="0" smtClean="0"/>
              <a:t>… of the dense-star-forming gas in a major merger</a:t>
            </a:r>
          </a:p>
          <a:p>
            <a:endParaRPr lang="en-US" baseline="0" dirty="0" smtClean="0"/>
          </a:p>
          <a:p>
            <a:r>
              <a:rPr lang="en-US" baseline="0" dirty="0" smtClean="0"/>
              <a:t>You can see that in these images here</a:t>
            </a:r>
          </a:p>
          <a:p>
            <a:r>
              <a:rPr lang="en-US" baseline="0" dirty="0" smtClean="0"/>
              <a:t>… where you can see that we have sufficient resolution </a:t>
            </a:r>
          </a:p>
          <a:p>
            <a:r>
              <a:rPr lang="en-US" baseline="0" dirty="0" smtClean="0"/>
              <a:t>… to pick out individual star-forming clouds and complexes</a:t>
            </a:r>
          </a:p>
        </p:txBody>
      </p:sp>
      <p:sp>
        <p:nvSpPr>
          <p:cNvPr id="4" name="Slide Number Placeholder 3"/>
          <p:cNvSpPr>
            <a:spLocks noGrp="1"/>
          </p:cNvSpPr>
          <p:nvPr>
            <p:ph type="sldNum" sz="quarter" idx="10"/>
          </p:nvPr>
        </p:nvSpPr>
        <p:spPr/>
        <p:txBody>
          <a:bodyPr/>
          <a:lstStyle/>
          <a:p>
            <a:fld id="{36B50AE3-ECCF-6747-80C4-A7EAEB8462B1}"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(SKIP, I think – maybe replace</a:t>
            </a:r>
            <a:r>
              <a:rPr lang="en-US" baseline="0" dirty="0" smtClean="0"/>
              <a:t> with BR1202</a:t>
            </a:r>
            <a:r>
              <a:rPr lang="en-US" dirty="0" smtClean="0"/>
              <a:t>)</a:t>
            </a:r>
          </a:p>
          <a:p>
            <a:endParaRPr lang="en-US" dirty="0" smtClean="0"/>
          </a:p>
          <a:p>
            <a:r>
              <a:rPr lang="en-US" dirty="0" smtClean="0"/>
              <a:t>You can see the same power at</a:t>
            </a:r>
            <a:r>
              <a:rPr lang="en-US" baseline="0" dirty="0" smtClean="0"/>
              <a:t> work in these just-released data</a:t>
            </a:r>
          </a:p>
          <a:p>
            <a:r>
              <a:rPr lang="en-US" baseline="0" dirty="0" smtClean="0"/>
              <a:t>… on M100, a bright Virgo cluster spiral galaxy</a:t>
            </a:r>
          </a:p>
          <a:p>
            <a:endParaRPr lang="en-US" baseline="0" dirty="0" smtClean="0"/>
          </a:p>
          <a:p>
            <a:r>
              <a:rPr lang="en-US" baseline="0" dirty="0" smtClean="0"/>
              <a:t>This is a big, 50-point mosaic</a:t>
            </a:r>
          </a:p>
          <a:p>
            <a:r>
              <a:rPr lang="en-US" baseline="0" dirty="0" smtClean="0"/>
              <a:t>… obtained in about 6 hours using 13 antennas</a:t>
            </a:r>
          </a:p>
          <a:p>
            <a:r>
              <a:rPr lang="en-US" baseline="0" dirty="0" smtClean="0"/>
              <a:t>… so spending a total of around 7 minutes per point</a:t>
            </a:r>
          </a:p>
          <a:p>
            <a:endParaRPr lang="en-US" baseline="0" dirty="0" smtClean="0"/>
          </a:p>
          <a:p>
            <a:r>
              <a:rPr lang="en-US" baseline="0" dirty="0" smtClean="0"/>
              <a:t>Again, you see the distribution of star forming gas in detail</a:t>
            </a:r>
          </a:p>
          <a:p>
            <a:r>
              <a:rPr lang="en-US" baseline="0" dirty="0" smtClean="0"/>
              <a:t>… including individual star-forming knots</a:t>
            </a:r>
          </a:p>
          <a:p>
            <a:r>
              <a:rPr lang="en-US" baseline="0" dirty="0" smtClean="0"/>
              <a:t>… along sharp, well-defined spiral arms</a:t>
            </a:r>
          </a:p>
          <a:p>
            <a:endParaRPr lang="en-US" baseline="0" dirty="0" smtClean="0"/>
          </a:p>
        </p:txBody>
      </p:sp>
      <p:sp>
        <p:nvSpPr>
          <p:cNvPr id="4" name="Slide Number Placeholder 3"/>
          <p:cNvSpPr>
            <a:spLocks noGrp="1"/>
          </p:cNvSpPr>
          <p:nvPr>
            <p:ph type="sldNum" sz="quarter" idx="10"/>
          </p:nvPr>
        </p:nvSpPr>
        <p:spPr/>
        <p:txBody>
          <a:bodyPr/>
          <a:lstStyle/>
          <a:p>
            <a:fld id="{36B50AE3-ECCF-6747-80C4-A7EAEB8462B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here you can see the press release version</a:t>
            </a:r>
          </a:p>
          <a:p>
            <a:r>
              <a:rPr lang="en-US" dirty="0" smtClean="0"/>
              <a:t>… of one of the first data</a:t>
            </a:r>
            <a:r>
              <a:rPr lang="en-US" baseline="0" dirty="0" smtClean="0"/>
              <a:t> delivered to a PI</a:t>
            </a:r>
          </a:p>
          <a:p>
            <a:endParaRPr lang="en-US" baseline="0" dirty="0" smtClean="0"/>
          </a:p>
          <a:p>
            <a:r>
              <a:rPr lang="en-US" baseline="0" dirty="0" smtClean="0"/>
              <a:t>This is ALMA imaging of the debris disk around</a:t>
            </a:r>
          </a:p>
          <a:p>
            <a:r>
              <a:rPr lang="en-US" baseline="0" dirty="0" smtClean="0"/>
              <a:t>… the nearby star </a:t>
            </a:r>
            <a:r>
              <a:rPr lang="en-US" baseline="0" dirty="0" err="1" smtClean="0"/>
              <a:t>Fomalhaut</a:t>
            </a:r>
            <a:r>
              <a:rPr lang="en-US" baseline="0" dirty="0" smtClean="0"/>
              <a:t> in vanilla</a:t>
            </a:r>
          </a:p>
          <a:p>
            <a:r>
              <a:rPr lang="en-US" baseline="0" dirty="0" smtClean="0"/>
              <a:t>… you can even see </a:t>
            </a:r>
            <a:r>
              <a:rPr lang="en-US" baseline="0" dirty="0" err="1" smtClean="0"/>
              <a:t>photospheric</a:t>
            </a:r>
            <a:r>
              <a:rPr lang="en-US" baseline="0" dirty="0" smtClean="0"/>
              <a:t> emission from the star</a:t>
            </a:r>
          </a:p>
          <a:p>
            <a:r>
              <a:rPr lang="en-US" baseline="0" dirty="0" smtClean="0"/>
              <a:t>… ALMA picks up dust emission from the debris disk</a:t>
            </a:r>
          </a:p>
          <a:p>
            <a:r>
              <a:rPr lang="en-US" baseline="0" dirty="0" smtClean="0"/>
              <a:t>… which you can see here in scattered light</a:t>
            </a:r>
          </a:p>
          <a:p>
            <a:r>
              <a:rPr lang="en-US" baseline="0" dirty="0" smtClean="0"/>
              <a:t>… from HST imaging.</a:t>
            </a:r>
          </a:p>
          <a:p>
            <a:endParaRPr lang="en-US" baseline="0" dirty="0" smtClean="0"/>
          </a:p>
          <a:p>
            <a:r>
              <a:rPr lang="en-US" baseline="0" dirty="0" smtClean="0"/>
              <a:t>You get a direct view of the dust disk here</a:t>
            </a:r>
          </a:p>
          <a:p>
            <a:r>
              <a:rPr lang="en-US" baseline="0" dirty="0" smtClean="0"/>
              <a:t>… and some prospect soon, for ALMA to see a sign</a:t>
            </a:r>
          </a:p>
          <a:p>
            <a:r>
              <a:rPr lang="en-US" baseline="0" dirty="0" smtClean="0"/>
              <a:t>… of the planet located up here</a:t>
            </a:r>
          </a:p>
          <a:p>
            <a:r>
              <a:rPr lang="en-US" baseline="0" dirty="0" err="1" smtClean="0"/>
              <a:t>ALMA’s</a:t>
            </a:r>
            <a:r>
              <a:rPr lang="en-US" baseline="0" dirty="0" smtClean="0"/>
              <a:t> high angular resolution and excellent surface brightness sensitivity allows it to rule out a </a:t>
            </a:r>
            <a:r>
              <a:rPr lang="en-US" baseline="0" dirty="0" err="1" smtClean="0"/>
              <a:t>Fomalhaut</a:t>
            </a:r>
            <a:r>
              <a:rPr lang="en-US" baseline="0" dirty="0" smtClean="0"/>
              <a:t> disk which is dynamically hot, like the </a:t>
            </a:r>
            <a:r>
              <a:rPr lang="en-US" baseline="0" dirty="0" err="1" smtClean="0"/>
              <a:t>Kuiper</a:t>
            </a:r>
            <a:r>
              <a:rPr lang="en-US" baseline="0" dirty="0" smtClean="0"/>
              <a:t> Belt, favoring instead a cold disk like the rings of the outer planets shepherded by small bodies.</a:t>
            </a:r>
          </a:p>
        </p:txBody>
      </p:sp>
      <p:sp>
        <p:nvSpPr>
          <p:cNvPr id="4" name="Slide Number Placeholder 3"/>
          <p:cNvSpPr>
            <a:spLocks noGrp="1"/>
          </p:cNvSpPr>
          <p:nvPr>
            <p:ph type="sldNum" sz="quarter" idx="10"/>
          </p:nvPr>
        </p:nvSpPr>
        <p:spPr/>
        <p:txBody>
          <a:bodyPr/>
          <a:lstStyle/>
          <a:p>
            <a:fld id="{CDFABC47-96AF-944C-A446-847C8241C0E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that’s where we are</a:t>
            </a:r>
          </a:p>
          <a:p>
            <a:r>
              <a:rPr lang="en-US" baseline="0" dirty="0" smtClean="0"/>
              <a:t>… you’re presumably here </a:t>
            </a:r>
          </a:p>
          <a:p>
            <a:r>
              <a:rPr lang="en-US" baseline="0" dirty="0" smtClean="0"/>
              <a:t>… because you are interested in the upcoming call for proposals</a:t>
            </a:r>
          </a:p>
          <a:p>
            <a:r>
              <a:rPr lang="en-US" baseline="0" dirty="0" smtClean="0"/>
              <a:t>… what we call Cycle 1</a:t>
            </a:r>
          </a:p>
          <a:p>
            <a:endParaRPr lang="en-US" baseline="0" dirty="0" smtClean="0"/>
          </a:p>
          <a:p>
            <a:r>
              <a:rPr lang="en-US" baseline="0" dirty="0" smtClean="0"/>
              <a:t>Here  are the basics</a:t>
            </a:r>
          </a:p>
          <a:p>
            <a:r>
              <a:rPr lang="en-US" baseline="0" dirty="0" smtClean="0"/>
              <a:t>… the deadline is July 12, one month from today</a:t>
            </a:r>
          </a:p>
          <a:p>
            <a:r>
              <a:rPr lang="en-US" baseline="0" dirty="0" smtClean="0"/>
              <a:t>… with about 800 hours expected to be awarded for the main 12-m array</a:t>
            </a:r>
          </a:p>
          <a:p>
            <a:r>
              <a:rPr lang="en-US" baseline="0" dirty="0" smtClean="0"/>
              <a:t>… the 12-m array for Cycle 1 will consist of 32 antennas</a:t>
            </a:r>
          </a:p>
          <a:p>
            <a:endParaRPr lang="en-US" baseline="0" dirty="0" smtClean="0"/>
          </a:p>
          <a:p>
            <a:r>
              <a:rPr lang="en-US" baseline="0" dirty="0" smtClean="0"/>
              <a:t>And the major new addition is the Atacama Compact Array</a:t>
            </a:r>
          </a:p>
          <a:p>
            <a:r>
              <a:rPr lang="en-US" baseline="0" dirty="0" smtClean="0"/>
              <a:t>… which can be used to supplement the spatial frequency coverage</a:t>
            </a:r>
          </a:p>
          <a:p>
            <a:r>
              <a:rPr lang="en-US" baseline="0" dirty="0" smtClean="0"/>
              <a:t>… of the 12-m array, giving better short-spacing and total flux recovery</a:t>
            </a:r>
          </a:p>
          <a:p>
            <a:r>
              <a:rPr lang="en-US" baseline="0" dirty="0" smtClean="0"/>
              <a:t>… there is expected to be enough ACA time available so that</a:t>
            </a:r>
          </a:p>
          <a:p>
            <a:r>
              <a:rPr lang="en-US" baseline="0" dirty="0" smtClean="0"/>
              <a:t>… about one third of approved 12-m proposal</a:t>
            </a:r>
          </a:p>
          <a:p>
            <a:endParaRPr lang="en-US" baseline="0" dirty="0" smtClean="0"/>
          </a:p>
          <a:p>
            <a:r>
              <a:rPr lang="en-US" baseline="0" dirty="0" smtClean="0"/>
              <a:t>Maximum baselines now extend from 160 to 1 km in several configurations</a:t>
            </a:r>
          </a:p>
          <a:p>
            <a:r>
              <a:rPr lang="en-US" baseline="0" dirty="0" smtClean="0"/>
              <a:t>… and the four receiver bands that I mentioned will be available</a:t>
            </a:r>
          </a:p>
          <a:p>
            <a:endParaRPr lang="en-US" baseline="0" dirty="0" smtClean="0"/>
          </a:p>
          <a:p>
            <a:r>
              <a:rPr lang="en-US" dirty="0" smtClean="0"/>
              <a:t>800 for 12m array is what TAC will allocate. 800 hours of ACA also, 3x 12m time ==&gt; only ~1/3 of high </a:t>
            </a:r>
            <a:r>
              <a:rPr lang="en-US" dirty="0" err="1" smtClean="0"/>
              <a:t>prio</a:t>
            </a:r>
            <a:r>
              <a:rPr lang="en-US" dirty="0" smtClean="0"/>
              <a:t> proposals can have ACA time</a:t>
            </a:r>
            <a:endParaRPr lang="en-US" baseline="0" dirty="0" smtClean="0"/>
          </a:p>
        </p:txBody>
      </p:sp>
      <p:sp>
        <p:nvSpPr>
          <p:cNvPr id="4" name="Slide Number Placeholder 3"/>
          <p:cNvSpPr>
            <a:spLocks noGrp="1"/>
          </p:cNvSpPr>
          <p:nvPr>
            <p:ph type="sldNum" sz="quarter" idx="10"/>
          </p:nvPr>
        </p:nvSpPr>
        <p:spPr/>
        <p:txBody>
          <a:bodyPr/>
          <a:lstStyle/>
          <a:p>
            <a:fld id="{CDFABC47-96AF-944C-A446-847C8241C0E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Okay, so that’s roughly where we are</a:t>
            </a:r>
          </a:p>
          <a:p>
            <a:r>
              <a:rPr lang="en-US" baseline="0" dirty="0" smtClean="0"/>
              <a:t>... for the rest of the talk, I’m going to step you through</a:t>
            </a:r>
          </a:p>
          <a:p>
            <a:r>
              <a:rPr lang="en-US" baseline="0" dirty="0" smtClean="0"/>
              <a:t>… the key decisions that you need to make</a:t>
            </a:r>
          </a:p>
          <a:p>
            <a:r>
              <a:rPr lang="en-US" baseline="0" dirty="0" smtClean="0"/>
              <a:t>… as you prepare an ALMA proposal</a:t>
            </a:r>
          </a:p>
          <a:p>
            <a:r>
              <a:rPr lang="en-US" baseline="0" dirty="0" smtClean="0"/>
              <a:t>… to take advantage of the Cycle 1 capabilities to do your science</a:t>
            </a:r>
          </a:p>
          <a:p>
            <a:endParaRPr lang="en-US" baseline="0" dirty="0" smtClean="0"/>
          </a:p>
        </p:txBody>
      </p:sp>
      <p:sp>
        <p:nvSpPr>
          <p:cNvPr id="4" name="Slide Number Placeholder 3"/>
          <p:cNvSpPr>
            <a:spLocks noGrp="1"/>
          </p:cNvSpPr>
          <p:nvPr>
            <p:ph type="sldNum" sz="quarter" idx="10"/>
          </p:nvPr>
        </p:nvSpPr>
        <p:spPr/>
        <p:txBody>
          <a:bodyPr/>
          <a:lstStyle/>
          <a:p>
            <a:fld id="{CDFABC47-96AF-944C-A446-847C8241C0E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I’ll emphasize the technical decisions</a:t>
            </a:r>
          </a:p>
          <a:p>
            <a:r>
              <a:rPr lang="en-US" baseline="0" dirty="0" smtClean="0"/>
              <a:t>… and structure of the proposal</a:t>
            </a:r>
          </a:p>
          <a:p>
            <a:r>
              <a:rPr lang="en-US" baseline="0" dirty="0" smtClean="0"/>
              <a:t>… rather than going into a lot of GUI details</a:t>
            </a:r>
          </a:p>
          <a:p>
            <a:endParaRPr lang="en-US" baseline="0" dirty="0" smtClean="0"/>
          </a:p>
          <a:p>
            <a:r>
              <a:rPr lang="en-US" baseline="0" dirty="0" smtClean="0"/>
              <a:t>For a practical introduction to the graphical user interface</a:t>
            </a:r>
          </a:p>
          <a:p>
            <a:r>
              <a:rPr lang="en-US" baseline="0" dirty="0" smtClean="0"/>
              <a:t>… and the details of the ALMA Observing Tool</a:t>
            </a:r>
          </a:p>
          <a:p>
            <a:endParaRPr lang="en-US" baseline="0" dirty="0" smtClean="0"/>
          </a:p>
          <a:p>
            <a:r>
              <a:rPr lang="en-US" baseline="0" dirty="0" smtClean="0"/>
              <a:t>Let me refer you to the excellent series</a:t>
            </a:r>
          </a:p>
          <a:p>
            <a:r>
              <a:rPr lang="en-US" baseline="0" dirty="0" smtClean="0"/>
              <a:t>… of video tutorials</a:t>
            </a:r>
          </a:p>
          <a:p>
            <a:r>
              <a:rPr lang="en-US" baseline="0" dirty="0" smtClean="0"/>
              <a:t>… designed to introduce you to the Observing Tool</a:t>
            </a:r>
          </a:p>
          <a:p>
            <a:endParaRPr lang="en-US" baseline="0" dirty="0" smtClean="0"/>
          </a:p>
          <a:p>
            <a:r>
              <a:rPr lang="en-US" baseline="0" dirty="0" smtClean="0"/>
              <a:t>These can be found on the web </a:t>
            </a:r>
          </a:p>
          <a:p>
            <a:r>
              <a:rPr lang="en-US" baseline="0" dirty="0" smtClean="0"/>
              <a:t>… at the ALMA science portal</a:t>
            </a:r>
          </a:p>
          <a:p>
            <a:r>
              <a:rPr lang="en-US" baseline="0" dirty="0" smtClean="0"/>
              <a:t>… at the URL shown here</a:t>
            </a:r>
            <a:endParaRPr lang="en-US" dirty="0" smtClean="0"/>
          </a:p>
        </p:txBody>
      </p:sp>
      <p:sp>
        <p:nvSpPr>
          <p:cNvPr id="4" name="Slide Number Placeholder 3"/>
          <p:cNvSpPr>
            <a:spLocks noGrp="1"/>
          </p:cNvSpPr>
          <p:nvPr>
            <p:ph type="sldNum" sz="quarter" idx="10"/>
          </p:nvPr>
        </p:nvSpPr>
        <p:spPr/>
        <p:txBody>
          <a:bodyPr/>
          <a:lstStyle/>
          <a:p>
            <a:fld id="{CDFABC47-96AF-944C-A446-847C8241C0E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I’ll step through here</a:t>
            </a:r>
          </a:p>
          <a:p>
            <a:r>
              <a:rPr lang="en-US" dirty="0" smtClean="0"/>
              <a:t>… are</a:t>
            </a:r>
            <a:r>
              <a:rPr lang="en-US" baseline="0" dirty="0" smtClean="0"/>
              <a:t> the decisions you need to make</a:t>
            </a:r>
          </a:p>
          <a:p>
            <a:r>
              <a:rPr lang="en-US" baseline="0" dirty="0" smtClean="0"/>
              <a:t>… when putting together the proposal</a:t>
            </a:r>
          </a:p>
          <a:p>
            <a:endParaRPr lang="en-US" baseline="0" dirty="0" smtClean="0"/>
          </a:p>
          <a:p>
            <a:r>
              <a:rPr lang="en-US" baseline="0" dirty="0" smtClean="0"/>
              <a:t>In the ALMA framework</a:t>
            </a:r>
          </a:p>
          <a:p>
            <a:r>
              <a:rPr lang="en-US" baseline="0" dirty="0" smtClean="0"/>
              <a:t>… these decisions are organized together</a:t>
            </a:r>
          </a:p>
          <a:p>
            <a:r>
              <a:rPr lang="en-US" baseline="0" dirty="0" smtClean="0"/>
              <a:t>… into units called Science Goals</a:t>
            </a:r>
          </a:p>
          <a:p>
            <a:r>
              <a:rPr lang="en-US" baseline="0" dirty="0" smtClean="0"/>
              <a:t>… and that’s where I’ll start </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a science goal is the basic unit within a proposal for ALMA</a:t>
            </a:r>
          </a:p>
          <a:p>
            <a:r>
              <a:rPr lang="en-US" baseline="0" dirty="0" smtClean="0"/>
              <a:t>… a science goal is defined as a request for observations</a:t>
            </a:r>
          </a:p>
          <a:p>
            <a:r>
              <a:rPr lang="en-US" baseline="0" dirty="0" smtClean="0"/>
              <a:t>… that use one </a:t>
            </a:r>
            <a:r>
              <a:rPr lang="en-US" baseline="0" dirty="0" err="1" smtClean="0"/>
              <a:t>correlator</a:t>
            </a:r>
            <a:r>
              <a:rPr lang="en-US" baseline="0" dirty="0" smtClean="0"/>
              <a:t> and front end setting</a:t>
            </a:r>
          </a:p>
          <a:p>
            <a:r>
              <a:rPr lang="en-US" baseline="0" dirty="0" smtClean="0"/>
              <a:t>... (so one receiver band)</a:t>
            </a:r>
          </a:p>
          <a:p>
            <a:r>
              <a:rPr lang="en-US" baseline="0" dirty="0" smtClean="0"/>
              <a:t>… meaning effective one “spectral set up”</a:t>
            </a:r>
          </a:p>
          <a:p>
            <a:endParaRPr lang="en-US" baseline="0" dirty="0" smtClean="0"/>
          </a:p>
          <a:p>
            <a:r>
              <a:rPr lang="en-US" baseline="0" dirty="0" smtClean="0"/>
              <a:t>A science goal is subject single set of control parameters</a:t>
            </a:r>
          </a:p>
          <a:p>
            <a:r>
              <a:rPr lang="en-US" baseline="0" dirty="0" smtClean="0"/>
              <a:t>… so one target RMS, one angular resolution, one target sensitivity</a:t>
            </a:r>
          </a:p>
          <a:p>
            <a:endParaRPr lang="en-US" baseline="0" dirty="0" smtClean="0"/>
          </a:p>
          <a:p>
            <a:r>
              <a:rPr lang="en-US" baseline="0" dirty="0" smtClean="0"/>
              <a:t>And it uses one mapping strategy</a:t>
            </a:r>
          </a:p>
          <a:p>
            <a:r>
              <a:rPr lang="en-US" baseline="0" dirty="0" smtClean="0"/>
              <a:t>… mosaic, offsets, etc.</a:t>
            </a:r>
          </a:p>
          <a:p>
            <a:endParaRPr lang="en-US" baseline="0" dirty="0" smtClean="0"/>
          </a:p>
          <a:p>
            <a:r>
              <a:rPr lang="en-US" baseline="0" dirty="0" smtClean="0"/>
              <a:t>A science goal can target up to 15 sources</a:t>
            </a:r>
          </a:p>
          <a:p>
            <a:r>
              <a:rPr lang="en-US" baseline="0" dirty="0" smtClean="0"/>
              <a:t>… but they need to be within 15 degrees of each other on the sky</a:t>
            </a:r>
          </a:p>
          <a:p>
            <a:r>
              <a:rPr lang="en-US" baseline="0" dirty="0" smtClean="0"/>
              <a:t>…this is fewer targets total than in Cyc0!!!</a:t>
            </a:r>
          </a:p>
        </p:txBody>
      </p:sp>
      <p:sp>
        <p:nvSpPr>
          <p:cNvPr id="4" name="Slide Number Placeholder 3"/>
          <p:cNvSpPr>
            <a:spLocks noGrp="1"/>
          </p:cNvSpPr>
          <p:nvPr>
            <p:ph type="sldNum" sz="quarter" idx="10"/>
          </p:nvPr>
        </p:nvSpPr>
        <p:spPr/>
        <p:txBody>
          <a:bodyPr/>
          <a:lstStyle/>
          <a:p>
            <a:fld id="{CDFABC47-96AF-944C-A446-847C8241C0E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You are allowed up to five science goals per proposal</a:t>
            </a:r>
          </a:p>
          <a:p>
            <a:r>
              <a:rPr lang="en-US" baseline="0" dirty="0" smtClean="0"/>
              <a:t>… in the upcoming proposal round</a:t>
            </a:r>
          </a:p>
          <a:p>
            <a:r>
              <a:rPr lang="en-US" baseline="0" dirty="0" smtClean="0"/>
              <a:t>… like I said, these are the basic unit</a:t>
            </a:r>
          </a:p>
          <a:p>
            <a:r>
              <a:rPr lang="en-US" baseline="0" dirty="0" smtClean="0"/>
              <a:t>… beneath the proposal level</a:t>
            </a:r>
          </a:p>
          <a:p>
            <a:r>
              <a:rPr lang="en-US" baseline="0" dirty="0" smtClean="0"/>
              <a:t>… you can see that in this OT screenshot here</a:t>
            </a:r>
          </a:p>
          <a:p>
            <a:endParaRPr lang="en-US" baseline="0" dirty="0" smtClean="0"/>
          </a:p>
          <a:p>
            <a:r>
              <a:rPr lang="en-US" baseline="0" dirty="0" smtClean="0"/>
              <a:t>And defining these represents the technical side</a:t>
            </a:r>
          </a:p>
          <a:p>
            <a:r>
              <a:rPr lang="en-US" baseline="0" dirty="0" smtClean="0"/>
              <a:t>… of preparing an ALMA proposal</a:t>
            </a:r>
          </a:p>
          <a:p>
            <a:endParaRPr lang="en-US" baseline="0" dirty="0" smtClean="0"/>
          </a:p>
        </p:txBody>
      </p:sp>
      <p:sp>
        <p:nvSpPr>
          <p:cNvPr id="4" name="Slide Number Placeholder 3"/>
          <p:cNvSpPr>
            <a:spLocks noGrp="1"/>
          </p:cNvSpPr>
          <p:nvPr>
            <p:ph type="sldNum" sz="quarter" idx="10"/>
          </p:nvPr>
        </p:nvSpPr>
        <p:spPr/>
        <p:txBody>
          <a:bodyPr/>
          <a:lstStyle/>
          <a:p>
            <a:fld id="{CDFABC47-96AF-944C-A446-847C8241C0E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talk will take about 40 minutes and has</a:t>
            </a:r>
            <a:r>
              <a:rPr lang="en-US" baseline="0" dirty="0" smtClean="0"/>
              <a:t> two main parts</a:t>
            </a:r>
          </a:p>
          <a:p>
            <a:endParaRPr lang="en-US" baseline="0" dirty="0" smtClean="0"/>
          </a:p>
          <a:p>
            <a:r>
              <a:rPr lang="en-US" baseline="0" dirty="0" smtClean="0"/>
              <a:t>I will begin by giving you a quick update</a:t>
            </a:r>
          </a:p>
          <a:p>
            <a:r>
              <a:rPr lang="en-US" baseline="0" dirty="0" smtClean="0"/>
              <a:t>… on the status of the ALMA project</a:t>
            </a:r>
          </a:p>
          <a:p>
            <a:r>
              <a:rPr lang="en-US" baseline="0" dirty="0" smtClean="0"/>
              <a:t>… and the capabilities offered at the upcoming July 12 deadline</a:t>
            </a:r>
          </a:p>
          <a:p>
            <a:endParaRPr lang="en-US" baseline="0" dirty="0" smtClean="0"/>
          </a:p>
          <a:p>
            <a:r>
              <a:rPr lang="en-US" baseline="0" dirty="0" smtClean="0"/>
              <a:t>After that, I’ll step through the key decisions that you need to make</a:t>
            </a:r>
          </a:p>
          <a:p>
            <a:r>
              <a:rPr lang="en-US" baseline="0" dirty="0" smtClean="0"/>
              <a:t>… as you prepare an ALMA proposal</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Defining</a:t>
            </a:r>
            <a:r>
              <a:rPr lang="en-US" baseline="0" dirty="0" smtClean="0"/>
              <a:t> a science goal has three key aspects</a:t>
            </a:r>
          </a:p>
          <a:p>
            <a:r>
              <a:rPr lang="en-US" baseline="0" dirty="0" smtClean="0"/>
              <a:t>… the spectral setup</a:t>
            </a:r>
          </a:p>
          <a:p>
            <a:r>
              <a:rPr lang="en-US" baseline="0" dirty="0" smtClean="0"/>
              <a:t>… the spatial setup</a:t>
            </a:r>
          </a:p>
          <a:p>
            <a:r>
              <a:rPr lang="en-US" baseline="0" dirty="0" smtClean="0"/>
              <a:t>… and the control and performance parameters</a:t>
            </a:r>
          </a:p>
          <a:p>
            <a:endParaRPr lang="en-US" baseline="0" dirty="0" smtClean="0"/>
          </a:p>
          <a:p>
            <a:r>
              <a:rPr lang="en-US" baseline="0" dirty="0" smtClean="0"/>
              <a:t>Let’s start with the spectral setup</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I mentioned a couple times</a:t>
            </a:r>
          </a:p>
          <a:p>
            <a:r>
              <a:rPr lang="en-US" baseline="0" dirty="0" smtClean="0"/>
              <a:t>… ALMA currently has four receiver bands</a:t>
            </a:r>
          </a:p>
          <a:p>
            <a:r>
              <a:rPr lang="en-US" baseline="0" dirty="0" smtClean="0"/>
              <a:t>… on all telescopes</a:t>
            </a:r>
          </a:p>
          <a:p>
            <a:endParaRPr lang="en-US" baseline="0" dirty="0" smtClean="0"/>
          </a:p>
          <a:p>
            <a:r>
              <a:rPr lang="en-US" baseline="0" dirty="0" smtClean="0"/>
              <a:t>These are shown in this table here</a:t>
            </a:r>
          </a:p>
          <a:p>
            <a:r>
              <a:rPr lang="en-US" baseline="0" dirty="0" smtClean="0"/>
              <a:t>… and roughly target 100, 250, 350, and 650 GHz</a:t>
            </a:r>
          </a:p>
          <a:p>
            <a:endParaRPr lang="en-US" baseline="0" dirty="0" smtClean="0"/>
          </a:p>
          <a:p>
            <a:r>
              <a:rPr lang="en-US" baseline="0" dirty="0" smtClean="0"/>
              <a:t>When you pick a band to work in</a:t>
            </a:r>
          </a:p>
          <a:p>
            <a:r>
              <a:rPr lang="en-US" baseline="0" dirty="0" smtClean="0"/>
              <a:t>… it’s important to keep in mind</a:t>
            </a:r>
          </a:p>
          <a:p>
            <a:r>
              <a:rPr lang="en-US" baseline="0" dirty="0" smtClean="0"/>
              <a:t>… that the observing frequency dictates not only</a:t>
            </a:r>
          </a:p>
          <a:p>
            <a:r>
              <a:rPr lang="en-US" baseline="0" dirty="0" smtClean="0"/>
              <a:t>… the lines or part of the SED you access</a:t>
            </a:r>
          </a:p>
          <a:p>
            <a:r>
              <a:rPr lang="en-US" baseline="0" dirty="0" smtClean="0"/>
              <a:t>… but also the angular resolution and field of view</a:t>
            </a:r>
          </a:p>
          <a:p>
            <a:r>
              <a:rPr lang="en-US" baseline="0" dirty="0" smtClean="0"/>
              <a:t>… of the telescope</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Aside from choice of band</a:t>
            </a:r>
          </a:p>
          <a:p>
            <a:r>
              <a:rPr lang="en-US" baseline="0" dirty="0" smtClean="0"/>
              <a:t>… there are several important aspects of the ALMA receivers that you need to be aware of</a:t>
            </a:r>
          </a:p>
          <a:p>
            <a:r>
              <a:rPr lang="en-US" baseline="0" dirty="0" smtClean="0"/>
              <a:t>… I’ll step through them here using an example figure</a:t>
            </a:r>
          </a:p>
          <a:p>
            <a:r>
              <a:rPr lang="en-US" baseline="0" dirty="0" smtClean="0"/>
              <a:t>… from the technical handbook</a:t>
            </a:r>
          </a:p>
          <a:p>
            <a:endParaRPr lang="en-US" baseline="0" dirty="0" smtClean="0"/>
          </a:p>
          <a:p>
            <a:r>
              <a:rPr lang="en-US" baseline="0" dirty="0" smtClean="0"/>
              <a:t>The atmospheric transparency figure is from the Proposer’s Guide Chapter 3.2.</a:t>
            </a:r>
          </a:p>
        </p:txBody>
      </p:sp>
      <p:sp>
        <p:nvSpPr>
          <p:cNvPr id="4" name="Slide Number Placeholder 3"/>
          <p:cNvSpPr>
            <a:spLocks noGrp="1"/>
          </p:cNvSpPr>
          <p:nvPr>
            <p:ph type="sldNum" sz="quarter" idx="10"/>
          </p:nvPr>
        </p:nvSpPr>
        <p:spPr/>
        <p:txBody>
          <a:bodyPr/>
          <a:lstStyle/>
          <a:p>
            <a:fld id="{CDFABC47-96AF-944C-A446-847C8241C0E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first,</a:t>
            </a:r>
            <a:r>
              <a:rPr lang="en-US" baseline="0" dirty="0" smtClean="0"/>
              <a:t> the receivers are each sensitive to two separate ranges of sky frequencies</a:t>
            </a:r>
          </a:p>
          <a:p>
            <a:r>
              <a:rPr lang="en-US" baseline="0" dirty="0" smtClean="0"/>
              <a:t>… called sidebands and referred to as “upper” or “lower”</a:t>
            </a:r>
          </a:p>
          <a:p>
            <a:r>
              <a:rPr lang="en-US" baseline="0" dirty="0" smtClean="0"/>
              <a:t>… you can ONLY observe inside these sidebands</a:t>
            </a:r>
          </a:p>
          <a:p>
            <a:r>
              <a:rPr lang="en-US" baseline="0" dirty="0" smtClean="0"/>
              <a:t>… but you can observe both at once</a:t>
            </a:r>
          </a:p>
          <a:p>
            <a:endParaRPr lang="en-US" baseline="0" dirty="0" smtClean="0"/>
          </a:p>
          <a:p>
            <a:r>
              <a:rPr lang="en-US" baseline="0" dirty="0" smtClean="0"/>
              <a:t>The width of these sidebands varies between the bands</a:t>
            </a:r>
          </a:p>
          <a:p>
            <a:r>
              <a:rPr lang="en-US" baseline="0" dirty="0" smtClean="0"/>
              <a:t>… consult the OT, proposer’s guide, or technical handbook</a:t>
            </a:r>
          </a:p>
          <a:p>
            <a:r>
              <a:rPr lang="en-US" baseline="0" dirty="0" smtClean="0"/>
              <a:t>… to check the band you’re interested in</a:t>
            </a:r>
          </a:p>
          <a:p>
            <a:endParaRPr lang="en-US" baseline="0" dirty="0" smtClean="0"/>
          </a:p>
          <a:p>
            <a:r>
              <a:rPr lang="en-US" baseline="0" dirty="0" smtClean="0"/>
              <a:t>The two sidebands are separated by a fixed frequency difference</a:t>
            </a:r>
          </a:p>
          <a:p>
            <a:r>
              <a:rPr lang="en-US" baseline="0" dirty="0" smtClean="0"/>
              <a:t>… that also depends on the band, it’s 8 GHz for bands 3, 6, and 9</a:t>
            </a:r>
          </a:p>
          <a:p>
            <a:r>
              <a:rPr lang="en-US" baseline="0" dirty="0" smtClean="0"/>
              <a:t>… and 10 GHz for band 6</a:t>
            </a:r>
          </a:p>
        </p:txBody>
      </p:sp>
      <p:sp>
        <p:nvSpPr>
          <p:cNvPr id="4" name="Slide Number Placeholder 3"/>
          <p:cNvSpPr>
            <a:spLocks noGrp="1"/>
          </p:cNvSpPr>
          <p:nvPr>
            <p:ph type="sldNum" sz="quarter" idx="10"/>
          </p:nvPr>
        </p:nvSpPr>
        <p:spPr/>
        <p:txBody>
          <a:bodyPr/>
          <a:lstStyle/>
          <a:p>
            <a:fld id="{CDFABC47-96AF-944C-A446-847C8241C0E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Within</a:t>
            </a:r>
            <a:r>
              <a:rPr lang="en-US" baseline="0" dirty="0" smtClean="0"/>
              <a:t> these side bands</a:t>
            </a:r>
          </a:p>
          <a:p>
            <a:r>
              <a:rPr lang="en-US" baseline="0" dirty="0" smtClean="0"/>
              <a:t>… you are able to actually process</a:t>
            </a:r>
          </a:p>
          <a:p>
            <a:r>
              <a:rPr lang="en-US" baseline="0" dirty="0" smtClean="0"/>
              <a:t>… four 2 GHz-wide chunks of the spectrum</a:t>
            </a:r>
          </a:p>
          <a:p>
            <a:r>
              <a:rPr lang="en-US" baseline="0" dirty="0" smtClean="0"/>
              <a:t>… these chunks are called basebands</a:t>
            </a:r>
          </a:p>
          <a:p>
            <a:r>
              <a:rPr lang="en-US" baseline="0" dirty="0" smtClean="0"/>
              <a:t>... they can can overlap</a:t>
            </a:r>
          </a:p>
          <a:p>
            <a:r>
              <a:rPr lang="en-US" baseline="0" dirty="0" smtClean="0"/>
              <a:t>… and there are restrictions on their configuration</a:t>
            </a:r>
          </a:p>
          <a:p>
            <a:endParaRPr lang="en-US" baseline="0" dirty="0" smtClean="0"/>
          </a:p>
          <a:p>
            <a:r>
              <a:rPr lang="en-US" baseline="0" dirty="0" smtClean="0"/>
              <a:t>The OT knows about these restrictions</a:t>
            </a:r>
          </a:p>
          <a:p>
            <a:r>
              <a:rPr lang="en-US" baseline="0" dirty="0" smtClean="0"/>
              <a:t>… so that the best way is learn about the rules</a:t>
            </a:r>
          </a:p>
          <a:p>
            <a:r>
              <a:rPr lang="en-US" baseline="0" dirty="0" smtClean="0"/>
              <a:t>… is to try to implement your idea in the OT</a:t>
            </a:r>
          </a:p>
        </p:txBody>
      </p:sp>
      <p:sp>
        <p:nvSpPr>
          <p:cNvPr id="4" name="Slide Number Placeholder 3"/>
          <p:cNvSpPr>
            <a:spLocks noGrp="1"/>
          </p:cNvSpPr>
          <p:nvPr>
            <p:ph type="sldNum" sz="quarter" idx="10"/>
          </p:nvPr>
        </p:nvSpPr>
        <p:spPr/>
        <p:txBody>
          <a:bodyPr/>
          <a:lstStyle/>
          <a:p>
            <a:fld id="{CDFABC47-96AF-944C-A446-847C8241C0E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spectral unit</a:t>
            </a:r>
            <a:r>
              <a:rPr lang="en-US" baseline="0" dirty="0" smtClean="0"/>
              <a:t> that you actually get in your data</a:t>
            </a:r>
          </a:p>
          <a:p>
            <a:r>
              <a:rPr lang="en-US" baseline="0" dirty="0" smtClean="0"/>
              <a:t>… is called a spectral window</a:t>
            </a:r>
          </a:p>
          <a:p>
            <a:r>
              <a:rPr lang="en-US" baseline="0" dirty="0" smtClean="0"/>
              <a:t>… these are parts of the spectrum that are processed by the </a:t>
            </a:r>
            <a:r>
              <a:rPr lang="en-US" baseline="0" dirty="0" err="1" smtClean="0"/>
              <a:t>correlator</a:t>
            </a:r>
            <a:endParaRPr lang="en-US" baseline="0" dirty="0" smtClean="0"/>
          </a:p>
          <a:p>
            <a:r>
              <a:rPr lang="en-US" baseline="0" dirty="0" smtClean="0"/>
              <a:t>… these can lie anywhere within a baseband, they don’t have to be centered</a:t>
            </a:r>
          </a:p>
          <a:p>
            <a:r>
              <a:rPr lang="en-US" baseline="0" dirty="0" smtClean="0"/>
              <a:t>… with a limit of one per baseband in Cycle 1 (though this will be relaxed later)</a:t>
            </a:r>
          </a:p>
          <a:p>
            <a:endParaRPr lang="en-US" baseline="0" dirty="0" smtClean="0"/>
          </a:p>
          <a:p>
            <a:r>
              <a:rPr lang="en-US" baseline="0" dirty="0" smtClean="0"/>
              <a:t>You can select the channel width and total bandwidth of each spectral window</a:t>
            </a:r>
          </a:p>
          <a:p>
            <a:r>
              <a:rPr lang="en-US" baseline="0" dirty="0" smtClean="0"/>
              <a:t>… allowing you to trade off total bandwidth for spectral resolution</a:t>
            </a:r>
          </a:p>
        </p:txBody>
      </p:sp>
      <p:sp>
        <p:nvSpPr>
          <p:cNvPr id="4" name="Slide Number Placeholder 3"/>
          <p:cNvSpPr>
            <a:spLocks noGrp="1"/>
          </p:cNvSpPr>
          <p:nvPr>
            <p:ph type="sldNum" sz="quarter" idx="10"/>
          </p:nvPr>
        </p:nvSpPr>
        <p:spPr/>
        <p:txBody>
          <a:bodyPr/>
          <a:lstStyle/>
          <a:p>
            <a:fld id="{CDFABC47-96AF-944C-A446-847C8241C0E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practice the way that this goes</a:t>
            </a:r>
            <a:r>
              <a:rPr lang="en-US" baseline="0" dirty="0" smtClean="0"/>
              <a:t> is that</a:t>
            </a:r>
          </a:p>
          <a:p>
            <a:r>
              <a:rPr lang="en-US" baseline="0" dirty="0" smtClean="0"/>
              <a:t>… you will define up to four desired spectral windows</a:t>
            </a:r>
          </a:p>
          <a:p>
            <a:r>
              <a:rPr lang="en-US" baseline="0" dirty="0" smtClean="0"/>
              <a:t>… and the Observing Tool will try to set up</a:t>
            </a:r>
          </a:p>
          <a:p>
            <a:r>
              <a:rPr lang="en-US" baseline="0" dirty="0" smtClean="0"/>
              <a:t>… the basebands and LO (or sidebands)</a:t>
            </a:r>
          </a:p>
          <a:p>
            <a:r>
              <a:rPr lang="en-US" baseline="0" dirty="0" smtClean="0"/>
              <a:t>… to match</a:t>
            </a:r>
          </a:p>
        </p:txBody>
      </p:sp>
      <p:sp>
        <p:nvSpPr>
          <p:cNvPr id="4" name="Slide Number Placeholder 3"/>
          <p:cNvSpPr>
            <a:spLocks noGrp="1"/>
          </p:cNvSpPr>
          <p:nvPr>
            <p:ph type="sldNum" sz="quarter" idx="10"/>
          </p:nvPr>
        </p:nvSpPr>
        <p:spPr/>
        <p:txBody>
          <a:bodyPr/>
          <a:lstStyle/>
          <a:p>
            <a:fld id="{CDFABC47-96AF-944C-A446-847C8241C0E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causes a </a:t>
            </a:r>
            <a:r>
              <a:rPr lang="en-US" dirty="0" err="1" smtClean="0"/>
              <a:t>splatalogue</a:t>
            </a:r>
            <a:r>
              <a:rPr lang="en-US" baseline="0" dirty="0" smtClean="0"/>
              <a:t> window to open up</a:t>
            </a:r>
          </a:p>
          <a:p>
            <a:r>
              <a:rPr lang="en-US" baseline="0" dirty="0" smtClean="0"/>
              <a:t>… it allows us to specify the species of interest</a:t>
            </a:r>
          </a:p>
          <a:p>
            <a:r>
              <a:rPr lang="en-US" baseline="0" dirty="0" smtClean="0"/>
              <a:t>… we want H2O </a:t>
            </a:r>
          </a:p>
          <a:p>
            <a:r>
              <a:rPr lang="en-US" baseline="0" dirty="0" smtClean="0"/>
              <a:t>… and so type H2O here in this window</a:t>
            </a:r>
          </a:p>
        </p:txBody>
      </p:sp>
      <p:sp>
        <p:nvSpPr>
          <p:cNvPr id="4" name="Slide Number Placeholder 3"/>
          <p:cNvSpPr>
            <a:spLocks noGrp="1"/>
          </p:cNvSpPr>
          <p:nvPr>
            <p:ph type="sldNum" sz="quarter" idx="10"/>
          </p:nvPr>
        </p:nvSpPr>
        <p:spPr/>
        <p:txBody>
          <a:bodyPr/>
          <a:lstStyle/>
          <a:p>
            <a:fld id="{D5B681ED-E5BE-F54A-9F31-CB307F4F6152}"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you define each spectral window</a:t>
            </a:r>
          </a:p>
          <a:p>
            <a:r>
              <a:rPr lang="en-US" dirty="0" smtClean="0"/>
              <a:t>… you will pick</a:t>
            </a:r>
            <a:r>
              <a:rPr lang="en-US" baseline="0" dirty="0" smtClean="0"/>
              <a:t> a </a:t>
            </a:r>
            <a:r>
              <a:rPr lang="en-US" baseline="0" dirty="0" err="1" smtClean="0"/>
              <a:t>correlator</a:t>
            </a:r>
            <a:r>
              <a:rPr lang="en-US" baseline="0" dirty="0" smtClean="0"/>
              <a:t> mode from the available list</a:t>
            </a:r>
          </a:p>
          <a:p>
            <a:r>
              <a:rPr lang="en-US" baseline="0" dirty="0" smtClean="0"/>
              <a:t>… setting your spectral resolution and bandwidth </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then have a look at what the OT has done</a:t>
            </a:r>
          </a:p>
          <a:p>
            <a:r>
              <a:rPr lang="en-US" dirty="0" smtClean="0"/>
              <a:t>… using the spectral visualization tab in the OT</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let me wrap by pointing out again</a:t>
            </a:r>
          </a:p>
          <a:p>
            <a:r>
              <a:rPr lang="en-US" dirty="0" smtClean="0"/>
              <a:t>… where you can go</a:t>
            </a:r>
          </a:p>
          <a:p>
            <a:r>
              <a:rPr lang="en-US" dirty="0" smtClean="0"/>
              <a:t>… for more information</a:t>
            </a:r>
            <a:endParaRPr lang="en-US" baseline="0" dirty="0" smtClean="0"/>
          </a:p>
          <a:p>
            <a:r>
              <a:rPr lang="en-US" baseline="0" dirty="0" smtClean="0"/>
              <a:t>… to get help</a:t>
            </a:r>
          </a:p>
          <a:p>
            <a:r>
              <a:rPr lang="en-US" baseline="0" dirty="0" smtClean="0"/>
              <a:t>… and to download the tools that I told you about</a:t>
            </a:r>
          </a:p>
          <a:p>
            <a:endParaRPr lang="en-US" baseline="0" dirty="0" smtClean="0"/>
          </a:p>
          <a:p>
            <a:r>
              <a:rPr lang="en-US" dirty="0" smtClean="0"/>
              <a:t>The ALMA science portal</a:t>
            </a:r>
          </a:p>
          <a:p>
            <a:r>
              <a:rPr lang="en-US" dirty="0" smtClean="0"/>
              <a:t>… at </a:t>
            </a:r>
            <a:r>
              <a:rPr lang="en-US" dirty="0" err="1" smtClean="0"/>
              <a:t>almascience.nrao.edu</a:t>
            </a:r>
            <a:r>
              <a:rPr lang="en-US" dirty="0" smtClean="0"/>
              <a:t> for our North</a:t>
            </a:r>
            <a:r>
              <a:rPr lang="en-US" baseline="0" dirty="0" smtClean="0"/>
              <a:t> American users</a:t>
            </a:r>
          </a:p>
          <a:p>
            <a:r>
              <a:rPr lang="en-US" baseline="0" dirty="0" smtClean="0"/>
              <a:t>… serves as the hub for project wide material</a:t>
            </a:r>
          </a:p>
          <a:p>
            <a:r>
              <a:rPr lang="en-US" baseline="0" dirty="0" smtClean="0"/>
              <a:t>… including the required observing tool</a:t>
            </a:r>
          </a:p>
          <a:p>
            <a:r>
              <a:rPr lang="en-US" baseline="0" dirty="0" smtClean="0"/>
              <a:t>… and key docs like the proposer’s guide</a:t>
            </a:r>
          </a:p>
          <a:p>
            <a:r>
              <a:rPr lang="en-US" baseline="0" dirty="0" smtClean="0"/>
              <a:t>… the technical handbook and so on</a:t>
            </a:r>
          </a:p>
          <a:p>
            <a:endParaRPr lang="en-US" baseline="0" dirty="0" smtClean="0"/>
          </a:p>
          <a:p>
            <a:r>
              <a:rPr lang="en-US" baseline="0" dirty="0" smtClean="0"/>
              <a:t>From there you can also register</a:t>
            </a:r>
          </a:p>
          <a:p>
            <a:r>
              <a:rPr lang="en-US" baseline="0" dirty="0" smtClean="0"/>
              <a:t>… and access our helpdesk to get any support that you need</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shows the sideband placement, overall receiver range</a:t>
            </a:r>
          </a:p>
          <a:p>
            <a:r>
              <a:rPr lang="en-US" dirty="0" smtClean="0"/>
              <a:t>… current spectral</a:t>
            </a:r>
            <a:r>
              <a:rPr lang="en-US" baseline="0" dirty="0" smtClean="0"/>
              <a:t> window setup</a:t>
            </a:r>
          </a:p>
          <a:p>
            <a:r>
              <a:rPr lang="en-US" baseline="0" dirty="0" smtClean="0"/>
              <a:t>… and atmospheric transmission for various weather conditions</a:t>
            </a:r>
            <a:endParaRPr lang="en-US" dirty="0" smtClean="0"/>
          </a:p>
          <a:p>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addition to specifying the frequency setup</a:t>
            </a:r>
          </a:p>
          <a:p>
            <a:r>
              <a:rPr lang="en-US" baseline="0" dirty="0" smtClean="0"/>
              <a:t>… of your observations</a:t>
            </a:r>
          </a:p>
          <a:p>
            <a:endParaRPr lang="en-US" baseline="0" dirty="0" smtClean="0"/>
          </a:p>
          <a:p>
            <a:r>
              <a:rPr lang="en-US" baseline="0" dirty="0" smtClean="0"/>
              <a:t>You obviously have to specify your source</a:t>
            </a:r>
          </a:p>
          <a:p>
            <a:r>
              <a:rPr lang="en-US" baseline="0" dirty="0" smtClean="0"/>
              <a:t>… and mapping strategy</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here you have a few options</a:t>
            </a:r>
          </a:p>
          <a:p>
            <a:r>
              <a:rPr lang="en-US" dirty="0" smtClean="0"/>
              <a:t>… you can define</a:t>
            </a:r>
            <a:r>
              <a:rPr lang="en-US" baseline="0" dirty="0" smtClean="0"/>
              <a:t> a series of individual fields</a:t>
            </a:r>
          </a:p>
          <a:p>
            <a:r>
              <a:rPr lang="en-US" baseline="0" dirty="0" smtClean="0"/>
              <a:t>… as implemented here – see these tabs</a:t>
            </a:r>
          </a:p>
          <a:p>
            <a:endParaRPr lang="en-US" baseline="0" dirty="0" smtClean="0"/>
          </a:p>
          <a:p>
            <a:r>
              <a:rPr lang="en-US" baseline="0" dirty="0" smtClean="0"/>
              <a:t>You can have up to 15 of these individual sources</a:t>
            </a:r>
          </a:p>
          <a:p>
            <a:r>
              <a:rPr lang="en-US" baseline="0" dirty="0" smtClean="0"/>
              <a:t>… in one science goal, provided that they are within 15 degrees of one another</a:t>
            </a:r>
          </a:p>
          <a:p>
            <a:r>
              <a:rPr lang="en-US" baseline="0" dirty="0" smtClean="0"/>
              <a:t>… (making scheduling and calibration more tractable)</a:t>
            </a:r>
          </a:p>
        </p:txBody>
      </p:sp>
      <p:sp>
        <p:nvSpPr>
          <p:cNvPr id="4" name="Slide Number Placeholder 3"/>
          <p:cNvSpPr>
            <a:spLocks noGrp="1"/>
          </p:cNvSpPr>
          <p:nvPr>
            <p:ph type="sldNum" sz="quarter" idx="10"/>
          </p:nvPr>
        </p:nvSpPr>
        <p:spPr/>
        <p:txBody>
          <a:bodyPr/>
          <a:lstStyle/>
          <a:p>
            <a:fld id="{CDFABC47-96AF-944C-A446-847C8241C0EF}"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also define a mosaic to map a</a:t>
            </a:r>
            <a:r>
              <a:rPr lang="en-US" baseline="0" dirty="0" smtClean="0"/>
              <a:t>n area near a single source</a:t>
            </a:r>
          </a:p>
          <a:p>
            <a:r>
              <a:rPr lang="en-US" baseline="0" dirty="0" smtClean="0"/>
              <a:t>… and mosaics come in two flavors</a:t>
            </a:r>
          </a:p>
          <a:p>
            <a:r>
              <a:rPr lang="en-US" baseline="0" dirty="0" smtClean="0"/>
              <a:t>… you can either define a rectangular field, as illustrated here</a:t>
            </a:r>
          </a:p>
        </p:txBody>
      </p:sp>
      <p:sp>
        <p:nvSpPr>
          <p:cNvPr id="4" name="Slide Number Placeholder 3"/>
          <p:cNvSpPr>
            <a:spLocks noGrp="1"/>
          </p:cNvSpPr>
          <p:nvPr>
            <p:ph type="sldNum" sz="quarter" idx="10"/>
          </p:nvPr>
        </p:nvSpPr>
        <p:spPr/>
        <p:txBody>
          <a:bodyPr/>
          <a:lstStyle/>
          <a:p>
            <a:fld id="{CDFABC47-96AF-944C-A446-847C8241C0EF}"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83306">
              <a:defRPr/>
            </a:pPr>
            <a:r>
              <a:rPr lang="en-US" baseline="0" dirty="0" smtClean="0"/>
              <a:t>In this case you can</a:t>
            </a:r>
          </a:p>
          <a:p>
            <a:pPr defTabSz="483306">
              <a:defRPr/>
            </a:pPr>
            <a:r>
              <a:rPr lang="en-US" baseline="0" dirty="0" smtClean="0"/>
              <a:t>… set the width, height, and orientation of the region covered</a:t>
            </a:r>
          </a:p>
          <a:p>
            <a:pPr defTabSz="483306">
              <a:defRPr/>
            </a:pPr>
            <a:r>
              <a:rPr lang="en-US" baseline="0" dirty="0" smtClean="0"/>
              <a:t>… and the field spacing</a:t>
            </a:r>
          </a:p>
          <a:p>
            <a:pPr defTabSz="483306">
              <a:defRPr/>
            </a:pPr>
            <a:endParaRPr lang="en-US" baseline="0" dirty="0" smtClean="0"/>
          </a:p>
          <a:p>
            <a:pPr defTabSz="483306">
              <a:defRPr/>
            </a:pPr>
            <a:r>
              <a:rPr lang="en-US" baseline="0" dirty="0" smtClean="0"/>
              <a:t>The field spacing dictates the distribution of sensitivities in the final mosaic</a:t>
            </a:r>
          </a:p>
          <a:p>
            <a:pPr defTabSz="483306">
              <a:defRPr/>
            </a:pPr>
            <a:r>
              <a:rPr lang="en-US" baseline="0" dirty="0" smtClean="0"/>
              <a:t>… our recommended default is about half the primary beam size</a:t>
            </a:r>
          </a:p>
          <a:p>
            <a:pPr defTabSz="483306">
              <a:defRPr/>
            </a:pPr>
            <a:r>
              <a:rPr lang="en-US" baseline="0" dirty="0" smtClean="0"/>
              <a:t>… which will be the default</a:t>
            </a:r>
          </a:p>
          <a:p>
            <a:pPr defTabSz="483306">
              <a:defRPr/>
            </a:pPr>
            <a:endParaRPr lang="en-US" baseline="0" dirty="0" smtClean="0"/>
          </a:p>
          <a:p>
            <a:pPr defTabSz="483306">
              <a:defRPr/>
            </a:pPr>
            <a:r>
              <a:rPr lang="en-US" baseline="0" dirty="0" smtClean="0"/>
              <a:t>You can see an example of the individual 12-m array </a:t>
            </a:r>
            <a:r>
              <a:rPr lang="en-US" baseline="0" dirty="0" err="1" smtClean="0"/>
              <a:t>pointings</a:t>
            </a:r>
            <a:endParaRPr lang="en-US" baseline="0" dirty="0" smtClean="0"/>
          </a:p>
          <a:p>
            <a:pPr defTabSz="483306">
              <a:defRPr/>
            </a:pPr>
            <a:r>
              <a:rPr lang="en-US" baseline="0" dirty="0" smtClean="0"/>
              <a:t>… that make up a rectangular mosaic here</a:t>
            </a:r>
          </a:p>
          <a:p>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Alternatively,</a:t>
            </a:r>
            <a:r>
              <a:rPr lang="en-US" baseline="0" dirty="0" smtClean="0"/>
              <a:t> you can define the individual </a:t>
            </a:r>
            <a:r>
              <a:rPr lang="en-US" baseline="0" dirty="0" err="1" smtClean="0"/>
              <a:t>pointings</a:t>
            </a:r>
            <a:endParaRPr lang="en-US" baseline="0" dirty="0" smtClean="0"/>
          </a:p>
          <a:p>
            <a:r>
              <a:rPr lang="en-US" baseline="0" dirty="0" smtClean="0"/>
              <a:t>… in the mosaic yourself, just setting individual fields</a:t>
            </a:r>
          </a:p>
          <a:p>
            <a:r>
              <a:rPr lang="en-US" baseline="0" dirty="0" smtClean="0"/>
              <a:t>… defined like so</a:t>
            </a:r>
          </a:p>
          <a:p>
            <a:endParaRPr lang="en-US" baseline="0" dirty="0" smtClean="0"/>
          </a:p>
          <a:p>
            <a:r>
              <a:rPr lang="en-US" baseline="0" dirty="0" smtClean="0"/>
              <a:t>These “offsets” are mosaics</a:t>
            </a:r>
          </a:p>
          <a:p>
            <a:r>
              <a:rPr lang="en-US" baseline="0" dirty="0" smtClean="0"/>
              <a:t>… treated the same way and having the same overhead</a:t>
            </a:r>
          </a:p>
          <a:p>
            <a:r>
              <a:rPr lang="en-US" baseline="0" dirty="0" smtClean="0"/>
              <a:t>… as if you defined a rectangular field</a:t>
            </a:r>
          </a:p>
          <a:p>
            <a:endParaRPr lang="en-US" baseline="0" dirty="0" smtClean="0"/>
          </a:p>
          <a:p>
            <a:r>
              <a:rPr lang="en-US" baseline="0" dirty="0" smtClean="0"/>
              <a:t>The actual observing script will attempt to achieve </a:t>
            </a:r>
          </a:p>
          <a:p>
            <a:r>
              <a:rPr lang="en-US" baseline="0" dirty="0" smtClean="0"/>
              <a:t>… even integration per field</a:t>
            </a:r>
          </a:p>
          <a:p>
            <a:r>
              <a:rPr lang="en-US" baseline="0" dirty="0" smtClean="0"/>
              <a:t>… among your offsets</a:t>
            </a:r>
          </a:p>
        </p:txBody>
      </p:sp>
      <p:sp>
        <p:nvSpPr>
          <p:cNvPr id="4" name="Slide Number Placeholder 3"/>
          <p:cNvSpPr>
            <a:spLocks noGrp="1"/>
          </p:cNvSpPr>
          <p:nvPr>
            <p:ph type="sldNum" sz="quarter" idx="10"/>
          </p:nvPr>
        </p:nvSpPr>
        <p:spPr/>
        <p:txBody>
          <a:bodyPr/>
          <a:lstStyle/>
          <a:p>
            <a:fld id="{CDFABC47-96AF-944C-A446-847C8241C0EF}"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you’ve picked a spectral</a:t>
            </a:r>
            <a:r>
              <a:rPr lang="en-US" baseline="0" dirty="0" smtClean="0"/>
              <a:t> setup and a spatial setup</a:t>
            </a:r>
          </a:p>
          <a:p>
            <a:r>
              <a:rPr lang="en-US" baseline="0" dirty="0" smtClean="0"/>
              <a:t>… the final trick to define a science goal</a:t>
            </a:r>
          </a:p>
          <a:p>
            <a:r>
              <a:rPr lang="en-US" baseline="0" dirty="0" smtClean="0"/>
              <a:t>… is to ask what you actually would like to do</a:t>
            </a:r>
          </a:p>
          <a:p>
            <a:r>
              <a:rPr lang="en-US" baseline="0" dirty="0" smtClean="0"/>
              <a:t>… with that spectral and spatial setup</a:t>
            </a:r>
          </a:p>
        </p:txBody>
      </p:sp>
      <p:sp>
        <p:nvSpPr>
          <p:cNvPr id="4" name="Slide Number Placeholder 3"/>
          <p:cNvSpPr>
            <a:spLocks noGrp="1"/>
          </p:cNvSpPr>
          <p:nvPr>
            <p:ph type="sldNum" sz="quarter" idx="10"/>
          </p:nvPr>
        </p:nvSpPr>
        <p:spPr/>
        <p:txBody>
          <a:bodyPr/>
          <a:lstStyle/>
          <a:p>
            <a:fld id="{CDFABC47-96AF-944C-A446-847C8241C0EF}"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is done via setting the control and performance parameters</a:t>
            </a:r>
          </a:p>
          <a:p>
            <a:r>
              <a:rPr lang="en-US" baseline="0" dirty="0" smtClean="0"/>
              <a:t>… the target angular resolution</a:t>
            </a:r>
          </a:p>
          <a:p>
            <a:r>
              <a:rPr lang="en-US" baseline="0" dirty="0" smtClean="0"/>
              <a:t>… the target RMS</a:t>
            </a:r>
          </a:p>
          <a:p>
            <a:r>
              <a:rPr lang="en-US" baseline="0" dirty="0" smtClean="0"/>
              <a:t>… and the binary decision of whether to ask for ACA observations</a:t>
            </a:r>
          </a:p>
        </p:txBody>
      </p:sp>
      <p:sp>
        <p:nvSpPr>
          <p:cNvPr id="4" name="Slide Number Placeholder 3"/>
          <p:cNvSpPr>
            <a:spLocks noGrp="1"/>
          </p:cNvSpPr>
          <p:nvPr>
            <p:ph type="sldNum" sz="quarter" idx="10"/>
          </p:nvPr>
        </p:nvSpPr>
        <p:spPr/>
        <p:txBody>
          <a:bodyPr/>
          <a:lstStyle/>
          <a:p>
            <a:fld id="{CDFABC47-96AF-944C-A446-847C8241C0EF}"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target RMS noise is exactly what it sounds like</a:t>
            </a:r>
          </a:p>
          <a:p>
            <a:r>
              <a:rPr lang="en-US" baseline="0" dirty="0" smtClean="0"/>
              <a:t>… the noise in the final reduced data product</a:t>
            </a:r>
          </a:p>
          <a:p>
            <a:r>
              <a:rPr lang="en-US" baseline="0" dirty="0" smtClean="0"/>
              <a:t>… either map or cube</a:t>
            </a:r>
          </a:p>
          <a:p>
            <a:r>
              <a:rPr lang="en-US" baseline="0" dirty="0" smtClean="0"/>
              <a:t>… that must be achieved to declare the science goal a success</a:t>
            </a:r>
          </a:p>
          <a:p>
            <a:endParaRPr lang="en-US" baseline="0" dirty="0" smtClean="0"/>
          </a:p>
          <a:p>
            <a:r>
              <a:rPr lang="en-US" baseline="0" dirty="0" smtClean="0"/>
              <a:t>This RMS is defined only for a specified frequency and bandwidth</a:t>
            </a:r>
          </a:p>
          <a:p>
            <a:r>
              <a:rPr lang="en-US" baseline="0" dirty="0" smtClean="0"/>
              <a:t>… which need to jive with your spectral setup, but can otherwise be defined by you</a:t>
            </a:r>
          </a:p>
          <a:p>
            <a:endParaRPr lang="en-US" baseline="0" dirty="0" smtClean="0"/>
          </a:p>
          <a:p>
            <a:r>
              <a:rPr lang="en-US" baseline="0" dirty="0" smtClean="0"/>
              <a:t>You can explore the time on source needed to reach a particular noise</a:t>
            </a:r>
          </a:p>
          <a:p>
            <a:r>
              <a:rPr lang="en-US" baseline="0" dirty="0" smtClean="0"/>
              <a:t>… with the sensitivity calculator</a:t>
            </a:r>
          </a:p>
          <a:p>
            <a:r>
              <a:rPr lang="en-US" baseline="0" dirty="0" smtClean="0"/>
              <a:t>… which is built into the OT</a:t>
            </a:r>
          </a:p>
        </p:txBody>
      </p:sp>
      <p:sp>
        <p:nvSpPr>
          <p:cNvPr id="4" name="Slide Number Placeholder 3"/>
          <p:cNvSpPr>
            <a:spLocks noGrp="1"/>
          </p:cNvSpPr>
          <p:nvPr>
            <p:ph type="sldNum" sz="quarter" idx="10"/>
          </p:nvPr>
        </p:nvSpPr>
        <p:spPr/>
        <p:txBody>
          <a:bodyPr/>
          <a:lstStyle/>
          <a:p>
            <a:fld id="{CDFABC47-96AF-944C-A446-847C8241C0EF}"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lets you rapidly explore the tradeoffs</a:t>
            </a:r>
          </a:p>
          <a:p>
            <a:r>
              <a:rPr lang="en-US" baseline="0" dirty="0" smtClean="0"/>
              <a:t>… among bandwidth, frequency</a:t>
            </a:r>
          </a:p>
          <a:p>
            <a:r>
              <a:rPr lang="en-US" baseline="0" dirty="0" smtClean="0"/>
              <a:t>… time on source, target noise level</a:t>
            </a:r>
          </a:p>
          <a:p>
            <a:r>
              <a:rPr lang="en-US" baseline="0" dirty="0" smtClean="0"/>
              <a:t>… and angular resolution (in the case of surface brightness sensitivity)</a:t>
            </a:r>
          </a:p>
        </p:txBody>
      </p:sp>
      <p:sp>
        <p:nvSpPr>
          <p:cNvPr id="4" name="Slide Number Placeholder 3"/>
          <p:cNvSpPr>
            <a:spLocks noGrp="1"/>
          </p:cNvSpPr>
          <p:nvPr>
            <p:ph type="sldNum" sz="quarter" idx="10"/>
          </p:nvPr>
        </p:nvSpPr>
        <p:spPr/>
        <p:txBody>
          <a:bodyPr/>
          <a:lstStyle/>
          <a:p>
            <a:fld id="{CDFABC47-96AF-944C-A446-847C8241C0EF}"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on to the talk.</a:t>
            </a:r>
          </a:p>
          <a:p>
            <a:endParaRPr lang="en-US" baseline="0" dirty="0" smtClean="0"/>
          </a:p>
          <a:p>
            <a:r>
              <a:rPr lang="en-US" baseline="0" dirty="0" smtClean="0"/>
              <a:t>As most of you already know</a:t>
            </a:r>
          </a:p>
          <a:p>
            <a:r>
              <a:rPr lang="en-US" baseline="0" dirty="0" smtClean="0"/>
              <a:t>… ALMA is the Atacama Large </a:t>
            </a:r>
            <a:r>
              <a:rPr lang="en-US" baseline="0" dirty="0" err="1" smtClean="0"/>
              <a:t>Milimeter</a:t>
            </a:r>
            <a:r>
              <a:rPr lang="en-US" baseline="0" dirty="0" smtClean="0"/>
              <a:t>/sub-Millimeter Array</a:t>
            </a:r>
          </a:p>
          <a:p>
            <a:r>
              <a:rPr lang="en-US" baseline="0" dirty="0" smtClean="0"/>
              <a:t>… this is a global partnership</a:t>
            </a:r>
          </a:p>
          <a:p>
            <a:r>
              <a:rPr lang="en-US" baseline="0" dirty="0" smtClean="0"/>
              <a:t>… consisting of partners from North America, Europe, and East Asia </a:t>
            </a:r>
          </a:p>
          <a:p>
            <a:r>
              <a:rPr lang="en-US" baseline="0" dirty="0" smtClean="0"/>
              <a:t>… in collaboration with Chile</a:t>
            </a:r>
          </a:p>
          <a:p>
            <a:endParaRPr lang="en-US" baseline="0" dirty="0" smtClean="0"/>
          </a:p>
          <a:p>
            <a:r>
              <a:rPr lang="en-US" baseline="0" dirty="0" smtClean="0"/>
              <a:t>That cost is in 2006 dollars!</a:t>
            </a:r>
          </a:p>
          <a:p>
            <a:endParaRPr lang="en-US" baseline="0" dirty="0" smtClean="0"/>
          </a:p>
          <a:p>
            <a:r>
              <a:rPr lang="en-US" baseline="0" dirty="0" smtClean="0"/>
              <a:t>As a millimeter/sub-millimeter telescope, the site of ALMA is crucial</a:t>
            </a:r>
          </a:p>
          <a:p>
            <a:r>
              <a:rPr lang="en-US" baseline="0" dirty="0" smtClean="0"/>
              <a:t>… and we’ve built ALMA at a uniquely high, dry site</a:t>
            </a:r>
          </a:p>
          <a:p>
            <a:r>
              <a:rPr lang="en-US" baseline="0" dirty="0" smtClean="0"/>
              <a:t>… in the Chilean Andes</a:t>
            </a:r>
          </a:p>
          <a:p>
            <a:r>
              <a:rPr lang="en-US" baseline="0" dirty="0" smtClean="0"/>
              <a:t>… where the atmospheric transmission allows the best </a:t>
            </a:r>
            <a:r>
              <a:rPr lang="en-US" baseline="0" dirty="0" err="1" smtClean="0"/>
              <a:t>submillimeter</a:t>
            </a:r>
            <a:r>
              <a:rPr lang="en-US" baseline="0" dirty="0" smtClean="0"/>
              <a:t> science</a:t>
            </a:r>
          </a:p>
          <a:p>
            <a:r>
              <a:rPr lang="en-US" baseline="0" dirty="0" smtClean="0"/>
              <a:t>… you can do from the ground</a:t>
            </a:r>
          </a:p>
        </p:txBody>
      </p:sp>
      <p:sp>
        <p:nvSpPr>
          <p:cNvPr id="4" name="Slide Number Placeholder 3"/>
          <p:cNvSpPr>
            <a:spLocks noGrp="1"/>
          </p:cNvSpPr>
          <p:nvPr>
            <p:ph type="sldNum" sz="quarter" idx="10"/>
          </p:nvPr>
        </p:nvSpPr>
        <p:spPr/>
        <p:txBody>
          <a:bodyPr/>
          <a:lstStyle/>
          <a:p>
            <a:fld id="{CDFABC47-96AF-944C-A446-847C8241C0EF}"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Once you’ve used the sensitivity calculator to pick your target RMS</a:t>
            </a:r>
          </a:p>
          <a:p>
            <a:r>
              <a:rPr lang="en-US" baseline="0" dirty="0" smtClean="0"/>
              <a:t>… the observing tool allows you to input the requested noise</a:t>
            </a:r>
          </a:p>
          <a:p>
            <a:r>
              <a:rPr lang="en-US" baseline="0" dirty="0" smtClean="0"/>
              <a:t>… for a </a:t>
            </a:r>
            <a:r>
              <a:rPr lang="en-US" baseline="0" dirty="0" err="1" smtClean="0"/>
              <a:t>fiducial</a:t>
            </a:r>
            <a:r>
              <a:rPr lang="en-US" baseline="0" dirty="0" smtClean="0"/>
              <a:t> bandwidth and frequency that are possible given your observing setup</a:t>
            </a:r>
          </a:p>
          <a:p>
            <a:endParaRPr lang="en-US" baseline="0" dirty="0" smtClean="0"/>
          </a:p>
          <a:p>
            <a:r>
              <a:rPr lang="en-US" baseline="0" dirty="0" smtClean="0"/>
              <a:t>And then can calculate a rough time request for your science goal</a:t>
            </a:r>
          </a:p>
          <a:p>
            <a:r>
              <a:rPr lang="en-US" baseline="0" dirty="0" smtClean="0"/>
              <a:t>… given your desired resolution, sensitivity, frequency, and band width</a:t>
            </a:r>
          </a:p>
          <a:p>
            <a:endParaRPr lang="en-US" baseline="0" dirty="0" smtClean="0"/>
          </a:p>
          <a:p>
            <a:r>
              <a:rPr lang="en-US" baseline="0" dirty="0" smtClean="0"/>
              <a:t>Take these times as indicative</a:t>
            </a:r>
          </a:p>
          <a:p>
            <a:r>
              <a:rPr lang="en-US" baseline="0" dirty="0" smtClean="0"/>
              <a:t>… you cannot request more than 100 hours</a:t>
            </a:r>
          </a:p>
          <a:p>
            <a:r>
              <a:rPr lang="en-US" baseline="0" dirty="0" smtClean="0"/>
              <a:t>… but your are fundamentally proposing for an RMS</a:t>
            </a:r>
          </a:p>
          <a:p>
            <a:r>
              <a:rPr lang="en-US" baseline="0" dirty="0" smtClean="0"/>
              <a:t>… not a telescope time</a:t>
            </a:r>
          </a:p>
          <a:p>
            <a:r>
              <a:rPr lang="en-US" baseline="0" dirty="0" smtClean="0"/>
              <a:t>…must use screen capture if you want to keep them</a:t>
            </a:r>
          </a:p>
        </p:txBody>
      </p:sp>
      <p:sp>
        <p:nvSpPr>
          <p:cNvPr id="4" name="Slide Number Placeholder 3"/>
          <p:cNvSpPr>
            <a:spLocks noGrp="1"/>
          </p:cNvSpPr>
          <p:nvPr>
            <p:ph type="sldNum" sz="quarter" idx="10"/>
          </p:nvPr>
        </p:nvSpPr>
        <p:spPr/>
        <p:txBody>
          <a:bodyPr/>
          <a:lstStyle/>
          <a:p>
            <a:fld id="{CDFABC47-96AF-944C-A446-847C8241C0EF}"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Your second key decision is angular resolution</a:t>
            </a:r>
          </a:p>
          <a:p>
            <a:r>
              <a:rPr lang="en-US" baseline="0" dirty="0" smtClean="0"/>
              <a:t>… the ALMA antennas will move among a range of configurations</a:t>
            </a:r>
          </a:p>
          <a:p>
            <a:r>
              <a:rPr lang="en-US" baseline="0" dirty="0" smtClean="0"/>
              <a:t>… during Cycle 1, allowing resolutions between these two lines here</a:t>
            </a:r>
          </a:p>
          <a:p>
            <a:endParaRPr lang="en-US" baseline="0" dirty="0" smtClean="0"/>
          </a:p>
          <a:p>
            <a:r>
              <a:rPr lang="en-US" baseline="0" dirty="0" smtClean="0"/>
              <a:t>As you can see, available resolutions (like the field of view)</a:t>
            </a:r>
          </a:p>
          <a:p>
            <a:r>
              <a:rPr lang="en-US" baseline="0" dirty="0" smtClean="0"/>
              <a:t>… depend on frequency</a:t>
            </a:r>
          </a:p>
          <a:p>
            <a:r>
              <a:rPr lang="en-US" baseline="0" dirty="0" smtClean="0"/>
              <a:t>… ranging from just below and </a:t>
            </a:r>
            <a:r>
              <a:rPr lang="en-US" baseline="0" dirty="0" err="1" smtClean="0"/>
              <a:t>arcsecond</a:t>
            </a:r>
            <a:r>
              <a:rPr lang="en-US" baseline="0" dirty="0" smtClean="0"/>
              <a:t> to twiddle 4 in Band 3</a:t>
            </a:r>
          </a:p>
          <a:p>
            <a:r>
              <a:rPr lang="en-US" baseline="0" dirty="0" smtClean="0"/>
              <a:t>… and from about a tenth of an </a:t>
            </a:r>
            <a:r>
              <a:rPr lang="en-US" baseline="0" dirty="0" err="1" smtClean="0"/>
              <a:t>arcsecond</a:t>
            </a:r>
            <a:r>
              <a:rPr lang="en-US" baseline="0" dirty="0" smtClean="0"/>
              <a:t> to about half an </a:t>
            </a:r>
            <a:r>
              <a:rPr lang="en-US" baseline="0" dirty="0" err="1" smtClean="0"/>
              <a:t>arcsecond</a:t>
            </a:r>
            <a:r>
              <a:rPr lang="en-US" baseline="0" dirty="0" smtClean="0"/>
              <a:t> in band nine</a:t>
            </a:r>
          </a:p>
          <a:p>
            <a:endParaRPr lang="en-US" baseline="0" dirty="0" smtClean="0"/>
          </a:p>
          <a:p>
            <a:r>
              <a:rPr lang="en-US" baseline="0" dirty="0" smtClean="0"/>
              <a:t>One thing to bear in mind</a:t>
            </a:r>
          </a:p>
          <a:p>
            <a:r>
              <a:rPr lang="en-US" baseline="0" dirty="0" smtClean="0"/>
              <a:t>… is that if you are interested in surface brightness sensitivity</a:t>
            </a:r>
          </a:p>
          <a:p>
            <a:r>
              <a:rPr lang="en-US" baseline="0" dirty="0" smtClean="0"/>
              <a:t>… aiming for higher angular resolution leads to lower surface brightness sensitivity</a:t>
            </a:r>
          </a:p>
          <a:p>
            <a:r>
              <a:rPr lang="en-US" baseline="0" dirty="0" smtClean="0"/>
              <a:t>… holding everything else fixed, so it’s not entirely free</a:t>
            </a:r>
          </a:p>
        </p:txBody>
      </p:sp>
      <p:sp>
        <p:nvSpPr>
          <p:cNvPr id="4" name="Slide Number Placeholder 3"/>
          <p:cNvSpPr>
            <a:spLocks noGrp="1"/>
          </p:cNvSpPr>
          <p:nvPr>
            <p:ph type="sldNum" sz="quarter" idx="10"/>
          </p:nvPr>
        </p:nvSpPr>
        <p:spPr/>
        <p:txBody>
          <a:bodyPr/>
          <a:lstStyle/>
          <a:p>
            <a:fld id="{CDFABC47-96AF-944C-A446-847C8241C0EF}"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you’ve picked your target RMS and your target angular resolution</a:t>
            </a:r>
          </a:p>
          <a:p>
            <a:r>
              <a:rPr lang="en-US" baseline="0" dirty="0" smtClean="0"/>
              <a:t>… the last major decision you make</a:t>
            </a:r>
          </a:p>
          <a:p>
            <a:r>
              <a:rPr lang="en-US" baseline="0" dirty="0" smtClean="0"/>
              <a:t>… is a new one for Cycle 1</a:t>
            </a:r>
          </a:p>
          <a:p>
            <a:r>
              <a:rPr lang="en-US" baseline="0" dirty="0" smtClean="0"/>
              <a:t>… and that’s whether to request the use of the Atacama Compact Array or not</a:t>
            </a:r>
          </a:p>
          <a:p>
            <a:endParaRPr lang="en-US" baseline="0" dirty="0" smtClean="0"/>
          </a:p>
          <a:p>
            <a:r>
              <a:rPr lang="en-US" baseline="0" dirty="0" smtClean="0"/>
              <a:t>The reason that the ACA exists is that</a:t>
            </a:r>
          </a:p>
          <a:p>
            <a:r>
              <a:rPr lang="en-US" baseline="0" dirty="0" smtClean="0"/>
              <a:t>… the 12-m array is only sensitive to power on a range of angular scales</a:t>
            </a:r>
          </a:p>
          <a:p>
            <a:r>
              <a:rPr lang="en-US" baseline="0" dirty="0" smtClean="0"/>
              <a:t>… with the exact range depending on the configuration</a:t>
            </a:r>
          </a:p>
        </p:txBody>
      </p:sp>
      <p:sp>
        <p:nvSpPr>
          <p:cNvPr id="4" name="Slide Number Placeholder 3"/>
          <p:cNvSpPr>
            <a:spLocks noGrp="1"/>
          </p:cNvSpPr>
          <p:nvPr>
            <p:ph type="sldNum" sz="quarter" idx="10"/>
          </p:nvPr>
        </p:nvSpPr>
        <p:spPr/>
        <p:txBody>
          <a:bodyPr/>
          <a:lstStyle/>
          <a:p>
            <a:fld id="{CDFABC47-96AF-944C-A446-847C8241C0EF}"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that emission from any source</a:t>
            </a:r>
          </a:p>
          <a:p>
            <a:r>
              <a:rPr lang="en-US" baseline="0" dirty="0" smtClean="0"/>
              <a:t>… that is smooth on scales larger than the maximum angular scale</a:t>
            </a:r>
          </a:p>
          <a:p>
            <a:r>
              <a:rPr lang="en-US" baseline="0" dirty="0" smtClean="0"/>
              <a:t>… to which the 12-m array is sensitive</a:t>
            </a:r>
          </a:p>
          <a:p>
            <a:r>
              <a:rPr lang="en-US" baseline="0" dirty="0" smtClean="0"/>
              <a:t>… will be filtered out and missing from your final data product</a:t>
            </a:r>
          </a:p>
          <a:p>
            <a:endParaRPr lang="en-US" baseline="0" dirty="0" smtClean="0"/>
          </a:p>
          <a:p>
            <a:r>
              <a:rPr lang="en-US" baseline="0" dirty="0" smtClean="0"/>
              <a:t>The filtered scales are a function of frequency and configuration</a:t>
            </a:r>
          </a:p>
          <a:p>
            <a:r>
              <a:rPr lang="en-US" baseline="0" dirty="0" smtClean="0"/>
              <a:t>… with the configuration of telescopes driven by your requested angular resolution</a:t>
            </a:r>
          </a:p>
          <a:p>
            <a:endParaRPr lang="en-US" baseline="0" dirty="0" smtClean="0"/>
          </a:p>
          <a:p>
            <a:r>
              <a:rPr lang="en-US" baseline="0" dirty="0" smtClean="0"/>
              <a:t>If you want to recover structure on scales larger than this maximum angular scale</a:t>
            </a:r>
          </a:p>
          <a:p>
            <a:r>
              <a:rPr lang="en-US" baseline="0" dirty="0" smtClean="0"/>
              <a:t>… then you need observations with a single dish or a compact array of small telescopes</a:t>
            </a:r>
          </a:p>
          <a:p>
            <a:endParaRPr lang="en-US" baseline="0" dirty="0" smtClean="0"/>
          </a:p>
          <a:p>
            <a:r>
              <a:rPr lang="en-US" baseline="0" dirty="0" smtClean="0"/>
              <a:t>This is what the ACA is for.</a:t>
            </a:r>
          </a:p>
        </p:txBody>
      </p:sp>
      <p:sp>
        <p:nvSpPr>
          <p:cNvPr id="4" name="Slide Number Placeholder 3"/>
          <p:cNvSpPr>
            <a:spLocks noGrp="1"/>
          </p:cNvSpPr>
          <p:nvPr>
            <p:ph type="sldNum" sz="quarter" idx="10"/>
          </p:nvPr>
        </p:nvSpPr>
        <p:spPr/>
        <p:txBody>
          <a:bodyPr/>
          <a:lstStyle/>
          <a:p>
            <a:fld id="{CDFABC47-96AF-944C-A446-847C8241C0EF}"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the critical decision on your part</a:t>
            </a:r>
          </a:p>
          <a:p>
            <a:r>
              <a:rPr lang="en-US" baseline="0" dirty="0" smtClean="0"/>
              <a:t>… is whether to request the ACA</a:t>
            </a:r>
          </a:p>
          <a:p>
            <a:endParaRPr lang="en-US" baseline="0" dirty="0" smtClean="0"/>
          </a:p>
          <a:p>
            <a:r>
              <a:rPr lang="en-US" baseline="0" dirty="0" smtClean="0"/>
              <a:t>This is an interaction of the largest angular scale that you need</a:t>
            </a:r>
          </a:p>
          <a:p>
            <a:r>
              <a:rPr lang="en-US" baseline="0" dirty="0" smtClean="0"/>
              <a:t>… to do your science</a:t>
            </a:r>
          </a:p>
          <a:p>
            <a:r>
              <a:rPr lang="en-US" baseline="0" dirty="0" smtClean="0"/>
              <a:t>… and the maximum angular scale to which the array is sensitive</a:t>
            </a:r>
          </a:p>
          <a:p>
            <a:endParaRPr lang="en-US" baseline="0" dirty="0" smtClean="0"/>
          </a:p>
          <a:p>
            <a:r>
              <a:rPr lang="en-US" baseline="0" dirty="0" smtClean="0"/>
              <a:t>The largest angular scale needed to do your science depends</a:t>
            </a:r>
          </a:p>
          <a:p>
            <a:r>
              <a:rPr lang="en-US" baseline="0" dirty="0" smtClean="0"/>
              <a:t>… on the structure of your source and your science aims</a:t>
            </a:r>
          </a:p>
          <a:p>
            <a:endParaRPr lang="en-US" baseline="0" dirty="0" smtClean="0"/>
          </a:p>
          <a:p>
            <a:r>
              <a:rPr lang="en-US" baseline="0" dirty="0" smtClean="0"/>
              <a:t>As a trivial example, consider this made-up source</a:t>
            </a:r>
          </a:p>
          <a:p>
            <a:r>
              <a:rPr lang="en-US" baseline="0" dirty="0" smtClean="0"/>
              <a:t>… which consists of a few compact sources </a:t>
            </a:r>
          </a:p>
          <a:p>
            <a:r>
              <a:rPr lang="en-US" baseline="0" dirty="0" smtClean="0"/>
              <a:t>… embedded in a large, smooth superstructure</a:t>
            </a:r>
          </a:p>
          <a:p>
            <a:r>
              <a:rPr lang="en-US" baseline="0" dirty="0" smtClean="0"/>
              <a:t>… that holds 65% of the total flux of the source</a:t>
            </a:r>
          </a:p>
        </p:txBody>
      </p:sp>
      <p:sp>
        <p:nvSpPr>
          <p:cNvPr id="4" name="Slide Number Placeholder 3"/>
          <p:cNvSpPr>
            <a:spLocks noGrp="1"/>
          </p:cNvSpPr>
          <p:nvPr>
            <p:ph type="sldNum" sz="quarter" idx="10"/>
          </p:nvPr>
        </p:nvSpPr>
        <p:spPr/>
        <p:txBody>
          <a:bodyPr/>
          <a:lstStyle/>
          <a:p>
            <a:fld id="{CDFABC47-96AF-944C-A446-847C8241C0EF}"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the key question with a source like this</a:t>
            </a:r>
          </a:p>
          <a:p>
            <a:r>
              <a:rPr lang="en-US" baseline="0" dirty="0" smtClean="0"/>
              <a:t>… is whether the superstructure is of scientific interest</a:t>
            </a:r>
          </a:p>
          <a:p>
            <a:endParaRPr lang="en-US" baseline="0" dirty="0" smtClean="0"/>
          </a:p>
          <a:p>
            <a:r>
              <a:rPr lang="en-US" baseline="0" dirty="0" smtClean="0"/>
              <a:t>If the superstructure is of interest</a:t>
            </a:r>
          </a:p>
          <a:p>
            <a:r>
              <a:rPr lang="en-US" baseline="0" dirty="0" smtClean="0"/>
              <a:t>… then your estimate of the largest angular scale</a:t>
            </a:r>
          </a:p>
          <a:p>
            <a:r>
              <a:rPr lang="en-US" baseline="0" dirty="0" smtClean="0"/>
              <a:t>… must reflect that</a:t>
            </a:r>
          </a:p>
          <a:p>
            <a:r>
              <a:rPr lang="en-US" baseline="0" dirty="0" smtClean="0"/>
              <a:t>… and of course your target RMS</a:t>
            </a:r>
          </a:p>
          <a:p>
            <a:r>
              <a:rPr lang="en-US" baseline="0" dirty="0" smtClean="0"/>
              <a:t>… must also be set to recover the superstructure</a:t>
            </a:r>
          </a:p>
        </p:txBody>
      </p:sp>
      <p:sp>
        <p:nvSpPr>
          <p:cNvPr id="4" name="Slide Number Placeholder 3"/>
          <p:cNvSpPr>
            <a:spLocks noGrp="1"/>
          </p:cNvSpPr>
          <p:nvPr>
            <p:ph type="sldNum" sz="quarter" idx="10"/>
          </p:nvPr>
        </p:nvSpPr>
        <p:spPr/>
        <p:txBody>
          <a:bodyPr/>
          <a:lstStyle/>
          <a:p>
            <a:fld id="{CDFABC47-96AF-944C-A446-847C8241C0EF}"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 the other hand if only the compact cores are of interest</a:t>
            </a:r>
          </a:p>
          <a:p>
            <a:r>
              <a:rPr lang="en-US" baseline="0" dirty="0" smtClean="0"/>
              <a:t>… then your RMS and largest angular scale</a:t>
            </a:r>
          </a:p>
          <a:p>
            <a:r>
              <a:rPr lang="en-US" baseline="0" dirty="0" smtClean="0"/>
              <a:t>… should reflect that aim</a:t>
            </a:r>
          </a:p>
          <a:p>
            <a:endParaRPr lang="en-US" baseline="0" dirty="0" smtClean="0"/>
          </a:p>
          <a:p>
            <a:r>
              <a:rPr lang="en-US" baseline="0" dirty="0" smtClean="0"/>
              <a:t>The point of this silly illustration</a:t>
            </a:r>
          </a:p>
          <a:p>
            <a:r>
              <a:rPr lang="en-US" baseline="0" dirty="0" smtClean="0"/>
              <a:t>… is that largest angular scale is a property of your source</a:t>
            </a:r>
          </a:p>
          <a:p>
            <a:r>
              <a:rPr lang="en-US" baseline="0" dirty="0" smtClean="0"/>
              <a:t>… and your science</a:t>
            </a:r>
          </a:p>
          <a:p>
            <a:endParaRPr lang="en-US" baseline="0" dirty="0" smtClean="0"/>
          </a:p>
          <a:p>
            <a:r>
              <a:rPr lang="en-US" dirty="0" smtClean="0"/>
              <a:t>if a proposal requests an angular scale that requires ACA but doesn't select it the TAC will surely downgrade the proposal .... need to justify carefully to go against the OT recommendations. </a:t>
            </a:r>
            <a:endParaRPr lang="en-US" baseline="0" dirty="0" smtClean="0"/>
          </a:p>
        </p:txBody>
      </p:sp>
      <p:sp>
        <p:nvSpPr>
          <p:cNvPr id="4" name="Slide Number Placeholder 3"/>
          <p:cNvSpPr>
            <a:spLocks noGrp="1"/>
          </p:cNvSpPr>
          <p:nvPr>
            <p:ph type="sldNum" sz="quarter" idx="10"/>
          </p:nvPr>
        </p:nvSpPr>
        <p:spPr/>
        <p:txBody>
          <a:bodyPr/>
          <a:lstStyle/>
          <a:p>
            <a:fld id="{CDFABC47-96AF-944C-A446-847C8241C0EF}"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300" dirty="0" smtClean="0"/>
              <a:t> Demonstrated</a:t>
            </a:r>
          </a:p>
          <a:p>
            <a:r>
              <a:rPr lang="en-US" sz="1300" dirty="0" smtClean="0"/>
              <a:t>here is a simulated observation of a source</a:t>
            </a:r>
          </a:p>
          <a:p>
            <a:r>
              <a:rPr lang="en-US" sz="1300" dirty="0" smtClean="0"/>
              <a:t>with structure on very large angular</a:t>
            </a:r>
          </a:p>
          <a:p>
            <a:r>
              <a:rPr lang="en-US" sz="1300" dirty="0" smtClean="0"/>
              <a:t>scales. This theoretical model of e.g. a </a:t>
            </a:r>
            <a:r>
              <a:rPr lang="en-US" sz="1300" dirty="0" err="1" smtClean="0"/>
              <a:t>protostellar</a:t>
            </a:r>
            <a:endParaRPr lang="en-US" sz="1300" dirty="0" smtClean="0"/>
          </a:p>
          <a:p>
            <a:r>
              <a:rPr lang="en-US" sz="1300" dirty="0" smtClean="0"/>
              <a:t>disk has a power-law envelope, so</a:t>
            </a:r>
          </a:p>
          <a:p>
            <a:r>
              <a:rPr lang="en-US" sz="1300" dirty="0" smtClean="0"/>
              <a:t>in principle has power on all spatial scales</a:t>
            </a:r>
          </a:p>
          <a:p>
            <a:r>
              <a:rPr lang="en-US" sz="1300" dirty="0" smtClean="0"/>
              <a:t>(top left). In this case, for a </a:t>
            </a:r>
            <a:r>
              <a:rPr lang="en-US" sz="1300" dirty="0" err="1" smtClean="0"/>
              <a:t>highsensitivity</a:t>
            </a:r>
            <a:endParaRPr lang="en-US" sz="1300" dirty="0" smtClean="0"/>
          </a:p>
          <a:p>
            <a:r>
              <a:rPr lang="en-US" sz="1300" dirty="0" smtClean="0"/>
              <a:t>observation, the LAS is clearly</a:t>
            </a:r>
          </a:p>
          <a:p>
            <a:r>
              <a:rPr lang="en-US" sz="1300" dirty="0" smtClean="0"/>
              <a:t>as large as the field of view.</a:t>
            </a:r>
          </a:p>
          <a:p>
            <a:r>
              <a:rPr lang="en-US" sz="1300" dirty="0" smtClean="0"/>
              <a:t>When observed at 345GHz with a desired resolution of 0.75", the 12m-only ALMA observation (top center) shows that significant</a:t>
            </a:r>
          </a:p>
          <a:p>
            <a:r>
              <a:rPr lang="en-US" sz="1300" dirty="0" smtClean="0"/>
              <a:t>large-scale structure has been resolved out; this cleaned image has negative bowls, and a significant amount of restored flux</a:t>
            </a:r>
          </a:p>
          <a:p>
            <a:r>
              <a:rPr lang="en-US" sz="1300" dirty="0" smtClean="0"/>
              <a:t>is missing. The OT will recommend use of the ACA in this case, and indeed the combined 12-m Array + ACA 7-m image (top</a:t>
            </a:r>
          </a:p>
          <a:p>
            <a:r>
              <a:rPr lang="en-US" sz="1300" dirty="0" smtClean="0"/>
              <a:t>right) shows that more, but not all, of the large-scale structure is recovered (incorporating the TP Array 12-m data will add in the</a:t>
            </a:r>
          </a:p>
          <a:p>
            <a:r>
              <a:rPr lang="en-US" sz="1300" dirty="0" smtClean="0"/>
              <a:t>missing flux density). The bottom row shows the </a:t>
            </a:r>
            <a:r>
              <a:rPr lang="en-US" sz="1300" dirty="0" err="1" smtClean="0"/>
              <a:t>u-v</a:t>
            </a:r>
            <a:r>
              <a:rPr lang="en-US" sz="1300" dirty="0" smtClean="0"/>
              <a:t> coverage of the ACA (red) and ALMA-array (blue) (left) and the amplitude</a:t>
            </a:r>
          </a:p>
          <a:p>
            <a:r>
              <a:rPr lang="en-US" sz="1300" dirty="0" smtClean="0"/>
              <a:t>versus </a:t>
            </a:r>
            <a:r>
              <a:rPr lang="en-US" sz="1300" dirty="0" err="1" smtClean="0"/>
              <a:t>u-v</a:t>
            </a:r>
            <a:r>
              <a:rPr lang="en-US" sz="1300" dirty="0" smtClean="0"/>
              <a:t> spacing for the ACA and 12-m Array baselines (right). The correlated flux densities for the ACA baselines are significantly </a:t>
            </a:r>
          </a:p>
          <a:p>
            <a:r>
              <a:rPr lang="en-US" sz="1300" dirty="0" smtClean="0"/>
              <a:t>Larger than that for the shortest ALMA baselines.</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Once you have these in mind</a:t>
            </a:r>
          </a:p>
          <a:p>
            <a:r>
              <a:rPr lang="en-US" baseline="0" dirty="0" smtClean="0"/>
              <a:t>… you should compare the largest angular scale of interest</a:t>
            </a:r>
          </a:p>
          <a:p>
            <a:r>
              <a:rPr lang="en-US" baseline="0" dirty="0" smtClean="0"/>
              <a:t>… to the maximum angular scale recovered by the 12m-array</a:t>
            </a:r>
          </a:p>
          <a:p>
            <a:r>
              <a:rPr lang="en-US" baseline="0" dirty="0" smtClean="0"/>
              <a:t>… for your band</a:t>
            </a:r>
          </a:p>
          <a:p>
            <a:endParaRPr lang="en-US" baseline="0" dirty="0" smtClean="0"/>
          </a:p>
          <a:p>
            <a:r>
              <a:rPr lang="en-US" baseline="0" dirty="0" smtClean="0"/>
              <a:t>The OT will do this for you if you input the Largest Angular Scale</a:t>
            </a:r>
          </a:p>
          <a:p>
            <a:r>
              <a:rPr lang="en-US" baseline="0" dirty="0" smtClean="0"/>
              <a:t>… and it will recommend whether you should request the ACA</a:t>
            </a:r>
          </a:p>
          <a:p>
            <a:endParaRPr lang="en-US" baseline="0" dirty="0" smtClean="0"/>
          </a:p>
          <a:p>
            <a:r>
              <a:rPr lang="en-US" baseline="0" dirty="0" smtClean="0"/>
              <a:t>Ultimately though this is your decision</a:t>
            </a:r>
          </a:p>
          <a:p>
            <a:r>
              <a:rPr lang="en-US" baseline="0" dirty="0" smtClean="0"/>
              <a:t>… and at least part of the reason that we’re making a big deal of it</a:t>
            </a:r>
          </a:p>
          <a:p>
            <a:r>
              <a:rPr lang="en-US" baseline="0" dirty="0" smtClean="0"/>
              <a:t>… is that there’s only enough time available with the ACA</a:t>
            </a:r>
          </a:p>
          <a:p>
            <a:r>
              <a:rPr lang="en-US" baseline="0" dirty="0" smtClean="0"/>
              <a:t>… to allow about 1/3 of the 12-m array projects to include ACA</a:t>
            </a:r>
          </a:p>
          <a:p>
            <a:r>
              <a:rPr lang="en-US" baseline="0" dirty="0" smtClean="0"/>
              <a:t>… so it may be that ACA projects are more heavily competed</a:t>
            </a:r>
          </a:p>
          <a:p>
            <a:r>
              <a:rPr lang="en-US" baseline="0" dirty="0" smtClean="0"/>
              <a:t>… though we don’t know that for sure, that depends on you </a:t>
            </a:r>
          </a:p>
        </p:txBody>
      </p:sp>
      <p:sp>
        <p:nvSpPr>
          <p:cNvPr id="4" name="Slide Number Placeholder 3"/>
          <p:cNvSpPr>
            <a:spLocks noGrp="1"/>
          </p:cNvSpPr>
          <p:nvPr>
            <p:ph type="sldNum" sz="quarter" idx="10"/>
          </p:nvPr>
        </p:nvSpPr>
        <p:spPr/>
        <p:txBody>
          <a:bodyPr/>
          <a:lstStyle/>
          <a:p>
            <a:fld id="{CDFABC47-96AF-944C-A446-847C8241C0EF}"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One important technical note</a:t>
            </a:r>
          </a:p>
          <a:p>
            <a:r>
              <a:rPr lang="en-US" baseline="0" dirty="0" smtClean="0"/>
              <a:t>… it’s not possible to have it all, unfortunately</a:t>
            </a:r>
          </a:p>
          <a:p>
            <a:r>
              <a:rPr lang="en-US" baseline="0" dirty="0" smtClean="0"/>
              <a:t>… in Cycle 1 the maximum angular resolution dictates the 12-m configuration</a:t>
            </a:r>
          </a:p>
          <a:p>
            <a:r>
              <a:rPr lang="en-US" baseline="0" dirty="0" smtClean="0"/>
              <a:t>… that will be used to take your data</a:t>
            </a:r>
          </a:p>
          <a:p>
            <a:r>
              <a:rPr lang="en-US" baseline="0" dirty="0" smtClean="0"/>
              <a:t>… because this also sets the shorter </a:t>
            </a:r>
            <a:r>
              <a:rPr lang="en-US" baseline="0" dirty="0" err="1" smtClean="0"/>
              <a:t>spacings</a:t>
            </a:r>
            <a:r>
              <a:rPr lang="en-US" baseline="0" dirty="0" smtClean="0"/>
              <a:t> in the array</a:t>
            </a:r>
          </a:p>
          <a:p>
            <a:r>
              <a:rPr lang="en-US" baseline="0" dirty="0" smtClean="0"/>
              <a:t>… it does not make sense to allow ACA observations</a:t>
            </a:r>
          </a:p>
          <a:p>
            <a:r>
              <a:rPr lang="en-US" baseline="0" dirty="0" smtClean="0"/>
              <a:t>… for the highest angular resolutions at each band</a:t>
            </a:r>
          </a:p>
          <a:p>
            <a:endParaRPr lang="en-US" baseline="0" dirty="0" smtClean="0"/>
          </a:p>
          <a:p>
            <a:r>
              <a:rPr lang="en-US" baseline="0" dirty="0" smtClean="0"/>
              <a:t>Consult the technical handbook to see the details</a:t>
            </a:r>
          </a:p>
          <a:p>
            <a:r>
              <a:rPr lang="en-US" baseline="0" dirty="0" smtClean="0"/>
              <a:t>… but the basic issue is that there’s not enough overlap</a:t>
            </a:r>
          </a:p>
          <a:p>
            <a:r>
              <a:rPr lang="en-US" baseline="0" dirty="0" smtClean="0"/>
              <a:t>… between the ACA and the main array in the </a:t>
            </a:r>
            <a:r>
              <a:rPr lang="en-US" baseline="0" dirty="0" err="1" smtClean="0"/>
              <a:t>u-v</a:t>
            </a:r>
            <a:r>
              <a:rPr lang="en-US" baseline="0" dirty="0" smtClean="0"/>
              <a:t> plane to have such observations</a:t>
            </a:r>
          </a:p>
          <a:p>
            <a:r>
              <a:rPr lang="en-US" baseline="0" dirty="0" smtClean="0"/>
              <a:t>… make sense</a:t>
            </a:r>
          </a:p>
        </p:txBody>
      </p:sp>
      <p:sp>
        <p:nvSpPr>
          <p:cNvPr id="4" name="Slide Number Placeholder 3"/>
          <p:cNvSpPr>
            <a:spLocks noGrp="1"/>
          </p:cNvSpPr>
          <p:nvPr>
            <p:ph type="sldNum" sz="quarter" idx="10"/>
          </p:nvPr>
        </p:nvSpPr>
        <p:spPr/>
        <p:txBody>
          <a:bodyPr/>
          <a:lstStyle/>
          <a:p>
            <a:fld id="{CDFABC47-96AF-944C-A446-847C8241C0EF}"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ALMA itself consists of three</a:t>
            </a:r>
            <a:r>
              <a:rPr lang="en-US" baseline="0" dirty="0" smtClean="0"/>
              <a:t> types of Antennas</a:t>
            </a:r>
          </a:p>
          <a:p>
            <a:r>
              <a:rPr lang="en-US" baseline="0" dirty="0" smtClean="0"/>
              <a:t>… a “twelve-meter array” consisting of 50 12-m antennas</a:t>
            </a:r>
          </a:p>
          <a:p>
            <a:r>
              <a:rPr lang="en-US" baseline="0" dirty="0" smtClean="0"/>
              <a:t>… and the smaller “ACA” – the Atacama Compact Array</a:t>
            </a:r>
          </a:p>
          <a:p>
            <a:r>
              <a:rPr lang="en-US" baseline="0" dirty="0" smtClean="0"/>
              <a:t>… consisting of 12 seven meter antennas</a:t>
            </a:r>
          </a:p>
          <a:p>
            <a:r>
              <a:rPr lang="en-US" baseline="0" dirty="0" smtClean="0"/>
              <a:t>… and 4 12-m antennas devoted to recovering the total flux of sources</a:t>
            </a:r>
          </a:p>
          <a:p>
            <a:endParaRPr lang="en-US" baseline="0" dirty="0" smtClean="0"/>
          </a:p>
          <a:p>
            <a:r>
              <a:rPr lang="en-US" baseline="0" dirty="0" smtClean="0"/>
              <a:t>So in total we expect to end up with at least 66 antennas</a:t>
            </a:r>
          </a:p>
          <a:p>
            <a:endParaRPr lang="en-US" dirty="0" smtClean="0"/>
          </a:p>
          <a:p>
            <a:r>
              <a:rPr lang="en-US" dirty="0" smtClean="0"/>
              <a:t>The</a:t>
            </a:r>
            <a:r>
              <a:rPr lang="en-US" baseline="0" dirty="0" smtClean="0"/>
              <a:t> project is due for completion in 2013 and is on time and on budget</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t> Figure 14: Simulation of an ALMA Cycle 1 spectral-line</a:t>
            </a:r>
          </a:p>
          <a:p>
            <a:r>
              <a:rPr lang="en-US" sz="1300" dirty="0" smtClean="0"/>
              <a:t>observation of an M100-like galaxy at a </a:t>
            </a:r>
            <a:r>
              <a:rPr lang="en-US" sz="1300" dirty="0" err="1" smtClean="0"/>
              <a:t>redshift</a:t>
            </a:r>
            <a:r>
              <a:rPr lang="en-US" sz="1300" dirty="0" smtClean="0"/>
              <a:t> of 0.05.</a:t>
            </a:r>
          </a:p>
          <a:p>
            <a:r>
              <a:rPr lang="en-US" sz="1300" dirty="0" smtClean="0"/>
              <a:t>Inset: IRAC 8</a:t>
            </a:r>
            <a:r>
              <a:rPr lang="en-US" sz="1300" b="1" dirty="0" smtClean="0"/>
              <a:t>μm image of M100 used as a proxy of how</a:t>
            </a:r>
          </a:p>
          <a:p>
            <a:r>
              <a:rPr lang="en-US" sz="1300" dirty="0" smtClean="0"/>
              <a:t>the CO would appear if the galaxy were moved to </a:t>
            </a:r>
            <a:r>
              <a:rPr lang="en-US" sz="1300" dirty="0" err="1" smtClean="0"/>
              <a:t>z</a:t>
            </a:r>
            <a:r>
              <a:rPr lang="en-US" sz="1300" dirty="0" smtClean="0"/>
              <a:t>=0.05.</a:t>
            </a:r>
          </a:p>
          <a:p>
            <a:r>
              <a:rPr lang="en-US" sz="1300" dirty="0" smtClean="0"/>
              <a:t>The leftmost images show a simulated 8-hour observation of</a:t>
            </a:r>
          </a:p>
          <a:p>
            <a:r>
              <a:rPr lang="en-US" sz="1300" dirty="0" smtClean="0"/>
              <a:t>the </a:t>
            </a:r>
            <a:r>
              <a:rPr lang="en-US" sz="1300" dirty="0" err="1" smtClean="0"/>
              <a:t>redshifted</a:t>
            </a:r>
            <a:r>
              <a:rPr lang="en-US" sz="1300" dirty="0" smtClean="0"/>
              <a:t> galaxy in Band 3, using just the 32 antennas</a:t>
            </a:r>
          </a:p>
          <a:p>
            <a:r>
              <a:rPr lang="en-US" sz="1300" dirty="0" smtClean="0"/>
              <a:t>of the 12-m array in the most extended (top) and a moderately</a:t>
            </a:r>
          </a:p>
          <a:p>
            <a:r>
              <a:rPr lang="en-US" sz="1300" dirty="0" smtClean="0"/>
              <a:t>compact (bottom) configuration. The right images</a:t>
            </a:r>
          </a:p>
          <a:p>
            <a:r>
              <a:rPr lang="en-US" sz="1300" dirty="0" smtClean="0"/>
              <a:t>show the same observation after including ACA 8-hour</a:t>
            </a:r>
          </a:p>
          <a:p>
            <a:r>
              <a:rPr lang="en-US" sz="1300" dirty="0" smtClean="0"/>
              <a:t>(top) and 16-hour (bottom) data. Such simulations can be</a:t>
            </a:r>
          </a:p>
          <a:p>
            <a:r>
              <a:rPr lang="en-US" sz="1300" dirty="0" smtClean="0"/>
              <a:t>made using the Simulator in CASA, or using the on-line</a:t>
            </a:r>
          </a:p>
          <a:p>
            <a:r>
              <a:rPr lang="en-US" sz="1300" dirty="0" smtClean="0"/>
              <a:t>Observation Support Tool.</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Okay so that’s</a:t>
            </a:r>
            <a:r>
              <a:rPr lang="en-US" baseline="0" dirty="0" smtClean="0"/>
              <a:t> my rundown of the decisions that you need to make</a:t>
            </a:r>
          </a:p>
          <a:p>
            <a:r>
              <a:rPr lang="en-US" baseline="0" dirty="0" smtClean="0"/>
              <a:t>… to build an ALMA proposal</a:t>
            </a:r>
          </a:p>
          <a:p>
            <a:endParaRPr lang="en-US" baseline="0" dirty="0" smtClean="0"/>
          </a:p>
          <a:p>
            <a:r>
              <a:rPr lang="en-US" baseline="0" dirty="0" smtClean="0"/>
              <a:t>Let me close with a few words about the logistics of proposing</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Your</a:t>
            </a:r>
            <a:r>
              <a:rPr lang="en-US" baseline="0" dirty="0" smtClean="0"/>
              <a:t> overall path to proposal should look something like this</a:t>
            </a:r>
          </a:p>
          <a:p>
            <a:endParaRPr lang="en-US" baseline="0" dirty="0" smtClean="0"/>
          </a:p>
          <a:p>
            <a:r>
              <a:rPr lang="en-US" baseline="0" dirty="0" smtClean="0"/>
              <a:t>We’ve put together a lot of excellent documentation</a:t>
            </a:r>
          </a:p>
          <a:p>
            <a:r>
              <a:rPr lang="en-US" baseline="0" dirty="0" smtClean="0"/>
              <a:t>… we suggest that you start by familiarizing yourself with at least the basic docs</a:t>
            </a:r>
          </a:p>
          <a:p>
            <a:r>
              <a:rPr lang="en-US" baseline="0" dirty="0" smtClean="0"/>
              <a:t>… the ALMA Proposer’s Guide and the Early Science Primer</a:t>
            </a:r>
          </a:p>
          <a:p>
            <a:endParaRPr lang="en-US" baseline="0" dirty="0" smtClean="0"/>
          </a:p>
          <a:p>
            <a:r>
              <a:rPr lang="en-US" baseline="0" dirty="0" smtClean="0"/>
              <a:t>You then need to create an account at the ALMA science portal</a:t>
            </a:r>
          </a:p>
          <a:p>
            <a:r>
              <a:rPr lang="en-US" baseline="0" dirty="0" smtClean="0"/>
              <a:t>… to be involved in ANY ALMA proposals</a:t>
            </a:r>
          </a:p>
          <a:p>
            <a:endParaRPr lang="en-US" baseline="0" dirty="0" smtClean="0"/>
          </a:p>
          <a:p>
            <a:r>
              <a:rPr lang="en-US" baseline="0" dirty="0" smtClean="0"/>
              <a:t>From the science portal you can also download the ALMA Observing Tool</a:t>
            </a:r>
          </a:p>
          <a:p>
            <a:r>
              <a:rPr lang="en-US" baseline="0" dirty="0" smtClean="0"/>
              <a:t>… and have a look at the </a:t>
            </a:r>
            <a:r>
              <a:rPr lang="en-US" baseline="0" dirty="0" err="1" smtClean="0"/>
              <a:t>quickstart</a:t>
            </a:r>
            <a:r>
              <a:rPr lang="en-US" baseline="0" dirty="0" smtClean="0"/>
              <a:t> tutorials that I mentioned earlier</a:t>
            </a:r>
          </a:p>
          <a:p>
            <a:r>
              <a:rPr lang="en-US" baseline="0" dirty="0" smtClean="0"/>
              <a:t> </a:t>
            </a:r>
          </a:p>
          <a:p>
            <a:r>
              <a:rPr lang="en-US" dirty="0" smtClean="0"/>
              <a:t>From</a:t>
            </a:r>
            <a:r>
              <a:rPr lang="en-US" baseline="0" dirty="0" smtClean="0"/>
              <a:t> here it makes sense to try implementing your science plan</a:t>
            </a:r>
          </a:p>
          <a:p>
            <a:r>
              <a:rPr lang="en-US" baseline="0" dirty="0" smtClean="0"/>
              <a:t>… in the OT</a:t>
            </a:r>
          </a:p>
          <a:p>
            <a:r>
              <a:rPr lang="en-US" baseline="0" dirty="0" smtClean="0"/>
              <a:t>… this will give you a very concrete check of whether your plan</a:t>
            </a:r>
          </a:p>
          <a:p>
            <a:r>
              <a:rPr lang="en-US" baseline="0" dirty="0" smtClean="0"/>
              <a:t>… actually meshes with </a:t>
            </a:r>
            <a:r>
              <a:rPr lang="en-US" baseline="0" dirty="0" err="1" smtClean="0"/>
              <a:t>ALMA’s</a:t>
            </a:r>
            <a:r>
              <a:rPr lang="en-US" baseline="0" dirty="0" smtClean="0"/>
              <a:t> capabilities</a:t>
            </a:r>
          </a:p>
          <a:p>
            <a:endParaRPr lang="en-US" baseline="0" dirty="0" smtClean="0"/>
          </a:p>
          <a:p>
            <a:r>
              <a:rPr lang="en-US" baseline="0" dirty="0" smtClean="0"/>
              <a:t>A really valuable tool here is the TA checklist</a:t>
            </a:r>
          </a:p>
          <a:p>
            <a:r>
              <a:rPr lang="en-US" baseline="0" dirty="0" smtClean="0"/>
              <a:t>… that is generated when you generate a PDF of your proposal</a:t>
            </a:r>
          </a:p>
          <a:p>
            <a:r>
              <a:rPr lang="en-US" baseline="0" dirty="0" smtClean="0"/>
              <a:t>… (flip)</a:t>
            </a:r>
          </a:p>
          <a:p>
            <a:endParaRPr lang="en-US" baseline="0" dirty="0" smtClean="0"/>
          </a:p>
        </p:txBody>
      </p:sp>
      <p:sp>
        <p:nvSpPr>
          <p:cNvPr id="4" name="Slide Number Placeholder 3"/>
          <p:cNvSpPr>
            <a:spLocks noGrp="1"/>
          </p:cNvSpPr>
          <p:nvPr>
            <p:ph type="sldNum" sz="quarter" idx="10"/>
          </p:nvPr>
        </p:nvSpPr>
        <p:spPr/>
        <p:txBody>
          <a:bodyPr/>
          <a:lstStyle/>
          <a:p>
            <a:fld id="{CDFABC47-96AF-944C-A446-847C8241C0EF}"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a:t>
            </a:r>
            <a:r>
              <a:rPr lang="en-US" baseline="0" dirty="0" err="1" smtClean="0"/>
              <a:t>checklisht</a:t>
            </a:r>
            <a:r>
              <a:rPr lang="en-US" baseline="0" dirty="0" smtClean="0"/>
              <a:t>, shown here</a:t>
            </a:r>
          </a:p>
          <a:p>
            <a:r>
              <a:rPr lang="en-US" baseline="0" dirty="0" smtClean="0"/>
              <a:t>… gives you a list of “</a:t>
            </a:r>
            <a:r>
              <a:rPr lang="en-US" baseline="0" dirty="0" err="1" smtClean="0"/>
              <a:t>gotchas</a:t>
            </a:r>
            <a:r>
              <a:rPr lang="en-US" baseline="0" dirty="0" smtClean="0"/>
              <a:t>” and highlights possible worry areas</a:t>
            </a:r>
          </a:p>
          <a:p>
            <a:r>
              <a:rPr lang="en-US" baseline="0" dirty="0" smtClean="0"/>
              <a:t>... basically it highlights anything out of the ordinary about your proposal</a:t>
            </a:r>
          </a:p>
          <a:p>
            <a:endParaRPr lang="en-US" baseline="0" dirty="0" smtClean="0"/>
          </a:p>
          <a:p>
            <a:r>
              <a:rPr lang="en-US" baseline="0" dirty="0" smtClean="0"/>
              <a:t>It will be used to aid technical assessment of your proposal</a:t>
            </a:r>
          </a:p>
          <a:p>
            <a:r>
              <a:rPr lang="en-US" baseline="0" dirty="0" smtClean="0"/>
              <a:t>… but you can also use it to see if you may have issues</a:t>
            </a:r>
          </a:p>
          <a:p>
            <a:r>
              <a:rPr lang="en-US" baseline="0" dirty="0" smtClean="0"/>
              <a:t>… or if there are points that need to be addressed in the technical justification. </a:t>
            </a:r>
          </a:p>
        </p:txBody>
      </p:sp>
      <p:sp>
        <p:nvSpPr>
          <p:cNvPr id="4" name="Slide Number Placeholder 3"/>
          <p:cNvSpPr>
            <a:spLocks noGrp="1"/>
          </p:cNvSpPr>
          <p:nvPr>
            <p:ph type="sldNum" sz="quarter" idx="10"/>
          </p:nvPr>
        </p:nvSpPr>
        <p:spPr/>
        <p:txBody>
          <a:bodyPr/>
          <a:lstStyle/>
          <a:p>
            <a:fld id="{CDFABC47-96AF-944C-A446-847C8241C0EF}"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Once you are sure that your proposal matched </a:t>
            </a:r>
            <a:r>
              <a:rPr lang="en-US" baseline="0" dirty="0" err="1" smtClean="0"/>
              <a:t>ALMA’s</a:t>
            </a:r>
            <a:r>
              <a:rPr lang="en-US" baseline="0" dirty="0" smtClean="0"/>
              <a:t> capabilities</a:t>
            </a:r>
          </a:p>
          <a:p>
            <a:r>
              <a:rPr lang="en-US" baseline="0" dirty="0" smtClean="0"/>
              <a:t>… You can prepare and attach your science and technical justification</a:t>
            </a:r>
          </a:p>
          <a:p>
            <a:r>
              <a:rPr lang="en-US" baseline="0" dirty="0" smtClean="0"/>
              <a:t>… which are of course the main thing by which your proposal will be judged</a:t>
            </a:r>
          </a:p>
          <a:p>
            <a:endParaRPr lang="en-US" baseline="0" dirty="0" smtClean="0"/>
          </a:p>
          <a:p>
            <a:r>
              <a:rPr lang="en-US" baseline="0" dirty="0" smtClean="0"/>
              <a:t>And once your are satisfied with these you can submit the proposal to the ALMA archive!</a:t>
            </a:r>
          </a:p>
          <a:p>
            <a:endParaRPr lang="en-US" baseline="0" dirty="0" smtClean="0"/>
          </a:p>
          <a:p>
            <a:r>
              <a:rPr lang="en-US" baseline="0" dirty="0" smtClean="0"/>
              <a:t> </a:t>
            </a:r>
          </a:p>
        </p:txBody>
      </p:sp>
      <p:sp>
        <p:nvSpPr>
          <p:cNvPr id="4" name="Slide Number Placeholder 3"/>
          <p:cNvSpPr>
            <a:spLocks noGrp="1"/>
          </p:cNvSpPr>
          <p:nvPr>
            <p:ph type="sldNum" sz="quarter" idx="10"/>
          </p:nvPr>
        </p:nvSpPr>
        <p:spPr/>
        <p:txBody>
          <a:bodyPr/>
          <a:lstStyle/>
          <a:p>
            <a:fld id="{CDFABC47-96AF-944C-A446-847C8241C0EF}"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let me wrap by pointing out again</a:t>
            </a:r>
          </a:p>
          <a:p>
            <a:r>
              <a:rPr lang="en-US" dirty="0" smtClean="0"/>
              <a:t>… where you can go</a:t>
            </a:r>
          </a:p>
          <a:p>
            <a:r>
              <a:rPr lang="en-US" dirty="0" smtClean="0"/>
              <a:t>… for more information</a:t>
            </a:r>
            <a:endParaRPr lang="en-US" baseline="0" dirty="0" smtClean="0"/>
          </a:p>
          <a:p>
            <a:r>
              <a:rPr lang="en-US" baseline="0" dirty="0" smtClean="0"/>
              <a:t>… to get help</a:t>
            </a:r>
          </a:p>
          <a:p>
            <a:r>
              <a:rPr lang="en-US" baseline="0" dirty="0" smtClean="0"/>
              <a:t>… and to download the tools that I told you about</a:t>
            </a:r>
          </a:p>
          <a:p>
            <a:endParaRPr lang="en-US" baseline="0" dirty="0" smtClean="0"/>
          </a:p>
          <a:p>
            <a:r>
              <a:rPr lang="en-US" dirty="0" smtClean="0"/>
              <a:t>The ALMA science portal</a:t>
            </a:r>
          </a:p>
          <a:p>
            <a:r>
              <a:rPr lang="en-US" dirty="0" smtClean="0"/>
              <a:t>… at </a:t>
            </a:r>
            <a:r>
              <a:rPr lang="en-US" dirty="0" err="1" smtClean="0"/>
              <a:t>almascience.nrao.edu</a:t>
            </a:r>
            <a:r>
              <a:rPr lang="en-US" dirty="0" smtClean="0"/>
              <a:t> for our North</a:t>
            </a:r>
            <a:r>
              <a:rPr lang="en-US" baseline="0" dirty="0" smtClean="0"/>
              <a:t> American users</a:t>
            </a:r>
          </a:p>
          <a:p>
            <a:r>
              <a:rPr lang="en-US" baseline="0" dirty="0" smtClean="0"/>
              <a:t>… serves as the hub for project wide material</a:t>
            </a:r>
          </a:p>
          <a:p>
            <a:r>
              <a:rPr lang="en-US" baseline="0" dirty="0" smtClean="0"/>
              <a:t>… including the required observing tool</a:t>
            </a:r>
          </a:p>
          <a:p>
            <a:r>
              <a:rPr lang="en-US" baseline="0" dirty="0" smtClean="0"/>
              <a:t>… and key docs like the proposer’s guide</a:t>
            </a:r>
          </a:p>
          <a:p>
            <a:r>
              <a:rPr lang="en-US" baseline="0" dirty="0" smtClean="0"/>
              <a:t>… the technical handbook and so on</a:t>
            </a:r>
          </a:p>
          <a:p>
            <a:endParaRPr lang="en-US" baseline="0" dirty="0" smtClean="0"/>
          </a:p>
          <a:p>
            <a:r>
              <a:rPr lang="en-US" baseline="0" dirty="0" smtClean="0"/>
              <a:t>From there you can also register</a:t>
            </a:r>
          </a:p>
          <a:p>
            <a:r>
              <a:rPr lang="en-US" baseline="0" dirty="0" smtClean="0"/>
              <a:t>… and access our helpdesk to get any support that you need</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55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a:t>
            </a:r>
            <a:r>
              <a:rPr lang="en-US" baseline="0" dirty="0" smtClean="0"/>
              <a:t> completion, ALMA will represent an absolutely enormous</a:t>
            </a:r>
          </a:p>
          <a:p>
            <a:r>
              <a:rPr lang="en-US" baseline="0" dirty="0" smtClean="0"/>
              <a:t>… leap forward in our ability to observe the </a:t>
            </a:r>
            <a:r>
              <a:rPr lang="en-US" baseline="0" dirty="0" err="1" smtClean="0"/>
              <a:t>submillimeter</a:t>
            </a:r>
            <a:r>
              <a:rPr lang="en-US" baseline="0" dirty="0" smtClean="0"/>
              <a:t> sky</a:t>
            </a:r>
          </a:p>
          <a:p>
            <a:r>
              <a:rPr lang="en-US" baseline="0" dirty="0" smtClean="0"/>
              <a:t>… delivering sensitivities and resolutions 10 to 100 times better</a:t>
            </a:r>
          </a:p>
          <a:p>
            <a:r>
              <a:rPr lang="en-US" baseline="0" dirty="0" smtClean="0"/>
              <a:t>… than current mm or sub-mm arrays</a:t>
            </a:r>
          </a:p>
          <a:p>
            <a:endParaRPr lang="en-US" baseline="0" dirty="0" smtClean="0"/>
          </a:p>
          <a:p>
            <a:r>
              <a:rPr lang="en-US" baseline="0" dirty="0" smtClean="0"/>
              <a:t>The key stats for the full array will be</a:t>
            </a:r>
          </a:p>
          <a:p>
            <a:r>
              <a:rPr lang="en-US" baseline="0" dirty="0" smtClean="0"/>
              <a:t>… baselines out to 15 km</a:t>
            </a:r>
          </a:p>
          <a:p>
            <a:r>
              <a:rPr lang="en-US" baseline="0" dirty="0" smtClean="0"/>
              <a:t>… the ability to image from 84 to 950 GHz</a:t>
            </a:r>
          </a:p>
          <a:p>
            <a:r>
              <a:rPr lang="en-US" baseline="0" dirty="0" smtClean="0"/>
              <a:t>… fantastic receiver sensitivity</a:t>
            </a:r>
          </a:p>
          <a:p>
            <a:r>
              <a:rPr lang="en-US" baseline="0" dirty="0" smtClean="0"/>
              <a:t>… 8 GHz bandwidth</a:t>
            </a:r>
          </a:p>
          <a:p>
            <a:r>
              <a:rPr lang="en-US" baseline="0" dirty="0" smtClean="0"/>
              <a:t>… a very flexible </a:t>
            </a:r>
            <a:r>
              <a:rPr lang="en-US" baseline="0" dirty="0" err="1" smtClean="0"/>
              <a:t>correlator</a:t>
            </a:r>
            <a:endParaRPr lang="en-US" baseline="0" dirty="0" smtClean="0"/>
          </a:p>
          <a:p>
            <a:r>
              <a:rPr lang="en-US" baseline="0" dirty="0" smtClean="0"/>
              <a:t>… and full polarization capabilities</a:t>
            </a:r>
          </a:p>
          <a:p>
            <a:endParaRPr lang="en-US" baseline="0" dirty="0" smtClean="0"/>
          </a:p>
          <a:p>
            <a:r>
              <a:rPr lang="en-US" baseline="0" dirty="0" smtClean="0"/>
              <a:t>When is FS?  Probably not Cycle 2 (1 Nov 2013)—it was always planned that B10 be completed after normal construction owing to its technical difficulty.</a:t>
            </a:r>
          </a:p>
          <a:p>
            <a:endParaRPr lang="en-US" baseline="0" dirty="0" smtClean="0"/>
          </a:p>
          <a:p>
            <a:r>
              <a:rPr lang="en-US" baseline="0" dirty="0" smtClean="0"/>
              <a:t>Upgrade proposals spring from the ALMA communities.</a:t>
            </a:r>
          </a:p>
        </p:txBody>
      </p:sp>
      <p:sp>
        <p:nvSpPr>
          <p:cNvPr id="4" name="Slide Number Placeholder 3"/>
          <p:cNvSpPr>
            <a:spLocks noGrp="1"/>
          </p:cNvSpPr>
          <p:nvPr>
            <p:ph type="sldNum" sz="quarter" idx="10"/>
          </p:nvPr>
        </p:nvSpPr>
        <p:spPr/>
        <p:txBody>
          <a:bodyPr/>
          <a:lstStyle/>
          <a:p>
            <a:fld id="{CDFABC47-96AF-944C-A446-847C8241C0E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I say mm/sub-mm frequencies,</a:t>
            </a:r>
            <a:r>
              <a:rPr lang="en-US" baseline="0" dirty="0" smtClean="0"/>
              <a:t> this is what I mean</a:t>
            </a:r>
          </a:p>
          <a:p>
            <a:r>
              <a:rPr lang="en-US" baseline="0" dirty="0" smtClean="0"/>
              <a:t>…here you can see illustrated the frequency coverage of the full array</a:t>
            </a:r>
          </a:p>
          <a:p>
            <a:r>
              <a:rPr lang="en-US" baseline="0" dirty="0" smtClean="0"/>
              <a:t>… in yellow and green</a:t>
            </a:r>
          </a:p>
          <a:p>
            <a:r>
              <a:rPr lang="en-US" baseline="0" dirty="0" smtClean="0"/>
              <a:t>… and the current frequency coverage in yellow</a:t>
            </a:r>
          </a:p>
          <a:p>
            <a:endParaRPr lang="en-US" baseline="0" dirty="0" smtClean="0"/>
          </a:p>
          <a:p>
            <a:r>
              <a:rPr lang="en-US" baseline="0" dirty="0" smtClean="0"/>
              <a:t>This is what you can propose for now </a:t>
            </a:r>
            <a:endParaRPr lang="en-US" dirty="0" smtClean="0"/>
          </a:p>
          <a:p>
            <a:r>
              <a:rPr lang="en-US" baseline="0" dirty="0" smtClean="0"/>
              <a:t>… four receiver bands are available on all telescopes</a:t>
            </a:r>
          </a:p>
          <a:p>
            <a:r>
              <a:rPr lang="en-US" baseline="0" dirty="0" smtClean="0"/>
              <a:t>… these are so-called bands 3, 6, 7, and 9</a:t>
            </a:r>
          </a:p>
          <a:p>
            <a:r>
              <a:rPr lang="en-US" baseline="0" dirty="0" smtClean="0"/>
              <a:t>… operating at roughly 100, 250, 350, and 650 GHz</a:t>
            </a:r>
          </a:p>
          <a:p>
            <a:endParaRPr lang="en-US" baseline="0" dirty="0" smtClean="0"/>
          </a:p>
          <a:p>
            <a:r>
              <a:rPr lang="en-US" baseline="0" dirty="0" smtClean="0"/>
              <a:t>These other bands will be filled in as the array moves towards completion</a:t>
            </a:r>
          </a:p>
          <a:p>
            <a:r>
              <a:rPr lang="en-US" baseline="0" dirty="0" smtClean="0"/>
              <a:t>… eventually offering more or less complete coverage</a:t>
            </a:r>
          </a:p>
          <a:p>
            <a:r>
              <a:rPr lang="en-US" baseline="0" dirty="0" smtClean="0"/>
              <a:t>… of all the high-transmission atmospheric windows</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ALMA’s</a:t>
            </a:r>
            <a:r>
              <a:rPr lang="en-US" dirty="0" smtClean="0"/>
              <a:t> phenomenal</a:t>
            </a:r>
            <a:r>
              <a:rPr lang="en-US" baseline="0" dirty="0" smtClean="0"/>
              <a:t> sensitivity comes from a combination</a:t>
            </a:r>
          </a:p>
          <a:p>
            <a:r>
              <a:rPr lang="en-US" baseline="0" dirty="0" smtClean="0"/>
              <a:t>… of sensitive receivers</a:t>
            </a:r>
          </a:p>
          <a:p>
            <a:r>
              <a:rPr lang="en-US" baseline="0" dirty="0" smtClean="0"/>
              <a:t>… a favorable atmosphere</a:t>
            </a:r>
          </a:p>
          <a:p>
            <a:r>
              <a:rPr lang="en-US" baseline="0" dirty="0" smtClean="0"/>
              <a:t>… and large collecting area</a:t>
            </a:r>
            <a:endParaRPr lang="en-US" dirty="0" smtClean="0"/>
          </a:p>
          <a:p>
            <a:endParaRPr lang="en-US" dirty="0" smtClean="0"/>
          </a:p>
          <a:p>
            <a:r>
              <a:rPr lang="en-US" dirty="0" smtClean="0"/>
              <a:t>To</a:t>
            </a:r>
            <a:r>
              <a:rPr lang="en-US" baseline="0" dirty="0" smtClean="0"/>
              <a:t> give you the cartoon view</a:t>
            </a:r>
          </a:p>
          <a:p>
            <a:r>
              <a:rPr lang="en-US" baseline="0" dirty="0" smtClean="0"/>
              <a:t>… here are the graphically represented collecting area</a:t>
            </a:r>
          </a:p>
          <a:p>
            <a:r>
              <a:rPr lang="en-US" baseline="0" dirty="0" smtClean="0"/>
              <a:t>… and in parentheses baselines</a:t>
            </a:r>
          </a:p>
          <a:p>
            <a:r>
              <a:rPr lang="en-US" baseline="0" dirty="0" smtClean="0"/>
              <a:t>… of present day arrays</a:t>
            </a:r>
          </a:p>
          <a:p>
            <a:endParaRPr lang="en-US" baseline="0" dirty="0" smtClean="0"/>
          </a:p>
          <a:p>
            <a:r>
              <a:rPr lang="en-US" baseline="0" dirty="0" smtClean="0"/>
              <a:t>The collecting area dictates sensitivity</a:t>
            </a:r>
          </a:p>
          <a:p>
            <a:r>
              <a:rPr lang="en-US" baseline="0" dirty="0" smtClean="0"/>
              <a:t>… the number of baselines dictate image fidelity</a:t>
            </a:r>
          </a:p>
          <a:p>
            <a:r>
              <a:rPr lang="en-US" baseline="0" dirty="0" smtClean="0"/>
              <a:t>… you can see that Cycle 1, the capabilities offered at 12 July</a:t>
            </a:r>
          </a:p>
          <a:p>
            <a:r>
              <a:rPr lang="en-US" baseline="0" dirty="0" smtClean="0"/>
              <a:t>… is already a large part of the way towards the Full ALMA</a:t>
            </a:r>
          </a:p>
        </p:txBody>
      </p:sp>
      <p:sp>
        <p:nvSpPr>
          <p:cNvPr id="4" name="Slide Number Placeholder 3"/>
          <p:cNvSpPr>
            <a:spLocks noGrp="1"/>
          </p:cNvSpPr>
          <p:nvPr>
            <p:ph type="sldNum" sz="quarter" idx="10"/>
          </p:nvPr>
        </p:nvSpPr>
        <p:spPr/>
        <p:txBody>
          <a:bodyPr/>
          <a:lstStyle/>
          <a:p>
            <a:fld id="{CDFABC47-96AF-944C-A446-847C8241C0E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are we right now?</a:t>
            </a:r>
          </a:p>
          <a:p>
            <a:r>
              <a:rPr lang="en-US" dirty="0" smtClean="0"/>
              <a:t>… Cycle 0 – our first PI-science</a:t>
            </a:r>
            <a:r>
              <a:rPr lang="en-US" baseline="0" dirty="0" smtClean="0"/>
              <a:t> campaign</a:t>
            </a:r>
            <a:endParaRPr lang="en-US" dirty="0" smtClean="0"/>
          </a:p>
          <a:p>
            <a:r>
              <a:rPr lang="en-US" dirty="0" smtClean="0"/>
              <a:t>… began</a:t>
            </a:r>
            <a:r>
              <a:rPr lang="en-US" baseline="0" dirty="0" smtClean="0"/>
              <a:t> </a:t>
            </a:r>
            <a:r>
              <a:rPr lang="en-US" dirty="0" smtClean="0"/>
              <a:t>observing began 30 September</a:t>
            </a:r>
          </a:p>
          <a:p>
            <a:r>
              <a:rPr lang="en-US" dirty="0" smtClean="0"/>
              <a:t>… a significant amount of </a:t>
            </a:r>
            <a:r>
              <a:rPr lang="en-US" baseline="0" dirty="0" smtClean="0"/>
              <a:t>data has been delivered to </a:t>
            </a:r>
            <a:r>
              <a:rPr lang="en-US" baseline="0" dirty="0" err="1" smtClean="0"/>
              <a:t>Pis</a:t>
            </a:r>
            <a:endParaRPr lang="en-US" baseline="0" dirty="0" smtClean="0"/>
          </a:p>
          <a:p>
            <a:endParaRPr lang="en-US" baseline="0" dirty="0" smtClean="0"/>
          </a:p>
          <a:p>
            <a:r>
              <a:rPr lang="en-US" baseline="0" dirty="0" smtClean="0"/>
              <a:t>Both </a:t>
            </a:r>
            <a:r>
              <a:rPr lang="en-US" baseline="0" dirty="0" err="1" smtClean="0"/>
              <a:t>commisioning</a:t>
            </a:r>
            <a:r>
              <a:rPr lang="en-US" baseline="0" dirty="0" smtClean="0"/>
              <a:t> and science verification are ongoing</a:t>
            </a:r>
          </a:p>
          <a:p>
            <a:r>
              <a:rPr lang="en-US" baseline="0" dirty="0" smtClean="0"/>
              <a:t>… with over 30 antennas at the high site and more on their way up at all times</a:t>
            </a:r>
          </a:p>
          <a:p>
            <a:endParaRPr lang="en-US" baseline="0" dirty="0" smtClean="0"/>
          </a:p>
          <a:p>
            <a:r>
              <a:rPr lang="en-US" baseline="0" dirty="0" smtClean="0"/>
              <a:t>The </a:t>
            </a:r>
            <a:r>
              <a:rPr lang="en-US" baseline="0" dirty="0" err="1" smtClean="0"/>
              <a:t>correlators</a:t>
            </a:r>
            <a:r>
              <a:rPr lang="en-US" baseline="0" dirty="0" smtClean="0"/>
              <a:t> for both the main array</a:t>
            </a:r>
          </a:p>
          <a:p>
            <a:r>
              <a:rPr lang="en-US" baseline="0" dirty="0" smtClean="0"/>
              <a:t>…  and the one for the Atacama compact array </a:t>
            </a:r>
          </a:p>
          <a:p>
            <a:r>
              <a:rPr lang="en-US" baseline="0" dirty="0" smtClean="0"/>
              <a:t>… are working</a:t>
            </a:r>
          </a:p>
          <a:p>
            <a:endParaRPr lang="en-US" baseline="0" dirty="0" smtClean="0"/>
          </a:p>
          <a:p>
            <a:r>
              <a:rPr lang="en-US" baseline="0" dirty="0" smtClean="0"/>
              <a:t>And as I mentioned</a:t>
            </a:r>
          </a:p>
          <a:p>
            <a:r>
              <a:rPr lang="en-US" baseline="0" dirty="0" smtClean="0"/>
              <a:t>… there are four receiver bands installed on all telescopes</a:t>
            </a:r>
          </a:p>
          <a:p>
            <a:r>
              <a:rPr lang="en-US" dirty="0" smtClean="0"/>
              <a:t>… covering roughly the 100 GHz, 250 GHz, 350 GHz, and 650 GHz windows</a:t>
            </a:r>
          </a:p>
        </p:txBody>
      </p:sp>
      <p:sp>
        <p:nvSpPr>
          <p:cNvPr id="4" name="Slide Number Placeholder 3"/>
          <p:cNvSpPr>
            <a:spLocks noGrp="1"/>
          </p:cNvSpPr>
          <p:nvPr>
            <p:ph type="sldNum" sz="quarter" idx="10"/>
          </p:nvPr>
        </p:nvSpPr>
        <p:spPr/>
        <p:txBody>
          <a:bodyPr/>
          <a:lstStyle/>
          <a:p>
            <a:fld id="{CDFABC47-96AF-944C-A446-847C8241C0E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82700"/>
            <a:ext cx="4038600"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82700"/>
            <a:ext cx="4038600"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Lucida Grande"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8163"/>
            <a:ext cx="2057400" cy="52530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8163"/>
            <a:ext cx="6019800" cy="52530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2"/>
          <p:cNvSpPr>
            <a:spLocks noGrp="1"/>
          </p:cNvSpPr>
          <p:nvPr>
            <p:ph idx="1"/>
          </p:nvPr>
        </p:nvSpPr>
        <p:spPr>
          <a:xfrm>
            <a:off x="457200" y="16002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3124200" y="6356350"/>
            <a:ext cx="51054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1"/>
          </p:nvPr>
        </p:nvSpPr>
        <p:spPr>
          <a:xfrm>
            <a:off x="8229600" y="6356350"/>
            <a:ext cx="457200" cy="365125"/>
          </a:xfrm>
          <a:prstGeom prst="rect">
            <a:avLst/>
          </a:prstGeom>
        </p:spPr>
        <p:txBody>
          <a:bodyPr/>
          <a:lstStyle>
            <a:lvl1pPr>
              <a:defRPr/>
            </a:lvl1pPr>
          </a:lstStyle>
          <a:p>
            <a:pPr>
              <a:defRPr/>
            </a:pPr>
            <a:fld id="{CCD7FD50-6B29-6645-8287-1F59EC1E052A}" type="slidenum">
              <a:rPr lang="en-US"/>
              <a:pPr>
                <a:defRPr/>
              </a:pPr>
              <a:t>‹#›</a:t>
            </a:fld>
            <a:endParaRPr lang="en-US"/>
          </a:p>
        </p:txBody>
      </p:sp>
      <p:sp>
        <p:nvSpPr>
          <p:cNvPr id="7" name="Date Placeholder 1"/>
          <p:cNvSpPr>
            <a:spLocks noGrp="1"/>
          </p:cNvSpPr>
          <p:nvPr>
            <p:ph type="dt" sz="half" idx="12"/>
          </p:nvPr>
        </p:nvSpPr>
        <p:spPr>
          <a:xfrm>
            <a:off x="1049338" y="6356350"/>
            <a:ext cx="2133600" cy="365125"/>
          </a:xfrm>
          <a:prstGeom prst="rect">
            <a:avLst/>
          </a:prstGeom>
        </p:spPr>
        <p:txBody>
          <a:bodyPr/>
          <a:lstStyle>
            <a:lvl1pPr>
              <a:defRPr/>
            </a:lvl1pPr>
          </a:lstStyle>
          <a:p>
            <a:pPr>
              <a:defRPr/>
            </a:pPr>
            <a:endParaRPr lang="en-US">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Lucida Grande"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p:hf hdr="0" ftr="0" dt="0"/>
  <p:txStyles>
    <p:titleStyle>
      <a:lvl1pPr marL="79375" indent="-79375" algn="ctr" rtl="0" eaLnBrk="0" fontAlgn="base" hangingPunct="0">
        <a:spcBef>
          <a:spcPct val="0"/>
        </a:spcBef>
        <a:spcAft>
          <a:spcPct val="0"/>
        </a:spcAft>
        <a:defRPr sz="4400">
          <a:solidFill>
            <a:srgbClr val="990033"/>
          </a:solidFill>
          <a:latin typeface="+mj-lt"/>
          <a:ea typeface="+mj-ea"/>
          <a:cs typeface="+mj-cs"/>
          <a:sym typeface="Lucida Grande" charset="0"/>
        </a:defRPr>
      </a:lvl1pPr>
      <a:lvl2pPr marL="79375" indent="-79375" algn="ctr" rtl="0" eaLnBrk="0" fontAlgn="base" hangingPunct="0">
        <a:spcBef>
          <a:spcPct val="0"/>
        </a:spcBef>
        <a:spcAft>
          <a:spcPct val="0"/>
        </a:spcAft>
        <a:defRPr sz="4400">
          <a:solidFill>
            <a:srgbClr val="990033"/>
          </a:solidFill>
          <a:latin typeface="Lucida Grande" charset="0"/>
          <a:ea typeface="ヒラギノ角ゴ ProN W3" charset="0"/>
          <a:cs typeface="ヒラギノ角ゴ ProN W3" charset="0"/>
          <a:sym typeface="Lucida Grande" charset="0"/>
        </a:defRPr>
      </a:lvl2pPr>
      <a:lvl3pPr marL="79375" indent="-79375" algn="ctr" rtl="0" eaLnBrk="0" fontAlgn="base" hangingPunct="0">
        <a:spcBef>
          <a:spcPct val="0"/>
        </a:spcBef>
        <a:spcAft>
          <a:spcPct val="0"/>
        </a:spcAft>
        <a:defRPr sz="4400">
          <a:solidFill>
            <a:srgbClr val="990033"/>
          </a:solidFill>
          <a:latin typeface="Lucida Grande" charset="0"/>
          <a:ea typeface="ヒラギノ角ゴ ProN W3" charset="0"/>
          <a:cs typeface="ヒラギノ角ゴ ProN W3" charset="0"/>
          <a:sym typeface="Lucida Grande" charset="0"/>
        </a:defRPr>
      </a:lvl3pPr>
      <a:lvl4pPr marL="79375" indent="-79375" algn="ctr" rtl="0" eaLnBrk="0" fontAlgn="base" hangingPunct="0">
        <a:spcBef>
          <a:spcPct val="0"/>
        </a:spcBef>
        <a:spcAft>
          <a:spcPct val="0"/>
        </a:spcAft>
        <a:defRPr sz="4400">
          <a:solidFill>
            <a:srgbClr val="990033"/>
          </a:solidFill>
          <a:latin typeface="Lucida Grande" charset="0"/>
          <a:ea typeface="ヒラギノ角ゴ ProN W3" charset="0"/>
          <a:cs typeface="ヒラギノ角ゴ ProN W3" charset="0"/>
          <a:sym typeface="Lucida Grande" charset="0"/>
        </a:defRPr>
      </a:lvl4pPr>
      <a:lvl5pPr marL="79375" indent="-79375" algn="ctr" rtl="0" eaLnBrk="0" fontAlgn="base" hangingPunct="0">
        <a:spcBef>
          <a:spcPct val="0"/>
        </a:spcBef>
        <a:spcAft>
          <a:spcPct val="0"/>
        </a:spcAft>
        <a:defRPr sz="4400">
          <a:solidFill>
            <a:srgbClr val="990033"/>
          </a:solidFill>
          <a:latin typeface="Lucida Grande" charset="0"/>
          <a:ea typeface="ヒラギノ角ゴ ProN W3" charset="0"/>
          <a:cs typeface="ヒラギノ角ゴ ProN W3" charset="0"/>
          <a:sym typeface="Lucida Grande" charset="0"/>
        </a:defRPr>
      </a:lvl5pPr>
      <a:lvl6pPr marL="536575" algn="ctr" rtl="0" fontAlgn="base">
        <a:spcBef>
          <a:spcPct val="0"/>
        </a:spcBef>
        <a:spcAft>
          <a:spcPct val="0"/>
        </a:spcAft>
        <a:defRPr sz="4400">
          <a:solidFill>
            <a:srgbClr val="990033"/>
          </a:solidFill>
          <a:latin typeface="Lucida Grande" charset="0"/>
          <a:ea typeface="ヒラギノ角ゴ ProN W3" charset="0"/>
          <a:cs typeface="ヒラギノ角ゴ ProN W3" charset="0"/>
          <a:sym typeface="Lucida Grande" charset="0"/>
        </a:defRPr>
      </a:lvl6pPr>
      <a:lvl7pPr marL="993775" algn="ctr" rtl="0" fontAlgn="base">
        <a:spcBef>
          <a:spcPct val="0"/>
        </a:spcBef>
        <a:spcAft>
          <a:spcPct val="0"/>
        </a:spcAft>
        <a:defRPr sz="4400">
          <a:solidFill>
            <a:srgbClr val="990033"/>
          </a:solidFill>
          <a:latin typeface="Lucida Grande" charset="0"/>
          <a:ea typeface="ヒラギノ角ゴ ProN W3" charset="0"/>
          <a:cs typeface="ヒラギノ角ゴ ProN W3" charset="0"/>
          <a:sym typeface="Lucida Grande" charset="0"/>
        </a:defRPr>
      </a:lvl7pPr>
      <a:lvl8pPr marL="1450975" algn="ctr" rtl="0" fontAlgn="base">
        <a:spcBef>
          <a:spcPct val="0"/>
        </a:spcBef>
        <a:spcAft>
          <a:spcPct val="0"/>
        </a:spcAft>
        <a:defRPr sz="4400">
          <a:solidFill>
            <a:srgbClr val="990033"/>
          </a:solidFill>
          <a:latin typeface="Lucida Grande" charset="0"/>
          <a:ea typeface="ヒラギノ角ゴ ProN W3" charset="0"/>
          <a:cs typeface="ヒラギノ角ゴ ProN W3" charset="0"/>
          <a:sym typeface="Lucida Grande" charset="0"/>
        </a:defRPr>
      </a:lvl8pPr>
      <a:lvl9pPr marL="1908175" algn="ctr" rtl="0" fontAlgn="base">
        <a:spcBef>
          <a:spcPct val="0"/>
        </a:spcBef>
        <a:spcAft>
          <a:spcPct val="0"/>
        </a:spcAft>
        <a:defRPr sz="4400">
          <a:solidFill>
            <a:srgbClr val="990033"/>
          </a:solidFill>
          <a:latin typeface="Lucida Grande" charset="0"/>
          <a:ea typeface="ヒラギノ角ゴ ProN W3" charset="0"/>
          <a:cs typeface="ヒラギノ角ゴ ProN W3" charset="0"/>
          <a:sym typeface="Lucida Grande" charset="0"/>
        </a:defRPr>
      </a:lvl9pPr>
    </p:titleStyle>
    <p:bodyStyle>
      <a:lvl1pPr marL="422275" indent="-342900" algn="l" rtl="0" eaLnBrk="0" fontAlgn="base" hangingPunct="0">
        <a:spcBef>
          <a:spcPts val="800"/>
        </a:spcBef>
        <a:spcAft>
          <a:spcPct val="0"/>
        </a:spcAft>
        <a:buClr>
          <a:srgbClr val="000000"/>
        </a:buClr>
        <a:buSzPct val="100000"/>
        <a:buFont typeface="Arial" charset="0"/>
        <a:buChar char="•"/>
        <a:defRPr sz="3200">
          <a:solidFill>
            <a:schemeClr val="tx1"/>
          </a:solidFill>
          <a:latin typeface="+mn-lt"/>
          <a:ea typeface="+mn-ea"/>
          <a:cs typeface="+mn-cs"/>
          <a:sym typeface="Lucida Grande" charset="0"/>
        </a:defRPr>
      </a:lvl1pPr>
      <a:lvl2pPr marL="822325" indent="-285750" algn="l" rtl="0" eaLnBrk="0" fontAlgn="base" hangingPunct="0">
        <a:spcBef>
          <a:spcPts val="700"/>
        </a:spcBef>
        <a:spcAft>
          <a:spcPct val="0"/>
        </a:spcAft>
        <a:buClr>
          <a:srgbClr val="000000"/>
        </a:buClr>
        <a:buSzPct val="100000"/>
        <a:buFont typeface="Arial" charset="0"/>
        <a:buChar char="–"/>
        <a:defRPr sz="2800">
          <a:solidFill>
            <a:schemeClr val="tx1"/>
          </a:solidFill>
          <a:latin typeface="+mn-lt"/>
          <a:ea typeface="+mn-ea"/>
          <a:cs typeface="+mn-cs"/>
          <a:sym typeface="Lucida Grande" charset="0"/>
        </a:defRPr>
      </a:lvl2pPr>
      <a:lvl3pPr marL="1222375"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mn-ea"/>
          <a:cs typeface="+mn-cs"/>
          <a:sym typeface="Lucida Grande" charset="0"/>
        </a:defRPr>
      </a:lvl3pPr>
      <a:lvl4pPr marL="1679575"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4pPr>
      <a:lvl5pPr marL="2136775"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5pPr>
      <a:lvl6pPr marL="2593975"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6pPr>
      <a:lvl7pPr marL="3051175"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7pPr>
      <a:lvl8pPr marL="3508375"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8pPr>
      <a:lvl9pPr marL="3965575"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57200" y="538163"/>
            <a:ext cx="8229600" cy="5588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50800" tIns="50800" rIns="91440" bIns="50800" numCol="1" anchor="ctr"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457200" y="1282700"/>
            <a:ext cx="8229600" cy="45085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50800" tIns="50800" rIns="91440" bIns="50800" numCol="1" anchor="t" anchorCtr="0" compatLnSpc="1">
            <a:prstTxWarp prst="textNoShape">
              <a:avLst/>
            </a:prstTxWarp>
          </a:bodyPr>
          <a:lstStyle/>
          <a:p>
            <a:pPr lvl="0"/>
            <a:r>
              <a:rPr lang="en-US">
                <a:sym typeface="Lucida Grande" charset="0"/>
              </a:rPr>
              <a:t>Click to edit Master text styles</a:t>
            </a:r>
          </a:p>
          <a:p>
            <a:pPr lvl="1"/>
            <a:r>
              <a:rPr lang="en-US">
                <a:sym typeface="Lucida Grande" charset="0"/>
              </a:rPr>
              <a:t>Second level</a:t>
            </a:r>
          </a:p>
          <a:p>
            <a:pPr lvl="2"/>
            <a:r>
              <a:rPr lang="en-US">
                <a:sym typeface="Lucida Grande" charset="0"/>
              </a:rPr>
              <a:t>Third level</a:t>
            </a:r>
          </a:p>
          <a:p>
            <a:pPr lvl="3"/>
            <a:r>
              <a:rPr lang="en-US">
                <a:sym typeface="Lucida Grande" charset="0"/>
              </a:rPr>
              <a:t>Fourth level</a:t>
            </a:r>
          </a:p>
          <a:p>
            <a:pPr lvl="4"/>
            <a:r>
              <a:rPr lang="en-US">
                <a:sym typeface="Lucida Grande" charset="0"/>
              </a:rPr>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hf hdr="0" ftr="0" dt="0"/>
  <p:txStyles>
    <p:titleStyle>
      <a:lvl1pPr marL="39688" indent="-39688" algn="l" rtl="0" eaLnBrk="0" fontAlgn="base" hangingPunct="0">
        <a:spcBef>
          <a:spcPct val="0"/>
        </a:spcBef>
        <a:spcAft>
          <a:spcPct val="0"/>
        </a:spcAft>
        <a:defRPr sz="3000" b="1">
          <a:solidFill>
            <a:srgbClr val="990033"/>
          </a:solidFill>
          <a:latin typeface="+mj-lt"/>
          <a:ea typeface="+mj-ea"/>
          <a:cs typeface="+mj-cs"/>
          <a:sym typeface="Gill Sans" charset="0"/>
        </a:defRPr>
      </a:lvl1pPr>
      <a:lvl2pPr marL="39688" indent="-39688" algn="l" rtl="0" eaLnBrk="0" fontAlgn="base" hangingPunct="0">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2pPr>
      <a:lvl3pPr marL="39688" indent="-39688" algn="l" rtl="0" eaLnBrk="0" fontAlgn="base" hangingPunct="0">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3pPr>
      <a:lvl4pPr marL="39688" indent="-39688" algn="l" rtl="0" eaLnBrk="0" fontAlgn="base" hangingPunct="0">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4pPr>
      <a:lvl5pPr marL="39688" indent="-39688" algn="l" rtl="0" eaLnBrk="0" fontAlgn="base" hangingPunct="0">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5pPr>
      <a:lvl6pPr marL="496888" algn="l" rtl="0" fontAlgn="base">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6pPr>
      <a:lvl7pPr marL="954088" algn="l" rtl="0" fontAlgn="base">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7pPr>
      <a:lvl8pPr marL="1411288" algn="l" rtl="0" fontAlgn="base">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8pPr>
      <a:lvl9pPr marL="1868488" algn="l" rtl="0" fontAlgn="base">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9pPr>
    </p:titleStyle>
    <p:bodyStyle>
      <a:lvl1pPr marL="382588" indent="-342900" algn="l" rtl="0" eaLnBrk="0" fontAlgn="base" hangingPunct="0">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1pPr>
      <a:lvl2pPr marL="731838" indent="-285750" algn="l" rtl="0" eaLnBrk="0" fontAlgn="base" hangingPunct="0">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2pPr>
      <a:lvl3pPr marL="1131888" indent="-228600" algn="l" rtl="0" eaLnBrk="0" fontAlgn="base" hangingPunct="0">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3pPr>
      <a:lvl4pPr marL="1589088" indent="-228600" algn="l" rtl="0" eaLnBrk="0" fontAlgn="base" hangingPunct="0">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4pPr>
      <a:lvl5pPr marL="2046288" indent="-228600" algn="l" rtl="0" eaLnBrk="0" fontAlgn="base" hangingPunct="0">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5pPr>
      <a:lvl6pPr marL="2503488" indent="-228600" algn="l" rtl="0" fontAlgn="base">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6pPr>
      <a:lvl7pPr marL="2960688" indent="-228600" algn="l" rtl="0" fontAlgn="base">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7pPr>
      <a:lvl8pPr marL="3417888" indent="-228600" algn="l" rtl="0" fontAlgn="base">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8pPr>
      <a:lvl9pPr marL="3875088" indent="-228600" algn="l" rtl="0" fontAlgn="base">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casaguides.nrao.edu"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almascience.org/"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hyperlink" Target="https://almascience.nrao.edu" TargetMode="Externa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13.xml"/><Relationship Id="rId5" Type="http://schemas.openxmlformats.org/officeDocument/2006/relationships/hyperlink" Target="https://almascience.nrao.edu" TargetMode="External"/><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hyperlink" Target="http://www.almascience.nrao.edu" TargetMode="External"/><Relationship Id="rId2" Type="http://schemas.openxmlformats.org/officeDocument/2006/relationships/image" Target="../media/image57.jpeg"/><Relationship Id="rId1" Type="http://schemas.openxmlformats.org/officeDocument/2006/relationships/slideLayout" Target="../slideLayouts/slideLayout23.xml"/><Relationship Id="rId4" Type="http://schemas.openxmlformats.org/officeDocument/2006/relationships/hyperlink" Target="http://www.science.nrao.edu/alm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p:cNvSpPr>
          <p:nvPr/>
        </p:nvSpPr>
        <p:spPr bwMode="auto">
          <a:xfrm>
            <a:off x="317500" y="711200"/>
            <a:ext cx="3022600" cy="711200"/>
          </a:xfrm>
          <a:prstGeom prst="rect">
            <a:avLst/>
          </a:prstGeom>
          <a:solidFill>
            <a:srgbClr val="FFFFFF"/>
          </a:solidFill>
          <a:ln w="9525">
            <a:noFill/>
            <a:round/>
            <a:headEnd/>
            <a:tailEnd/>
          </a:ln>
        </p:spPr>
        <p:txBody>
          <a:bodyPr lIns="0" tIns="0" rIns="0" bIns="0">
            <a:prstTxWarp prst="textNoShape">
              <a:avLst/>
            </a:prstTxWarp>
          </a:bodyPr>
          <a:lstStyle/>
          <a:p>
            <a:endParaRPr lang="en-US"/>
          </a:p>
        </p:txBody>
      </p:sp>
      <p:pic>
        <p:nvPicPr>
          <p:cNvPr id="3075" name="Picture 3"/>
          <p:cNvPicPr>
            <a:picLocks noChangeArrowheads="1"/>
          </p:cNvPicPr>
          <p:nvPr/>
        </p:nvPicPr>
        <p:blipFill>
          <a:blip r:embed="rId3"/>
          <a:srcRect/>
          <a:stretch>
            <a:fillRect/>
          </a:stretch>
        </p:blipFill>
        <p:spPr bwMode="auto">
          <a:xfrm>
            <a:off x="-44450" y="1331913"/>
            <a:ext cx="9194800" cy="2998787"/>
          </a:xfrm>
          <a:prstGeom prst="rect">
            <a:avLst/>
          </a:prstGeom>
          <a:noFill/>
          <a:ln w="9525">
            <a:noFill/>
            <a:miter lim="800000"/>
            <a:headEnd/>
            <a:tailEnd/>
          </a:ln>
        </p:spPr>
      </p:pic>
      <p:grpSp>
        <p:nvGrpSpPr>
          <p:cNvPr id="3076" name="Group 6"/>
          <p:cNvGrpSpPr>
            <a:grpSpLocks/>
          </p:cNvGrpSpPr>
          <p:nvPr/>
        </p:nvGrpSpPr>
        <p:grpSpPr bwMode="auto">
          <a:xfrm>
            <a:off x="3390900" y="5489575"/>
            <a:ext cx="4259263" cy="1047750"/>
            <a:chOff x="0" y="0"/>
            <a:chExt cx="2683" cy="660"/>
          </a:xfrm>
        </p:grpSpPr>
        <p:sp>
          <p:nvSpPr>
            <p:cNvPr id="2" name="Rectangle 4"/>
            <p:cNvSpPr>
              <a:spLocks/>
            </p:cNvSpPr>
            <p:nvPr/>
          </p:nvSpPr>
          <p:spPr bwMode="auto">
            <a:xfrm>
              <a:off x="0" y="0"/>
              <a:ext cx="2683" cy="660"/>
            </a:xfrm>
            <a:prstGeom prst="rect">
              <a:avLst/>
            </a:prstGeom>
            <a:solidFill>
              <a:srgbClr val="FFFFFF"/>
            </a:solidFill>
            <a:ln w="12700">
              <a:noFill/>
              <a:miter lim="800000"/>
              <a:headEnd/>
              <a:tailEnd/>
            </a:ln>
          </p:spPr>
          <p:txBody>
            <a:bodyPr lIns="0" tIns="0" rIns="0" bIns="0">
              <a:prstTxWarp prst="textNoShape">
                <a:avLst/>
              </a:prstTxWarp>
            </a:bodyPr>
            <a:lstStyle/>
            <a:p>
              <a:endParaRPr lang="en-US"/>
            </a:p>
          </p:txBody>
        </p:sp>
        <p:sp>
          <p:nvSpPr>
            <p:cNvPr id="3" name="Rectangle 5"/>
            <p:cNvSpPr>
              <a:spLocks/>
            </p:cNvSpPr>
            <p:nvPr/>
          </p:nvSpPr>
          <p:spPr bwMode="auto">
            <a:xfrm>
              <a:off x="3" y="0"/>
              <a:ext cx="2680" cy="592"/>
            </a:xfrm>
            <a:prstGeom prst="rect">
              <a:avLst/>
            </a:prstGeom>
            <a:noFill/>
            <a:ln w="12700">
              <a:noFill/>
              <a:miter lim="800000"/>
              <a:headEnd/>
              <a:tailEnd/>
            </a:ln>
          </p:spPr>
          <p:txBody>
            <a:bodyPr lIns="0" tIns="0" rIns="40639" bIns="0">
              <a:prstTxWarp prst="textNoShape">
                <a:avLst/>
              </a:prstTxWarp>
            </a:bodyPr>
            <a:lstStyle/>
            <a:p>
              <a:pPr marL="39688" algn="r">
                <a:spcBef>
                  <a:spcPts val="313"/>
                </a:spcBef>
              </a:pPr>
              <a:r>
                <a:rPr lang="en-US" sz="1300">
                  <a:solidFill>
                    <a:srgbClr val="4375A2"/>
                  </a:solidFill>
                  <a:latin typeface="Lucida Grande" charset="0"/>
                  <a:ea typeface="ＭＳ Ｐゴシック" charset="-128"/>
                  <a:sym typeface="Lucida Grande" charset="0"/>
                </a:rPr>
                <a:t>Atacama Large Millimeter/submillimeter Array</a:t>
              </a:r>
            </a:p>
            <a:p>
              <a:pPr marL="39688" algn="r">
                <a:spcBef>
                  <a:spcPts val="313"/>
                </a:spcBef>
              </a:pPr>
              <a:r>
                <a:rPr lang="en-US" sz="1300">
                  <a:solidFill>
                    <a:srgbClr val="4375A2"/>
                  </a:solidFill>
                  <a:latin typeface="Lucida Grande" charset="0"/>
                  <a:ea typeface="ＭＳ Ｐゴシック" charset="-128"/>
                  <a:sym typeface="Lucida Grande" charset="0"/>
                </a:rPr>
                <a:t>Expanded Very Large Array</a:t>
              </a:r>
            </a:p>
            <a:p>
              <a:pPr marL="39688" algn="r">
                <a:spcBef>
                  <a:spcPts val="313"/>
                </a:spcBef>
              </a:pPr>
              <a:r>
                <a:rPr lang="en-US" sz="1300">
                  <a:solidFill>
                    <a:srgbClr val="4375A2"/>
                  </a:solidFill>
                  <a:latin typeface="Lucida Grande" charset="0"/>
                  <a:ea typeface="ＭＳ Ｐゴシック" charset="-128"/>
                  <a:sym typeface="Lucida Grande" charset="0"/>
                </a:rPr>
                <a:t>Robert C. Byrd Green Bank Telescope</a:t>
              </a:r>
            </a:p>
            <a:p>
              <a:pPr marL="39688" algn="r">
                <a:spcBef>
                  <a:spcPts val="313"/>
                </a:spcBef>
              </a:pPr>
              <a:r>
                <a:rPr lang="en-US" sz="1300">
                  <a:solidFill>
                    <a:srgbClr val="4375A2"/>
                  </a:solidFill>
                  <a:latin typeface="Lucida Grande" charset="0"/>
                  <a:ea typeface="ＭＳ Ｐゴシック" charset="-128"/>
                  <a:sym typeface="Lucida Grande" charset="0"/>
                </a:rPr>
                <a:t>Very Long Baseline Array</a:t>
              </a:r>
            </a:p>
          </p:txBody>
        </p:sp>
      </p:grpSp>
      <p:sp>
        <p:nvSpPr>
          <p:cNvPr id="3079" name="Rectangle 7"/>
          <p:cNvSpPr>
            <a:spLocks noGrp="1" noChangeArrowheads="1"/>
          </p:cNvSpPr>
          <p:nvPr>
            <p:ph type="title"/>
          </p:nvPr>
        </p:nvSpPr>
        <p:spPr bwMode="auto">
          <a:xfrm>
            <a:off x="228600" y="241300"/>
            <a:ext cx="8686800" cy="609600"/>
          </a:xfrm>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square" lIns="91440" tIns="45720" rIns="40639" bIns="45720" numCol="1" anchor="t" anchorCtr="0" compatLnSpc="1">
            <a:prstTxWarp prst="textNoShape">
              <a:avLst/>
            </a:prstTxWarp>
          </a:bodyPr>
          <a:lstStyle/>
          <a:p>
            <a:pPr marL="39688" indent="0" eaLnBrk="1" hangingPunct="1"/>
            <a:r>
              <a:rPr lang="en-US" sz="3000" b="1" dirty="0" smtClean="0">
                <a:latin typeface="Gill Sans" charset="0"/>
                <a:ea typeface="Gill Sans" charset="0"/>
                <a:cs typeface="Gill Sans" charset="0"/>
                <a:sym typeface="Gill Sans" charset="0"/>
              </a:rPr>
              <a:t>Planning ALMA Observations</a:t>
            </a:r>
            <a:endParaRPr lang="en-US" sz="3000" b="1" dirty="0">
              <a:latin typeface="Gill Sans" charset="0"/>
              <a:ea typeface="ヒラギノ角ゴ ProN W6" charset="-128"/>
              <a:cs typeface="ヒラギノ角ゴ ProN W6" charset="-128"/>
              <a:sym typeface="Gill Sans" charset="0"/>
            </a:endParaRPr>
          </a:p>
        </p:txBody>
      </p:sp>
      <p:sp>
        <p:nvSpPr>
          <p:cNvPr id="3080" name="Rectangle 8"/>
          <p:cNvSpPr>
            <a:spLocks noGrp="1" noChangeArrowheads="1"/>
          </p:cNvSpPr>
          <p:nvPr>
            <p:ph type="body" idx="1"/>
          </p:nvPr>
        </p:nvSpPr>
        <p:spPr bwMode="auto">
          <a:xfrm>
            <a:off x="1371600" y="795338"/>
            <a:ext cx="6400800" cy="609600"/>
          </a:xfrm>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square" lIns="91440" tIns="45720" rIns="40639" bIns="45720" numCol="1" anchor="t" anchorCtr="0" compatLnSpc="1">
            <a:prstTxWarp prst="textNoShape">
              <a:avLst/>
            </a:prstTxWarp>
          </a:bodyPr>
          <a:lstStyle/>
          <a:p>
            <a:pPr marL="39688" indent="0" algn="ctr" eaLnBrk="1" hangingPunct="1">
              <a:spcBef>
                <a:spcPct val="0"/>
              </a:spcBef>
              <a:buFont typeface="Arial" charset="0"/>
              <a:buNone/>
            </a:pPr>
            <a:r>
              <a:rPr lang="en-US" sz="2500" b="1" dirty="0" smtClean="0">
                <a:solidFill>
                  <a:srgbClr val="000099"/>
                </a:solidFill>
                <a:latin typeface="Gill Sans MT"/>
                <a:ea typeface="Gill Sans Light" charset="0"/>
                <a:cs typeface="Gill Sans MT"/>
                <a:sym typeface="Gill Sans Light" charset="0"/>
              </a:rPr>
              <a:t>Atacama Large mm/sub-mm Array</a:t>
            </a:r>
            <a:endParaRPr lang="en-US" sz="2500" b="1" dirty="0">
              <a:solidFill>
                <a:srgbClr val="000099"/>
              </a:solidFill>
              <a:latin typeface="Gill Sans MT"/>
              <a:cs typeface="Gill Sans MT"/>
              <a:sym typeface="Gill Sans Light" charset="0"/>
            </a:endParaRPr>
          </a:p>
        </p:txBody>
      </p:sp>
      <p:sp>
        <p:nvSpPr>
          <p:cNvPr id="10" name="Rectangle 9"/>
          <p:cNvSpPr/>
          <p:nvPr/>
        </p:nvSpPr>
        <p:spPr bwMode="auto">
          <a:xfrm>
            <a:off x="0" y="4419600"/>
            <a:ext cx="9144000" cy="8382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11" name="Text Placeholder 3"/>
          <p:cNvSpPr txBox="1">
            <a:spLocks/>
          </p:cNvSpPr>
          <p:nvPr/>
        </p:nvSpPr>
        <p:spPr bwMode="auto">
          <a:xfrm>
            <a:off x="182563" y="4540250"/>
            <a:ext cx="6019800" cy="1108075"/>
          </a:xfrm>
          <a:prstGeom prst="rect">
            <a:avLst/>
          </a:prstGeom>
          <a:noFill/>
          <a:ln w="9525">
            <a:noFill/>
            <a:miter lim="800000"/>
            <a:headEnd/>
            <a:tailEnd/>
          </a:ln>
        </p:spPr>
        <p:txBody>
          <a:bodyPr wrap="none">
            <a:prstTxWarp prst="textNoShape">
              <a:avLst/>
            </a:prstTxWarp>
          </a:bodyPr>
          <a:lstStyle/>
          <a:p>
            <a:pPr marL="342900" indent="-342900" eaLnBrk="0" hangingPunct="0">
              <a:spcBef>
                <a:spcPct val="20000"/>
              </a:spcBef>
              <a:buFont typeface="Arial" charset="0"/>
              <a:buNone/>
            </a:pPr>
            <a:r>
              <a:rPr lang="en-US" sz="2200" dirty="0" smtClean="0">
                <a:solidFill>
                  <a:srgbClr val="990033"/>
                </a:solidFill>
                <a:latin typeface="Gill Sans" charset="0"/>
                <a:ea typeface="Gill Sans" charset="0"/>
                <a:cs typeface="Gill Sans" charset="0"/>
              </a:rPr>
              <a:t>Al </a:t>
            </a:r>
            <a:r>
              <a:rPr lang="en-US" sz="2200" dirty="0" err="1" smtClean="0">
                <a:solidFill>
                  <a:srgbClr val="990033"/>
                </a:solidFill>
                <a:latin typeface="Gill Sans" charset="0"/>
                <a:ea typeface="Gill Sans" charset="0"/>
                <a:cs typeface="Gill Sans" charset="0"/>
              </a:rPr>
              <a:t>Wootten</a:t>
            </a:r>
            <a:r>
              <a:rPr lang="en-US" sz="2200" dirty="0" smtClean="0">
                <a:solidFill>
                  <a:srgbClr val="990033"/>
                </a:solidFill>
                <a:latin typeface="Gill Sans" charset="0"/>
                <a:ea typeface="Gill Sans" charset="0"/>
                <a:cs typeface="Gill Sans" charset="0"/>
              </a:rPr>
              <a:t> </a:t>
            </a:r>
            <a:endParaRPr lang="en-US" sz="2200" dirty="0" smtClean="0">
              <a:solidFill>
                <a:srgbClr val="000099"/>
              </a:solidFill>
              <a:latin typeface="Gill Sans" charset="0"/>
              <a:ea typeface="Gill Sans" charset="0"/>
              <a:cs typeface="Gill Sans" charset="0"/>
            </a:endParaRPr>
          </a:p>
          <a:p>
            <a:pPr marL="342900" indent="-342900" eaLnBrk="0" hangingPunct="0">
              <a:spcBef>
                <a:spcPct val="20000"/>
              </a:spcBef>
            </a:pPr>
            <a:r>
              <a:rPr lang="en-US" sz="2200" dirty="0">
                <a:solidFill>
                  <a:srgbClr val="000099"/>
                </a:solidFill>
                <a:latin typeface="Gill Sans" charset="0"/>
                <a:ea typeface="Gill Sans" charset="0"/>
                <a:cs typeface="Gill Sans" charset="0"/>
              </a:rPr>
              <a:t>North American ALMA Science Center</a:t>
            </a:r>
          </a:p>
          <a:p>
            <a:pPr marL="342900" indent="-342900" eaLnBrk="0" hangingPunct="0">
              <a:spcBef>
                <a:spcPct val="20000"/>
              </a:spcBef>
              <a:buFont typeface="Arial" charset="0"/>
              <a:buNone/>
            </a:pPr>
            <a:endParaRPr lang="en-US" sz="2200" dirty="0">
              <a:solidFill>
                <a:srgbClr val="990033"/>
              </a:solidFill>
              <a:latin typeface="Gill Sans" charset="0"/>
              <a:ea typeface="Gill Sans" charset="0"/>
              <a:cs typeface="Gill Sans"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1741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1741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1741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1741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Science Verification Data</a:t>
            </a:r>
          </a:p>
        </p:txBody>
      </p:sp>
      <p:pic>
        <p:nvPicPr>
          <p:cNvPr id="17414" name="Picture 6"/>
          <p:cNvPicPr>
            <a:picLocks noChangeAspect="1" noChangeArrowheads="1"/>
          </p:cNvPicPr>
          <p:nvPr/>
        </p:nvPicPr>
        <p:blipFill>
          <a:blip r:embed="rId4"/>
          <a:srcRect/>
          <a:stretch>
            <a:fillRect/>
          </a:stretch>
        </p:blipFill>
        <p:spPr bwMode="auto">
          <a:xfrm>
            <a:off x="5638800" y="1399160"/>
            <a:ext cx="3288766" cy="978408"/>
          </a:xfrm>
          <a:prstGeom prst="rect">
            <a:avLst/>
          </a:prstGeom>
          <a:noFill/>
          <a:ln w="9525">
            <a:noFill/>
            <a:miter lim="800000"/>
            <a:headEnd/>
            <a:tailEnd/>
          </a:ln>
        </p:spPr>
      </p:pic>
      <p:sp>
        <p:nvSpPr>
          <p:cNvPr id="17417" name="Rectangle 9"/>
          <p:cNvSpPr>
            <a:spLocks/>
          </p:cNvSpPr>
          <p:nvPr/>
        </p:nvSpPr>
        <p:spPr bwMode="auto">
          <a:xfrm>
            <a:off x="5867400" y="1094359"/>
            <a:ext cx="3048000" cy="304800"/>
          </a:xfrm>
          <a:prstGeom prst="rect">
            <a:avLst/>
          </a:prstGeom>
          <a:noFill/>
          <a:ln w="12700">
            <a:noFill/>
            <a:miter lim="800000"/>
            <a:headEnd/>
            <a:tailEnd/>
          </a:ln>
        </p:spPr>
        <p:txBody>
          <a:bodyPr lIns="0" tIns="0" rIns="40639" bIns="0">
            <a:prstTxWarp prst="textNoShape">
              <a:avLst/>
            </a:prstTxWarp>
          </a:bodyPr>
          <a:lstStyle/>
          <a:p>
            <a:pPr marL="39688" algn="r">
              <a:spcBef>
                <a:spcPts val="375"/>
              </a:spcBef>
            </a:pPr>
            <a:r>
              <a:rPr lang="en-US" sz="1600" b="1" dirty="0" smtClean="0">
                <a:solidFill>
                  <a:srgbClr val="000090"/>
                </a:solidFill>
                <a:latin typeface="Lucida Grande" charset="0"/>
                <a:ea typeface="ＭＳ Ｐゴシック" charset="-128"/>
                <a:sym typeface="Lucida Grande" charset="0"/>
              </a:rPr>
              <a:t>HCO+ J=4-</a:t>
            </a:r>
            <a:r>
              <a:rPr lang="en-US" sz="1600" b="1" dirty="0">
                <a:solidFill>
                  <a:srgbClr val="000090"/>
                </a:solidFill>
                <a:latin typeface="Lucida Grande" charset="0"/>
                <a:ea typeface="ＭＳ Ｐゴシック" charset="-128"/>
                <a:sym typeface="Lucida Grande" charset="0"/>
              </a:rPr>
              <a:t>3</a:t>
            </a:r>
            <a:r>
              <a:rPr lang="en-US" sz="1600" b="1" dirty="0" smtClean="0">
                <a:solidFill>
                  <a:srgbClr val="000090"/>
                </a:solidFill>
                <a:latin typeface="Lucida Grande" charset="0"/>
                <a:ea typeface="ＭＳ Ｐゴシック" charset="-128"/>
                <a:sym typeface="Lucida Grande" charset="0"/>
              </a:rPr>
              <a:t> </a:t>
            </a:r>
            <a:r>
              <a:rPr lang="en-US" sz="1600" b="1" dirty="0">
                <a:solidFill>
                  <a:srgbClr val="000090"/>
                </a:solidFill>
                <a:latin typeface="Lucida Grande" charset="0"/>
                <a:ea typeface="ＭＳ Ｐゴシック" charset="-128"/>
                <a:sym typeface="Lucida Grande" charset="0"/>
              </a:rPr>
              <a:t>in TW </a:t>
            </a:r>
            <a:r>
              <a:rPr lang="en-US" sz="1600" b="1" dirty="0" err="1" smtClean="0">
                <a:solidFill>
                  <a:srgbClr val="000090"/>
                </a:solidFill>
                <a:latin typeface="Lucida Grande" charset="0"/>
                <a:ea typeface="ＭＳ Ｐゴシック" charset="-128"/>
                <a:sym typeface="Lucida Grande" charset="0"/>
              </a:rPr>
              <a:t>Hya</a:t>
            </a:r>
            <a:endParaRPr lang="en-US" sz="1600" b="1" dirty="0">
              <a:solidFill>
                <a:srgbClr val="000090"/>
              </a:solidFill>
              <a:latin typeface="Lucida Grande" charset="0"/>
              <a:ea typeface="ＭＳ Ｐゴシック" charset="-128"/>
              <a:sym typeface="Lucida Grande" charset="0"/>
            </a:endParaRPr>
          </a:p>
        </p:txBody>
      </p:sp>
      <p:pic>
        <p:nvPicPr>
          <p:cNvPr id="13" name="Picture 6"/>
          <p:cNvPicPr>
            <a:picLocks noChangeAspect="1" noChangeArrowheads="1"/>
          </p:cNvPicPr>
          <p:nvPr/>
        </p:nvPicPr>
        <p:blipFill>
          <a:blip r:embed="rId5"/>
          <a:srcRect/>
          <a:stretch>
            <a:fillRect/>
          </a:stretch>
        </p:blipFill>
        <p:spPr bwMode="auto">
          <a:xfrm>
            <a:off x="5638800" y="2991252"/>
            <a:ext cx="3303840" cy="2952348"/>
          </a:xfrm>
          <a:prstGeom prst="rect">
            <a:avLst/>
          </a:prstGeom>
          <a:noFill/>
          <a:ln w="9525">
            <a:noFill/>
            <a:miter lim="800000"/>
            <a:headEnd/>
            <a:tailEnd/>
          </a:ln>
        </p:spPr>
      </p:pic>
      <p:sp>
        <p:nvSpPr>
          <p:cNvPr id="15" name="Rectangle 9"/>
          <p:cNvSpPr>
            <a:spLocks/>
          </p:cNvSpPr>
          <p:nvPr/>
        </p:nvSpPr>
        <p:spPr bwMode="auto">
          <a:xfrm>
            <a:off x="5181600" y="2618359"/>
            <a:ext cx="3810000" cy="304800"/>
          </a:xfrm>
          <a:prstGeom prst="rect">
            <a:avLst/>
          </a:prstGeom>
          <a:noFill/>
          <a:ln w="12700">
            <a:noFill/>
            <a:miter lim="800000"/>
            <a:headEnd/>
            <a:tailEnd/>
          </a:ln>
        </p:spPr>
        <p:txBody>
          <a:bodyPr lIns="0" tIns="0" rIns="40639" bIns="0">
            <a:prstTxWarp prst="textNoShape">
              <a:avLst/>
            </a:prstTxWarp>
          </a:bodyPr>
          <a:lstStyle/>
          <a:p>
            <a:pPr marL="39688" algn="r">
              <a:spcBef>
                <a:spcPts val="375"/>
              </a:spcBef>
            </a:pPr>
            <a:r>
              <a:rPr lang="en-US" sz="1600" b="1" dirty="0" smtClean="0">
                <a:solidFill>
                  <a:srgbClr val="000090"/>
                </a:solidFill>
                <a:latin typeface="Lucida Grande" charset="0"/>
                <a:ea typeface="ＭＳ Ｐゴシック" charset="-128"/>
                <a:sym typeface="Lucida Grande" charset="0"/>
              </a:rPr>
              <a:t>CO J=3-2 in the Antennae</a:t>
            </a:r>
            <a:endParaRPr lang="en-US" sz="1600" b="1" dirty="0">
              <a:solidFill>
                <a:srgbClr val="000090"/>
              </a:solidFill>
              <a:latin typeface="Lucida Grande" charset="0"/>
              <a:ea typeface="ＭＳ Ｐゴシック" charset="-128"/>
              <a:sym typeface="Lucida Grande" charset="0"/>
            </a:endParaRPr>
          </a:p>
        </p:txBody>
      </p:sp>
      <p:sp>
        <p:nvSpPr>
          <p:cNvPr id="16" name="Rectangle 7"/>
          <p:cNvSpPr>
            <a:spLocks/>
          </p:cNvSpPr>
          <p:nvPr/>
        </p:nvSpPr>
        <p:spPr bwMode="auto">
          <a:xfrm>
            <a:off x="381000" y="304800"/>
            <a:ext cx="5181600" cy="5257800"/>
          </a:xfrm>
          <a:prstGeom prst="rect">
            <a:avLst/>
          </a:prstGeom>
          <a:noFill/>
          <a:ln w="38100">
            <a:noFill/>
            <a:miter lim="800000"/>
            <a:headEnd/>
            <a:tailEnd/>
          </a:ln>
        </p:spPr>
        <p:txBody>
          <a:bodyPr lIns="0" tIns="0" rIns="40639" bIns="0">
            <a:prstTxWarp prst="textNoShape">
              <a:avLst/>
            </a:prstTxWarp>
          </a:bodyPr>
          <a:lstStyle/>
          <a:p>
            <a:pPr marL="212725" indent="-173038">
              <a:buClr>
                <a:srgbClr val="000099"/>
              </a:buClr>
              <a:buSzPct val="100000"/>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ALMA data released for:</a:t>
            </a:r>
            <a:br>
              <a:rPr lang="en-US" sz="2000" dirty="0" smtClean="0">
                <a:solidFill>
                  <a:srgbClr val="000099"/>
                </a:solidFill>
                <a:latin typeface="Lucida Grande" charset="0"/>
                <a:ea typeface="ＭＳ Ｐゴシック" charset="-128"/>
                <a:sym typeface="Lucida Grande" charset="0"/>
              </a:rPr>
            </a:br>
            <a:r>
              <a:rPr lang="en-US" sz="2000" cap="small" dirty="0" smtClean="0">
                <a:solidFill>
                  <a:srgbClr val="000099"/>
                </a:solidFill>
                <a:latin typeface="Lucida Grande" charset="0"/>
                <a:ea typeface="ＭＳ Ｐゴシック" charset="-128"/>
                <a:sym typeface="Lucida Grande" charset="0"/>
              </a:rPr>
              <a:t>BR1202 (high </a:t>
            </a:r>
            <a:r>
              <a:rPr lang="en-US" sz="2000" cap="small" dirty="0" err="1" smtClean="0">
                <a:solidFill>
                  <a:srgbClr val="000099"/>
                </a:solidFill>
                <a:latin typeface="Lucida Grande" charset="0"/>
                <a:ea typeface="ＭＳ Ｐゴシック" charset="-128"/>
                <a:sym typeface="Lucida Grande" charset="0"/>
              </a:rPr>
              <a:t>redshift</a:t>
            </a:r>
            <a:r>
              <a:rPr lang="en-US" sz="2000" cap="small" dirty="0" smtClean="0">
                <a:solidFill>
                  <a:srgbClr val="000099"/>
                </a:solidFill>
                <a:latin typeface="Lucida Grande" charset="0"/>
                <a:ea typeface="ＭＳ Ｐゴシック" charset="-128"/>
                <a:sym typeface="Lucida Grande" charset="0"/>
              </a:rPr>
              <a:t> quasar)</a:t>
            </a:r>
            <a:r>
              <a:rPr lang="en-US" sz="2000" dirty="0" smtClean="0">
                <a:solidFill>
                  <a:srgbClr val="000099"/>
                </a:solidFill>
                <a:latin typeface="Lucida Grande" charset="0"/>
                <a:ea typeface="ＭＳ Ｐゴシック" charset="-128"/>
                <a:sym typeface="Lucida Grande" charset="0"/>
              </a:rPr>
              <a:t>	</a:t>
            </a:r>
          </a:p>
          <a:p>
            <a:pPr marL="212725" indent="-173038">
              <a:buClr>
                <a:srgbClr val="000099"/>
              </a:buClr>
              <a:buSzPct val="100000"/>
            </a:pPr>
            <a:r>
              <a:rPr lang="en-US" sz="2000" cap="small" dirty="0" smtClean="0">
                <a:solidFill>
                  <a:srgbClr val="000099"/>
                </a:solidFill>
                <a:latin typeface="Lucida Grande" charset="0"/>
                <a:ea typeface="ＭＳ Ｐゴシック" charset="-128"/>
                <a:sym typeface="Lucida Grande" charset="0"/>
              </a:rPr>
              <a:t>  The Antennae Galaxies*</a:t>
            </a:r>
          </a:p>
          <a:p>
            <a:pPr marL="212725" indent="-173038">
              <a:buClr>
                <a:srgbClr val="000099"/>
              </a:buClr>
              <a:buSzPct val="100000"/>
            </a:pPr>
            <a:r>
              <a:rPr lang="en-US" sz="2000" cap="small" dirty="0" smtClean="0">
                <a:solidFill>
                  <a:srgbClr val="000099"/>
                </a:solidFill>
                <a:latin typeface="Lucida Grande" charset="0"/>
                <a:ea typeface="ＭＳ Ｐゴシック" charset="-128"/>
                <a:sym typeface="Lucida Grande" charset="0"/>
              </a:rPr>
              <a:t>	NGC 3256*</a:t>
            </a:r>
          </a:p>
          <a:p>
            <a:pPr marL="212725" indent="-173038">
              <a:buClr>
                <a:srgbClr val="000099"/>
              </a:buClr>
              <a:buSzPct val="100000"/>
            </a:pPr>
            <a:r>
              <a:rPr lang="en-US" sz="2000" cap="small" dirty="0" smtClean="0">
                <a:solidFill>
                  <a:srgbClr val="000099"/>
                </a:solidFill>
                <a:latin typeface="Lucida Grande" charset="0"/>
                <a:ea typeface="ＭＳ Ｐゴシック" charset="-128"/>
                <a:sym typeface="Lucida Grande" charset="0"/>
              </a:rPr>
              <a:t>	M100</a:t>
            </a:r>
          </a:p>
          <a:p>
            <a:pPr marL="212725" indent="-173038">
              <a:buClr>
                <a:srgbClr val="000099"/>
              </a:buClr>
              <a:buSzPct val="100000"/>
            </a:pPr>
            <a:r>
              <a:rPr lang="en-US" sz="2000" cap="small" dirty="0" smtClean="0">
                <a:solidFill>
                  <a:srgbClr val="000099"/>
                </a:solidFill>
                <a:latin typeface="Lucida Grande" charset="0"/>
                <a:ea typeface="ＭＳ Ｐゴシック" charset="-128"/>
                <a:sym typeface="Lucida Grande" charset="0"/>
              </a:rPr>
              <a:t>  </a:t>
            </a:r>
            <a:r>
              <a:rPr lang="en-US" sz="2000" cap="small" dirty="0" err="1" smtClean="0">
                <a:solidFill>
                  <a:srgbClr val="000099"/>
                </a:solidFill>
                <a:latin typeface="Lucida Grande" charset="0"/>
                <a:ea typeface="ＭＳ Ｐゴシック" charset="-128"/>
                <a:sym typeface="Lucida Grande" charset="0"/>
              </a:rPr>
              <a:t>Sgr</a:t>
            </a:r>
            <a:r>
              <a:rPr lang="en-US" sz="2000" cap="small" dirty="0" smtClean="0">
                <a:solidFill>
                  <a:srgbClr val="000099"/>
                </a:solidFill>
                <a:latin typeface="Lucida Grande" charset="0"/>
                <a:ea typeface="ＭＳ Ｐゴシック" charset="-128"/>
                <a:sym typeface="Lucida Grande" charset="0"/>
              </a:rPr>
              <a:t> A-star</a:t>
            </a:r>
          </a:p>
          <a:p>
            <a:pPr marL="212725" indent="-173038">
              <a:buClr>
                <a:srgbClr val="000099"/>
              </a:buClr>
              <a:buSzPct val="100000"/>
            </a:pPr>
            <a:r>
              <a:rPr lang="en-US" sz="2000" cap="small" dirty="0" smtClean="0">
                <a:solidFill>
                  <a:srgbClr val="000099"/>
                </a:solidFill>
                <a:latin typeface="Lucida Grande" charset="0"/>
                <a:ea typeface="ＭＳ Ｐゴシック" charset="-128"/>
                <a:sym typeface="Lucida Grande" charset="0"/>
              </a:rPr>
              <a:t>  </a:t>
            </a:r>
            <a:r>
              <a:rPr lang="en-US" sz="2000" cap="small" dirty="0" err="1" smtClean="0">
                <a:solidFill>
                  <a:srgbClr val="000099"/>
                </a:solidFill>
                <a:latin typeface="Lucida Grande" charset="0"/>
                <a:ea typeface="ＭＳ Ｐゴシック" charset="-128"/>
                <a:sym typeface="Lucida Grande" charset="0"/>
              </a:rPr>
              <a:t>Ori</a:t>
            </a:r>
            <a:r>
              <a:rPr lang="en-US" sz="2000" cap="small" dirty="0" smtClean="0">
                <a:solidFill>
                  <a:srgbClr val="000099"/>
                </a:solidFill>
                <a:latin typeface="Lucida Grande" charset="0"/>
                <a:ea typeface="ＭＳ Ｐゴシック" charset="-128"/>
                <a:sym typeface="Lucida Grande" charset="0"/>
              </a:rPr>
              <a:t> B6 Spectral Scan</a:t>
            </a:r>
          </a:p>
          <a:p>
            <a:pPr marL="212725" indent="-173038">
              <a:buClr>
                <a:srgbClr val="000099"/>
              </a:buClr>
              <a:buSzPct val="100000"/>
            </a:pPr>
            <a:r>
              <a:rPr lang="en-US" sz="2000" cap="small" dirty="0" smtClean="0">
                <a:solidFill>
                  <a:srgbClr val="000099"/>
                </a:solidFill>
                <a:latin typeface="Lucida Grande" charset="0"/>
                <a:ea typeface="ＭＳ Ｐゴシック" charset="-128"/>
                <a:sym typeface="Lucida Grande" charset="0"/>
              </a:rPr>
              <a:t>	IRAS 16923 (B9*)</a:t>
            </a:r>
          </a:p>
          <a:p>
            <a:pPr marL="212725" indent="-173038">
              <a:buClr>
                <a:srgbClr val="000099"/>
              </a:buClr>
              <a:buSzPct val="100000"/>
            </a:pPr>
            <a:r>
              <a:rPr lang="en-US" sz="2000" cap="small" dirty="0" smtClean="0">
                <a:solidFill>
                  <a:srgbClr val="000099"/>
                </a:solidFill>
                <a:latin typeface="Lucida Grande" charset="0"/>
                <a:ea typeface="ＭＳ Ｐゴシック" charset="-128"/>
                <a:sym typeface="Lucida Grande" charset="0"/>
              </a:rPr>
              <a:t>  TW Hydra*</a:t>
            </a:r>
          </a:p>
          <a:p>
            <a:pPr marL="212725" indent="-173038">
              <a:buClr>
                <a:srgbClr val="000099"/>
              </a:buClr>
              <a:buSzPct val="100000"/>
            </a:pPr>
            <a:endParaRPr lang="en-US" sz="2000" cap="small"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Arial"/>
              <a:buChar char="•"/>
            </a:pPr>
            <a:r>
              <a:rPr lang="en-US" sz="2000" dirty="0" smtClean="0">
                <a:solidFill>
                  <a:srgbClr val="000099"/>
                </a:solidFill>
                <a:latin typeface="Lucida Grande" charset="0"/>
                <a:ea typeface="ＭＳ Ｐゴシック" charset="-128"/>
                <a:sym typeface="Lucida Grande" charset="0"/>
              </a:rPr>
              <a:t>Calibrated &amp; </a:t>
            </a:r>
            <a:r>
              <a:rPr lang="en-US" sz="2000" dirty="0" err="1" smtClean="0">
                <a:solidFill>
                  <a:srgbClr val="000099"/>
                </a:solidFill>
                <a:latin typeface="Lucida Grande" charset="0"/>
                <a:ea typeface="ＭＳ Ｐゴシック" charset="-128"/>
                <a:sym typeface="Lucida Grande" charset="0"/>
              </a:rPr>
              <a:t>uncalibrated</a:t>
            </a:r>
            <a:r>
              <a:rPr lang="en-US" sz="2000" dirty="0" smtClean="0">
                <a:solidFill>
                  <a:srgbClr val="000099"/>
                </a:solidFill>
                <a:latin typeface="Lucida Grande" charset="0"/>
                <a:ea typeface="ＭＳ Ｐゴシック" charset="-128"/>
                <a:sym typeface="Lucida Grande" charset="0"/>
              </a:rPr>
              <a:t> data, images, periodically augmented  </a:t>
            </a:r>
          </a:p>
          <a:p>
            <a:pPr marL="212725" indent="-173038">
              <a:buClr>
                <a:srgbClr val="000099"/>
              </a:buClr>
              <a:buSzPct val="100000"/>
              <a:buFont typeface="Arial"/>
              <a:buChar char="•"/>
            </a:pPr>
            <a:r>
              <a:rPr lang="en-US" sz="2000" dirty="0" smtClean="0">
                <a:solidFill>
                  <a:srgbClr val="000099"/>
                </a:solidFill>
                <a:latin typeface="Lucida Grande" charset="0"/>
                <a:ea typeface="ＭＳ Ｐゴシック" charset="-128"/>
                <a:sym typeface="Lucida Grande" charset="0"/>
              </a:rPr>
              <a:t>download from ALMA Science Portal</a:t>
            </a:r>
          </a:p>
          <a:p>
            <a:pPr marL="212725" indent="-173038">
              <a:buClr>
                <a:srgbClr val="000099"/>
              </a:buClr>
              <a:buSzPct val="100000"/>
            </a:pPr>
            <a:r>
              <a:rPr lang="en-US" sz="2000" dirty="0" smtClean="0">
                <a:solidFill>
                  <a:srgbClr val="000099"/>
                </a:solidFill>
                <a:latin typeface="Lucida Grande" charset="0"/>
                <a:ea typeface="ＭＳ Ｐゴシック" charset="-128"/>
                <a:sym typeface="Lucida Grande" charset="0"/>
              </a:rPr>
              <a:t>	</a:t>
            </a:r>
            <a:r>
              <a:rPr lang="en-US" sz="1800" dirty="0" smtClean="0">
                <a:solidFill>
                  <a:srgbClr val="000099"/>
                </a:solidFill>
                <a:latin typeface="Lucida Grande" charset="0"/>
                <a:ea typeface="ＭＳ Ｐゴシック" charset="-128"/>
                <a:sym typeface="Lucida Grande" charset="0"/>
                <a:hlinkClick r:id="rId6"/>
              </a:rPr>
              <a:t>http://almascience.org/</a:t>
            </a: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 - CASA guide available at</a:t>
            </a:r>
            <a:br>
              <a:rPr lang="en-US" sz="2000" dirty="0" smtClean="0">
                <a:solidFill>
                  <a:srgbClr val="000099"/>
                </a:solidFill>
                <a:latin typeface="Lucida Grande" charset="0"/>
                <a:ea typeface="ＭＳ Ｐゴシック" charset="-128"/>
                <a:sym typeface="Lucida Grande" charset="0"/>
              </a:rPr>
            </a:br>
            <a:r>
              <a:rPr lang="en-US" sz="1600" b="1" dirty="0" smtClean="0">
                <a:solidFill>
                  <a:srgbClr val="000099"/>
                </a:solidFill>
                <a:latin typeface="Lucida Grande" charset="0"/>
                <a:ea typeface="ＭＳ Ｐゴシック" charset="-128"/>
                <a:sym typeface="Lucida Grande" charset="0"/>
                <a:hlinkClick r:id="rId7"/>
              </a:rPr>
              <a:t>http://casaguides.nrao.edu</a:t>
            </a:r>
            <a:endParaRPr lang="en-US" sz="1600" b="1" dirty="0" smtClean="0">
              <a:solidFill>
                <a:srgbClr val="000099"/>
              </a:solidFill>
              <a:latin typeface="Lucida Grande" charset="0"/>
              <a:ea typeface="ＭＳ Ｐゴシック" charset="-128"/>
              <a:sym typeface="Lucida Grande" charset="0"/>
            </a:endParaRPr>
          </a:p>
          <a:p>
            <a:pPr marL="212725" indent="-173038">
              <a:buClr>
                <a:srgbClr val="000099"/>
              </a:buClr>
              <a:buSzPct val="100000"/>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p:txBody>
      </p:sp>
      <p:sp>
        <p:nvSpPr>
          <p:cNvPr id="12" name="Slide Number Placeholder 4"/>
          <p:cNvSpPr txBox="1">
            <a:spLocks/>
          </p:cNvSpPr>
          <p:nvPr/>
        </p:nvSpPr>
        <p:spPr>
          <a:xfrm>
            <a:off x="8458200" y="6553200"/>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a:xfrm>
            <a:off x="457200" y="67670"/>
            <a:ext cx="8229600" cy="484484"/>
          </a:xfrm>
        </p:spPr>
        <p:txBody>
          <a:bodyPr/>
          <a:lstStyle/>
          <a:p>
            <a:r>
              <a:rPr lang="en-US" sz="2800" dirty="0" smtClean="0">
                <a:latin typeface="Gill Sans MT" charset="0"/>
                <a:ea typeface="ＭＳ Ｐゴシック" charset="-128"/>
              </a:rPr>
              <a:t>ALMA Images Nearby Galaxies</a:t>
            </a:r>
            <a:endParaRPr lang="en-US" sz="2800" dirty="0">
              <a:latin typeface="Gill Sans MT" charset="0"/>
              <a:ea typeface="ＭＳ Ｐゴシック" charset="-128"/>
            </a:endParaRPr>
          </a:p>
        </p:txBody>
      </p:sp>
      <p:sp>
        <p:nvSpPr>
          <p:cNvPr id="131074" name="Content Placeholder 2"/>
          <p:cNvSpPr>
            <a:spLocks noGrp="1"/>
          </p:cNvSpPr>
          <p:nvPr>
            <p:ph idx="1"/>
          </p:nvPr>
        </p:nvSpPr>
        <p:spPr>
          <a:xfrm>
            <a:off x="457200" y="685800"/>
            <a:ext cx="8229600" cy="4525963"/>
          </a:xfrm>
        </p:spPr>
        <p:txBody>
          <a:bodyPr/>
          <a:lstStyle/>
          <a:p>
            <a:r>
              <a:rPr lang="en-US" dirty="0" smtClean="0">
                <a:latin typeface="Gill Sans MT" charset="0"/>
                <a:ea typeface="ＭＳ Ｐゴシック" charset="-128"/>
              </a:rPr>
              <a:t>Science verification imaging of the Antennae Galaxies</a:t>
            </a:r>
            <a:endParaRPr lang="en-US" dirty="0">
              <a:latin typeface="Gill Sans MT" charset="0"/>
              <a:ea typeface="ＭＳ Ｐゴシック" charset="-128"/>
            </a:endParaRPr>
          </a:p>
        </p:txBody>
      </p:sp>
      <p:pic>
        <p:nvPicPr>
          <p:cNvPr id="6" name="Picture 6"/>
          <p:cNvPicPr>
            <a:picLocks noChangeAspect="1" noChangeArrowheads="1"/>
          </p:cNvPicPr>
          <p:nvPr/>
        </p:nvPicPr>
        <p:blipFill>
          <a:blip r:embed="rId3"/>
          <a:srcRect/>
          <a:stretch>
            <a:fillRect/>
          </a:stretch>
        </p:blipFill>
        <p:spPr bwMode="auto">
          <a:xfrm>
            <a:off x="457200" y="1762282"/>
            <a:ext cx="3795870" cy="3392031"/>
          </a:xfrm>
          <a:prstGeom prst="rect">
            <a:avLst/>
          </a:prstGeom>
          <a:noFill/>
          <a:ln w="9525">
            <a:noFill/>
            <a:miter lim="800000"/>
            <a:headEnd/>
            <a:tailEnd/>
          </a:ln>
        </p:spPr>
      </p:pic>
      <p:pic>
        <p:nvPicPr>
          <p:cNvPr id="8" name="Picture 7" descr="ant_south_b7.png"/>
          <p:cNvPicPr>
            <a:picLocks noChangeAspect="1"/>
          </p:cNvPicPr>
          <p:nvPr/>
        </p:nvPicPr>
        <p:blipFill>
          <a:blip r:embed="rId4"/>
          <a:stretch>
            <a:fillRect/>
          </a:stretch>
        </p:blipFill>
        <p:spPr>
          <a:xfrm>
            <a:off x="5242148" y="3433859"/>
            <a:ext cx="2843235" cy="2558912"/>
          </a:xfrm>
          <a:prstGeom prst="rect">
            <a:avLst/>
          </a:prstGeom>
          <a:ln w="38100">
            <a:solidFill>
              <a:srgbClr val="990033"/>
            </a:solidFill>
          </a:ln>
        </p:spPr>
      </p:pic>
      <p:sp>
        <p:nvSpPr>
          <p:cNvPr id="9" name="TextBox 8"/>
          <p:cNvSpPr txBox="1"/>
          <p:nvPr/>
        </p:nvSpPr>
        <p:spPr>
          <a:xfrm>
            <a:off x="2280741" y="5118393"/>
            <a:ext cx="2040004" cy="369332"/>
          </a:xfrm>
          <a:prstGeom prst="rect">
            <a:avLst/>
          </a:prstGeom>
          <a:noFill/>
        </p:spPr>
        <p:txBody>
          <a:bodyPr wrap="none" rtlCol="0">
            <a:spAutoFit/>
          </a:bodyPr>
          <a:lstStyle/>
          <a:p>
            <a:pPr marL="342900" indent="-342900" eaLnBrk="0" hangingPunct="0">
              <a:spcBef>
                <a:spcPct val="20000"/>
              </a:spcBef>
            </a:pPr>
            <a:r>
              <a:rPr lang="en-US" sz="1800" dirty="0" smtClean="0">
                <a:solidFill>
                  <a:srgbClr val="000099"/>
                </a:solidFill>
                <a:latin typeface="Gill Sans MT" pitchFamily="34" charset="0"/>
                <a:cs typeface="Gill Sans" pitchFamily="17" charset="0"/>
              </a:rPr>
              <a:t>HI, CO 3-</a:t>
            </a:r>
            <a:r>
              <a:rPr lang="en-US" sz="1800" dirty="0">
                <a:solidFill>
                  <a:srgbClr val="000099"/>
                </a:solidFill>
                <a:latin typeface="Gill Sans MT" pitchFamily="34" charset="0"/>
                <a:cs typeface="Gill Sans" pitchFamily="17" charset="0"/>
              </a:rPr>
              <a:t>2</a:t>
            </a:r>
            <a:r>
              <a:rPr lang="en-US" sz="1800" dirty="0" smtClean="0">
                <a:solidFill>
                  <a:srgbClr val="000099"/>
                </a:solidFill>
                <a:latin typeface="Gill Sans MT" pitchFamily="34" charset="0"/>
                <a:cs typeface="Gill Sans" pitchFamily="17" charset="0"/>
              </a:rPr>
              <a:t>, CO 1-</a:t>
            </a:r>
            <a:r>
              <a:rPr lang="en-US" sz="1800" dirty="0">
                <a:solidFill>
                  <a:srgbClr val="000099"/>
                </a:solidFill>
                <a:latin typeface="Gill Sans MT" pitchFamily="34" charset="0"/>
                <a:cs typeface="Gill Sans" pitchFamily="17" charset="0"/>
              </a:rPr>
              <a:t>0</a:t>
            </a:r>
            <a:endParaRPr lang="en-US" sz="1800" dirty="0" smtClean="0">
              <a:solidFill>
                <a:srgbClr val="000099"/>
              </a:solidFill>
              <a:latin typeface="Gill Sans MT" pitchFamily="34" charset="0"/>
              <a:cs typeface="Gill Sans" pitchFamily="17" charset="0"/>
            </a:endParaRPr>
          </a:p>
        </p:txBody>
      </p:sp>
      <p:sp>
        <p:nvSpPr>
          <p:cNvPr id="10" name="TextBox 9"/>
          <p:cNvSpPr txBox="1"/>
          <p:nvPr/>
        </p:nvSpPr>
        <p:spPr>
          <a:xfrm>
            <a:off x="7085325" y="3518056"/>
            <a:ext cx="907708" cy="369332"/>
          </a:xfrm>
          <a:prstGeom prst="rect">
            <a:avLst/>
          </a:prstGeom>
          <a:noFill/>
        </p:spPr>
        <p:txBody>
          <a:bodyPr wrap="none" rtlCol="0">
            <a:spAutoFit/>
          </a:bodyPr>
          <a:lstStyle/>
          <a:p>
            <a:pPr marL="342900" indent="-342900" eaLnBrk="0" hangingPunct="0">
              <a:spcBef>
                <a:spcPct val="20000"/>
              </a:spcBef>
            </a:pPr>
            <a:r>
              <a:rPr lang="en-US" sz="1800" dirty="0" smtClean="0">
                <a:solidFill>
                  <a:schemeClr val="bg1"/>
                </a:solidFill>
                <a:latin typeface="Gill Sans MT" pitchFamily="34" charset="0"/>
                <a:cs typeface="Gill Sans" pitchFamily="17" charset="0"/>
              </a:rPr>
              <a:t>CO 3-2</a:t>
            </a:r>
          </a:p>
        </p:txBody>
      </p:sp>
      <p:sp>
        <p:nvSpPr>
          <p:cNvPr id="11" name="Rectangle 10"/>
          <p:cNvSpPr/>
          <p:nvPr/>
        </p:nvSpPr>
        <p:spPr>
          <a:xfrm>
            <a:off x="2565827" y="2837793"/>
            <a:ext cx="1088533" cy="881141"/>
          </a:xfrm>
          <a:prstGeom prst="rect">
            <a:avLst/>
          </a:prstGeom>
          <a:noFill/>
          <a:ln w="25400">
            <a:solidFill>
              <a:srgbClr val="9900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3654360" y="2837793"/>
            <a:ext cx="1587788" cy="596066"/>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6200000" flipH="1">
            <a:off x="3311336" y="4061958"/>
            <a:ext cx="2273837" cy="1587788"/>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17" name="Picture 16" descr="ant_b6_north.png"/>
          <p:cNvPicPr>
            <a:picLocks noChangeAspect="1"/>
          </p:cNvPicPr>
          <p:nvPr/>
        </p:nvPicPr>
        <p:blipFill>
          <a:blip r:embed="rId5"/>
          <a:stretch>
            <a:fillRect/>
          </a:stretch>
        </p:blipFill>
        <p:spPr>
          <a:xfrm>
            <a:off x="5342733" y="1307784"/>
            <a:ext cx="2547765" cy="1913672"/>
          </a:xfrm>
          <a:prstGeom prst="rect">
            <a:avLst/>
          </a:prstGeom>
          <a:ln w="38100">
            <a:solidFill>
              <a:srgbClr val="800000"/>
            </a:solidFill>
          </a:ln>
        </p:spPr>
      </p:pic>
      <p:sp>
        <p:nvSpPr>
          <p:cNvPr id="18" name="Rectangle 17"/>
          <p:cNvSpPr/>
          <p:nvPr/>
        </p:nvSpPr>
        <p:spPr>
          <a:xfrm>
            <a:off x="3063887" y="2200596"/>
            <a:ext cx="540442" cy="437475"/>
          </a:xfrm>
          <a:prstGeom prst="rect">
            <a:avLst/>
          </a:prstGeom>
          <a:noFill/>
          <a:ln w="25400">
            <a:solidFill>
              <a:srgbClr val="9900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3604329" y="1307784"/>
            <a:ext cx="1738404" cy="892812"/>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04329" y="2638072"/>
            <a:ext cx="1738404" cy="583384"/>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982790" y="1307784"/>
            <a:ext cx="907708" cy="369332"/>
          </a:xfrm>
          <a:prstGeom prst="rect">
            <a:avLst/>
          </a:prstGeom>
          <a:noFill/>
        </p:spPr>
        <p:txBody>
          <a:bodyPr wrap="none" rtlCol="0">
            <a:spAutoFit/>
          </a:bodyPr>
          <a:lstStyle/>
          <a:p>
            <a:pPr marL="342900" indent="-342900" eaLnBrk="0" hangingPunct="0">
              <a:spcBef>
                <a:spcPct val="20000"/>
              </a:spcBef>
            </a:pPr>
            <a:r>
              <a:rPr lang="en-US" sz="1800" dirty="0" smtClean="0">
                <a:solidFill>
                  <a:schemeClr val="bg1"/>
                </a:solidFill>
                <a:latin typeface="Gill Sans MT" pitchFamily="34" charset="0"/>
                <a:cs typeface="Gill Sans" pitchFamily="17" charset="0"/>
              </a:rPr>
              <a:t>CO 2-</a:t>
            </a:r>
            <a:r>
              <a:rPr lang="en-US" sz="1800" dirty="0">
                <a:solidFill>
                  <a:schemeClr val="bg1"/>
                </a:solidFill>
                <a:latin typeface="Gill Sans MT" pitchFamily="34" charset="0"/>
                <a:cs typeface="Gill Sans" pitchFamily="17" charset="0"/>
              </a:rPr>
              <a:t>1</a:t>
            </a:r>
            <a:endParaRPr lang="en-US" sz="1800" dirty="0" smtClean="0">
              <a:solidFill>
                <a:schemeClr val="bg1"/>
              </a:solidFill>
              <a:latin typeface="Gill Sans MT" pitchFamily="34" charset="0"/>
              <a:cs typeface="Gill Sans" pitchFamily="17" charset="0"/>
            </a:endParaRPr>
          </a:p>
        </p:txBody>
      </p:sp>
      <p:sp>
        <p:nvSpPr>
          <p:cNvPr id="16"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a:xfrm>
            <a:off x="457200" y="67670"/>
            <a:ext cx="8229600" cy="484484"/>
          </a:xfrm>
        </p:spPr>
        <p:txBody>
          <a:bodyPr/>
          <a:lstStyle/>
          <a:p>
            <a:r>
              <a:rPr lang="en-US" sz="2800" dirty="0" smtClean="0">
                <a:latin typeface="Gill Sans MT" charset="0"/>
                <a:ea typeface="ＭＳ Ｐゴシック" charset="-128"/>
              </a:rPr>
              <a:t>ALMA Images Nearby Galaxies</a:t>
            </a:r>
            <a:endParaRPr lang="en-US" sz="2800" dirty="0">
              <a:latin typeface="Gill Sans MT" charset="0"/>
              <a:ea typeface="ＭＳ Ｐゴシック" charset="-128"/>
            </a:endParaRPr>
          </a:p>
        </p:txBody>
      </p:sp>
      <p:sp>
        <p:nvSpPr>
          <p:cNvPr id="131074" name="Content Placeholder 2"/>
          <p:cNvSpPr>
            <a:spLocks noGrp="1"/>
          </p:cNvSpPr>
          <p:nvPr>
            <p:ph idx="1"/>
          </p:nvPr>
        </p:nvSpPr>
        <p:spPr>
          <a:xfrm>
            <a:off x="457200" y="694692"/>
            <a:ext cx="8229600" cy="4525963"/>
          </a:xfrm>
        </p:spPr>
        <p:txBody>
          <a:bodyPr/>
          <a:lstStyle/>
          <a:p>
            <a:r>
              <a:rPr lang="en-US" dirty="0" smtClean="0">
                <a:latin typeface="Gill Sans MT" charset="0"/>
                <a:ea typeface="ＭＳ Ｐゴシック" charset="-128"/>
              </a:rPr>
              <a:t>Science verification imaging of M100</a:t>
            </a:r>
            <a:endParaRPr lang="en-US" dirty="0">
              <a:latin typeface="Gill Sans MT" charset="0"/>
              <a:ea typeface="ＭＳ Ｐゴシック" charset="-128"/>
            </a:endParaRPr>
          </a:p>
        </p:txBody>
      </p:sp>
      <p:pic>
        <p:nvPicPr>
          <p:cNvPr id="8" name="Picture 7" descr="ngc4321_mom0.png"/>
          <p:cNvPicPr>
            <a:picLocks noChangeAspect="1"/>
          </p:cNvPicPr>
          <p:nvPr/>
        </p:nvPicPr>
        <p:blipFill>
          <a:blip r:embed="rId3">
            <a:clrChange>
              <a:clrFrom>
                <a:srgbClr val="FFFFFF"/>
              </a:clrFrom>
              <a:clrTo>
                <a:srgbClr val="FFFFFF">
                  <a:alpha val="0"/>
                </a:srgbClr>
              </a:clrTo>
            </a:clrChange>
          </a:blip>
          <a:stretch>
            <a:fillRect/>
          </a:stretch>
        </p:blipFill>
        <p:spPr>
          <a:xfrm>
            <a:off x="457200" y="855225"/>
            <a:ext cx="5225297" cy="5225297"/>
          </a:xfrm>
          <a:prstGeom prst="rect">
            <a:avLst/>
          </a:prstGeom>
        </p:spPr>
      </p:pic>
      <p:sp>
        <p:nvSpPr>
          <p:cNvPr id="9" name="TextBox 8"/>
          <p:cNvSpPr txBox="1"/>
          <p:nvPr/>
        </p:nvSpPr>
        <p:spPr>
          <a:xfrm>
            <a:off x="1166285" y="1386502"/>
            <a:ext cx="1719416" cy="769441"/>
          </a:xfrm>
          <a:prstGeom prst="rect">
            <a:avLst/>
          </a:prstGeom>
          <a:noFill/>
        </p:spPr>
        <p:txBody>
          <a:bodyPr wrap="none" rtlCol="0">
            <a:spAutoFit/>
          </a:bodyPr>
          <a:lstStyle/>
          <a:p>
            <a:pPr marL="342900" indent="-342900" eaLnBrk="0" hangingPunct="0">
              <a:spcBef>
                <a:spcPct val="20000"/>
              </a:spcBef>
            </a:pPr>
            <a:r>
              <a:rPr lang="en-US" sz="2000" b="1" dirty="0" smtClean="0">
                <a:solidFill>
                  <a:srgbClr val="000099"/>
                </a:solidFill>
                <a:latin typeface="Gill Sans MT" pitchFamily="34" charset="0"/>
                <a:cs typeface="Gill Sans" pitchFamily="17" charset="0"/>
              </a:rPr>
              <a:t>CO 1-0</a:t>
            </a:r>
          </a:p>
          <a:p>
            <a:pPr marL="342900" indent="-342900" eaLnBrk="0" hangingPunct="0">
              <a:spcBef>
                <a:spcPct val="20000"/>
              </a:spcBef>
            </a:pPr>
            <a:r>
              <a:rPr lang="en-US" sz="2000" b="1" dirty="0" smtClean="0">
                <a:solidFill>
                  <a:srgbClr val="000099"/>
                </a:solidFill>
                <a:latin typeface="Gill Sans MT" pitchFamily="34" charset="0"/>
                <a:cs typeface="Gill Sans" pitchFamily="17" charset="0"/>
              </a:rPr>
              <a:t>47-pt mosaic</a:t>
            </a:r>
          </a:p>
        </p:txBody>
      </p:sp>
      <p:pic>
        <p:nvPicPr>
          <p:cNvPr id="10" name="Picture 9" descr="ngc4321_mom1.png"/>
          <p:cNvPicPr>
            <a:picLocks noChangeAspect="1"/>
          </p:cNvPicPr>
          <p:nvPr/>
        </p:nvPicPr>
        <p:blipFill>
          <a:blip r:embed="rId4"/>
          <a:stretch>
            <a:fillRect/>
          </a:stretch>
        </p:blipFill>
        <p:spPr>
          <a:xfrm>
            <a:off x="6076950" y="3581700"/>
            <a:ext cx="2533650" cy="2527000"/>
          </a:xfrm>
          <a:prstGeom prst="rect">
            <a:avLst/>
          </a:prstGeom>
        </p:spPr>
      </p:pic>
      <p:pic>
        <p:nvPicPr>
          <p:cNvPr id="11" name="Picture 10" descr="ngc4321_ha.png"/>
          <p:cNvPicPr>
            <a:picLocks noChangeAspect="1"/>
          </p:cNvPicPr>
          <p:nvPr/>
        </p:nvPicPr>
        <p:blipFill>
          <a:blip r:embed="rId5"/>
          <a:stretch>
            <a:fillRect/>
          </a:stretch>
        </p:blipFill>
        <p:spPr>
          <a:xfrm>
            <a:off x="6076950" y="978018"/>
            <a:ext cx="2533650" cy="2533650"/>
          </a:xfrm>
          <a:prstGeom prst="rect">
            <a:avLst/>
          </a:prstGeom>
        </p:spPr>
      </p:pic>
      <p:sp>
        <p:nvSpPr>
          <p:cNvPr id="12" name="TextBox 11"/>
          <p:cNvSpPr txBox="1"/>
          <p:nvPr/>
        </p:nvSpPr>
        <p:spPr>
          <a:xfrm>
            <a:off x="6076950" y="978018"/>
            <a:ext cx="586168" cy="400110"/>
          </a:xfrm>
          <a:prstGeom prst="rect">
            <a:avLst/>
          </a:prstGeom>
          <a:noFill/>
        </p:spPr>
        <p:txBody>
          <a:bodyPr wrap="none" rtlCol="0">
            <a:spAutoFit/>
          </a:bodyPr>
          <a:lstStyle/>
          <a:p>
            <a:pPr marL="342900" indent="-342900" eaLnBrk="0" hangingPunct="0">
              <a:spcBef>
                <a:spcPct val="20000"/>
              </a:spcBef>
            </a:pPr>
            <a:r>
              <a:rPr lang="en-US" sz="2000" b="1" dirty="0" smtClean="0">
                <a:solidFill>
                  <a:schemeClr val="bg1"/>
                </a:solidFill>
                <a:latin typeface="Gill Sans MT" pitchFamily="34" charset="0"/>
                <a:cs typeface="Gill Sans" pitchFamily="17" charset="0"/>
              </a:rPr>
              <a:t>H</a:t>
            </a:r>
            <a:r>
              <a:rPr lang="en-US" sz="2000" b="1" dirty="0" smtClean="0">
                <a:solidFill>
                  <a:schemeClr val="bg1"/>
                </a:solidFill>
                <a:latin typeface="Lucida Grande"/>
                <a:ea typeface="Lucida Grande"/>
                <a:cs typeface="Lucida Grande"/>
              </a:rPr>
              <a:t>α</a:t>
            </a:r>
            <a:endParaRPr lang="en-US" sz="2000" b="1" dirty="0" smtClean="0">
              <a:solidFill>
                <a:schemeClr val="bg1"/>
              </a:solidFill>
              <a:latin typeface="Gill Sans MT" pitchFamily="34" charset="0"/>
              <a:cs typeface="Gill Sans" pitchFamily="17" charset="0"/>
            </a:endParaRPr>
          </a:p>
        </p:txBody>
      </p:sp>
      <p:sp>
        <p:nvSpPr>
          <p:cNvPr id="13" name="TextBox 12"/>
          <p:cNvSpPr txBox="1"/>
          <p:nvPr/>
        </p:nvSpPr>
        <p:spPr>
          <a:xfrm>
            <a:off x="6076950" y="3581700"/>
            <a:ext cx="1159292" cy="400110"/>
          </a:xfrm>
          <a:prstGeom prst="rect">
            <a:avLst/>
          </a:prstGeom>
          <a:noFill/>
        </p:spPr>
        <p:txBody>
          <a:bodyPr wrap="none" rtlCol="0">
            <a:spAutoFit/>
          </a:bodyPr>
          <a:lstStyle/>
          <a:p>
            <a:pPr marL="342900" indent="-342900" eaLnBrk="0" hangingPunct="0">
              <a:spcBef>
                <a:spcPct val="20000"/>
              </a:spcBef>
            </a:pPr>
            <a:r>
              <a:rPr lang="en-US" sz="2000" b="1" dirty="0" smtClean="0">
                <a:solidFill>
                  <a:schemeClr val="bg1"/>
                </a:solidFill>
                <a:latin typeface="Gill Sans MT" pitchFamily="34" charset="0"/>
                <a:cs typeface="Gill Sans" pitchFamily="17" charset="0"/>
              </a:rPr>
              <a:t>Velocity</a:t>
            </a:r>
          </a:p>
        </p:txBody>
      </p:sp>
      <p:sp>
        <p:nvSpPr>
          <p:cNvPr id="14"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a:spLocks noGrp="1"/>
          </p:cNvSpPr>
          <p:nvPr>
            <p:ph idx="1"/>
          </p:nvPr>
        </p:nvSpPr>
        <p:spPr>
          <a:xfrm>
            <a:off x="457200" y="685800"/>
            <a:ext cx="8229600" cy="4525963"/>
          </a:xfrm>
        </p:spPr>
        <p:txBody>
          <a:bodyPr/>
          <a:lstStyle/>
          <a:p>
            <a:r>
              <a:rPr lang="en-US" dirty="0" smtClean="0">
                <a:latin typeface="Gill Sans MT" charset="0"/>
                <a:ea typeface="ＭＳ Ｐゴシック" charset="-128"/>
              </a:rPr>
              <a:t>PI </a:t>
            </a:r>
            <a:r>
              <a:rPr lang="en-US" dirty="0" err="1" smtClean="0">
                <a:latin typeface="Gill Sans MT" charset="0"/>
                <a:ea typeface="ＭＳ Ｐゴシック" charset="-128"/>
              </a:rPr>
              <a:t>Boley</a:t>
            </a:r>
            <a:r>
              <a:rPr lang="en-US" dirty="0" smtClean="0">
                <a:latin typeface="Gill Sans MT" charset="0"/>
                <a:ea typeface="ＭＳ Ｐゴシック" charset="-128"/>
              </a:rPr>
              <a:t> (U. Florida) Data on </a:t>
            </a:r>
            <a:r>
              <a:rPr lang="en-US" dirty="0" err="1" smtClean="0">
                <a:latin typeface="Gill Sans MT" charset="0"/>
                <a:ea typeface="ＭＳ Ｐゴシック" charset="-128"/>
              </a:rPr>
              <a:t>Fomalhaut</a:t>
            </a:r>
            <a:r>
              <a:rPr lang="en-US" dirty="0" smtClean="0">
                <a:latin typeface="Gill Sans MT" charset="0"/>
                <a:ea typeface="ＭＳ Ｐゴシック" charset="-128"/>
              </a:rPr>
              <a:t> Debris Disk</a:t>
            </a:r>
          </a:p>
        </p:txBody>
      </p:sp>
      <p:sp>
        <p:nvSpPr>
          <p:cNvPr id="16389" name="TextBox 1"/>
          <p:cNvSpPr txBox="1">
            <a:spLocks noChangeArrowheads="1"/>
          </p:cNvSpPr>
          <p:nvPr/>
        </p:nvSpPr>
        <p:spPr bwMode="auto">
          <a:xfrm>
            <a:off x="2097088" y="6338888"/>
            <a:ext cx="274637"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20000"/>
              </a:spcBef>
              <a:buFont typeface="Arial" charset="0"/>
              <a:buChar char="•"/>
            </a:pPr>
            <a:endParaRPr lang="en-US" sz="2000">
              <a:solidFill>
                <a:srgbClr val="000099"/>
              </a:solidFill>
            </a:endParaRPr>
          </a:p>
        </p:txBody>
      </p:sp>
      <p:pic>
        <p:nvPicPr>
          <p:cNvPr id="16390" name="Picture 2" descr="NRAO_logo.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 val="0"/>
              </a:ext>
            </a:extLst>
          </a:blip>
          <a:srcRect/>
          <a:stretch>
            <a:fillRect/>
          </a:stretch>
        </p:blipFill>
        <p:spPr bwMode="auto">
          <a:xfrm>
            <a:off x="542925" y="5765800"/>
            <a:ext cx="735013" cy="9556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24" name="Picture 23" descr="NRAO_Fomalhaut.jpg"/>
          <p:cNvPicPr>
            <a:picLocks noChangeAspect="1"/>
          </p:cNvPicPr>
          <p:nvPr/>
        </p:nvPicPr>
        <p:blipFill>
          <a:blip r:embed="rId4"/>
          <a:stretch>
            <a:fillRect/>
          </a:stretch>
        </p:blipFill>
        <p:spPr>
          <a:xfrm>
            <a:off x="2849855" y="1219200"/>
            <a:ext cx="3421273" cy="5029200"/>
          </a:xfrm>
          <a:prstGeom prst="rect">
            <a:avLst/>
          </a:prstGeom>
        </p:spPr>
      </p:pic>
      <p:sp>
        <p:nvSpPr>
          <p:cNvPr id="25" name="TextBox 24"/>
          <p:cNvSpPr txBox="1"/>
          <p:nvPr/>
        </p:nvSpPr>
        <p:spPr>
          <a:xfrm>
            <a:off x="4114800" y="5562600"/>
            <a:ext cx="2185214" cy="584776"/>
          </a:xfrm>
          <a:prstGeom prst="rect">
            <a:avLst/>
          </a:prstGeom>
          <a:noFill/>
        </p:spPr>
        <p:txBody>
          <a:bodyPr wrap="none" rtlCol="0">
            <a:spAutoFit/>
          </a:bodyPr>
          <a:lstStyle/>
          <a:p>
            <a:pPr algn="r"/>
            <a:r>
              <a:rPr lang="en-US" sz="1600" b="1" dirty="0" smtClean="0">
                <a:solidFill>
                  <a:srgbClr val="FFCC66"/>
                </a:solidFill>
                <a:latin typeface="Gill Sans MT"/>
                <a:cs typeface="Gill Sans MT"/>
              </a:rPr>
              <a:t>ALMA</a:t>
            </a:r>
          </a:p>
          <a:p>
            <a:pPr algn="r"/>
            <a:r>
              <a:rPr lang="en-US" sz="1600" b="1" dirty="0" smtClean="0">
                <a:solidFill>
                  <a:schemeClr val="accent1">
                    <a:lumMod val="60000"/>
                    <a:lumOff val="40000"/>
                  </a:schemeClr>
                </a:solidFill>
                <a:latin typeface="Gill Sans MT"/>
                <a:cs typeface="Gill Sans MT"/>
              </a:rPr>
              <a:t>HST Scattered Light</a:t>
            </a:r>
            <a:endParaRPr lang="en-US" sz="1600" b="1" dirty="0">
              <a:solidFill>
                <a:schemeClr val="accent1">
                  <a:lumMod val="60000"/>
                  <a:lumOff val="40000"/>
                </a:schemeClr>
              </a:solidFill>
              <a:latin typeface="Gill Sans MT"/>
              <a:cs typeface="Gill Sans MT"/>
            </a:endParaRPr>
          </a:p>
        </p:txBody>
      </p:sp>
      <p:sp>
        <p:nvSpPr>
          <p:cNvPr id="26" name="Title 1"/>
          <p:cNvSpPr>
            <a:spLocks noGrp="1"/>
          </p:cNvSpPr>
          <p:nvPr>
            <p:ph type="title"/>
          </p:nvPr>
        </p:nvSpPr>
        <p:spPr>
          <a:xfrm>
            <a:off x="457200" y="67670"/>
            <a:ext cx="8229600" cy="484484"/>
          </a:xfrm>
        </p:spPr>
        <p:txBody>
          <a:bodyPr/>
          <a:lstStyle/>
          <a:p>
            <a:r>
              <a:rPr lang="en-US" sz="2800" dirty="0" smtClean="0">
                <a:latin typeface="Gill Sans MT" charset="0"/>
                <a:ea typeface="ＭＳ Ｐゴシック" charset="-128"/>
              </a:rPr>
              <a:t>ALMA Images Debris Disks</a:t>
            </a:r>
            <a:endParaRPr lang="en-US" sz="2800" dirty="0">
              <a:latin typeface="Gill Sans MT" charset="0"/>
              <a:ea typeface="ＭＳ Ｐゴシック" charset="-128"/>
            </a:endParaRPr>
          </a:p>
        </p:txBody>
      </p:sp>
      <p:sp>
        <p:nvSpPr>
          <p:cNvPr id="8"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extLst>
      <p:ext uri="{BB962C8B-B14F-4D97-AF65-F5344CB8AC3E}">
        <p14:creationId xmlns:mc="http://schemas.openxmlformats.org/markup-compatibility/2006" xmlns:mv="urn:schemas-microsoft-com:mac:vml" xmlns:p14="http://schemas.microsoft.com/office/powerpoint/2010/main" xmlns="" val="31414348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14338"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14339"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14340"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14341" name="Rectangle 5"/>
          <p:cNvSpPr>
            <a:spLocks noGrp="1" noChangeArrowheads="1"/>
          </p:cNvSpPr>
          <p:nvPr>
            <p:ph type="title"/>
          </p:nvPr>
        </p:nvSpPr>
        <p:spPr>
          <a:xfrm>
            <a:off x="457200" y="0"/>
            <a:ext cx="8229600" cy="558800"/>
          </a:xfrm>
        </p:spPr>
        <p:txBody>
          <a:bodyPr rIns="81279"/>
          <a:lstStyle/>
          <a:p>
            <a:pPr indent="0" eaLnBrk="1" hangingPunct="1">
              <a:defRPr/>
            </a:pPr>
            <a:r>
              <a:rPr lang="en-US" dirty="0" smtClean="0"/>
              <a:t>ALMA Cycle 1</a:t>
            </a:r>
          </a:p>
        </p:txBody>
      </p:sp>
      <p:sp>
        <p:nvSpPr>
          <p:cNvPr id="11" name="Rectangle 7"/>
          <p:cNvSpPr>
            <a:spLocks/>
          </p:cNvSpPr>
          <p:nvPr/>
        </p:nvSpPr>
        <p:spPr bwMode="auto">
          <a:xfrm>
            <a:off x="381000" y="533400"/>
            <a:ext cx="8610600" cy="5257800"/>
          </a:xfrm>
          <a:prstGeom prst="rect">
            <a:avLst/>
          </a:prstGeom>
          <a:noFill/>
          <a:ln w="38100">
            <a:noFill/>
            <a:miter lim="800000"/>
            <a:headEnd/>
            <a:tailEnd/>
          </a:ln>
        </p:spPr>
        <p:txBody>
          <a:bodyPr lIns="0" tIns="0" rIns="40639" bIns="0">
            <a:prstTxWarp prst="textNoShape">
              <a:avLst/>
            </a:prstTxWarp>
          </a:bodyPr>
          <a:lstStyle/>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Proposals due July 12</a:t>
            </a:r>
            <a:br>
              <a:rPr lang="en-US" sz="2000" dirty="0" smtClean="0">
                <a:solidFill>
                  <a:srgbClr val="000099"/>
                </a:solidFill>
                <a:latin typeface="Lucida Grande" charset="0"/>
                <a:ea typeface="ＭＳ Ｐゴシック" charset="-128"/>
                <a:sym typeface="Lucida Grande" charset="0"/>
              </a:rPr>
            </a:br>
            <a:r>
              <a:rPr lang="en-US" sz="1800" cap="small" dirty="0" smtClean="0">
                <a:solidFill>
                  <a:srgbClr val="000099"/>
                </a:solidFill>
                <a:latin typeface="Lucida Grande" charset="0"/>
                <a:ea typeface="ＭＳ Ｐゴシック" charset="-128"/>
                <a:sym typeface="Lucida Grande" charset="0"/>
              </a:rPr>
              <a:t>Observing period covers ~10 months</a:t>
            </a: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32 12-m Antennas (“Twelve Meter Array”)</a:t>
            </a: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ACA: Nine 7-m Antennas, Two “Total Power” 12-m Antennas</a:t>
            </a:r>
            <a:br>
              <a:rPr lang="en-US" sz="2000" dirty="0" smtClean="0">
                <a:solidFill>
                  <a:srgbClr val="000099"/>
                </a:solidFill>
                <a:latin typeface="Lucida Grande" charset="0"/>
                <a:ea typeface="ＭＳ Ｐゴシック" charset="-128"/>
                <a:sym typeface="Lucida Grande" charset="0"/>
              </a:rPr>
            </a:br>
            <a:r>
              <a:rPr lang="en-US" sz="1800" cap="small" dirty="0" smtClean="0">
                <a:solidFill>
                  <a:srgbClr val="000099"/>
                </a:solidFill>
                <a:latin typeface="Lucida Grande" charset="0"/>
                <a:ea typeface="ＭＳ Ｐゴシック" charset="-128"/>
                <a:sym typeface="Lucida Grande" charset="0"/>
              </a:rPr>
              <a:t>ACA observations may be requested to supplement 12-m with “short </a:t>
            </a:r>
            <a:r>
              <a:rPr lang="en-US" sz="1800" cap="small" dirty="0" err="1" smtClean="0">
                <a:solidFill>
                  <a:srgbClr val="000099"/>
                </a:solidFill>
                <a:latin typeface="Lucida Grande" charset="0"/>
                <a:ea typeface="ＭＳ Ｐゴシック" charset="-128"/>
                <a:sym typeface="Lucida Grande" charset="0"/>
              </a:rPr>
              <a:t>spacings</a:t>
            </a:r>
            <a:r>
              <a:rPr lang="en-US" sz="1800" cap="small" dirty="0" smtClean="0">
                <a:solidFill>
                  <a:srgbClr val="000099"/>
                </a:solidFill>
                <a:latin typeface="Lucida Grande" charset="0"/>
                <a:ea typeface="ＭＳ Ｐゴシック" charset="-128"/>
                <a:sym typeface="Lucida Grande" charset="0"/>
              </a:rPr>
              <a:t>”</a:t>
            </a: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Maximum baselines 160-m to 1-km</a:t>
            </a: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Receiver Bands 3, 6, 7, and 9</a:t>
            </a: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Mosaics up to 150 </a:t>
            </a:r>
            <a:r>
              <a:rPr lang="en-US" sz="2000" dirty="0" err="1" smtClean="0">
                <a:solidFill>
                  <a:srgbClr val="000099"/>
                </a:solidFill>
                <a:latin typeface="Lucida Grande" charset="0"/>
                <a:ea typeface="ＭＳ Ｐゴシック" charset="-128"/>
                <a:sym typeface="Lucida Grande" charset="0"/>
              </a:rPr>
              <a:t>pointings</a:t>
            </a: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About 800 hours of 12-m array time available</a:t>
            </a:r>
            <a:br>
              <a:rPr lang="en-US" sz="2000" dirty="0" smtClean="0">
                <a:solidFill>
                  <a:srgbClr val="000099"/>
                </a:solidFill>
                <a:latin typeface="Lucida Grande" charset="0"/>
                <a:ea typeface="ＭＳ Ｐゴシック" charset="-128"/>
                <a:sym typeface="Lucida Grande" charset="0"/>
              </a:rPr>
            </a:br>
            <a:r>
              <a:rPr lang="en-US" sz="1800" cap="small" dirty="0" smtClean="0">
                <a:solidFill>
                  <a:srgbClr val="000099"/>
                </a:solidFill>
                <a:latin typeface="Lucida Grande" charset="0"/>
                <a:ea typeface="ＭＳ Ｐゴシック" charset="-128"/>
                <a:sym typeface="Lucida Grande" charset="0"/>
              </a:rPr>
              <a:t>up to ~ one-third of time may have ACA observations</a:t>
            </a: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endParaRPr lang="en-US" sz="2000" dirty="0" smtClean="0">
              <a:solidFill>
                <a:srgbClr val="000099"/>
              </a:solidFill>
              <a:latin typeface="Gill Sans" charset="0"/>
              <a:ea typeface="ＭＳ Ｐゴシック" charset="-128"/>
              <a:sym typeface="Gill Sans" charset="0"/>
            </a:endParaRPr>
          </a:p>
        </p:txBody>
      </p:sp>
      <p:sp>
        <p:nvSpPr>
          <p:cNvPr id="8"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5122"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5123"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5124"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grpSp>
        <p:nvGrpSpPr>
          <p:cNvPr id="2" name="Group 8"/>
          <p:cNvGrpSpPr>
            <a:grpSpLocks/>
          </p:cNvGrpSpPr>
          <p:nvPr/>
        </p:nvGrpSpPr>
        <p:grpSpPr bwMode="auto">
          <a:xfrm>
            <a:off x="295275" y="1392238"/>
            <a:ext cx="8540750" cy="4151312"/>
            <a:chOff x="0" y="0"/>
            <a:chExt cx="5380" cy="2615"/>
          </a:xfrm>
        </p:grpSpPr>
        <p:pic>
          <p:nvPicPr>
            <p:cNvPr id="5127" name="Picture 6"/>
            <p:cNvPicPr>
              <a:picLocks noChangeArrowheads="1"/>
            </p:cNvPicPr>
            <p:nvPr/>
          </p:nvPicPr>
          <p:blipFill>
            <a:blip r:embed="rId4"/>
            <a:srcRect/>
            <a:stretch>
              <a:fillRect/>
            </a:stretch>
          </p:blipFill>
          <p:spPr bwMode="auto">
            <a:xfrm>
              <a:off x="0" y="0"/>
              <a:ext cx="5380" cy="2615"/>
            </a:xfrm>
            <a:prstGeom prst="rect">
              <a:avLst/>
            </a:prstGeom>
            <a:noFill/>
            <a:ln w="9525">
              <a:noFill/>
              <a:miter lim="800000"/>
              <a:headEnd/>
              <a:tailEnd/>
            </a:ln>
          </p:spPr>
        </p:pic>
        <p:sp>
          <p:nvSpPr>
            <p:cNvPr id="5128" name="Rectangle 7"/>
            <p:cNvSpPr>
              <a:spLocks/>
            </p:cNvSpPr>
            <p:nvPr/>
          </p:nvSpPr>
          <p:spPr bwMode="auto">
            <a:xfrm>
              <a:off x="118" y="563"/>
              <a:ext cx="5144" cy="1824"/>
            </a:xfrm>
            <a:prstGeom prst="rect">
              <a:avLst/>
            </a:prstGeom>
            <a:noFill/>
            <a:ln w="12700">
              <a:noFill/>
              <a:miter lim="800000"/>
              <a:headEnd/>
              <a:tailEnd/>
            </a:ln>
          </p:spPr>
          <p:txBody>
            <a:bodyPr lIns="190500" tIns="190500" rIns="192874" bIns="190500">
              <a:prstTxWarp prst="textNoShape">
                <a:avLst/>
              </a:prstTxWarp>
            </a:bodyPr>
            <a:lstStyle/>
            <a:p>
              <a:pPr marL="38100" indent="-38100">
                <a:lnSpc>
                  <a:spcPct val="80000"/>
                </a:lnSpc>
                <a:spcBef>
                  <a:spcPts val="563"/>
                </a:spcBef>
                <a:buClr>
                  <a:srgbClr val="000000"/>
                </a:buClr>
                <a:buSzPct val="125000"/>
                <a:buFont typeface="Gill Sans" charset="0"/>
                <a:buChar char="•"/>
              </a:pPr>
              <a:endParaRPr lang="en-US" sz="2500" b="1"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b="1" dirty="0" smtClean="0">
                  <a:solidFill>
                    <a:schemeClr val="tx1"/>
                  </a:solidFill>
                  <a:latin typeface="Lucida Grande" charset="0"/>
                  <a:ea typeface="ＭＳ Ｐゴシック" charset="-128"/>
                  <a:sym typeface="Lucida Grande" charset="0"/>
                </a:rPr>
                <a:t> </a:t>
              </a:r>
              <a:r>
                <a:rPr lang="en-US" sz="2500" dirty="0">
                  <a:solidFill>
                    <a:schemeClr val="tx1"/>
                  </a:solidFill>
                  <a:latin typeface="Lucida Grande" charset="0"/>
                  <a:ea typeface="ＭＳ Ｐゴシック" charset="-128"/>
                  <a:sym typeface="Lucida Grande" charset="0"/>
                </a:rPr>
                <a:t>ALMA</a:t>
              </a:r>
              <a:r>
                <a:rPr lang="en-US" sz="2500" dirty="0" smtClean="0">
                  <a:solidFill>
                    <a:schemeClr val="tx1"/>
                  </a:solidFill>
                  <a:latin typeface="Lucida Grande" charset="0"/>
                  <a:ea typeface="ＭＳ Ｐゴシック" charset="-128"/>
                  <a:sym typeface="Lucida Grande" charset="0"/>
                </a:rPr>
                <a:t> Overview and Status</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a:t>
              </a:r>
              <a:r>
                <a:rPr lang="en-US" sz="2500" b="1" dirty="0" smtClean="0">
                  <a:solidFill>
                    <a:schemeClr val="tx1"/>
                  </a:solidFill>
                  <a:latin typeface="Lucida Grande" charset="0"/>
                  <a:ea typeface="ＭＳ Ｐゴシック" charset="-128"/>
                  <a:sym typeface="Lucida Grande" charset="0"/>
                </a:rPr>
                <a:t>The Key Decisions When Proposing for ALMA</a:t>
              </a:r>
            </a:p>
          </p:txBody>
        </p:sp>
      </p:grpSp>
      <p:sp>
        <p:nvSpPr>
          <p:cNvPr id="11" name="Rectangle 5"/>
          <p:cNvSpPr>
            <a:spLocks noGrp="1" noChangeArrowheads="1"/>
          </p:cNvSpPr>
          <p:nvPr>
            <p:ph type="title"/>
          </p:nvPr>
        </p:nvSpPr>
        <p:spPr>
          <a:xfrm>
            <a:off x="381000" y="0"/>
            <a:ext cx="8229600" cy="558800"/>
          </a:xfrm>
        </p:spPr>
        <p:txBody>
          <a:bodyPr rIns="0"/>
          <a:lstStyle/>
          <a:p>
            <a:pPr marL="0" indent="0" eaLnBrk="1" hangingPunct="1">
              <a:defRPr/>
            </a:pPr>
            <a:r>
              <a:rPr lang="en-US" dirty="0" smtClean="0">
                <a:solidFill>
                  <a:srgbClr val="A40800"/>
                </a:solidFill>
              </a:rPr>
              <a:t>Talk Outline</a:t>
            </a:r>
          </a:p>
        </p:txBody>
      </p:sp>
      <p:sp>
        <p:nvSpPr>
          <p:cNvPr id="10"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9"/>
          <p:cNvSpPr>
            <a:spLocks noGrp="1"/>
          </p:cNvSpPr>
          <p:nvPr>
            <p:ph type="title"/>
          </p:nvPr>
        </p:nvSpPr>
        <p:spPr>
          <a:xfrm>
            <a:off x="457200" y="0"/>
            <a:ext cx="8229600" cy="558800"/>
          </a:xfrm>
        </p:spPr>
        <p:txBody>
          <a:bodyPr/>
          <a:lstStyle/>
          <a:p>
            <a:r>
              <a:rPr lang="en-US" dirty="0" smtClean="0"/>
              <a:t>Practical Introduction</a:t>
            </a:r>
            <a:endParaRPr lang="en-US" dirty="0"/>
          </a:p>
        </p:txBody>
      </p:sp>
      <p:sp>
        <p:nvSpPr>
          <p:cNvPr id="36" name="TextBox 19"/>
          <p:cNvSpPr txBox="1">
            <a:spLocks noChangeArrowheads="1"/>
          </p:cNvSpPr>
          <p:nvPr/>
        </p:nvSpPr>
        <p:spPr bwMode="auto">
          <a:xfrm>
            <a:off x="333374" y="666690"/>
            <a:ext cx="8658225" cy="769441"/>
          </a:xfrm>
          <a:prstGeom prst="rect">
            <a:avLst/>
          </a:prstGeom>
          <a:noFill/>
          <a:ln w="9525">
            <a:noFill/>
            <a:miter lim="800000"/>
            <a:headEnd/>
            <a:tailEnd/>
          </a:ln>
        </p:spPr>
        <p:txBody>
          <a:bodyPr wrap="square">
            <a:prstTxWarp prst="textNoShape">
              <a:avLst/>
            </a:prstTxWarp>
            <a:spAutoFit/>
          </a:bodyPr>
          <a:lstStyle/>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 Video Tutorials and </a:t>
            </a:r>
            <a:r>
              <a:rPr lang="en-US" sz="2000" dirty="0" err="1" smtClean="0">
                <a:solidFill>
                  <a:srgbClr val="000099"/>
                </a:solidFill>
                <a:latin typeface="Gill Sans MT" pitchFamily="1" charset="0"/>
                <a:ea typeface="Gill Sans" pitchFamily="1" charset="0"/>
                <a:cs typeface="Gill Sans" pitchFamily="1" charset="0"/>
              </a:rPr>
              <a:t>Quickstart</a:t>
            </a:r>
            <a:r>
              <a:rPr lang="en-US" sz="2000" dirty="0" smtClean="0">
                <a:solidFill>
                  <a:srgbClr val="000099"/>
                </a:solidFill>
                <a:latin typeface="Gill Sans MT" pitchFamily="1" charset="0"/>
                <a:ea typeface="Gill Sans" pitchFamily="1" charset="0"/>
                <a:cs typeface="Gill Sans" pitchFamily="1" charset="0"/>
              </a:rPr>
              <a:t> Guides</a:t>
            </a: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 </a:t>
            </a:r>
            <a:r>
              <a:rPr lang="en-US" sz="2000" dirty="0" err="1" smtClean="0">
                <a:solidFill>
                  <a:srgbClr val="0000FF"/>
                </a:solidFill>
                <a:latin typeface="Gill Sans MT" pitchFamily="1" charset="0"/>
                <a:ea typeface="Gill Sans" pitchFamily="1" charset="0"/>
                <a:cs typeface="Gill Sans" pitchFamily="1" charset="0"/>
              </a:rPr>
              <a:t>https://almascience.nrao.edu/call-for-proposals/observing-tool/video-tutorials</a:t>
            </a:r>
            <a:endParaRPr lang="en-US" sz="2000" b="1" dirty="0" smtClean="0">
              <a:solidFill>
                <a:srgbClr val="0000FF"/>
              </a:solidFill>
              <a:latin typeface="Gill Sans MT" pitchFamily="1" charset="0"/>
              <a:ea typeface="Gill Sans" pitchFamily="1" charset="0"/>
              <a:cs typeface="Gill Sans" pitchFamily="1" charset="0"/>
            </a:endParaRPr>
          </a:p>
        </p:txBody>
      </p:sp>
      <p:pic>
        <p:nvPicPr>
          <p:cNvPr id="15" name="Picture 14" descr="OTVideoSS4.png"/>
          <p:cNvPicPr>
            <a:picLocks noChangeAspect="1"/>
          </p:cNvPicPr>
          <p:nvPr/>
        </p:nvPicPr>
        <p:blipFill>
          <a:blip r:embed="rId3"/>
          <a:stretch>
            <a:fillRect/>
          </a:stretch>
        </p:blipFill>
        <p:spPr>
          <a:xfrm>
            <a:off x="1371600" y="2547303"/>
            <a:ext cx="3200400" cy="1841897"/>
          </a:xfrm>
          <a:prstGeom prst="rect">
            <a:avLst/>
          </a:prstGeom>
        </p:spPr>
      </p:pic>
      <p:pic>
        <p:nvPicPr>
          <p:cNvPr id="19" name="Picture 18" descr="OTVideoSS3.png"/>
          <p:cNvPicPr>
            <a:picLocks noChangeAspect="1"/>
          </p:cNvPicPr>
          <p:nvPr/>
        </p:nvPicPr>
        <p:blipFill>
          <a:blip r:embed="rId4"/>
          <a:stretch>
            <a:fillRect/>
          </a:stretch>
        </p:blipFill>
        <p:spPr>
          <a:xfrm>
            <a:off x="4495800" y="2552354"/>
            <a:ext cx="3175000" cy="1836846"/>
          </a:xfrm>
          <a:prstGeom prst="rect">
            <a:avLst/>
          </a:prstGeom>
        </p:spPr>
      </p:pic>
      <p:pic>
        <p:nvPicPr>
          <p:cNvPr id="22" name="Picture 21" descr="OTVideoSS2.png"/>
          <p:cNvPicPr>
            <a:picLocks noChangeAspect="1"/>
          </p:cNvPicPr>
          <p:nvPr/>
        </p:nvPicPr>
        <p:blipFill>
          <a:blip r:embed="rId5"/>
          <a:stretch>
            <a:fillRect/>
          </a:stretch>
        </p:blipFill>
        <p:spPr>
          <a:xfrm>
            <a:off x="1397000" y="4389200"/>
            <a:ext cx="3162300" cy="1834300"/>
          </a:xfrm>
          <a:prstGeom prst="rect">
            <a:avLst/>
          </a:prstGeom>
        </p:spPr>
      </p:pic>
      <p:pic>
        <p:nvPicPr>
          <p:cNvPr id="24" name="Picture 23" descr="OTVideoSS1.png"/>
          <p:cNvPicPr>
            <a:picLocks noChangeAspect="1"/>
          </p:cNvPicPr>
          <p:nvPr/>
        </p:nvPicPr>
        <p:blipFill>
          <a:blip r:embed="rId6"/>
          <a:stretch>
            <a:fillRect/>
          </a:stretch>
        </p:blipFill>
        <p:spPr>
          <a:xfrm>
            <a:off x="4495800" y="4389200"/>
            <a:ext cx="3162300" cy="1859200"/>
          </a:xfrm>
          <a:prstGeom prst="rect">
            <a:avLst/>
          </a:prstGeom>
        </p:spPr>
      </p:pic>
      <p:pic>
        <p:nvPicPr>
          <p:cNvPr id="26" name="Picture 25" descr="OT Header.png"/>
          <p:cNvPicPr>
            <a:picLocks noChangeAspect="1"/>
          </p:cNvPicPr>
          <p:nvPr/>
        </p:nvPicPr>
        <p:blipFill>
          <a:blip r:embed="rId7"/>
          <a:stretch>
            <a:fillRect/>
          </a:stretch>
        </p:blipFill>
        <p:spPr>
          <a:xfrm>
            <a:off x="2133600" y="1447800"/>
            <a:ext cx="5029200" cy="1063123"/>
          </a:xfrm>
          <a:prstGeom prst="rect">
            <a:avLst/>
          </a:prstGeom>
        </p:spPr>
      </p:pic>
      <p:sp>
        <p:nvSpPr>
          <p:cNvPr id="9"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6"/>
          <p:cNvSpPr>
            <a:spLocks/>
          </p:cNvSpPr>
          <p:nvPr/>
        </p:nvSpPr>
        <p:spPr bwMode="auto">
          <a:xfrm>
            <a:off x="381000" y="1143000"/>
            <a:ext cx="8382000" cy="4241800"/>
          </a:xfrm>
          <a:prstGeom prst="roundRect">
            <a:avLst>
              <a:gd name="adj" fmla="val 2889"/>
            </a:avLst>
          </a:prstGeom>
          <a:gradFill rotWithShape="0">
            <a:gsLst>
              <a:gs pos="0">
                <a:srgbClr val="E5EEFF"/>
              </a:gs>
              <a:gs pos="64999">
                <a:srgbClr val="BFD5FF"/>
              </a:gs>
              <a:gs pos="100000">
                <a:srgbClr val="A3C4FF"/>
              </a:gs>
            </a:gsLst>
            <a:lin ang="5400000" scaled="1"/>
          </a:gradFill>
          <a:ln w="9525" cap="flat">
            <a:solidFill>
              <a:srgbClr val="4A7EBB"/>
            </a:solidFill>
            <a:prstDash val="solid"/>
            <a:round/>
            <a:headEnd type="none" w="med" len="med"/>
            <a:tailEnd type="none" w="med" len="med"/>
          </a:ln>
          <a:effectLst>
            <a:outerShdw blurRad="38100" dist="25399" dir="5400000" algn="ctr" rotWithShape="0">
              <a:schemeClr val="bg2">
                <a:alpha val="37997"/>
              </a:schemeClr>
            </a:outerShdw>
          </a:effectLst>
        </p:spPr>
        <p:txBody>
          <a:bodyPr lIns="0" tIns="0" rIns="0" bIns="0"/>
          <a:lstStyle/>
          <a:p>
            <a:pPr>
              <a:defRPr/>
            </a:pPr>
            <a:endParaRPr lang="en-US" dirty="0">
              <a:ea typeface="ヒラギノ角ゴ ProN W3" charset="0"/>
              <a:cs typeface="ヒラギノ角ゴ ProN W3" charset="0"/>
            </a:endParaRPr>
          </a:p>
        </p:txBody>
      </p:sp>
      <p:sp>
        <p:nvSpPr>
          <p:cNvPr id="5121"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5122"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5123"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5124"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11" name="Rectangle 5"/>
          <p:cNvSpPr>
            <a:spLocks noGrp="1" noChangeArrowheads="1"/>
          </p:cNvSpPr>
          <p:nvPr>
            <p:ph type="title"/>
          </p:nvPr>
        </p:nvSpPr>
        <p:spPr>
          <a:xfrm>
            <a:off x="381000" y="0"/>
            <a:ext cx="8229600" cy="558800"/>
          </a:xfrm>
        </p:spPr>
        <p:txBody>
          <a:bodyPr rIns="0"/>
          <a:lstStyle/>
          <a:p>
            <a:pPr marL="0" indent="0" eaLnBrk="1" hangingPunct="1">
              <a:defRPr/>
            </a:pPr>
            <a:r>
              <a:rPr lang="en-US" dirty="0" smtClean="0">
                <a:solidFill>
                  <a:srgbClr val="A40800"/>
                </a:solidFill>
              </a:rPr>
              <a:t>Key Proposal Factors</a:t>
            </a:r>
          </a:p>
        </p:txBody>
      </p:sp>
      <p:sp>
        <p:nvSpPr>
          <p:cNvPr id="14" name="Rectangle 7"/>
          <p:cNvSpPr>
            <a:spLocks/>
          </p:cNvSpPr>
          <p:nvPr/>
        </p:nvSpPr>
        <p:spPr bwMode="auto">
          <a:xfrm>
            <a:off x="482600" y="1295400"/>
            <a:ext cx="8166100" cy="2895600"/>
          </a:xfrm>
          <a:prstGeom prst="rect">
            <a:avLst/>
          </a:prstGeom>
          <a:noFill/>
          <a:ln w="12700">
            <a:noFill/>
            <a:miter lim="800000"/>
            <a:headEnd/>
            <a:tailEnd/>
          </a:ln>
        </p:spPr>
        <p:txBody>
          <a:bodyPr lIns="190500" tIns="190500" rIns="192874" bIns="190500">
            <a:prstTxWarp prst="textNoShape">
              <a:avLst/>
            </a:prstTxWarp>
          </a:bodyPr>
          <a:lstStyle/>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a:t>
            </a:r>
            <a:r>
              <a:rPr lang="en-US" sz="2500" b="1" dirty="0" smtClean="0">
                <a:solidFill>
                  <a:schemeClr val="tx1"/>
                </a:solidFill>
                <a:latin typeface="Lucida Grande" charset="0"/>
                <a:ea typeface="ＭＳ Ｐゴシック" charset="-128"/>
                <a:sym typeface="Lucida Grande" charset="0"/>
              </a:rPr>
              <a:t>Framework: Science Goals</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Spectral Setup</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Spatial Setup</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Control and Performance Specifications</a:t>
            </a:r>
          </a:p>
          <a:p>
            <a:pPr marL="38100" indent="-38100">
              <a:lnSpc>
                <a:spcPct val="80000"/>
              </a:lnSpc>
              <a:spcBef>
                <a:spcPts val="563"/>
              </a:spcBef>
              <a:buClr>
                <a:srgbClr val="000000"/>
              </a:buClr>
              <a:buSzPct val="125000"/>
              <a:buFont typeface="Gill Sans" charset="0"/>
              <a:buChar char="•"/>
            </a:pPr>
            <a:endParaRPr lang="en-US" sz="2500" b="1"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b="1" dirty="0" smtClean="0">
                <a:solidFill>
                  <a:schemeClr val="tx1"/>
                </a:solidFill>
                <a:latin typeface="Lucida Grande" charset="0"/>
                <a:ea typeface="ＭＳ Ｐゴシック" charset="-128"/>
                <a:sym typeface="Lucida Grande" charset="0"/>
              </a:rPr>
              <a:t> </a:t>
            </a:r>
            <a:r>
              <a:rPr lang="en-US" sz="2500" dirty="0" smtClean="0">
                <a:solidFill>
                  <a:schemeClr val="tx1"/>
                </a:solidFill>
                <a:latin typeface="Lucida Grande" charset="0"/>
                <a:ea typeface="ＭＳ Ｐゴシック" charset="-128"/>
                <a:sym typeface="Lucida Grande" charset="0"/>
              </a:rPr>
              <a:t>Logistics</a:t>
            </a:r>
            <a:endParaRPr lang="en-US" sz="2500" b="1" dirty="0" smtClean="0">
              <a:solidFill>
                <a:schemeClr val="tx1"/>
              </a:solidFill>
              <a:latin typeface="Lucida Grande" charset="0"/>
              <a:ea typeface="ＭＳ Ｐゴシック" charset="-128"/>
              <a:sym typeface="Lucida Grande" charset="0"/>
            </a:endParaRPr>
          </a:p>
        </p:txBody>
      </p:sp>
      <p:sp>
        <p:nvSpPr>
          <p:cNvPr id="9"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Science Goal (Cycle I)</a:t>
            </a:r>
          </a:p>
        </p:txBody>
      </p:sp>
      <p:sp>
        <p:nvSpPr>
          <p:cNvPr id="22534" name="Rectangle 6"/>
          <p:cNvSpPr>
            <a:spLocks noGrp="1" noChangeArrowheads="1"/>
          </p:cNvSpPr>
          <p:nvPr>
            <p:ph type="body" idx="1"/>
          </p:nvPr>
        </p:nvSpPr>
        <p:spPr>
          <a:xfrm>
            <a:off x="457200" y="990600"/>
            <a:ext cx="8229600" cy="4572000"/>
          </a:xfrm>
        </p:spPr>
        <p:txBody>
          <a:bodyPr rIns="132080"/>
          <a:lstStyle/>
          <a:p>
            <a:pPr eaLnBrk="1" hangingPunct="1">
              <a:buClrTx/>
            </a:pPr>
            <a:r>
              <a:rPr lang="en-US" dirty="0" smtClean="0"/>
              <a:t>One </a:t>
            </a:r>
            <a:r>
              <a:rPr lang="en-US" dirty="0" err="1" smtClean="0"/>
              <a:t>correlator</a:t>
            </a:r>
            <a:r>
              <a:rPr lang="en-US" dirty="0" smtClean="0"/>
              <a:t> + front end setup in one ALMA band</a:t>
            </a:r>
            <a:br>
              <a:rPr lang="en-US" dirty="0" smtClean="0"/>
            </a:br>
            <a:r>
              <a:rPr lang="en-US" sz="1600" cap="small" dirty="0" smtClean="0"/>
              <a:t>spectral windows, rest frequency, polarization, line vs. continuum</a:t>
            </a:r>
            <a:endParaRPr lang="en-US" sz="1600" b="1" cap="small" dirty="0" smtClean="0"/>
          </a:p>
          <a:p>
            <a:pPr eaLnBrk="1" hangingPunct="1">
              <a:buClrTx/>
            </a:pPr>
            <a:endParaRPr lang="en-US" dirty="0" smtClean="0"/>
          </a:p>
          <a:p>
            <a:pPr eaLnBrk="1" hangingPunct="1">
              <a:buClrTx/>
            </a:pPr>
            <a:r>
              <a:rPr lang="en-US" dirty="0" smtClean="0"/>
              <a:t>Subject to one set of control parameters</a:t>
            </a:r>
            <a:br>
              <a:rPr lang="en-US" dirty="0" smtClean="0"/>
            </a:br>
            <a:r>
              <a:rPr lang="en-US" sz="1600" cap="small" dirty="0" smtClean="0"/>
              <a:t>spatial resolution, largest angular scale, sensitivity, dynamic range</a:t>
            </a:r>
          </a:p>
          <a:p>
            <a:pPr eaLnBrk="1" hangingPunct="1">
              <a:buClrTx/>
            </a:pPr>
            <a:endParaRPr lang="en-US" dirty="0" smtClean="0"/>
          </a:p>
          <a:p>
            <a:pPr eaLnBrk="1" hangingPunct="1">
              <a:buClrTx/>
            </a:pPr>
            <a:r>
              <a:rPr lang="en-US" dirty="0" smtClean="0"/>
              <a:t>Using one mapping strategy</a:t>
            </a:r>
            <a:br>
              <a:rPr lang="en-US" dirty="0" smtClean="0"/>
            </a:br>
            <a:r>
              <a:rPr lang="en-US" sz="1600" cap="small" dirty="0" smtClean="0"/>
              <a:t>mosaic, offsets, single fields</a:t>
            </a:r>
          </a:p>
          <a:p>
            <a:pPr eaLnBrk="1" hangingPunct="1">
              <a:buClrTx/>
            </a:pPr>
            <a:endParaRPr lang="en-US" dirty="0" smtClean="0"/>
          </a:p>
          <a:p>
            <a:pPr eaLnBrk="1" hangingPunct="1">
              <a:buClrTx/>
            </a:pPr>
            <a:r>
              <a:rPr lang="en-US" dirty="0" smtClean="0"/>
              <a:t>Using one calibration strategy</a:t>
            </a:r>
            <a:br>
              <a:rPr lang="en-US" dirty="0" smtClean="0"/>
            </a:br>
            <a:r>
              <a:rPr lang="en-US" sz="1600" cap="small" dirty="0" smtClean="0"/>
              <a:t>system or user defined</a:t>
            </a:r>
            <a:endParaRPr lang="en-US" sz="1600" dirty="0" smtClean="0"/>
          </a:p>
          <a:p>
            <a:pPr eaLnBrk="1" hangingPunct="1">
              <a:buClrTx/>
            </a:pPr>
            <a:endParaRPr lang="en-US" dirty="0" smtClean="0"/>
          </a:p>
          <a:p>
            <a:pPr eaLnBrk="1" hangingPunct="1">
              <a:buClrTx/>
            </a:pPr>
            <a:r>
              <a:rPr lang="en-US" dirty="0" smtClean="0"/>
              <a:t>Applied to Sky Targets within 15°</a:t>
            </a:r>
            <a:br>
              <a:rPr lang="en-US" dirty="0" smtClean="0"/>
            </a:br>
            <a:r>
              <a:rPr lang="en-US" sz="1600" cap="small" dirty="0" smtClean="0"/>
              <a:t>up to 15 per science goal or 150 fields per mosaic, up to 5 different velocities</a:t>
            </a:r>
            <a:endParaRPr lang="en-US" sz="1600" dirty="0" smtClean="0"/>
          </a:p>
          <a:p>
            <a:pPr eaLnBrk="1" hangingPunct="1">
              <a:buClrTx/>
              <a:buNone/>
            </a:pPr>
            <a:endParaRPr lang="en-US" sz="1400" dirty="0" smtClean="0"/>
          </a:p>
          <a:p>
            <a:pPr eaLnBrk="1" hangingPunct="1">
              <a:buClrTx/>
              <a:buNone/>
            </a:pPr>
            <a:endParaRPr lang="en-US" sz="1400" dirty="0" smtClean="0"/>
          </a:p>
        </p:txBody>
      </p:sp>
      <p:sp>
        <p:nvSpPr>
          <p:cNvPr id="8"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Science Goal (Cycle I)</a:t>
            </a:r>
          </a:p>
        </p:txBody>
      </p:sp>
      <p:sp>
        <p:nvSpPr>
          <p:cNvPr id="9" name="Rectangle 6"/>
          <p:cNvSpPr txBox="1">
            <a:spLocks noChangeArrowheads="1"/>
          </p:cNvSpPr>
          <p:nvPr/>
        </p:nvSpPr>
        <p:spPr bwMode="auto">
          <a:xfrm>
            <a:off x="457200" y="762000"/>
            <a:ext cx="8229600" cy="4572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50800" tIns="50800" rIns="132080" bIns="50800" numCol="1" anchor="t" anchorCtr="0" compatLnSpc="1">
            <a:prstTxWarp prst="textNoShape">
              <a:avLst/>
            </a:prstTxWarp>
          </a:bodyPr>
          <a:lstStyle/>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kumimoji="0" lang="en-US" sz="2000" b="0" i="0" u="none" strike="noStrike" kern="0" cap="none" spc="0" normalizeH="0" baseline="0" noProof="0" dirty="0" smtClean="0">
                <a:ln>
                  <a:noFill/>
                </a:ln>
                <a:solidFill>
                  <a:srgbClr val="000099"/>
                </a:solidFill>
                <a:effectLst/>
                <a:uLnTx/>
                <a:uFillTx/>
                <a:latin typeface="+mn-lt"/>
                <a:ea typeface="+mn-ea"/>
                <a:cs typeface="+mn-cs"/>
                <a:sym typeface="Lucida Grande" charset="0"/>
              </a:rPr>
              <a:t>Fundamental </a:t>
            </a:r>
            <a:r>
              <a:rPr lang="en-US" sz="2000" kern="0" dirty="0" err="1" smtClean="0">
                <a:solidFill>
                  <a:srgbClr val="000099"/>
                </a:solidFill>
                <a:latin typeface="+mn-lt"/>
                <a:ea typeface="+mn-ea"/>
                <a:cs typeface="+mn-cs"/>
                <a:sym typeface="Lucida Grande" charset="0"/>
              </a:rPr>
              <a:t>u</a:t>
            </a:r>
            <a:r>
              <a:rPr kumimoji="0" lang="en-US" sz="2000" b="0" i="0" u="none" strike="noStrike" kern="0" cap="none" spc="0" normalizeH="0" baseline="0" noProof="0" dirty="0" smtClean="0">
                <a:ln>
                  <a:noFill/>
                </a:ln>
                <a:solidFill>
                  <a:srgbClr val="000099"/>
                </a:solidFill>
                <a:effectLst/>
                <a:uLnTx/>
                <a:uFillTx/>
                <a:latin typeface="+mn-lt"/>
                <a:ea typeface="+mn-ea"/>
                <a:cs typeface="+mn-cs"/>
                <a:sym typeface="Lucida Grande" charset="0"/>
              </a:rPr>
              <a:t>nit (below proposal) in the ALMA OT</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b="1" kern="0" dirty="0" smtClean="0">
                <a:solidFill>
                  <a:srgbClr val="000099"/>
                </a:solidFill>
                <a:latin typeface="+mn-lt"/>
                <a:ea typeface="+mn-ea"/>
                <a:cs typeface="+mn-cs"/>
                <a:sym typeface="Lucida Grande" charset="0"/>
              </a:rPr>
              <a:t>Five Science Goals </a:t>
            </a:r>
            <a:r>
              <a:rPr lang="en-US" sz="2000" kern="0" dirty="0" smtClean="0">
                <a:solidFill>
                  <a:srgbClr val="000099"/>
                </a:solidFill>
                <a:latin typeface="+mn-lt"/>
                <a:ea typeface="+mn-ea"/>
                <a:cs typeface="+mn-cs"/>
                <a:sym typeface="Lucida Grande" charset="0"/>
              </a:rPr>
              <a:t>allowed per proposal in Cycle 1</a:t>
            </a:r>
            <a:r>
              <a:rPr kumimoji="0" lang="en-US" sz="2000" b="0" i="0" u="none" strike="noStrike" kern="0" cap="none" spc="0" normalizeH="0" baseline="0" noProof="0" dirty="0" smtClean="0">
                <a:ln>
                  <a:noFill/>
                </a:ln>
                <a:solidFill>
                  <a:srgbClr val="000099"/>
                </a:solidFill>
                <a:effectLst/>
                <a:uLnTx/>
                <a:uFillTx/>
                <a:latin typeface="+mn-lt"/>
                <a:ea typeface="+mn-ea"/>
                <a:cs typeface="+mn-cs"/>
                <a:sym typeface="Lucida Grande" charset="0"/>
              </a:rPr>
              <a:t> </a:t>
            </a:r>
            <a:endParaRPr kumimoji="0" lang="en-US" sz="1600" b="1" i="0" u="none" strike="noStrike" kern="0" cap="small" spc="0" normalizeH="0" baseline="0" noProof="0" dirty="0" smtClean="0">
              <a:ln>
                <a:noFill/>
              </a:ln>
              <a:solidFill>
                <a:srgbClr val="000099"/>
              </a:solidFill>
              <a:effectLst/>
              <a:uLnTx/>
              <a:uFillTx/>
              <a:latin typeface="+mn-lt"/>
              <a:ea typeface="+mn-ea"/>
              <a:cs typeface="+mn-cs"/>
              <a:sym typeface="Lucida Grande" charset="0"/>
            </a:endParaRPr>
          </a:p>
        </p:txBody>
      </p:sp>
      <p:pic>
        <p:nvPicPr>
          <p:cNvPr id="11" name="Picture 10" descr="Science Goal Illustration.png"/>
          <p:cNvPicPr>
            <a:picLocks noChangeAspect="1"/>
          </p:cNvPicPr>
          <p:nvPr/>
        </p:nvPicPr>
        <p:blipFill>
          <a:blip r:embed="rId4"/>
          <a:stretch>
            <a:fillRect/>
          </a:stretch>
        </p:blipFill>
        <p:spPr>
          <a:xfrm>
            <a:off x="1447800" y="1676400"/>
            <a:ext cx="4552950" cy="4569907"/>
          </a:xfrm>
          <a:prstGeom prst="rect">
            <a:avLst/>
          </a:prstGeom>
        </p:spPr>
      </p:pic>
      <p:sp>
        <p:nvSpPr>
          <p:cNvPr id="13" name="TextBox 12"/>
          <p:cNvSpPr txBox="1"/>
          <p:nvPr/>
        </p:nvSpPr>
        <p:spPr>
          <a:xfrm>
            <a:off x="6172200" y="2895600"/>
            <a:ext cx="2819400" cy="1815882"/>
          </a:xfrm>
          <a:prstGeom prst="rect">
            <a:avLst/>
          </a:prstGeom>
          <a:noFill/>
        </p:spPr>
        <p:txBody>
          <a:bodyPr wrap="square" rtlCol="0">
            <a:spAutoFit/>
          </a:bodyPr>
          <a:lstStyle/>
          <a:p>
            <a:r>
              <a:rPr lang="en-US" sz="1600" dirty="0" smtClean="0">
                <a:solidFill>
                  <a:schemeClr val="accent2"/>
                </a:solidFill>
                <a:latin typeface="+mn-lt"/>
                <a:cs typeface="Lucinda Grande"/>
              </a:rPr>
              <a:t>In practice: </a:t>
            </a:r>
          </a:p>
          <a:p>
            <a:endParaRPr lang="en-US" sz="1600" dirty="0" smtClean="0">
              <a:solidFill>
                <a:schemeClr val="accent2"/>
              </a:solidFill>
              <a:latin typeface="+mn-lt"/>
              <a:cs typeface="Lucinda Grande"/>
            </a:endParaRPr>
          </a:p>
          <a:p>
            <a:r>
              <a:rPr lang="en-US" sz="1600" dirty="0" err="1" smtClean="0">
                <a:solidFill>
                  <a:schemeClr val="accent2"/>
                </a:solidFill>
                <a:latin typeface="Wingdings"/>
                <a:ea typeface="Wingdings"/>
                <a:cs typeface="Wingdings"/>
              </a:rPr>
              <a:t></a:t>
            </a:r>
            <a:r>
              <a:rPr lang="en-US" sz="1600" dirty="0" smtClean="0">
                <a:solidFill>
                  <a:schemeClr val="accent2"/>
                </a:solidFill>
                <a:latin typeface="+mn-lt"/>
                <a:cs typeface="Lucinda Grande"/>
              </a:rPr>
              <a:t> Up to 5 Science Goals</a:t>
            </a:r>
          </a:p>
          <a:p>
            <a:endParaRPr lang="en-US" sz="1600" dirty="0" smtClean="0">
              <a:solidFill>
                <a:schemeClr val="accent2"/>
              </a:solidFill>
              <a:latin typeface="+mn-lt"/>
              <a:cs typeface="Lucinda Grande"/>
            </a:endParaRPr>
          </a:p>
          <a:p>
            <a:r>
              <a:rPr lang="en-US" sz="1600" dirty="0" err="1" smtClean="0">
                <a:solidFill>
                  <a:schemeClr val="accent2"/>
                </a:solidFill>
                <a:latin typeface="Wingdings"/>
                <a:ea typeface="Wingdings"/>
                <a:cs typeface="Wingdings"/>
              </a:rPr>
              <a:t></a:t>
            </a:r>
            <a:r>
              <a:rPr lang="en-US" sz="1600" dirty="0" smtClean="0">
                <a:solidFill>
                  <a:schemeClr val="accent2"/>
                </a:solidFill>
                <a:cs typeface="Lucinda Grande"/>
              </a:rPr>
              <a:t> </a:t>
            </a:r>
            <a:r>
              <a:rPr lang="en-US" sz="1600" dirty="0" smtClean="0">
                <a:solidFill>
                  <a:schemeClr val="accent2"/>
                </a:solidFill>
                <a:latin typeface="+mn-lt"/>
                <a:cs typeface="Lucinda Grande"/>
              </a:rPr>
              <a:t>Specify control &amp; performance, spectral setup, field setup for each</a:t>
            </a:r>
          </a:p>
        </p:txBody>
      </p:sp>
      <p:cxnSp>
        <p:nvCxnSpPr>
          <p:cNvPr id="15" name="Straight Arrow Connector 14"/>
          <p:cNvCxnSpPr>
            <a:stCxn id="13" idx="1"/>
          </p:cNvCxnSpPr>
          <p:nvPr/>
        </p:nvCxnSpPr>
        <p:spPr bwMode="auto">
          <a:xfrm rot="10800000">
            <a:off x="3429000" y="3200401"/>
            <a:ext cx="2743200" cy="603141"/>
          </a:xfrm>
          <a:prstGeom prst="straightConnector1">
            <a:avLst/>
          </a:prstGeom>
          <a:solidFill>
            <a:srgbClr val="4F81BD"/>
          </a:solidFill>
          <a:ln w="38100" cap="flat" cmpd="sng" algn="ctr">
            <a:solidFill>
              <a:schemeClr val="accent2"/>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16" name="Straight Arrow Connector 15"/>
          <p:cNvCxnSpPr>
            <a:stCxn id="13" idx="1"/>
          </p:cNvCxnSpPr>
          <p:nvPr/>
        </p:nvCxnSpPr>
        <p:spPr bwMode="auto">
          <a:xfrm rot="10800000" flipV="1">
            <a:off x="3810000" y="3803540"/>
            <a:ext cx="2362200" cy="387459"/>
          </a:xfrm>
          <a:prstGeom prst="straightConnector1">
            <a:avLst/>
          </a:prstGeom>
          <a:solidFill>
            <a:srgbClr val="4F81BD"/>
          </a:solidFill>
          <a:ln w="38100" cap="flat" cmpd="sng" algn="ctr">
            <a:solidFill>
              <a:schemeClr val="accent2"/>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17" name="Straight Arrow Connector 16"/>
          <p:cNvCxnSpPr>
            <a:stCxn id="13" idx="1"/>
          </p:cNvCxnSpPr>
          <p:nvPr/>
        </p:nvCxnSpPr>
        <p:spPr bwMode="auto">
          <a:xfrm rot="10800000" flipV="1">
            <a:off x="3810000" y="3803540"/>
            <a:ext cx="2362200" cy="1530459"/>
          </a:xfrm>
          <a:prstGeom prst="straightConnector1">
            <a:avLst/>
          </a:prstGeom>
          <a:solidFill>
            <a:srgbClr val="4F81BD"/>
          </a:solidFill>
          <a:ln w="38100" cap="flat" cmpd="sng" algn="ctr">
            <a:solidFill>
              <a:schemeClr val="accent2"/>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14"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5122"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5123"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5124"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grpSp>
        <p:nvGrpSpPr>
          <p:cNvPr id="5126" name="Group 8"/>
          <p:cNvGrpSpPr>
            <a:grpSpLocks/>
          </p:cNvGrpSpPr>
          <p:nvPr/>
        </p:nvGrpSpPr>
        <p:grpSpPr bwMode="auto">
          <a:xfrm>
            <a:off x="295275" y="1392238"/>
            <a:ext cx="8540750" cy="4151312"/>
            <a:chOff x="0" y="0"/>
            <a:chExt cx="5380" cy="2615"/>
          </a:xfrm>
        </p:grpSpPr>
        <p:pic>
          <p:nvPicPr>
            <p:cNvPr id="5127" name="Picture 6"/>
            <p:cNvPicPr>
              <a:picLocks noChangeArrowheads="1"/>
            </p:cNvPicPr>
            <p:nvPr/>
          </p:nvPicPr>
          <p:blipFill>
            <a:blip r:embed="rId4"/>
            <a:srcRect/>
            <a:stretch>
              <a:fillRect/>
            </a:stretch>
          </p:blipFill>
          <p:spPr bwMode="auto">
            <a:xfrm>
              <a:off x="0" y="0"/>
              <a:ext cx="5380" cy="2615"/>
            </a:xfrm>
            <a:prstGeom prst="rect">
              <a:avLst/>
            </a:prstGeom>
            <a:noFill/>
            <a:ln w="9525">
              <a:noFill/>
              <a:miter lim="800000"/>
              <a:headEnd/>
              <a:tailEnd/>
            </a:ln>
          </p:spPr>
        </p:pic>
        <p:sp>
          <p:nvSpPr>
            <p:cNvPr id="5128" name="Rectangle 7"/>
            <p:cNvSpPr>
              <a:spLocks/>
            </p:cNvSpPr>
            <p:nvPr/>
          </p:nvSpPr>
          <p:spPr bwMode="auto">
            <a:xfrm>
              <a:off x="118" y="563"/>
              <a:ext cx="5144" cy="1824"/>
            </a:xfrm>
            <a:prstGeom prst="rect">
              <a:avLst/>
            </a:prstGeom>
            <a:noFill/>
            <a:ln w="12700">
              <a:noFill/>
              <a:miter lim="800000"/>
              <a:headEnd/>
              <a:tailEnd/>
            </a:ln>
          </p:spPr>
          <p:txBody>
            <a:bodyPr lIns="190500" tIns="190500" rIns="192874" bIns="190500">
              <a:prstTxWarp prst="textNoShape">
                <a:avLst/>
              </a:prstTxWarp>
            </a:bodyPr>
            <a:lstStyle/>
            <a:p>
              <a:pPr marL="38100" indent="-38100">
                <a:lnSpc>
                  <a:spcPct val="80000"/>
                </a:lnSpc>
                <a:spcBef>
                  <a:spcPts val="563"/>
                </a:spcBef>
                <a:buClr>
                  <a:srgbClr val="000000"/>
                </a:buClr>
                <a:buSzPct val="125000"/>
                <a:buFont typeface="Gill Sans" charset="0"/>
                <a:buChar char="•"/>
              </a:pPr>
              <a:endParaRPr lang="en-US" sz="2500" b="1"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b="1" dirty="0" smtClean="0">
                  <a:solidFill>
                    <a:schemeClr val="tx1"/>
                  </a:solidFill>
                  <a:latin typeface="Lucida Grande" charset="0"/>
                  <a:ea typeface="ＭＳ Ｐゴシック" charset="-128"/>
                  <a:sym typeface="Lucida Grande" charset="0"/>
                </a:rPr>
                <a:t> </a:t>
              </a:r>
              <a:r>
                <a:rPr lang="en-US" sz="2500" b="1" dirty="0">
                  <a:solidFill>
                    <a:schemeClr val="tx1"/>
                  </a:solidFill>
                  <a:latin typeface="Lucida Grande" charset="0"/>
                  <a:ea typeface="ＭＳ Ｐゴシック" charset="-128"/>
                  <a:sym typeface="Lucida Grande" charset="0"/>
                </a:rPr>
                <a:t>ALMA</a:t>
              </a:r>
              <a:r>
                <a:rPr lang="en-US" sz="2500" b="1" dirty="0" smtClean="0">
                  <a:solidFill>
                    <a:schemeClr val="tx1"/>
                  </a:solidFill>
                  <a:latin typeface="Lucida Grande" charset="0"/>
                  <a:ea typeface="ＭＳ Ｐゴシック" charset="-128"/>
                  <a:sym typeface="Lucida Grande" charset="0"/>
                </a:rPr>
                <a:t> Overview and Status</a:t>
              </a: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The Key Decisions When Proposing for ALMA</a:t>
              </a:r>
            </a:p>
          </p:txBody>
        </p:sp>
      </p:grpSp>
      <p:sp>
        <p:nvSpPr>
          <p:cNvPr id="11" name="Rectangle 5"/>
          <p:cNvSpPr>
            <a:spLocks noGrp="1" noChangeArrowheads="1"/>
          </p:cNvSpPr>
          <p:nvPr>
            <p:ph type="title"/>
          </p:nvPr>
        </p:nvSpPr>
        <p:spPr>
          <a:xfrm>
            <a:off x="381000" y="0"/>
            <a:ext cx="8229600" cy="558800"/>
          </a:xfrm>
        </p:spPr>
        <p:txBody>
          <a:bodyPr rIns="0"/>
          <a:lstStyle/>
          <a:p>
            <a:pPr marL="0" indent="0" eaLnBrk="1" hangingPunct="1">
              <a:defRPr/>
            </a:pPr>
            <a:r>
              <a:rPr lang="en-US" dirty="0" smtClean="0">
                <a:solidFill>
                  <a:srgbClr val="A40800"/>
                </a:solidFill>
              </a:rPr>
              <a:t>Talk Outline</a:t>
            </a:r>
          </a:p>
        </p:txBody>
      </p:sp>
      <p:sp>
        <p:nvSpPr>
          <p:cNvPr id="10"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6"/>
          <p:cNvSpPr>
            <a:spLocks/>
          </p:cNvSpPr>
          <p:nvPr/>
        </p:nvSpPr>
        <p:spPr bwMode="auto">
          <a:xfrm>
            <a:off x="381000" y="1143000"/>
            <a:ext cx="8382000" cy="4241800"/>
          </a:xfrm>
          <a:prstGeom prst="roundRect">
            <a:avLst>
              <a:gd name="adj" fmla="val 2889"/>
            </a:avLst>
          </a:prstGeom>
          <a:gradFill rotWithShape="0">
            <a:gsLst>
              <a:gs pos="0">
                <a:srgbClr val="E5EEFF"/>
              </a:gs>
              <a:gs pos="64999">
                <a:srgbClr val="BFD5FF"/>
              </a:gs>
              <a:gs pos="100000">
                <a:srgbClr val="A3C4FF"/>
              </a:gs>
            </a:gsLst>
            <a:lin ang="5400000" scaled="1"/>
          </a:gradFill>
          <a:ln w="9525" cap="flat">
            <a:solidFill>
              <a:srgbClr val="4A7EBB"/>
            </a:solidFill>
            <a:prstDash val="solid"/>
            <a:round/>
            <a:headEnd type="none" w="med" len="med"/>
            <a:tailEnd type="none" w="med" len="med"/>
          </a:ln>
          <a:effectLst>
            <a:outerShdw blurRad="38100" dist="25399" dir="5400000" algn="ctr" rotWithShape="0">
              <a:schemeClr val="bg2">
                <a:alpha val="37997"/>
              </a:schemeClr>
            </a:outerShdw>
          </a:effectLst>
        </p:spPr>
        <p:txBody>
          <a:bodyPr lIns="0" tIns="0" rIns="0" bIns="0"/>
          <a:lstStyle/>
          <a:p>
            <a:pPr>
              <a:defRPr/>
            </a:pPr>
            <a:endParaRPr lang="en-US" dirty="0">
              <a:ea typeface="ヒラギノ角ゴ ProN W3" charset="0"/>
              <a:cs typeface="ヒラギノ角ゴ ProN W3" charset="0"/>
            </a:endParaRPr>
          </a:p>
        </p:txBody>
      </p:sp>
      <p:sp>
        <p:nvSpPr>
          <p:cNvPr id="5121"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5122"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5123"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5124"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11" name="Rectangle 5"/>
          <p:cNvSpPr>
            <a:spLocks noGrp="1" noChangeArrowheads="1"/>
          </p:cNvSpPr>
          <p:nvPr>
            <p:ph type="title"/>
          </p:nvPr>
        </p:nvSpPr>
        <p:spPr>
          <a:xfrm>
            <a:off x="381000" y="0"/>
            <a:ext cx="8229600" cy="558800"/>
          </a:xfrm>
        </p:spPr>
        <p:txBody>
          <a:bodyPr rIns="0"/>
          <a:lstStyle/>
          <a:p>
            <a:pPr marL="0" indent="0" eaLnBrk="1" hangingPunct="1">
              <a:defRPr/>
            </a:pPr>
            <a:r>
              <a:rPr lang="en-US" dirty="0" smtClean="0">
                <a:solidFill>
                  <a:srgbClr val="A40800"/>
                </a:solidFill>
              </a:rPr>
              <a:t>Key Proposal Factors</a:t>
            </a:r>
          </a:p>
        </p:txBody>
      </p:sp>
      <p:sp>
        <p:nvSpPr>
          <p:cNvPr id="9" name="Rectangle 7"/>
          <p:cNvSpPr>
            <a:spLocks/>
          </p:cNvSpPr>
          <p:nvPr/>
        </p:nvSpPr>
        <p:spPr bwMode="auto">
          <a:xfrm>
            <a:off x="482600" y="1295400"/>
            <a:ext cx="8166100" cy="2895600"/>
          </a:xfrm>
          <a:prstGeom prst="rect">
            <a:avLst/>
          </a:prstGeom>
          <a:noFill/>
          <a:ln w="12700">
            <a:noFill/>
            <a:miter lim="800000"/>
            <a:headEnd/>
            <a:tailEnd/>
          </a:ln>
        </p:spPr>
        <p:txBody>
          <a:bodyPr lIns="190500" tIns="190500" rIns="192874" bIns="190500">
            <a:prstTxWarp prst="textNoShape">
              <a:avLst/>
            </a:prstTxWarp>
          </a:bodyPr>
          <a:lstStyle/>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Framework: Science Goals</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a:t>
            </a:r>
            <a:r>
              <a:rPr lang="en-US" sz="2500" b="1" dirty="0" smtClean="0">
                <a:solidFill>
                  <a:schemeClr val="tx1"/>
                </a:solidFill>
                <a:latin typeface="Lucida Grande" charset="0"/>
                <a:ea typeface="ＭＳ Ｐゴシック" charset="-128"/>
                <a:sym typeface="Lucida Grande" charset="0"/>
              </a:rPr>
              <a:t>Spectral Setup</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Spatial Setup</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Control and Performance Specifications</a:t>
            </a:r>
          </a:p>
          <a:p>
            <a:pPr marL="38100" indent="-38100">
              <a:lnSpc>
                <a:spcPct val="80000"/>
              </a:lnSpc>
              <a:spcBef>
                <a:spcPts val="563"/>
              </a:spcBef>
              <a:buClr>
                <a:srgbClr val="000000"/>
              </a:buClr>
              <a:buSzPct val="125000"/>
              <a:buFont typeface="Gill Sans" charset="0"/>
              <a:buChar char="•"/>
            </a:pPr>
            <a:endParaRPr lang="en-US" sz="2500" b="1"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b="1" dirty="0" smtClean="0">
                <a:solidFill>
                  <a:schemeClr val="tx1"/>
                </a:solidFill>
                <a:latin typeface="Lucida Grande" charset="0"/>
                <a:ea typeface="ＭＳ Ｐゴシック" charset="-128"/>
                <a:sym typeface="Lucida Grande" charset="0"/>
              </a:rPr>
              <a:t> </a:t>
            </a:r>
            <a:r>
              <a:rPr lang="en-US" sz="2500" dirty="0" smtClean="0">
                <a:solidFill>
                  <a:schemeClr val="tx1"/>
                </a:solidFill>
                <a:latin typeface="Lucida Grande" charset="0"/>
                <a:ea typeface="ＭＳ Ｐゴシック" charset="-128"/>
                <a:sym typeface="Lucida Grande" charset="0"/>
              </a:rPr>
              <a:t>Logistics</a:t>
            </a:r>
            <a:endParaRPr lang="en-US" sz="2500" b="1" dirty="0" smtClean="0">
              <a:solidFill>
                <a:schemeClr val="tx1"/>
              </a:solidFill>
              <a:latin typeface="Lucida Grande" charset="0"/>
              <a:ea typeface="ＭＳ Ｐゴシック" charset="-128"/>
              <a:sym typeface="Lucida Grande" charset="0"/>
            </a:endParaRPr>
          </a:p>
        </p:txBody>
      </p:sp>
      <p:sp>
        <p:nvSpPr>
          <p:cNvPr id="10"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4578"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4579"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4580"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graphicFrame>
        <p:nvGraphicFramePr>
          <p:cNvPr id="24583" name="Group 7"/>
          <p:cNvGraphicFramePr>
            <a:graphicFrameLocks noGrp="1"/>
          </p:cNvGraphicFramePr>
          <p:nvPr/>
        </p:nvGraphicFramePr>
        <p:xfrm>
          <a:off x="444500" y="1993900"/>
          <a:ext cx="8255000" cy="2959100"/>
        </p:xfrm>
        <a:graphic>
          <a:graphicData uri="http://schemas.openxmlformats.org/drawingml/2006/table">
            <a:tbl>
              <a:tblPr/>
              <a:tblGrid>
                <a:gridCol w="1651000"/>
                <a:gridCol w="1651000"/>
                <a:gridCol w="1651000"/>
                <a:gridCol w="1651000"/>
                <a:gridCol w="1651000"/>
              </a:tblGrid>
              <a:tr h="927100">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dirty="0">
                          <a:ln>
                            <a:noFill/>
                          </a:ln>
                          <a:solidFill>
                            <a:srgbClr val="FFFFFF"/>
                          </a:solidFill>
                          <a:effectLst/>
                          <a:latin typeface="Gill Sans" charset="0"/>
                          <a:ea typeface="ヒラギノ角ゴ ProN W3" charset="0"/>
                          <a:cs typeface="Gill Sans" charset="0"/>
                          <a:sym typeface="Gill Sans" charset="0"/>
                        </a:rPr>
                        <a:t>Band</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dirty="0">
                          <a:ln>
                            <a:noFill/>
                          </a:ln>
                          <a:solidFill>
                            <a:srgbClr val="FFFFFF"/>
                          </a:solidFill>
                          <a:effectLst/>
                          <a:latin typeface="Gill Sans" charset="0"/>
                          <a:ea typeface="ヒラギノ角ゴ ProN W3" charset="0"/>
                          <a:cs typeface="Gill Sans" charset="0"/>
                          <a:sym typeface="Gill Sans" charset="0"/>
                        </a:rPr>
                        <a:t>Frequency </a:t>
                      </a:r>
                    </a:p>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dirty="0">
                          <a:ln>
                            <a:noFill/>
                          </a:ln>
                          <a:solidFill>
                            <a:srgbClr val="FFFFFF"/>
                          </a:solidFill>
                          <a:effectLst/>
                          <a:latin typeface="Gill Sans" charset="0"/>
                          <a:ea typeface="ヒラギノ角ゴ ProN W3" charset="0"/>
                          <a:cs typeface="Gill Sans" charset="0"/>
                          <a:sym typeface="Gill Sans" charset="0"/>
                        </a:rPr>
                        <a:t>(GHz)</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rgbClr val="FFFFFF"/>
                          </a:solidFill>
                          <a:effectLst/>
                          <a:latin typeface="Gill Sans" charset="0"/>
                          <a:ea typeface="ヒラギノ角ゴ ProN W3" charset="0"/>
                          <a:cs typeface="Gill Sans" charset="0"/>
                          <a:sym typeface="Gill Sans" charset="0"/>
                        </a:rPr>
                        <a:t>Primary beam (arcsec)</a:t>
                      </a:r>
                    </a:p>
                  </a:txBody>
                  <a:tcPr marL="50800" marR="50800" marT="50800" marB="50800" horzOverflow="overflow">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rgbClr val="FFFFFF"/>
                          </a:solidFill>
                          <a:effectLst/>
                          <a:latin typeface="Gill Sans" charset="0"/>
                          <a:ea typeface="ヒラギノ角ゴ ProN W3" charset="0"/>
                          <a:cs typeface="Gill Sans" charset="0"/>
                          <a:sym typeface="Gill Sans" charset="0"/>
                        </a:rPr>
                        <a:t>Angular Resolution (arcsec)</a:t>
                      </a:r>
                    </a:p>
                  </a:txBody>
                  <a:tcPr marL="50800" marR="50800" marT="50800" marB="50800" horzOverflow="overflow">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rgbClr val="FFFFFF"/>
                          </a:solidFill>
                          <a:effectLst/>
                          <a:latin typeface="Gill Sans" charset="0"/>
                          <a:ea typeface="ヒラギノ角ゴ ProN W3" charset="0"/>
                          <a:cs typeface="Gill Sans" charset="0"/>
                          <a:sym typeface="Gill Sans" charset="0"/>
                        </a:rPr>
                        <a:t>Continuum Sensitivity   (mJy min</a:t>
                      </a:r>
                      <a:r>
                        <a:rPr kumimoji="0" lang="en-US" sz="1800" b="0" i="0" u="none" strike="noStrike" cap="none" normalizeH="0" baseline="32000">
                          <a:ln>
                            <a:noFill/>
                          </a:ln>
                          <a:solidFill>
                            <a:srgbClr val="FFFFFF"/>
                          </a:solidFill>
                          <a:effectLst/>
                          <a:latin typeface="Gill Sans" charset="0"/>
                          <a:ea typeface="ヒラギノ角ゴ ProN W3" charset="0"/>
                          <a:cs typeface="Gill Sans" charset="0"/>
                          <a:sym typeface="Gill Sans" charset="0"/>
                        </a:rPr>
                        <a:t>1/2</a:t>
                      </a:r>
                      <a:r>
                        <a:rPr kumimoji="0" lang="en-US" sz="1800" b="0" i="0" u="none" strike="noStrike" cap="none" normalizeH="0" baseline="0">
                          <a:ln>
                            <a:noFill/>
                          </a:ln>
                          <a:solidFill>
                            <a:srgbClr val="FFFFFF"/>
                          </a:solidFill>
                          <a:effectLst/>
                          <a:latin typeface="Gill Sans" charset="0"/>
                          <a:ea typeface="ヒラギノ角ゴ ProN W3" charset="0"/>
                          <a:cs typeface="Gill Sans" charset="0"/>
                          <a:sym typeface="Gill Sans" charset="0"/>
                        </a:rPr>
                        <a:t>)</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r>
              <a:tr h="508000">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3</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84 - 116</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62</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0.6 - 4.1</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0.09</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r>
              <a:tr h="508000">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6</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211 - 275</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25</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0.3 - 1.7</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0.14</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r>
              <a:tr h="508000">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7</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275 - 373</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19</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0.2 - 1.2</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0.25</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r>
              <a:tr h="508000">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9</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dirty="0">
                          <a:ln>
                            <a:noFill/>
                          </a:ln>
                          <a:solidFill>
                            <a:schemeClr val="tx1"/>
                          </a:solidFill>
                          <a:effectLst/>
                          <a:latin typeface="Gill Sans" charset="0"/>
                          <a:ea typeface="ヒラギノ角ゴ ProN W3" charset="0"/>
                          <a:cs typeface="Gill Sans" charset="0"/>
                          <a:sym typeface="Gill Sans" charset="0"/>
                        </a:rPr>
                        <a:t>602 - 720</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9</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0.1 - 0.6</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dirty="0">
                          <a:ln>
                            <a:noFill/>
                          </a:ln>
                          <a:solidFill>
                            <a:schemeClr val="tx1"/>
                          </a:solidFill>
                          <a:effectLst/>
                          <a:latin typeface="Gill Sans" charset="0"/>
                          <a:ea typeface="ヒラギノ角ゴ ProN W3" charset="0"/>
                          <a:cs typeface="Gill Sans" charset="0"/>
                          <a:sym typeface="Gill Sans" charset="0"/>
                        </a:rPr>
                        <a:t>2.5</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r>
            </a:tbl>
          </a:graphicData>
        </a:graphic>
      </p:graphicFrame>
      <p:sp>
        <p:nvSpPr>
          <p:cNvPr id="10" name="Title 9"/>
          <p:cNvSpPr>
            <a:spLocks noGrp="1"/>
          </p:cNvSpPr>
          <p:nvPr>
            <p:ph type="title"/>
          </p:nvPr>
        </p:nvSpPr>
        <p:spPr>
          <a:xfrm>
            <a:off x="457200" y="0"/>
            <a:ext cx="8229600" cy="558800"/>
          </a:xfrm>
        </p:spPr>
        <p:txBody>
          <a:bodyPr/>
          <a:lstStyle/>
          <a:p>
            <a:r>
              <a:rPr lang="en-US" dirty="0" smtClean="0"/>
              <a:t>Spectral Setup: Receiver</a:t>
            </a:r>
            <a:endParaRPr lang="en-US" dirty="0"/>
          </a:p>
        </p:txBody>
      </p:sp>
      <p:sp>
        <p:nvSpPr>
          <p:cNvPr id="12" name="Rectangle 6"/>
          <p:cNvSpPr txBox="1">
            <a:spLocks noChangeArrowheads="1"/>
          </p:cNvSpPr>
          <p:nvPr/>
        </p:nvSpPr>
        <p:spPr bwMode="auto">
          <a:xfrm>
            <a:off x="457200" y="685800"/>
            <a:ext cx="8229600" cy="1143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50800" tIns="50800" rIns="132080" bIns="50800" numCol="1" anchor="t" anchorCtr="0" compatLnSpc="1">
            <a:prstTxWarp prst="textNoShape">
              <a:avLst/>
            </a:prstTxWarp>
          </a:bodyPr>
          <a:lstStyle/>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kern="0" dirty="0" smtClean="0">
                <a:solidFill>
                  <a:srgbClr val="000099"/>
                </a:solidFill>
                <a:latin typeface="+mn-lt"/>
                <a:ea typeface="+mn-ea"/>
                <a:cs typeface="+mn-cs"/>
                <a:sym typeface="Lucida Grande" charset="0"/>
              </a:rPr>
              <a:t>Four receiver “bands,” set spectral coverage</a:t>
            </a:r>
            <a:br>
              <a:rPr lang="en-US" sz="2000" kern="0" dirty="0" smtClean="0">
                <a:solidFill>
                  <a:srgbClr val="000099"/>
                </a:solidFill>
                <a:latin typeface="+mn-lt"/>
                <a:ea typeface="+mn-ea"/>
                <a:cs typeface="+mn-cs"/>
                <a:sym typeface="Lucida Grande" charset="0"/>
              </a:rPr>
            </a:br>
            <a:r>
              <a:rPr lang="en-US" sz="2000" kern="0" cap="small" dirty="0" smtClean="0">
                <a:solidFill>
                  <a:srgbClr val="000099"/>
                </a:solidFill>
                <a:latin typeface="+mn-lt"/>
                <a:ea typeface="+mn-ea"/>
                <a:cs typeface="+mn-cs"/>
                <a:sym typeface="Lucida Grande" charset="0"/>
              </a:rPr>
              <a:t>observing frequency also affects resolution, primary beam</a:t>
            </a:r>
          </a:p>
        </p:txBody>
      </p:sp>
      <p:sp>
        <p:nvSpPr>
          <p:cNvPr id="9"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9"/>
          <p:cNvSpPr>
            <a:spLocks noGrp="1"/>
          </p:cNvSpPr>
          <p:nvPr>
            <p:ph type="title"/>
          </p:nvPr>
        </p:nvSpPr>
        <p:spPr>
          <a:xfrm>
            <a:off x="457200" y="0"/>
            <a:ext cx="8229600" cy="558800"/>
          </a:xfrm>
        </p:spPr>
        <p:txBody>
          <a:bodyPr/>
          <a:lstStyle/>
          <a:p>
            <a:r>
              <a:rPr lang="en-US" dirty="0" smtClean="0"/>
              <a:t>Spectral Setup</a:t>
            </a:r>
            <a:endParaRPr lang="en-US" dirty="0"/>
          </a:p>
        </p:txBody>
      </p:sp>
      <p:pic>
        <p:nvPicPr>
          <p:cNvPr id="11" name="Picture 10" descr="TechHandbookSpecSetup.png"/>
          <p:cNvPicPr>
            <a:picLocks noChangeAspect="1"/>
          </p:cNvPicPr>
          <p:nvPr/>
        </p:nvPicPr>
        <p:blipFill>
          <a:blip r:embed="rId3"/>
          <a:stretch>
            <a:fillRect/>
          </a:stretch>
        </p:blipFill>
        <p:spPr>
          <a:xfrm>
            <a:off x="1684193" y="2404872"/>
            <a:ext cx="5775614" cy="2857500"/>
          </a:xfrm>
          <a:prstGeom prst="rect">
            <a:avLst/>
          </a:prstGeom>
        </p:spPr>
      </p:pic>
      <p:sp>
        <p:nvSpPr>
          <p:cNvPr id="4" name="TextBox 3"/>
          <p:cNvSpPr txBox="1"/>
          <p:nvPr/>
        </p:nvSpPr>
        <p:spPr>
          <a:xfrm>
            <a:off x="990600" y="1143000"/>
            <a:ext cx="7212957" cy="400110"/>
          </a:xfrm>
          <a:prstGeom prst="rect">
            <a:avLst/>
          </a:prstGeom>
          <a:noFill/>
        </p:spPr>
        <p:txBody>
          <a:bodyPr wrap="none" rtlCol="0">
            <a:spAutoFit/>
          </a:bodyPr>
          <a:lstStyle/>
          <a:p>
            <a:r>
              <a:rPr lang="en-US" sz="2000" dirty="0" smtClean="0"/>
              <a:t>Frequency view of spectral setup plus atmospheric absorption</a:t>
            </a:r>
            <a:endParaRPr lang="en-US" sz="2000" dirty="0"/>
          </a:p>
        </p:txBody>
      </p:sp>
      <p:sp>
        <p:nvSpPr>
          <p:cNvPr id="5" name="TextBox 4"/>
          <p:cNvSpPr txBox="1"/>
          <p:nvPr/>
        </p:nvSpPr>
        <p:spPr>
          <a:xfrm>
            <a:off x="2743200" y="5410200"/>
            <a:ext cx="4480589" cy="400110"/>
          </a:xfrm>
          <a:prstGeom prst="rect">
            <a:avLst/>
          </a:prstGeom>
          <a:noFill/>
        </p:spPr>
        <p:txBody>
          <a:bodyPr wrap="none" rtlCol="0">
            <a:spAutoFit/>
          </a:bodyPr>
          <a:lstStyle/>
          <a:p>
            <a:r>
              <a:rPr lang="en-US" sz="2000" dirty="0" smtClean="0">
                <a:latin typeface="+mn-lt"/>
              </a:rPr>
              <a:t>Atmospheric water absorption line</a:t>
            </a:r>
            <a:endParaRPr lang="en-US" sz="2000" dirty="0">
              <a:latin typeface="+mn-lt"/>
            </a:endParaRPr>
          </a:p>
        </p:txBody>
      </p:sp>
      <p:cxnSp>
        <p:nvCxnSpPr>
          <p:cNvPr id="6" name="Straight Arrow Connector 5"/>
          <p:cNvCxnSpPr>
            <a:stCxn id="5" idx="1"/>
          </p:cNvCxnSpPr>
          <p:nvPr/>
        </p:nvCxnSpPr>
        <p:spPr bwMode="auto">
          <a:xfrm rot="10800000">
            <a:off x="2209800" y="4648201"/>
            <a:ext cx="533400" cy="962055"/>
          </a:xfrm>
          <a:prstGeom prst="straightConnector1">
            <a:avLst/>
          </a:prstGeom>
          <a:solidFill>
            <a:srgbClr val="4F81BD"/>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pic>
        <p:nvPicPr>
          <p:cNvPr id="9" name="Picture 8" descr="Weather.png"/>
          <p:cNvPicPr>
            <a:picLocks noChangeAspect="1"/>
          </p:cNvPicPr>
          <p:nvPr/>
        </p:nvPicPr>
        <p:blipFill>
          <a:blip r:embed="rId4"/>
          <a:stretch>
            <a:fillRect/>
          </a:stretch>
        </p:blipFill>
        <p:spPr>
          <a:xfrm>
            <a:off x="1143000" y="0"/>
            <a:ext cx="7239000" cy="6259078"/>
          </a:xfrm>
          <a:prstGeom prst="rect">
            <a:avLst/>
          </a:prstGeom>
        </p:spPr>
      </p:pic>
      <p:sp>
        <p:nvSpPr>
          <p:cNvPr id="10" name="TextBox 9"/>
          <p:cNvSpPr txBox="1"/>
          <p:nvPr/>
        </p:nvSpPr>
        <p:spPr>
          <a:xfrm>
            <a:off x="7467600" y="4343400"/>
            <a:ext cx="1461458" cy="338554"/>
          </a:xfrm>
          <a:prstGeom prst="rect">
            <a:avLst/>
          </a:prstGeom>
          <a:noFill/>
        </p:spPr>
        <p:txBody>
          <a:bodyPr wrap="none" rtlCol="0">
            <a:spAutoFit/>
          </a:bodyPr>
          <a:lstStyle/>
          <a:p>
            <a:r>
              <a:rPr lang="en-US" sz="1600" b="1" dirty="0" smtClean="0"/>
              <a:t>More opaque</a:t>
            </a:r>
            <a:endParaRPr lang="en-US" sz="1600" b="1" dirty="0"/>
          </a:p>
        </p:txBody>
      </p:sp>
      <p:sp>
        <p:nvSpPr>
          <p:cNvPr id="12" name="TextBox 11"/>
          <p:cNvSpPr txBox="1"/>
          <p:nvPr/>
        </p:nvSpPr>
        <p:spPr>
          <a:xfrm>
            <a:off x="7073789" y="838200"/>
            <a:ext cx="2070211" cy="553998"/>
          </a:xfrm>
          <a:prstGeom prst="rect">
            <a:avLst/>
          </a:prstGeom>
          <a:noFill/>
        </p:spPr>
        <p:txBody>
          <a:bodyPr wrap="none" rtlCol="0">
            <a:spAutoFit/>
          </a:bodyPr>
          <a:lstStyle/>
          <a:p>
            <a:r>
              <a:rPr lang="en-US" sz="1800" b="1" dirty="0" smtClean="0"/>
              <a:t>More transparent</a:t>
            </a:r>
          </a:p>
          <a:p>
            <a:endParaRPr lang="en-US" dirty="0"/>
          </a:p>
        </p:txBody>
      </p:sp>
      <p:sp>
        <p:nvSpPr>
          <p:cNvPr id="13"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chHandbookSpecSetup.png"/>
          <p:cNvPicPr>
            <a:picLocks noChangeAspect="1"/>
          </p:cNvPicPr>
          <p:nvPr/>
        </p:nvPicPr>
        <p:blipFill>
          <a:blip r:embed="rId3"/>
          <a:stretch>
            <a:fillRect/>
          </a:stretch>
        </p:blipFill>
        <p:spPr>
          <a:xfrm>
            <a:off x="1684193" y="2400300"/>
            <a:ext cx="5775614" cy="2857500"/>
          </a:xfrm>
          <a:prstGeom prst="rect">
            <a:avLst/>
          </a:prstGeom>
        </p:spPr>
      </p:pic>
      <p:sp>
        <p:nvSpPr>
          <p:cNvPr id="90117" name="TextBox 19"/>
          <p:cNvSpPr txBox="1">
            <a:spLocks noChangeArrowheads="1"/>
          </p:cNvSpPr>
          <p:nvPr/>
        </p:nvSpPr>
        <p:spPr bwMode="auto">
          <a:xfrm>
            <a:off x="333375" y="728663"/>
            <a:ext cx="8440738" cy="400110"/>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pitchFamily="1" charset="0"/>
              <a:buChar char="•"/>
            </a:pPr>
            <a:r>
              <a:rPr lang="en-US" sz="2000" dirty="0">
                <a:solidFill>
                  <a:srgbClr val="000099"/>
                </a:solidFill>
                <a:latin typeface="Gill Sans MT" pitchFamily="1" charset="0"/>
                <a:ea typeface="Gill Sans" pitchFamily="1" charset="0"/>
                <a:cs typeface="Gill Sans" pitchFamily="1" charset="0"/>
              </a:rPr>
              <a:t>Receivers</a:t>
            </a:r>
            <a:r>
              <a:rPr lang="en-US" sz="2000" dirty="0" smtClean="0">
                <a:solidFill>
                  <a:srgbClr val="000099"/>
                </a:solidFill>
                <a:latin typeface="Gill Sans MT" pitchFamily="1" charset="0"/>
                <a:ea typeface="Gill Sans" pitchFamily="1" charset="0"/>
                <a:cs typeface="Gill Sans" pitchFamily="1" charset="0"/>
              </a:rPr>
              <a:t> sensitive </a:t>
            </a:r>
            <a:r>
              <a:rPr lang="en-US" sz="2000" dirty="0">
                <a:solidFill>
                  <a:srgbClr val="000099"/>
                </a:solidFill>
                <a:latin typeface="Gill Sans MT" pitchFamily="1" charset="0"/>
                <a:ea typeface="Gill Sans" pitchFamily="1" charset="0"/>
                <a:cs typeface="Gill Sans" pitchFamily="1" charset="0"/>
              </a:rPr>
              <a:t>to two separate ranges of sky frequency: </a:t>
            </a:r>
            <a:r>
              <a:rPr lang="en-US" sz="2000" b="1" dirty="0" smtClean="0">
                <a:solidFill>
                  <a:srgbClr val="000099"/>
                </a:solidFill>
                <a:latin typeface="Gill Sans MT" pitchFamily="1" charset="0"/>
                <a:ea typeface="Gill Sans" pitchFamily="1" charset="0"/>
                <a:cs typeface="Gill Sans" pitchFamily="1" charset="0"/>
              </a:rPr>
              <a:t>sidebands</a:t>
            </a:r>
            <a:endParaRPr lang="en-US" sz="2000" b="1" dirty="0">
              <a:solidFill>
                <a:srgbClr val="000099"/>
              </a:solidFill>
              <a:latin typeface="Gill Sans MT" pitchFamily="1" charset="0"/>
              <a:ea typeface="Gill Sans" pitchFamily="1" charset="0"/>
              <a:cs typeface="Gill Sans" pitchFamily="1" charset="0"/>
            </a:endParaRPr>
          </a:p>
        </p:txBody>
      </p:sp>
      <p:cxnSp>
        <p:nvCxnSpPr>
          <p:cNvPr id="16" name="Straight Arrow Connector 15"/>
          <p:cNvCxnSpPr/>
          <p:nvPr/>
        </p:nvCxnSpPr>
        <p:spPr bwMode="auto">
          <a:xfrm>
            <a:off x="2590800" y="2305050"/>
            <a:ext cx="976313" cy="1588"/>
          </a:xfrm>
          <a:prstGeom prst="straightConnector1">
            <a:avLst/>
          </a:prstGeom>
          <a:ln w="38100" cap="flat" cmpd="sng" algn="ctr">
            <a:solidFill>
              <a:schemeClr val="tx1"/>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90125" name="TextBox 18"/>
          <p:cNvSpPr txBox="1">
            <a:spLocks noChangeArrowheads="1"/>
          </p:cNvSpPr>
          <p:nvPr/>
        </p:nvSpPr>
        <p:spPr bwMode="auto">
          <a:xfrm>
            <a:off x="1143000" y="1295400"/>
            <a:ext cx="6858000" cy="1034129"/>
          </a:xfrm>
          <a:prstGeom prst="rect">
            <a:avLst/>
          </a:prstGeom>
          <a:noFill/>
          <a:ln w="9525">
            <a:noFill/>
            <a:miter lim="800000"/>
            <a:headEnd/>
            <a:tailEnd/>
          </a:ln>
        </p:spPr>
        <p:txBody>
          <a:bodyPr wrap="square">
            <a:prstTxWarp prst="textNoShape">
              <a:avLst/>
            </a:prstTxWarp>
            <a:spAutoFit/>
          </a:bodyPr>
          <a:lstStyle/>
          <a:p>
            <a:pPr eaLnBrk="0" hangingPunct="0">
              <a:spcBef>
                <a:spcPct val="20000"/>
              </a:spcBef>
            </a:pPr>
            <a:r>
              <a:rPr lang="en-US" sz="1800" b="1" dirty="0">
                <a:latin typeface="Gill Sans MT" pitchFamily="1" charset="0"/>
                <a:ea typeface="Gill Sans" pitchFamily="1" charset="0"/>
                <a:cs typeface="Gill Sans" pitchFamily="1" charset="0"/>
              </a:rPr>
              <a:t>Sideband width </a:t>
            </a:r>
            <a:r>
              <a:rPr lang="en-US" sz="1800" dirty="0">
                <a:latin typeface="Gill Sans MT" pitchFamily="1" charset="0"/>
                <a:ea typeface="Gill Sans" pitchFamily="1" charset="0"/>
                <a:cs typeface="Gill Sans" pitchFamily="1" charset="0"/>
              </a:rPr>
              <a:t>varies by receiver </a:t>
            </a:r>
            <a:r>
              <a:rPr lang="en-US" sz="1800" dirty="0" smtClean="0">
                <a:latin typeface="Gill Sans MT" pitchFamily="1" charset="0"/>
                <a:ea typeface="Gill Sans" pitchFamily="1" charset="0"/>
                <a:cs typeface="Gill Sans" pitchFamily="1" charset="0"/>
              </a:rPr>
              <a:t>band</a:t>
            </a:r>
          </a:p>
          <a:p>
            <a:pPr marL="342900" indent="-342900" eaLnBrk="0" hangingPunct="0">
              <a:spcBef>
                <a:spcPct val="20000"/>
              </a:spcBef>
            </a:pPr>
            <a:r>
              <a:rPr lang="en-US" sz="1800" dirty="0" smtClean="0">
                <a:latin typeface="Gill Sans MT" pitchFamily="1" charset="0"/>
                <a:ea typeface="Gill Sans" pitchFamily="1" charset="0"/>
                <a:cs typeface="Gill Sans" pitchFamily="1" charset="0"/>
              </a:rPr>
              <a:t>Band 3:  4 GHz,  Band 6:  5 GHz, Band 7:  4 GHz, Band 9:  8 GHz</a:t>
            </a:r>
          </a:p>
          <a:p>
            <a:pPr eaLnBrk="0" hangingPunct="0">
              <a:spcBef>
                <a:spcPct val="20000"/>
              </a:spcBef>
            </a:pPr>
            <a:endParaRPr lang="en-US" sz="1800" dirty="0">
              <a:latin typeface="Gill Sans MT" pitchFamily="1" charset="0"/>
              <a:ea typeface="Gill Sans" pitchFamily="1" charset="0"/>
              <a:cs typeface="Gill Sans" pitchFamily="1" charset="0"/>
            </a:endParaRPr>
          </a:p>
        </p:txBody>
      </p:sp>
      <p:sp>
        <p:nvSpPr>
          <p:cNvPr id="21" name="Title 9"/>
          <p:cNvSpPr>
            <a:spLocks noGrp="1"/>
          </p:cNvSpPr>
          <p:nvPr>
            <p:ph type="title"/>
          </p:nvPr>
        </p:nvSpPr>
        <p:spPr>
          <a:xfrm>
            <a:off x="457200" y="0"/>
            <a:ext cx="8229600" cy="558800"/>
          </a:xfrm>
        </p:spPr>
        <p:txBody>
          <a:bodyPr/>
          <a:lstStyle/>
          <a:p>
            <a:r>
              <a:rPr lang="en-US" dirty="0" smtClean="0"/>
              <a:t>Sidebands</a:t>
            </a:r>
            <a:endParaRPr lang="en-US" dirty="0"/>
          </a:p>
        </p:txBody>
      </p:sp>
      <p:cxnSp>
        <p:nvCxnSpPr>
          <p:cNvPr id="22" name="Straight Arrow Connector 21"/>
          <p:cNvCxnSpPr/>
          <p:nvPr/>
        </p:nvCxnSpPr>
        <p:spPr bwMode="auto">
          <a:xfrm>
            <a:off x="3581400" y="3962400"/>
            <a:ext cx="1828800" cy="1588"/>
          </a:xfrm>
          <a:prstGeom prst="straightConnector1">
            <a:avLst/>
          </a:prstGeom>
          <a:ln w="38100" cap="flat" cmpd="sng" algn="ctr">
            <a:solidFill>
              <a:schemeClr val="tx1"/>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3" name="Rectangle 20"/>
          <p:cNvSpPr>
            <a:spLocks noChangeArrowheads="1"/>
          </p:cNvSpPr>
          <p:nvPr/>
        </p:nvSpPr>
        <p:spPr bwMode="auto">
          <a:xfrm>
            <a:off x="3352800" y="5562600"/>
            <a:ext cx="5638800" cy="701731"/>
          </a:xfrm>
          <a:prstGeom prst="rect">
            <a:avLst/>
          </a:prstGeom>
          <a:noFill/>
          <a:ln w="9525">
            <a:noFill/>
            <a:miter lim="800000"/>
            <a:headEnd/>
            <a:tailEnd/>
          </a:ln>
        </p:spPr>
        <p:txBody>
          <a:bodyPr wrap="square">
            <a:prstTxWarp prst="textNoShape">
              <a:avLst/>
            </a:prstTxWarp>
            <a:spAutoFit/>
          </a:bodyPr>
          <a:lstStyle/>
          <a:p>
            <a:pPr algn="r" eaLnBrk="0" hangingPunct="0">
              <a:spcBef>
                <a:spcPct val="20000"/>
              </a:spcBef>
            </a:pPr>
            <a:r>
              <a:rPr lang="en-US" sz="1800" b="1" dirty="0">
                <a:latin typeface="Gill Sans MT" pitchFamily="1" charset="0"/>
                <a:ea typeface="Gill Sans" pitchFamily="1" charset="0"/>
                <a:cs typeface="Gill Sans" pitchFamily="1" charset="0"/>
              </a:rPr>
              <a:t>Fixed</a:t>
            </a:r>
            <a:r>
              <a:rPr lang="en-US" sz="1800" b="1" dirty="0" smtClean="0">
                <a:latin typeface="Gill Sans MT" pitchFamily="1" charset="0"/>
                <a:ea typeface="Gill Sans" pitchFamily="1" charset="0"/>
                <a:cs typeface="Gill Sans" pitchFamily="1" charset="0"/>
              </a:rPr>
              <a:t> separation </a:t>
            </a:r>
            <a:r>
              <a:rPr lang="en-US" sz="1800" dirty="0">
                <a:latin typeface="Gill Sans MT" pitchFamily="1" charset="0"/>
                <a:ea typeface="Gill Sans" pitchFamily="1" charset="0"/>
                <a:cs typeface="Gill Sans" pitchFamily="1" charset="0"/>
              </a:rPr>
              <a:t>between </a:t>
            </a:r>
            <a:r>
              <a:rPr lang="en-US" sz="1800" dirty="0" smtClean="0">
                <a:latin typeface="Gill Sans MT" pitchFamily="1" charset="0"/>
                <a:ea typeface="Gill Sans" pitchFamily="1" charset="0"/>
                <a:cs typeface="Gill Sans" pitchFamily="1" charset="0"/>
              </a:rPr>
              <a:t>sidebands</a:t>
            </a:r>
          </a:p>
          <a:p>
            <a:pPr marL="342900" indent="-342900" algn="r" eaLnBrk="0" hangingPunct="0">
              <a:spcBef>
                <a:spcPct val="20000"/>
              </a:spcBef>
            </a:pPr>
            <a:r>
              <a:rPr lang="en-US" sz="1800" dirty="0" smtClean="0">
                <a:latin typeface="Gill Sans MT" pitchFamily="1" charset="0"/>
                <a:ea typeface="Gill Sans" pitchFamily="1" charset="0"/>
                <a:cs typeface="Gill Sans" pitchFamily="1" charset="0"/>
              </a:rPr>
              <a:t>Bands 3, 7, 9:   8 GHz, Band 6: 10 GHz</a:t>
            </a:r>
          </a:p>
        </p:txBody>
      </p:sp>
      <p:cxnSp>
        <p:nvCxnSpPr>
          <p:cNvPr id="25" name="Straight Arrow Connector 24"/>
          <p:cNvCxnSpPr/>
          <p:nvPr/>
        </p:nvCxnSpPr>
        <p:spPr bwMode="auto">
          <a:xfrm rot="10800000">
            <a:off x="4572000" y="4114800"/>
            <a:ext cx="2209800" cy="1447800"/>
          </a:xfrm>
          <a:prstGeom prst="straightConnector1">
            <a:avLst/>
          </a:prstGeom>
          <a:solidFill>
            <a:srgbClr val="4F81BD"/>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15" name="Straight Arrow Connector 14"/>
          <p:cNvCxnSpPr/>
          <p:nvPr/>
        </p:nvCxnSpPr>
        <p:spPr bwMode="auto">
          <a:xfrm>
            <a:off x="5410200" y="2228850"/>
            <a:ext cx="976313" cy="1588"/>
          </a:xfrm>
          <a:prstGeom prst="straightConnector1">
            <a:avLst/>
          </a:prstGeom>
          <a:ln w="38100" cap="flat" cmpd="sng" algn="ctr">
            <a:solidFill>
              <a:schemeClr val="tx1"/>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1"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chHandbookSpecSetup.png"/>
          <p:cNvPicPr>
            <a:picLocks noChangeAspect="1"/>
          </p:cNvPicPr>
          <p:nvPr/>
        </p:nvPicPr>
        <p:blipFill>
          <a:blip r:embed="rId3"/>
          <a:stretch>
            <a:fillRect/>
          </a:stretch>
        </p:blipFill>
        <p:spPr>
          <a:xfrm>
            <a:off x="1684193" y="2667000"/>
            <a:ext cx="5775614" cy="2857500"/>
          </a:xfrm>
          <a:prstGeom prst="rect">
            <a:avLst/>
          </a:prstGeom>
        </p:spPr>
      </p:pic>
      <p:sp>
        <p:nvSpPr>
          <p:cNvPr id="90116" name="TextBox 12"/>
          <p:cNvSpPr txBox="1">
            <a:spLocks noChangeArrowheads="1"/>
          </p:cNvSpPr>
          <p:nvPr/>
        </p:nvSpPr>
        <p:spPr bwMode="auto">
          <a:xfrm>
            <a:off x="5638800" y="2286000"/>
            <a:ext cx="3038475" cy="400110"/>
          </a:xfrm>
          <a:prstGeom prst="rect">
            <a:avLst/>
          </a:prstGeom>
          <a:noFill/>
          <a:ln w="9525">
            <a:noFill/>
            <a:miter lim="800000"/>
            <a:headEnd/>
            <a:tailEnd/>
          </a:ln>
        </p:spPr>
        <p:txBody>
          <a:bodyPr wrap="square">
            <a:prstTxWarp prst="textNoShape">
              <a:avLst/>
            </a:prstTxWarp>
            <a:spAutoFit/>
          </a:bodyPr>
          <a:lstStyle/>
          <a:p>
            <a:pPr marL="342900" indent="-342900" eaLnBrk="0" hangingPunct="0">
              <a:spcBef>
                <a:spcPct val="20000"/>
              </a:spcBef>
            </a:pPr>
            <a:r>
              <a:rPr lang="en-US" sz="2000" dirty="0">
                <a:solidFill>
                  <a:schemeClr val="tx1"/>
                </a:solidFill>
                <a:latin typeface="Gill Sans MT" pitchFamily="1" charset="0"/>
                <a:ea typeface="Gill Sans" pitchFamily="1" charset="0"/>
                <a:cs typeface="Gill Sans" pitchFamily="1" charset="0"/>
              </a:rPr>
              <a:t>Local Oscillator Frequency</a:t>
            </a:r>
          </a:p>
        </p:txBody>
      </p:sp>
      <p:sp>
        <p:nvSpPr>
          <p:cNvPr id="90117" name="TextBox 19"/>
          <p:cNvSpPr txBox="1">
            <a:spLocks noChangeArrowheads="1"/>
          </p:cNvSpPr>
          <p:nvPr/>
        </p:nvSpPr>
        <p:spPr bwMode="auto">
          <a:xfrm>
            <a:off x="333375" y="728663"/>
            <a:ext cx="8440738" cy="1384995"/>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Each </a:t>
            </a:r>
            <a:r>
              <a:rPr lang="en-US" sz="2000" dirty="0">
                <a:solidFill>
                  <a:srgbClr val="000099"/>
                </a:solidFill>
                <a:latin typeface="Gill Sans MT" pitchFamily="1" charset="0"/>
                <a:ea typeface="Gill Sans" pitchFamily="1" charset="0"/>
                <a:cs typeface="Gill Sans" pitchFamily="1" charset="0"/>
              </a:rPr>
              <a:t>antenna has 4 digitizers which can each sample 2 GHz of bandwidth</a:t>
            </a:r>
          </a:p>
          <a:p>
            <a:pPr marL="342900" indent="-342900" eaLnBrk="0" hangingPunct="0">
              <a:spcBef>
                <a:spcPct val="20000"/>
              </a:spcBef>
              <a:buFont typeface="Arial" pitchFamily="1" charset="0"/>
              <a:buChar char="•"/>
            </a:pPr>
            <a:r>
              <a:rPr lang="en-US" sz="2000" dirty="0">
                <a:solidFill>
                  <a:srgbClr val="000099"/>
                </a:solidFill>
                <a:latin typeface="Gill Sans MT" pitchFamily="1" charset="0"/>
                <a:ea typeface="Gill Sans" pitchFamily="1" charset="0"/>
                <a:cs typeface="Gill Sans" pitchFamily="1" charset="0"/>
              </a:rPr>
              <a:t>These 2 GHz chunks are termed </a:t>
            </a:r>
            <a:r>
              <a:rPr lang="en-US" sz="2000" b="1" dirty="0" smtClean="0">
                <a:solidFill>
                  <a:srgbClr val="000099"/>
                </a:solidFill>
                <a:latin typeface="Gill Sans MT" pitchFamily="1" charset="0"/>
                <a:ea typeface="Gill Sans" pitchFamily="1" charset="0"/>
                <a:cs typeface="Gill Sans" pitchFamily="1" charset="0"/>
              </a:rPr>
              <a:t>basebands</a:t>
            </a:r>
            <a:r>
              <a:rPr lang="en-US" sz="2000" dirty="0" smtClean="0">
                <a:solidFill>
                  <a:srgbClr val="000099"/>
                </a:solidFill>
                <a:latin typeface="Gill Sans MT" pitchFamily="1" charset="0"/>
                <a:ea typeface="Gill Sans" pitchFamily="1" charset="0"/>
                <a:cs typeface="Gill Sans" pitchFamily="1" charset="0"/>
              </a:rPr>
              <a:t> (they may overlap)</a:t>
            </a: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Basebands must be distributed in </a:t>
            </a:r>
            <a:r>
              <a:rPr lang="en-US" sz="2000" dirty="0">
                <a:solidFill>
                  <a:srgbClr val="000099"/>
                </a:solidFill>
                <a:latin typeface="Gill Sans MT" pitchFamily="1" charset="0"/>
                <a:ea typeface="Gill Sans" pitchFamily="1" charset="0"/>
                <a:cs typeface="Gill Sans" pitchFamily="1" charset="0"/>
              </a:rPr>
              <a:t>the</a:t>
            </a:r>
            <a:r>
              <a:rPr lang="en-US" sz="2000" dirty="0" smtClean="0">
                <a:solidFill>
                  <a:srgbClr val="000099"/>
                </a:solidFill>
                <a:latin typeface="Gill Sans MT" pitchFamily="1" charset="0"/>
                <a:ea typeface="Gill Sans" pitchFamily="1" charset="0"/>
                <a:cs typeface="Gill Sans" pitchFamily="1" charset="0"/>
              </a:rPr>
              <a:t> frequency covered by the sidebands</a:t>
            </a:r>
            <a:br>
              <a:rPr lang="en-US" sz="2000" dirty="0" smtClean="0">
                <a:solidFill>
                  <a:srgbClr val="000099"/>
                </a:solidFill>
                <a:latin typeface="Gill Sans MT" pitchFamily="1" charset="0"/>
                <a:ea typeface="Gill Sans" pitchFamily="1" charset="0"/>
                <a:cs typeface="Gill Sans" pitchFamily="1" charset="0"/>
              </a:rPr>
            </a:br>
            <a:r>
              <a:rPr lang="en-US" sz="1600" dirty="0" smtClean="0">
                <a:solidFill>
                  <a:srgbClr val="000099"/>
                </a:solidFill>
                <a:latin typeface="Gill Sans MT" pitchFamily="1" charset="0"/>
                <a:ea typeface="Gill Sans" pitchFamily="1" charset="0"/>
                <a:cs typeface="Gill Sans" pitchFamily="1" charset="0"/>
              </a:rPr>
              <a:t>(all </a:t>
            </a:r>
            <a:r>
              <a:rPr lang="en-US" sz="1600" dirty="0">
                <a:solidFill>
                  <a:srgbClr val="000099"/>
                </a:solidFill>
                <a:latin typeface="Gill Sans MT" pitchFamily="1" charset="0"/>
                <a:ea typeface="Gill Sans" pitchFamily="1" charset="0"/>
                <a:cs typeface="Gill Sans" pitchFamily="1" charset="0"/>
              </a:rPr>
              <a:t>4 in </a:t>
            </a:r>
            <a:r>
              <a:rPr lang="en-US" sz="1600" dirty="0" smtClean="0">
                <a:solidFill>
                  <a:srgbClr val="000099"/>
                </a:solidFill>
                <a:latin typeface="Gill Sans MT" pitchFamily="1" charset="0"/>
                <a:ea typeface="Gill Sans" pitchFamily="1" charset="0"/>
                <a:cs typeface="Gill Sans" pitchFamily="1" charset="0"/>
              </a:rPr>
              <a:t>one sideband, </a:t>
            </a:r>
            <a:r>
              <a:rPr lang="en-US" sz="1600" dirty="0">
                <a:solidFill>
                  <a:srgbClr val="000099"/>
                </a:solidFill>
                <a:latin typeface="Gill Sans MT" pitchFamily="1" charset="0"/>
                <a:ea typeface="Gill Sans" pitchFamily="1" charset="0"/>
                <a:cs typeface="Gill Sans" pitchFamily="1" charset="0"/>
              </a:rPr>
              <a:t>or two in</a:t>
            </a:r>
            <a:r>
              <a:rPr lang="en-US" sz="1600" dirty="0" smtClean="0">
                <a:solidFill>
                  <a:srgbClr val="000099"/>
                </a:solidFill>
                <a:latin typeface="Gill Sans MT" pitchFamily="1" charset="0"/>
                <a:ea typeface="Gill Sans" pitchFamily="1" charset="0"/>
                <a:cs typeface="Gill Sans" pitchFamily="1" charset="0"/>
              </a:rPr>
              <a:t> each; Band </a:t>
            </a:r>
            <a:r>
              <a:rPr lang="en-US" sz="1600" dirty="0">
                <a:solidFill>
                  <a:srgbClr val="000099"/>
                </a:solidFill>
                <a:latin typeface="Gill Sans MT" pitchFamily="1" charset="0"/>
                <a:ea typeface="Gill Sans" pitchFamily="1" charset="0"/>
                <a:cs typeface="Gill Sans" pitchFamily="1" charset="0"/>
              </a:rPr>
              <a:t>9 does not have this restriction)</a:t>
            </a:r>
          </a:p>
        </p:txBody>
      </p:sp>
      <p:sp>
        <p:nvSpPr>
          <p:cNvPr id="90128" name="TextBox 21"/>
          <p:cNvSpPr txBox="1">
            <a:spLocks noChangeArrowheads="1"/>
          </p:cNvSpPr>
          <p:nvPr/>
        </p:nvSpPr>
        <p:spPr bwMode="auto">
          <a:xfrm>
            <a:off x="3543300" y="5638800"/>
            <a:ext cx="2057400" cy="400110"/>
          </a:xfrm>
          <a:prstGeom prst="rect">
            <a:avLst/>
          </a:prstGeom>
          <a:noFill/>
          <a:ln w="9525">
            <a:noFill/>
            <a:miter lim="800000"/>
            <a:headEnd/>
            <a:tailEnd/>
          </a:ln>
        </p:spPr>
        <p:txBody>
          <a:bodyPr wrap="square">
            <a:prstTxWarp prst="textNoShape">
              <a:avLst/>
            </a:prstTxWarp>
            <a:spAutoFit/>
          </a:bodyPr>
          <a:lstStyle/>
          <a:p>
            <a:pPr eaLnBrk="0" hangingPunct="0">
              <a:spcBef>
                <a:spcPct val="20000"/>
              </a:spcBef>
            </a:pPr>
            <a:r>
              <a:rPr lang="en-US" sz="2000" dirty="0">
                <a:latin typeface="Gill Sans MT" pitchFamily="1" charset="0"/>
                <a:ea typeface="Gill Sans" pitchFamily="1" charset="0"/>
                <a:cs typeface="Gill Sans" pitchFamily="1" charset="0"/>
              </a:rPr>
              <a:t>2 GHz Basebands</a:t>
            </a:r>
          </a:p>
        </p:txBody>
      </p:sp>
      <p:sp>
        <p:nvSpPr>
          <p:cNvPr id="21" name="Title 9"/>
          <p:cNvSpPr>
            <a:spLocks noGrp="1"/>
          </p:cNvSpPr>
          <p:nvPr>
            <p:ph type="title"/>
          </p:nvPr>
        </p:nvSpPr>
        <p:spPr>
          <a:xfrm>
            <a:off x="457200" y="0"/>
            <a:ext cx="8229600" cy="558800"/>
          </a:xfrm>
        </p:spPr>
        <p:txBody>
          <a:bodyPr/>
          <a:lstStyle/>
          <a:p>
            <a:r>
              <a:rPr lang="en-US" dirty="0" smtClean="0"/>
              <a:t>Basebands</a:t>
            </a:r>
            <a:endParaRPr lang="en-US" dirty="0"/>
          </a:p>
        </p:txBody>
      </p:sp>
      <p:cxnSp>
        <p:nvCxnSpPr>
          <p:cNvPr id="22" name="Straight Arrow Connector 21"/>
          <p:cNvCxnSpPr>
            <a:stCxn id="90128" idx="0"/>
          </p:cNvCxnSpPr>
          <p:nvPr/>
        </p:nvCxnSpPr>
        <p:spPr bwMode="auto">
          <a:xfrm rot="16200000" flipV="1">
            <a:off x="2819400" y="3886200"/>
            <a:ext cx="1828800" cy="16764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23" name="Straight Arrow Connector 22"/>
          <p:cNvCxnSpPr>
            <a:stCxn id="90128" idx="0"/>
          </p:cNvCxnSpPr>
          <p:nvPr/>
        </p:nvCxnSpPr>
        <p:spPr bwMode="auto">
          <a:xfrm rot="16200000" flipV="1">
            <a:off x="3048000" y="4114800"/>
            <a:ext cx="1752600" cy="12954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26" name="Straight Arrow Connector 25"/>
          <p:cNvCxnSpPr>
            <a:stCxn id="90128" idx="0"/>
          </p:cNvCxnSpPr>
          <p:nvPr/>
        </p:nvCxnSpPr>
        <p:spPr bwMode="auto">
          <a:xfrm rot="5400000" flipH="1" flipV="1">
            <a:off x="4191000" y="4267200"/>
            <a:ext cx="1752600" cy="9906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29" name="Straight Arrow Connector 28"/>
          <p:cNvCxnSpPr>
            <a:stCxn id="90128" idx="0"/>
          </p:cNvCxnSpPr>
          <p:nvPr/>
        </p:nvCxnSpPr>
        <p:spPr bwMode="auto">
          <a:xfrm rot="5400000" flipH="1" flipV="1">
            <a:off x="4381500" y="4076700"/>
            <a:ext cx="1752600" cy="13716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28" name="Straight Arrow Connector 27"/>
          <p:cNvCxnSpPr>
            <a:stCxn id="90116" idx="2"/>
          </p:cNvCxnSpPr>
          <p:nvPr/>
        </p:nvCxnSpPr>
        <p:spPr bwMode="auto">
          <a:xfrm rot="5400000">
            <a:off x="5379274" y="1878836"/>
            <a:ext cx="971490" cy="2586038"/>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12"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echHandbookSpecSetup.png"/>
          <p:cNvPicPr>
            <a:picLocks noChangeAspect="1"/>
          </p:cNvPicPr>
          <p:nvPr/>
        </p:nvPicPr>
        <p:blipFill>
          <a:blip r:embed="rId3"/>
          <a:stretch>
            <a:fillRect/>
          </a:stretch>
        </p:blipFill>
        <p:spPr>
          <a:xfrm>
            <a:off x="1684193" y="3429000"/>
            <a:ext cx="5775614" cy="2857500"/>
          </a:xfrm>
          <a:prstGeom prst="rect">
            <a:avLst/>
          </a:prstGeom>
        </p:spPr>
      </p:pic>
      <p:sp>
        <p:nvSpPr>
          <p:cNvPr id="21" name="Title 9"/>
          <p:cNvSpPr>
            <a:spLocks noGrp="1"/>
          </p:cNvSpPr>
          <p:nvPr>
            <p:ph type="title"/>
          </p:nvPr>
        </p:nvSpPr>
        <p:spPr>
          <a:xfrm>
            <a:off x="457200" y="0"/>
            <a:ext cx="8229600" cy="558800"/>
          </a:xfrm>
        </p:spPr>
        <p:txBody>
          <a:bodyPr/>
          <a:lstStyle/>
          <a:p>
            <a:r>
              <a:rPr lang="en-US" dirty="0" smtClean="0"/>
              <a:t>Spectral Windows</a:t>
            </a:r>
            <a:endParaRPr lang="en-US" dirty="0"/>
          </a:p>
        </p:txBody>
      </p:sp>
      <p:sp>
        <p:nvSpPr>
          <p:cNvPr id="36" name="TextBox 19"/>
          <p:cNvSpPr txBox="1">
            <a:spLocks noChangeArrowheads="1"/>
          </p:cNvSpPr>
          <p:nvPr/>
        </p:nvSpPr>
        <p:spPr bwMode="auto">
          <a:xfrm>
            <a:off x="333374" y="838200"/>
            <a:ext cx="8658225" cy="1877437"/>
          </a:xfrm>
          <a:prstGeom prst="rect">
            <a:avLst/>
          </a:prstGeom>
          <a:noFill/>
          <a:ln w="9525">
            <a:noFill/>
            <a:miter lim="800000"/>
            <a:headEnd/>
            <a:tailEnd/>
          </a:ln>
        </p:spPr>
        <p:txBody>
          <a:bodyPr wrap="square">
            <a:prstTxWarp prst="textNoShape">
              <a:avLst/>
            </a:prstTxWarp>
            <a:spAutoFit/>
          </a:bodyPr>
          <a:lstStyle/>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To collect data, you set up a </a:t>
            </a:r>
            <a:r>
              <a:rPr lang="en-US" sz="2000" b="1" dirty="0" smtClean="0">
                <a:solidFill>
                  <a:srgbClr val="000099"/>
                </a:solidFill>
                <a:latin typeface="Gill Sans MT" pitchFamily="1" charset="0"/>
                <a:ea typeface="Gill Sans" pitchFamily="1" charset="0"/>
                <a:cs typeface="Gill Sans" pitchFamily="1" charset="0"/>
              </a:rPr>
              <a:t>spectral window </a:t>
            </a:r>
            <a:r>
              <a:rPr lang="en-US" sz="2000" dirty="0" smtClean="0">
                <a:solidFill>
                  <a:srgbClr val="000099"/>
                </a:solidFill>
                <a:latin typeface="Gill Sans MT" pitchFamily="1" charset="0"/>
                <a:ea typeface="Gill Sans" pitchFamily="1" charset="0"/>
                <a:cs typeface="Gill Sans" pitchFamily="1" charset="0"/>
              </a:rPr>
              <a:t>in one or more basebands</a:t>
            </a: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These regions of the spectrum are processed by the </a:t>
            </a:r>
            <a:r>
              <a:rPr lang="en-US" sz="2000" dirty="0" err="1" smtClean="0">
                <a:solidFill>
                  <a:srgbClr val="000099"/>
                </a:solidFill>
                <a:latin typeface="Gill Sans MT" pitchFamily="1" charset="0"/>
                <a:ea typeface="Gill Sans" pitchFamily="1" charset="0"/>
                <a:cs typeface="Gill Sans" pitchFamily="1" charset="0"/>
              </a:rPr>
              <a:t>correlator</a:t>
            </a:r>
            <a:endParaRPr lang="en-US" sz="2000" dirty="0" smtClean="0">
              <a:solidFill>
                <a:srgbClr val="000099"/>
              </a:solidFill>
              <a:latin typeface="Gill Sans MT" pitchFamily="1" charset="0"/>
              <a:ea typeface="Gill Sans" pitchFamily="1" charset="0"/>
              <a:cs typeface="Gill Sans" pitchFamily="1" charset="0"/>
            </a:endParaRP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The </a:t>
            </a:r>
            <a:r>
              <a:rPr lang="en-US" sz="2000" dirty="0" err="1" smtClean="0">
                <a:solidFill>
                  <a:srgbClr val="000099"/>
                </a:solidFill>
                <a:latin typeface="Gill Sans MT" pitchFamily="1" charset="0"/>
                <a:ea typeface="Gill Sans" pitchFamily="1" charset="0"/>
                <a:cs typeface="Gill Sans" pitchFamily="1" charset="0"/>
              </a:rPr>
              <a:t>correlator</a:t>
            </a:r>
            <a:r>
              <a:rPr lang="en-US" sz="2000" dirty="0" smtClean="0">
                <a:solidFill>
                  <a:srgbClr val="000099"/>
                </a:solidFill>
                <a:latin typeface="Gill Sans MT" pitchFamily="1" charset="0"/>
                <a:ea typeface="Gill Sans" pitchFamily="1" charset="0"/>
                <a:cs typeface="Gill Sans" pitchFamily="1" charset="0"/>
              </a:rPr>
              <a:t> allows tradeoff of frequency resolution and bandwidth</a:t>
            </a: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In Cycle 1, 4 spectral windows are available.</a:t>
            </a: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Spectral windows must lie within the baseband, sideband, receiver range.</a:t>
            </a:r>
          </a:p>
        </p:txBody>
      </p:sp>
      <p:sp>
        <p:nvSpPr>
          <p:cNvPr id="38" name="TextBox 21"/>
          <p:cNvSpPr txBox="1">
            <a:spLocks noChangeArrowheads="1"/>
          </p:cNvSpPr>
          <p:nvPr/>
        </p:nvSpPr>
        <p:spPr bwMode="auto">
          <a:xfrm>
            <a:off x="3086100" y="2895600"/>
            <a:ext cx="2971800" cy="400110"/>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2000" dirty="0" smtClean="0">
                <a:latin typeface="Gill Sans MT" pitchFamily="1" charset="0"/>
                <a:ea typeface="Gill Sans" pitchFamily="1" charset="0"/>
                <a:cs typeface="Gill Sans" pitchFamily="1" charset="0"/>
              </a:rPr>
              <a:t>Spectral Windows</a:t>
            </a:r>
            <a:endParaRPr lang="en-US" sz="2000" dirty="0">
              <a:latin typeface="Gill Sans MT" pitchFamily="1" charset="0"/>
              <a:ea typeface="Gill Sans" pitchFamily="1" charset="0"/>
              <a:cs typeface="Gill Sans" pitchFamily="1" charset="0"/>
            </a:endParaRPr>
          </a:p>
        </p:txBody>
      </p:sp>
      <p:cxnSp>
        <p:nvCxnSpPr>
          <p:cNvPr id="39" name="Straight Arrow Connector 38"/>
          <p:cNvCxnSpPr>
            <a:stCxn id="38" idx="2"/>
          </p:cNvCxnSpPr>
          <p:nvPr/>
        </p:nvCxnSpPr>
        <p:spPr bwMode="auto">
          <a:xfrm rot="5400000">
            <a:off x="2762311" y="3276601"/>
            <a:ext cx="1790581" cy="1828799"/>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40" name="Straight Arrow Connector 39"/>
          <p:cNvCxnSpPr>
            <a:stCxn id="38" idx="2"/>
          </p:cNvCxnSpPr>
          <p:nvPr/>
        </p:nvCxnSpPr>
        <p:spPr bwMode="auto">
          <a:xfrm rot="5400000">
            <a:off x="3133755" y="3743355"/>
            <a:ext cx="1885890" cy="9906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41" name="Straight Arrow Connector 40"/>
          <p:cNvCxnSpPr>
            <a:stCxn id="38" idx="2"/>
          </p:cNvCxnSpPr>
          <p:nvPr/>
        </p:nvCxnSpPr>
        <p:spPr bwMode="auto">
          <a:xfrm rot="16200000" flipH="1">
            <a:off x="4086255" y="3781455"/>
            <a:ext cx="2266892" cy="1295402"/>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42" name="Straight Arrow Connector 41"/>
          <p:cNvCxnSpPr>
            <a:stCxn id="38" idx="2"/>
          </p:cNvCxnSpPr>
          <p:nvPr/>
        </p:nvCxnSpPr>
        <p:spPr bwMode="auto">
          <a:xfrm rot="16200000" flipH="1">
            <a:off x="3971955" y="3895755"/>
            <a:ext cx="2114490" cy="9144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10"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9"/>
          <p:cNvSpPr>
            <a:spLocks noGrp="1"/>
          </p:cNvSpPr>
          <p:nvPr>
            <p:ph type="title"/>
          </p:nvPr>
        </p:nvSpPr>
        <p:spPr>
          <a:xfrm>
            <a:off x="457200" y="0"/>
            <a:ext cx="8229600" cy="558800"/>
          </a:xfrm>
        </p:spPr>
        <p:txBody>
          <a:bodyPr/>
          <a:lstStyle/>
          <a:p>
            <a:r>
              <a:rPr lang="en-US" dirty="0" smtClean="0"/>
              <a:t>In Practice</a:t>
            </a:r>
            <a:endParaRPr lang="en-US" dirty="0"/>
          </a:p>
        </p:txBody>
      </p:sp>
      <p:sp>
        <p:nvSpPr>
          <p:cNvPr id="36" name="TextBox 19"/>
          <p:cNvSpPr txBox="1">
            <a:spLocks noChangeArrowheads="1"/>
          </p:cNvSpPr>
          <p:nvPr/>
        </p:nvSpPr>
        <p:spPr bwMode="auto">
          <a:xfrm>
            <a:off x="333374" y="666690"/>
            <a:ext cx="8658225" cy="1508105"/>
          </a:xfrm>
          <a:prstGeom prst="rect">
            <a:avLst/>
          </a:prstGeom>
          <a:noFill/>
          <a:ln w="9525">
            <a:noFill/>
            <a:miter lim="800000"/>
            <a:headEnd/>
            <a:tailEnd/>
          </a:ln>
        </p:spPr>
        <p:txBody>
          <a:bodyPr wrap="square">
            <a:prstTxWarp prst="textNoShape">
              <a:avLst/>
            </a:prstTxWarp>
            <a:spAutoFit/>
          </a:bodyPr>
          <a:lstStyle/>
          <a:p>
            <a:pPr marL="342900" indent="-342900" eaLnBrk="0" hangingPunct="0">
              <a:spcBef>
                <a:spcPct val="20000"/>
              </a:spcBef>
              <a:buFont typeface="Arial" pitchFamily="1" charset="0"/>
              <a:buChar char="•"/>
            </a:pPr>
            <a:r>
              <a:rPr lang="en-US" sz="2000" b="1" dirty="0" smtClean="0">
                <a:solidFill>
                  <a:srgbClr val="000099"/>
                </a:solidFill>
                <a:latin typeface="Gill Sans MT" pitchFamily="1" charset="0"/>
                <a:ea typeface="Gill Sans" pitchFamily="1" charset="0"/>
                <a:cs typeface="Gill Sans" pitchFamily="1" charset="0"/>
              </a:rPr>
              <a:t>Pick a frequency (by hand or source + line) for each SPW</a:t>
            </a:r>
          </a:p>
          <a:p>
            <a:pPr marL="800100" lvl="1" indent="-342900" eaLnBrk="0" hangingPunct="0">
              <a:spcBef>
                <a:spcPct val="20000"/>
              </a:spcBef>
              <a:buFont typeface="Arial" pitchFamily="1" charset="0"/>
              <a:buChar char="•"/>
            </a:pPr>
            <a:r>
              <a:rPr lang="en-US" sz="2000" b="1" dirty="0" err="1" smtClean="0">
                <a:solidFill>
                  <a:srgbClr val="000099"/>
                </a:solidFill>
                <a:latin typeface="Gill Sans MT" pitchFamily="1" charset="0"/>
                <a:ea typeface="Gill Sans" pitchFamily="1" charset="0"/>
                <a:cs typeface="Gill Sans" pitchFamily="1" charset="0"/>
              </a:rPr>
              <a:t>Splatalogue</a:t>
            </a:r>
            <a:r>
              <a:rPr lang="en-US" sz="2000" b="1" dirty="0" smtClean="0">
                <a:solidFill>
                  <a:srgbClr val="000099"/>
                </a:solidFill>
                <a:latin typeface="Gill Sans MT" pitchFamily="1" charset="0"/>
                <a:ea typeface="Gill Sans" pitchFamily="1" charset="0"/>
                <a:cs typeface="Gill Sans" pitchFamily="1" charset="0"/>
              </a:rPr>
              <a:t> may help guide choice of lines</a:t>
            </a: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Pick a </a:t>
            </a:r>
            <a:r>
              <a:rPr lang="en-US" sz="2000" dirty="0" err="1" smtClean="0">
                <a:solidFill>
                  <a:srgbClr val="000099"/>
                </a:solidFill>
                <a:latin typeface="Gill Sans MT" pitchFamily="1" charset="0"/>
                <a:ea typeface="Gill Sans" pitchFamily="1" charset="0"/>
                <a:cs typeface="Gill Sans" pitchFamily="1" charset="0"/>
              </a:rPr>
              <a:t>correlator</a:t>
            </a:r>
            <a:r>
              <a:rPr lang="en-US" sz="2000" dirty="0" smtClean="0">
                <a:solidFill>
                  <a:srgbClr val="000099"/>
                </a:solidFill>
                <a:latin typeface="Gill Sans MT" pitchFamily="1" charset="0"/>
                <a:ea typeface="Gill Sans" pitchFamily="1" charset="0"/>
                <a:cs typeface="Gill Sans" pitchFamily="1" charset="0"/>
              </a:rPr>
              <a:t> mode for each SPW</a:t>
            </a: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The OT will configure the LO and basebands to match (if possible)</a:t>
            </a:r>
          </a:p>
        </p:txBody>
      </p:sp>
      <p:pic>
        <p:nvPicPr>
          <p:cNvPr id="6" name="Picture 5" descr="Spectral Window Unset.png"/>
          <p:cNvPicPr>
            <a:picLocks noChangeAspect="1"/>
          </p:cNvPicPr>
          <p:nvPr/>
        </p:nvPicPr>
        <p:blipFill>
          <a:blip r:embed="rId3"/>
          <a:stretch>
            <a:fillRect/>
          </a:stretch>
        </p:blipFill>
        <p:spPr>
          <a:xfrm>
            <a:off x="419100" y="2549363"/>
            <a:ext cx="8305800" cy="1759274"/>
          </a:xfrm>
          <a:prstGeom prst="rect">
            <a:avLst/>
          </a:prstGeom>
        </p:spPr>
      </p:pic>
      <p:cxnSp>
        <p:nvCxnSpPr>
          <p:cNvPr id="10" name="Straight Arrow Connector 9"/>
          <p:cNvCxnSpPr/>
          <p:nvPr/>
        </p:nvCxnSpPr>
        <p:spPr bwMode="auto">
          <a:xfrm rot="5400000" flipH="1" flipV="1">
            <a:off x="1486694" y="4609306"/>
            <a:ext cx="532606" cy="794"/>
          </a:xfrm>
          <a:prstGeom prst="straightConnector1">
            <a:avLst/>
          </a:prstGeom>
          <a:solidFill>
            <a:srgbClr val="4F81BD"/>
          </a:solidFill>
          <a:ln w="38100" cap="flat" cmpd="sng" algn="ctr">
            <a:solidFill>
              <a:schemeClr val="accent2"/>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12" name="TextBox 10"/>
          <p:cNvSpPr txBox="1">
            <a:spLocks noChangeArrowheads="1"/>
          </p:cNvSpPr>
          <p:nvPr/>
        </p:nvSpPr>
        <p:spPr bwMode="auto">
          <a:xfrm>
            <a:off x="152400" y="4876800"/>
            <a:ext cx="3200400" cy="923330"/>
          </a:xfrm>
          <a:prstGeom prst="rect">
            <a:avLst/>
          </a:prstGeom>
          <a:solidFill>
            <a:srgbClr val="FFFFFF"/>
          </a:solidFill>
          <a:ln w="9525">
            <a:noFill/>
            <a:miter lim="800000"/>
            <a:headEnd/>
            <a:tailEnd/>
          </a:ln>
        </p:spPr>
        <p:txBody>
          <a:bodyPr wrap="square">
            <a:prstTxWarp prst="textNoShape">
              <a:avLst/>
            </a:prstTxWarp>
            <a:spAutoFit/>
          </a:bodyPr>
          <a:lstStyle/>
          <a:p>
            <a:pPr marL="342900" indent="-342900"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	Select a line, with your source velocity, this defines a frequency.</a:t>
            </a:r>
            <a:endParaRPr lang="en-US" sz="1800" dirty="0">
              <a:solidFill>
                <a:srgbClr val="000099"/>
              </a:solidFill>
              <a:latin typeface="Gill Sans MT" pitchFamily="1" charset="0"/>
              <a:ea typeface="Gill Sans" pitchFamily="1" charset="0"/>
              <a:cs typeface="Gill Sans" pitchFamily="1" charset="0"/>
            </a:endParaRPr>
          </a:p>
        </p:txBody>
      </p:sp>
      <p:cxnSp>
        <p:nvCxnSpPr>
          <p:cNvPr id="13" name="Straight Arrow Connector 12"/>
          <p:cNvCxnSpPr/>
          <p:nvPr/>
        </p:nvCxnSpPr>
        <p:spPr bwMode="auto">
          <a:xfrm rot="10800000">
            <a:off x="3277394" y="4343400"/>
            <a:ext cx="1294606" cy="533400"/>
          </a:xfrm>
          <a:prstGeom prst="straightConnector1">
            <a:avLst/>
          </a:prstGeom>
          <a:solidFill>
            <a:srgbClr val="4F81BD"/>
          </a:solidFill>
          <a:ln w="38100" cap="flat" cmpd="sng" algn="ctr">
            <a:solidFill>
              <a:schemeClr val="accent2"/>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15" name="TextBox 10"/>
          <p:cNvSpPr txBox="1">
            <a:spLocks noChangeArrowheads="1"/>
          </p:cNvSpPr>
          <p:nvPr/>
        </p:nvSpPr>
        <p:spPr bwMode="auto">
          <a:xfrm>
            <a:off x="3429000" y="4876800"/>
            <a:ext cx="3200400" cy="646331"/>
          </a:xfrm>
          <a:prstGeom prst="rect">
            <a:avLst/>
          </a:prstGeom>
          <a:noFill/>
          <a:ln w="9525">
            <a:noFill/>
            <a:miter lim="800000"/>
            <a:headEnd/>
            <a:tailEnd/>
          </a:ln>
        </p:spPr>
        <p:txBody>
          <a:bodyPr wrap="square">
            <a:prstTxWarp prst="textNoShape">
              <a:avLst/>
            </a:prstTxWarp>
            <a:spAutoFit/>
          </a:bodyPr>
          <a:lstStyle/>
          <a:p>
            <a:pPr marL="342900" indent="-342900"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	Add a spectral window by hand.</a:t>
            </a:r>
            <a:endParaRPr lang="en-US" sz="1800" dirty="0">
              <a:solidFill>
                <a:srgbClr val="000099"/>
              </a:solidFill>
              <a:latin typeface="Gill Sans MT" pitchFamily="1" charset="0"/>
              <a:ea typeface="Gill Sans" pitchFamily="1" charset="0"/>
              <a:cs typeface="Gill Sans" pitchFamily="1" charset="0"/>
            </a:endParaRPr>
          </a:p>
        </p:txBody>
      </p:sp>
      <p:sp>
        <p:nvSpPr>
          <p:cNvPr id="9"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9411" y="1643789"/>
            <a:ext cx="1605312" cy="1631216"/>
          </a:xfrm>
          <a:prstGeom prst="rect">
            <a:avLst/>
          </a:prstGeom>
          <a:noFill/>
        </p:spPr>
        <p:txBody>
          <a:bodyPr wrap="square" rtlCol="0">
            <a:spAutoFit/>
          </a:bodyPr>
          <a:lstStyle/>
          <a:p>
            <a:pPr marL="122238" indent="4763" eaLnBrk="0" hangingPunct="0">
              <a:spcBef>
                <a:spcPct val="20000"/>
              </a:spcBef>
            </a:pPr>
            <a:r>
              <a:rPr lang="en-US" sz="2000" dirty="0" smtClean="0">
                <a:solidFill>
                  <a:srgbClr val="800000"/>
                </a:solidFill>
                <a:latin typeface="Gill Sans MT"/>
                <a:cs typeface="Gill Sans MT"/>
              </a:rPr>
              <a:t>A window that can search </a:t>
            </a:r>
            <a:r>
              <a:rPr lang="en-US" sz="2000" dirty="0" err="1" smtClean="0">
                <a:solidFill>
                  <a:srgbClr val="800000"/>
                </a:solidFill>
                <a:latin typeface="Gill Sans MT"/>
                <a:cs typeface="Gill Sans MT"/>
              </a:rPr>
              <a:t>Splatalogue</a:t>
            </a:r>
            <a:r>
              <a:rPr lang="en-US" sz="2000" dirty="0" smtClean="0">
                <a:solidFill>
                  <a:srgbClr val="800000"/>
                </a:solidFill>
                <a:latin typeface="Gill Sans MT"/>
                <a:cs typeface="Gill Sans MT"/>
              </a:rPr>
              <a:t> will open. </a:t>
            </a:r>
          </a:p>
        </p:txBody>
      </p:sp>
      <p:pic>
        <p:nvPicPr>
          <p:cNvPr id="13" name="Picture 12" descr="splatalogue.tiff"/>
          <p:cNvPicPr>
            <a:picLocks noChangeAspect="1"/>
          </p:cNvPicPr>
          <p:nvPr/>
        </p:nvPicPr>
        <p:blipFill>
          <a:blip r:embed="rId3"/>
          <a:stretch>
            <a:fillRect/>
          </a:stretch>
        </p:blipFill>
        <p:spPr>
          <a:xfrm>
            <a:off x="1862051" y="685800"/>
            <a:ext cx="7281949" cy="5562600"/>
          </a:xfrm>
          <a:prstGeom prst="rect">
            <a:avLst/>
          </a:prstGeom>
        </p:spPr>
      </p:pic>
      <p:grpSp>
        <p:nvGrpSpPr>
          <p:cNvPr id="2" name="Group 8"/>
          <p:cNvGrpSpPr/>
          <p:nvPr/>
        </p:nvGrpSpPr>
        <p:grpSpPr>
          <a:xfrm>
            <a:off x="152400" y="685800"/>
            <a:ext cx="3276599" cy="1088886"/>
            <a:chOff x="-252439" y="885431"/>
            <a:chExt cx="3651521" cy="1290873"/>
          </a:xfrm>
        </p:grpSpPr>
        <p:sp>
          <p:nvSpPr>
            <p:cNvPr id="6" name="TextBox 5"/>
            <p:cNvSpPr txBox="1"/>
            <p:nvPr/>
          </p:nvSpPr>
          <p:spPr>
            <a:xfrm>
              <a:off x="-252439" y="1337106"/>
              <a:ext cx="1613463" cy="839198"/>
            </a:xfrm>
            <a:prstGeom prst="rect">
              <a:avLst/>
            </a:prstGeom>
            <a:noFill/>
          </p:spPr>
          <p:txBody>
            <a:bodyPr wrap="square" rtlCol="0">
              <a:spAutoFit/>
            </a:bodyPr>
            <a:lstStyle/>
            <a:p>
              <a:pPr marL="122238" indent="4763" eaLnBrk="0" hangingPunct="0">
                <a:spcBef>
                  <a:spcPct val="20000"/>
                </a:spcBef>
              </a:pPr>
              <a:r>
                <a:rPr lang="en-US" sz="2000" b="1" dirty="0" smtClean="0">
                  <a:solidFill>
                    <a:srgbClr val="800000"/>
                  </a:solidFill>
                  <a:latin typeface="Gill Sans MT"/>
                  <a:cs typeface="Gill Sans MT"/>
                </a:rPr>
                <a:t>e.g. Type in “H</a:t>
              </a:r>
              <a:r>
                <a:rPr lang="en-US" sz="2000" b="1" baseline="-25000" dirty="0" smtClean="0">
                  <a:solidFill>
                    <a:srgbClr val="800000"/>
                  </a:solidFill>
                  <a:latin typeface="Gill Sans MT"/>
                  <a:cs typeface="Gill Sans MT"/>
                </a:rPr>
                <a:t>2</a:t>
              </a:r>
              <a:r>
                <a:rPr lang="en-US" sz="2000" b="1" dirty="0" smtClean="0">
                  <a:solidFill>
                    <a:srgbClr val="800000"/>
                  </a:solidFill>
                  <a:latin typeface="Gill Sans MT"/>
                  <a:cs typeface="Gill Sans MT"/>
                </a:rPr>
                <a:t>O”</a:t>
              </a:r>
            </a:p>
          </p:txBody>
        </p:sp>
        <p:sp>
          <p:nvSpPr>
            <p:cNvPr id="8" name="Up Arrow 7"/>
            <p:cNvSpPr/>
            <p:nvPr/>
          </p:nvSpPr>
          <p:spPr>
            <a:xfrm rot="2607521">
              <a:off x="1231781" y="1058281"/>
              <a:ext cx="381481" cy="1075299"/>
            </a:xfrm>
            <a:prstGeom prst="upArrow">
              <a:avLst>
                <a:gd name="adj1" fmla="val 36513"/>
                <a:gd name="adj2" fmla="val 50000"/>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a:cs typeface="Gill Sans MT"/>
              </a:endParaRPr>
            </a:p>
          </p:txBody>
        </p:sp>
        <p:sp>
          <p:nvSpPr>
            <p:cNvPr id="7" name="Frame 6"/>
            <p:cNvSpPr/>
            <p:nvPr/>
          </p:nvSpPr>
          <p:spPr>
            <a:xfrm>
              <a:off x="1615781" y="885431"/>
              <a:ext cx="1783301" cy="542010"/>
            </a:xfrm>
            <a:prstGeom prst="frame">
              <a:avLst/>
            </a:prstGeom>
            <a:gradFill flip="none" rotWithShape="1">
              <a:gsLst>
                <a:gs pos="0">
                  <a:schemeClr val="accent2"/>
                </a:gs>
                <a:gs pos="100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Gill Sans MT"/>
                <a:cs typeface="Gill Sans MT"/>
              </a:endParaRPr>
            </a:p>
          </p:txBody>
        </p:sp>
      </p:grpSp>
      <p:sp>
        <p:nvSpPr>
          <p:cNvPr id="9"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9"/>
          <p:cNvSpPr>
            <a:spLocks noGrp="1"/>
          </p:cNvSpPr>
          <p:nvPr>
            <p:ph type="title"/>
          </p:nvPr>
        </p:nvSpPr>
        <p:spPr>
          <a:xfrm>
            <a:off x="457200" y="0"/>
            <a:ext cx="8229600" cy="558800"/>
          </a:xfrm>
        </p:spPr>
        <p:txBody>
          <a:bodyPr/>
          <a:lstStyle/>
          <a:p>
            <a:r>
              <a:rPr lang="en-US" dirty="0" smtClean="0"/>
              <a:t>In Practice</a:t>
            </a:r>
            <a:endParaRPr lang="en-US" dirty="0"/>
          </a:p>
        </p:txBody>
      </p:sp>
      <p:sp>
        <p:nvSpPr>
          <p:cNvPr id="36" name="TextBox 19"/>
          <p:cNvSpPr txBox="1">
            <a:spLocks noChangeArrowheads="1"/>
          </p:cNvSpPr>
          <p:nvPr/>
        </p:nvSpPr>
        <p:spPr bwMode="auto">
          <a:xfrm>
            <a:off x="333374" y="666690"/>
            <a:ext cx="8658225" cy="1446550"/>
          </a:xfrm>
          <a:prstGeom prst="rect">
            <a:avLst/>
          </a:prstGeom>
          <a:noFill/>
          <a:ln w="9525">
            <a:noFill/>
            <a:miter lim="800000"/>
            <a:headEnd/>
            <a:tailEnd/>
          </a:ln>
        </p:spPr>
        <p:txBody>
          <a:bodyPr wrap="square">
            <a:prstTxWarp prst="textNoShape">
              <a:avLst/>
            </a:prstTxWarp>
            <a:spAutoFit/>
          </a:bodyPr>
          <a:lstStyle/>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Pick a frequency (by hand or source + line) for each SPW</a:t>
            </a:r>
          </a:p>
          <a:p>
            <a:pPr marL="342900" indent="-342900" eaLnBrk="0" hangingPunct="0">
              <a:spcBef>
                <a:spcPct val="20000"/>
              </a:spcBef>
              <a:buFont typeface="Arial" pitchFamily="1" charset="0"/>
              <a:buChar char="•"/>
            </a:pPr>
            <a:r>
              <a:rPr lang="en-US" sz="2000" b="1" dirty="0" smtClean="0">
                <a:solidFill>
                  <a:srgbClr val="000099"/>
                </a:solidFill>
                <a:latin typeface="Gill Sans MT" pitchFamily="1" charset="0"/>
                <a:ea typeface="Gill Sans" pitchFamily="1" charset="0"/>
                <a:cs typeface="Gill Sans" pitchFamily="1" charset="0"/>
              </a:rPr>
              <a:t>Pick a </a:t>
            </a:r>
            <a:r>
              <a:rPr lang="en-US" sz="2000" b="1" dirty="0" err="1" smtClean="0">
                <a:solidFill>
                  <a:srgbClr val="000099"/>
                </a:solidFill>
                <a:latin typeface="Gill Sans MT" pitchFamily="1" charset="0"/>
                <a:ea typeface="Gill Sans" pitchFamily="1" charset="0"/>
                <a:cs typeface="Gill Sans" pitchFamily="1" charset="0"/>
              </a:rPr>
              <a:t>correlator</a:t>
            </a:r>
            <a:r>
              <a:rPr lang="en-US" sz="2000" b="1" dirty="0" smtClean="0">
                <a:solidFill>
                  <a:srgbClr val="000099"/>
                </a:solidFill>
                <a:latin typeface="Gill Sans MT" pitchFamily="1" charset="0"/>
                <a:ea typeface="Gill Sans" pitchFamily="1" charset="0"/>
                <a:cs typeface="Gill Sans" pitchFamily="1" charset="0"/>
              </a:rPr>
              <a:t> mode for each SPW</a:t>
            </a:r>
            <a:br>
              <a:rPr lang="en-US" sz="2000" b="1" dirty="0" smtClean="0">
                <a:solidFill>
                  <a:srgbClr val="000099"/>
                </a:solidFill>
                <a:latin typeface="Gill Sans MT" pitchFamily="1" charset="0"/>
                <a:ea typeface="Gill Sans" pitchFamily="1" charset="0"/>
                <a:cs typeface="Gill Sans" pitchFamily="1" charset="0"/>
              </a:rPr>
            </a:br>
            <a:r>
              <a:rPr lang="en-US" sz="1800" cap="small" dirty="0" smtClean="0">
                <a:solidFill>
                  <a:srgbClr val="000099"/>
                </a:solidFill>
                <a:latin typeface="Gill Sans MT" pitchFamily="1" charset="0"/>
                <a:ea typeface="Gill Sans" pitchFamily="1" charset="0"/>
                <a:cs typeface="Gill Sans" pitchFamily="1" charset="0"/>
              </a:rPr>
              <a:t>This involves trading off between resolution and bandwidth.</a:t>
            </a:r>
            <a:endParaRPr lang="en-US" sz="1800" b="1" cap="small" dirty="0" smtClean="0">
              <a:solidFill>
                <a:srgbClr val="000099"/>
              </a:solidFill>
              <a:latin typeface="Gill Sans MT" pitchFamily="1" charset="0"/>
              <a:ea typeface="Gill Sans" pitchFamily="1" charset="0"/>
              <a:cs typeface="Gill Sans" pitchFamily="1" charset="0"/>
            </a:endParaRP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The OT will configure the LO and basebands to match (if possible)</a:t>
            </a:r>
          </a:p>
        </p:txBody>
      </p:sp>
      <p:pic>
        <p:nvPicPr>
          <p:cNvPr id="9" name="Picture 8" descr="Spectral Window Corr Mode Selection.png"/>
          <p:cNvPicPr>
            <a:picLocks noChangeAspect="1"/>
          </p:cNvPicPr>
          <p:nvPr/>
        </p:nvPicPr>
        <p:blipFill>
          <a:blip r:embed="rId3"/>
          <a:stretch>
            <a:fillRect/>
          </a:stretch>
        </p:blipFill>
        <p:spPr>
          <a:xfrm>
            <a:off x="380999" y="2542323"/>
            <a:ext cx="8226981" cy="1724877"/>
          </a:xfrm>
          <a:prstGeom prst="rect">
            <a:avLst/>
          </a:prstGeom>
        </p:spPr>
      </p:pic>
      <p:cxnSp>
        <p:nvCxnSpPr>
          <p:cNvPr id="11" name="Straight Arrow Connector 10"/>
          <p:cNvCxnSpPr/>
          <p:nvPr/>
        </p:nvCxnSpPr>
        <p:spPr bwMode="auto">
          <a:xfrm rot="5400000" flipH="1" flipV="1">
            <a:off x="5220494" y="4609306"/>
            <a:ext cx="532606" cy="794"/>
          </a:xfrm>
          <a:prstGeom prst="straightConnector1">
            <a:avLst/>
          </a:prstGeom>
          <a:solidFill>
            <a:srgbClr val="4F81BD"/>
          </a:solidFill>
          <a:ln w="38100" cap="flat" cmpd="sng" algn="ctr">
            <a:solidFill>
              <a:schemeClr val="accent2"/>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14" name="TextBox 10"/>
          <p:cNvSpPr txBox="1">
            <a:spLocks noChangeArrowheads="1"/>
          </p:cNvSpPr>
          <p:nvPr/>
        </p:nvSpPr>
        <p:spPr bwMode="auto">
          <a:xfrm>
            <a:off x="3886200" y="4876800"/>
            <a:ext cx="3200400" cy="646331"/>
          </a:xfrm>
          <a:prstGeom prst="rect">
            <a:avLst/>
          </a:prstGeom>
          <a:solidFill>
            <a:srgbClr val="FFFFFF"/>
          </a:solidFill>
          <a:ln w="9525">
            <a:noFill/>
            <a:miter lim="800000"/>
            <a:headEnd/>
            <a:tailEnd/>
          </a:ln>
        </p:spPr>
        <p:txBody>
          <a:bodyPr wrap="square">
            <a:prstTxWarp prst="textNoShape">
              <a:avLst/>
            </a:prstTxWarp>
            <a:spAutoFit/>
          </a:bodyPr>
          <a:lstStyle/>
          <a:p>
            <a:pPr marL="342900" indent="-342900"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	Pick a </a:t>
            </a:r>
            <a:r>
              <a:rPr lang="en-US" sz="1800" dirty="0" err="1" smtClean="0">
                <a:solidFill>
                  <a:srgbClr val="000099"/>
                </a:solidFill>
                <a:latin typeface="Gill Sans MT" pitchFamily="1" charset="0"/>
                <a:ea typeface="Gill Sans" pitchFamily="1" charset="0"/>
                <a:cs typeface="Gill Sans" pitchFamily="1" charset="0"/>
              </a:rPr>
              <a:t>correlator</a:t>
            </a:r>
            <a:r>
              <a:rPr lang="en-US" sz="1800" dirty="0" smtClean="0">
                <a:solidFill>
                  <a:srgbClr val="000099"/>
                </a:solidFill>
                <a:latin typeface="Gill Sans MT" pitchFamily="1" charset="0"/>
                <a:ea typeface="Gill Sans" pitchFamily="1" charset="0"/>
                <a:cs typeface="Gill Sans" pitchFamily="1" charset="0"/>
              </a:rPr>
              <a:t> mode from the drop-down menu.</a:t>
            </a:r>
            <a:endParaRPr lang="en-US" sz="1800" dirty="0">
              <a:solidFill>
                <a:srgbClr val="000099"/>
              </a:solidFill>
              <a:latin typeface="Gill Sans MT" pitchFamily="1" charset="0"/>
              <a:ea typeface="Gill Sans" pitchFamily="1" charset="0"/>
              <a:cs typeface="Gill Sans" pitchFamily="1" charset="0"/>
            </a:endParaRPr>
          </a:p>
        </p:txBody>
      </p:sp>
      <p:sp>
        <p:nvSpPr>
          <p:cNvPr id="7"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9"/>
          <p:cNvSpPr>
            <a:spLocks noGrp="1"/>
          </p:cNvSpPr>
          <p:nvPr>
            <p:ph type="title"/>
          </p:nvPr>
        </p:nvSpPr>
        <p:spPr>
          <a:xfrm>
            <a:off x="457200" y="0"/>
            <a:ext cx="8229600" cy="558800"/>
          </a:xfrm>
        </p:spPr>
        <p:txBody>
          <a:bodyPr/>
          <a:lstStyle/>
          <a:p>
            <a:r>
              <a:rPr lang="en-US" dirty="0" smtClean="0"/>
              <a:t>In Practice</a:t>
            </a:r>
            <a:endParaRPr lang="en-US" dirty="0"/>
          </a:p>
        </p:txBody>
      </p:sp>
      <p:sp>
        <p:nvSpPr>
          <p:cNvPr id="36" name="TextBox 19"/>
          <p:cNvSpPr txBox="1">
            <a:spLocks noChangeArrowheads="1"/>
          </p:cNvSpPr>
          <p:nvPr/>
        </p:nvSpPr>
        <p:spPr bwMode="auto">
          <a:xfrm>
            <a:off x="333374" y="666690"/>
            <a:ext cx="8658225" cy="1138773"/>
          </a:xfrm>
          <a:prstGeom prst="rect">
            <a:avLst/>
          </a:prstGeom>
          <a:noFill/>
          <a:ln w="9525">
            <a:noFill/>
            <a:miter lim="800000"/>
            <a:headEnd/>
            <a:tailEnd/>
          </a:ln>
        </p:spPr>
        <p:txBody>
          <a:bodyPr wrap="square">
            <a:prstTxWarp prst="textNoShape">
              <a:avLst/>
            </a:prstTxWarp>
            <a:spAutoFit/>
          </a:bodyPr>
          <a:lstStyle/>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Pick a frequency (by hand or source + line) for each SPW</a:t>
            </a: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Pick a </a:t>
            </a:r>
            <a:r>
              <a:rPr lang="en-US" sz="2000" dirty="0" err="1" smtClean="0">
                <a:solidFill>
                  <a:srgbClr val="000099"/>
                </a:solidFill>
                <a:latin typeface="Gill Sans MT" pitchFamily="1" charset="0"/>
                <a:ea typeface="Gill Sans" pitchFamily="1" charset="0"/>
                <a:cs typeface="Gill Sans" pitchFamily="1" charset="0"/>
              </a:rPr>
              <a:t>correlator</a:t>
            </a:r>
            <a:r>
              <a:rPr lang="en-US" sz="2000" dirty="0" smtClean="0">
                <a:solidFill>
                  <a:srgbClr val="000099"/>
                </a:solidFill>
                <a:latin typeface="Gill Sans MT" pitchFamily="1" charset="0"/>
                <a:ea typeface="Gill Sans" pitchFamily="1" charset="0"/>
                <a:cs typeface="Gill Sans" pitchFamily="1" charset="0"/>
              </a:rPr>
              <a:t> mode for each SPW</a:t>
            </a:r>
          </a:p>
          <a:p>
            <a:pPr marL="342900" indent="-342900" eaLnBrk="0" hangingPunct="0">
              <a:spcBef>
                <a:spcPct val="20000"/>
              </a:spcBef>
              <a:buFont typeface="Arial" pitchFamily="1" charset="0"/>
              <a:buChar char="•"/>
            </a:pPr>
            <a:r>
              <a:rPr lang="en-US" sz="2000" b="1" dirty="0" smtClean="0">
                <a:solidFill>
                  <a:srgbClr val="000099"/>
                </a:solidFill>
                <a:latin typeface="Gill Sans MT" pitchFamily="1" charset="0"/>
                <a:ea typeface="Gill Sans" pitchFamily="1" charset="0"/>
                <a:cs typeface="Gill Sans" pitchFamily="1" charset="0"/>
              </a:rPr>
              <a:t>The OT will configure the LO and basebands to match (if possible)</a:t>
            </a:r>
          </a:p>
        </p:txBody>
      </p:sp>
      <p:pic>
        <p:nvPicPr>
          <p:cNvPr id="7" name="Picture 6" descr="Spectral Visualization.png"/>
          <p:cNvPicPr>
            <a:picLocks noChangeAspect="1"/>
          </p:cNvPicPr>
          <p:nvPr/>
        </p:nvPicPr>
        <p:blipFill>
          <a:blip r:embed="rId3"/>
          <a:stretch>
            <a:fillRect/>
          </a:stretch>
        </p:blipFill>
        <p:spPr>
          <a:xfrm>
            <a:off x="1600200" y="2683053"/>
            <a:ext cx="5943600" cy="3184347"/>
          </a:xfrm>
          <a:prstGeom prst="rect">
            <a:avLst/>
          </a:prstGeom>
        </p:spPr>
      </p:pic>
      <p:sp>
        <p:nvSpPr>
          <p:cNvPr id="8" name="TextBox 10"/>
          <p:cNvSpPr txBox="1">
            <a:spLocks noChangeArrowheads="1"/>
          </p:cNvSpPr>
          <p:nvPr/>
        </p:nvSpPr>
        <p:spPr bwMode="auto">
          <a:xfrm>
            <a:off x="2209800" y="5943600"/>
            <a:ext cx="4724400" cy="369332"/>
          </a:xfrm>
          <a:prstGeom prst="rect">
            <a:avLst/>
          </a:prstGeom>
          <a:noFill/>
          <a:ln w="9525">
            <a:noFill/>
            <a:miter lim="800000"/>
            <a:headEnd/>
            <a:tailEnd/>
          </a:ln>
        </p:spPr>
        <p:txBody>
          <a:bodyPr wrap="square">
            <a:prstTxWarp prst="textNoShape">
              <a:avLst/>
            </a:prstTxWarp>
            <a:spAutoFit/>
          </a:bodyPr>
          <a:lstStyle/>
          <a:p>
            <a:pPr marL="342900" indent="-342900" algn="ctr" eaLnBrk="0" hangingPunct="0">
              <a:spcBef>
                <a:spcPct val="20000"/>
              </a:spcBef>
            </a:pPr>
            <a:r>
              <a:rPr lang="en-US" sz="1800" cap="small" dirty="0" smtClean="0">
                <a:solidFill>
                  <a:srgbClr val="000099"/>
                </a:solidFill>
                <a:latin typeface="Gill Sans MT" pitchFamily="1" charset="0"/>
                <a:ea typeface="Gill Sans" pitchFamily="1" charset="0"/>
                <a:cs typeface="Gill Sans" pitchFamily="1" charset="0"/>
              </a:rPr>
              <a:t>	Visualizing the Spectral Setup in the OT</a:t>
            </a:r>
            <a:endParaRPr lang="en-US" sz="1800" cap="small" dirty="0">
              <a:solidFill>
                <a:srgbClr val="000099"/>
              </a:solidFill>
              <a:latin typeface="Gill Sans MT" pitchFamily="1" charset="0"/>
              <a:ea typeface="Gill Sans" pitchFamily="1" charset="0"/>
              <a:cs typeface="Gill Sans" pitchFamily="1" charset="0"/>
            </a:endParaRPr>
          </a:p>
        </p:txBody>
      </p:sp>
      <p:sp>
        <p:nvSpPr>
          <p:cNvPr id="6"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30722"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30723"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30724"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30725" name="Rectangle 5"/>
          <p:cNvSpPr>
            <a:spLocks noGrp="1" noChangeArrowheads="1"/>
          </p:cNvSpPr>
          <p:nvPr>
            <p:ph type="title"/>
          </p:nvPr>
        </p:nvSpPr>
        <p:spPr>
          <a:xfrm>
            <a:off x="457200" y="0"/>
            <a:ext cx="9080500" cy="558800"/>
          </a:xfrm>
        </p:spPr>
        <p:txBody>
          <a:bodyPr rIns="132080"/>
          <a:lstStyle/>
          <a:p>
            <a:pPr indent="0" eaLnBrk="1" hangingPunct="1">
              <a:defRPr/>
            </a:pPr>
            <a:r>
              <a:rPr lang="en-US" dirty="0" smtClean="0"/>
              <a:t>The ALMA Science Portal</a:t>
            </a:r>
          </a:p>
        </p:txBody>
      </p:sp>
      <p:pic>
        <p:nvPicPr>
          <p:cNvPr id="30726" name="Picture 6"/>
          <p:cNvPicPr>
            <a:picLocks noChangeAspect="1" noChangeArrowheads="1"/>
          </p:cNvPicPr>
          <p:nvPr/>
        </p:nvPicPr>
        <p:blipFill>
          <a:blip r:embed="rId4"/>
          <a:srcRect/>
          <a:stretch>
            <a:fillRect/>
          </a:stretch>
        </p:blipFill>
        <p:spPr bwMode="auto">
          <a:xfrm>
            <a:off x="4572000" y="1828800"/>
            <a:ext cx="4314109" cy="2819400"/>
          </a:xfrm>
          <a:prstGeom prst="rect">
            <a:avLst/>
          </a:prstGeom>
          <a:noFill/>
          <a:ln w="9525">
            <a:noFill/>
            <a:round/>
            <a:headEnd/>
            <a:tailEnd/>
          </a:ln>
        </p:spPr>
      </p:pic>
      <p:sp>
        <p:nvSpPr>
          <p:cNvPr id="23" name="Rectangle 22"/>
          <p:cNvSpPr/>
          <p:nvPr/>
        </p:nvSpPr>
        <p:spPr>
          <a:xfrm>
            <a:off x="533400" y="457200"/>
            <a:ext cx="5105400" cy="400110"/>
          </a:xfrm>
          <a:prstGeom prst="rect">
            <a:avLst/>
          </a:prstGeom>
        </p:spPr>
        <p:txBody>
          <a:bodyPr wrap="square">
            <a:spAutoFit/>
          </a:bodyPr>
          <a:lstStyle/>
          <a:p>
            <a:r>
              <a:rPr lang="en-US" sz="2000" b="1" u="sng" dirty="0" smtClean="0">
                <a:solidFill>
                  <a:srgbClr val="009999"/>
                </a:solidFill>
                <a:latin typeface="Lucida Grande" charset="0"/>
                <a:ea typeface="ＭＳ Ｐゴシック" charset="-128"/>
                <a:sym typeface="Lucida Grande" charset="0"/>
                <a:hlinkClick r:id="rId5"/>
              </a:rPr>
              <a:t>https://almascience.nrao.edu</a:t>
            </a:r>
            <a:endParaRPr lang="en-US" sz="2000" dirty="0"/>
          </a:p>
        </p:txBody>
      </p:sp>
      <p:sp>
        <p:nvSpPr>
          <p:cNvPr id="24" name="Rectangle 6"/>
          <p:cNvSpPr txBox="1">
            <a:spLocks noChangeArrowheads="1"/>
          </p:cNvSpPr>
          <p:nvPr/>
        </p:nvSpPr>
        <p:spPr bwMode="auto">
          <a:xfrm>
            <a:off x="457200" y="1066800"/>
            <a:ext cx="8229600" cy="4572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50800" tIns="50800" rIns="132080" bIns="50800" numCol="1" anchor="t" anchorCtr="0" compatLnSpc="1">
            <a:prstTxWarp prst="textNoShape">
              <a:avLst/>
            </a:prstTxWarp>
          </a:bodyPr>
          <a:lstStyle/>
          <a:p>
            <a:pPr marL="382588" marR="0" lvl="0" indent="-342900" algn="l" defTabSz="914400" rtl="0" eaLnBrk="1" fontAlgn="base" latinLnBrk="0" hangingPunct="1">
              <a:lnSpc>
                <a:spcPct val="100000"/>
              </a:lnSpc>
              <a:spcBef>
                <a:spcPts val="500"/>
              </a:spcBef>
              <a:spcAft>
                <a:spcPct val="0"/>
              </a:spcAft>
              <a:buClrTx/>
              <a:buSzPct val="100000"/>
              <a:tabLst/>
              <a:defRPr/>
            </a:pPr>
            <a:r>
              <a:rPr kumimoji="0" lang="en-US" sz="2000" b="0" i="1" u="none" strike="noStrike" kern="0" cap="none" spc="0" normalizeH="0" noProof="0" dirty="0" smtClean="0">
                <a:ln>
                  <a:noFill/>
                </a:ln>
                <a:solidFill>
                  <a:srgbClr val="000099"/>
                </a:solidFill>
                <a:effectLst/>
                <a:uLnTx/>
                <a:uFillTx/>
                <a:latin typeface="+mn-lt"/>
                <a:ea typeface="+mn-ea"/>
                <a:cs typeface="+mn-cs"/>
                <a:sym typeface="Lucida Grande" charset="0"/>
              </a:rPr>
              <a:t>Hub for project-wide material.</a:t>
            </a:r>
          </a:p>
          <a:p>
            <a:pPr marL="382588" marR="0" lvl="0" indent="-342900" algn="l" defTabSz="914400" rtl="0" eaLnBrk="1" fontAlgn="base" latinLnBrk="0" hangingPunct="1">
              <a:lnSpc>
                <a:spcPct val="100000"/>
              </a:lnSpc>
              <a:spcBef>
                <a:spcPts val="500"/>
              </a:spcBef>
              <a:spcAft>
                <a:spcPct val="0"/>
              </a:spcAft>
              <a:buClrTx/>
              <a:buSzPct val="100000"/>
              <a:tabLst/>
              <a:defRPr/>
            </a:pPr>
            <a:endParaRPr kumimoji="0" lang="en-US" sz="2000" b="0" i="1" u="none" strike="noStrike" kern="0" cap="none" spc="0" normalizeH="0" noProof="0" dirty="0" smtClean="0">
              <a:ln>
                <a:noFill/>
              </a:ln>
              <a:solidFill>
                <a:srgbClr val="000099"/>
              </a:solidFill>
              <a:effectLst/>
              <a:uLnTx/>
              <a:uFillTx/>
              <a:latin typeface="+mn-lt"/>
              <a:ea typeface="+mn-ea"/>
              <a:cs typeface="+mn-cs"/>
              <a:sym typeface="Lucida Grande" charset="0"/>
            </a:endParaRP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kumimoji="0" lang="en-US" sz="2000" b="0" i="0" u="none" strike="noStrike" kern="0" cap="none" spc="0" normalizeH="0" noProof="0" dirty="0" smtClean="0">
                <a:ln>
                  <a:noFill/>
                </a:ln>
                <a:solidFill>
                  <a:srgbClr val="000099"/>
                </a:solidFill>
                <a:effectLst/>
                <a:uLnTx/>
                <a:uFillTx/>
                <a:latin typeface="+mn-lt"/>
                <a:ea typeface="+mn-ea"/>
                <a:cs typeface="+mn-cs"/>
                <a:sym typeface="Lucida Grande" charset="0"/>
              </a:rPr>
              <a:t>Observing Tool</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kern="0" baseline="0" dirty="0" smtClean="0">
                <a:solidFill>
                  <a:srgbClr val="000099"/>
                </a:solidFill>
                <a:latin typeface="+mn-lt"/>
                <a:ea typeface="+mn-ea"/>
                <a:cs typeface="+mn-cs"/>
                <a:sym typeface="Lucida Grande" charset="0"/>
              </a:rPr>
              <a:t>Sensitivity Calculator</a:t>
            </a:r>
            <a:endParaRPr kumimoji="0" lang="en-US" sz="2000" b="0" i="0" u="none" strike="noStrike" kern="0" cap="none" spc="0" normalizeH="0" baseline="0" noProof="0" dirty="0" smtClean="0">
              <a:ln>
                <a:noFill/>
              </a:ln>
              <a:solidFill>
                <a:srgbClr val="000099"/>
              </a:solidFill>
              <a:effectLst/>
              <a:uLnTx/>
              <a:uFillTx/>
              <a:latin typeface="+mn-lt"/>
              <a:ea typeface="+mn-ea"/>
              <a:cs typeface="+mn-cs"/>
              <a:sym typeface="Lucida Grande" charset="0"/>
            </a:endParaRP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kern="0" dirty="0" smtClean="0">
                <a:solidFill>
                  <a:srgbClr val="000099"/>
                </a:solidFill>
                <a:latin typeface="+mn-lt"/>
                <a:ea typeface="+mn-ea"/>
                <a:cs typeface="+mn-cs"/>
                <a:sym typeface="Lucida Grande" charset="0"/>
              </a:rPr>
              <a:t>Proposer’s Guide</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kumimoji="0" lang="en-US" sz="2000" b="0" i="0" u="none" strike="noStrike" kern="0" cap="none" spc="0" normalizeH="0" baseline="0" noProof="0" dirty="0" smtClean="0">
                <a:ln>
                  <a:noFill/>
                </a:ln>
                <a:solidFill>
                  <a:srgbClr val="000099"/>
                </a:solidFill>
                <a:effectLst/>
                <a:uLnTx/>
                <a:uFillTx/>
                <a:latin typeface="+mn-lt"/>
                <a:ea typeface="+mn-ea"/>
                <a:cs typeface="+mn-cs"/>
                <a:sym typeface="Lucida Grande" charset="0"/>
              </a:rPr>
              <a:t>Technical Handbook</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kern="0" noProof="0" dirty="0" smtClean="0">
                <a:solidFill>
                  <a:srgbClr val="000099"/>
                </a:solidFill>
                <a:latin typeface="+mn-lt"/>
                <a:ea typeface="+mn-ea"/>
                <a:cs typeface="+mn-cs"/>
                <a:sym typeface="Lucida Grande" charset="0"/>
              </a:rPr>
              <a:t>Science Verification Data</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kern="0" noProof="0" dirty="0" smtClean="0">
                <a:solidFill>
                  <a:srgbClr val="000099"/>
                </a:solidFill>
                <a:latin typeface="+mn-lt"/>
                <a:ea typeface="+mn-ea"/>
                <a:cs typeface="+mn-cs"/>
                <a:sym typeface="Lucida Grande" charset="0"/>
              </a:rPr>
              <a:t>CASA &amp; Simulations</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kumimoji="0" lang="en-US" sz="2000" b="0" i="0" u="none" strike="noStrike" kern="0" cap="none" spc="0" normalizeH="0" baseline="0" dirty="0" smtClean="0">
                <a:ln>
                  <a:noFill/>
                </a:ln>
                <a:solidFill>
                  <a:srgbClr val="000099"/>
                </a:solidFill>
                <a:effectLst/>
                <a:uLnTx/>
                <a:uFillTx/>
                <a:latin typeface="+mn-lt"/>
                <a:ea typeface="+mn-ea"/>
                <a:cs typeface="+mn-cs"/>
                <a:sym typeface="Lucida Grande" charset="0"/>
              </a:rPr>
              <a:t>Tutorials</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b="1" kern="0" dirty="0" smtClean="0">
                <a:solidFill>
                  <a:srgbClr val="000099"/>
                </a:solidFill>
                <a:latin typeface="+mn-lt"/>
                <a:ea typeface="+mn-ea"/>
                <a:cs typeface="+mn-cs"/>
                <a:sym typeface="Lucida Grande" charset="0"/>
              </a:rPr>
              <a:t>Helpdesk</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endParaRPr kumimoji="0" lang="en-US" sz="2000" b="1" i="0" u="none" strike="noStrike" kern="0" cap="none" spc="0" normalizeH="0" baseline="0" noProof="0" dirty="0" smtClean="0">
              <a:ln>
                <a:noFill/>
              </a:ln>
              <a:solidFill>
                <a:srgbClr val="000099"/>
              </a:solidFill>
              <a:effectLst/>
              <a:uLnTx/>
              <a:uFillTx/>
              <a:latin typeface="+mn-lt"/>
              <a:ea typeface="+mn-ea"/>
              <a:cs typeface="+mn-cs"/>
              <a:sym typeface="Lucida Grande" charset="0"/>
            </a:endParaRPr>
          </a:p>
          <a:p>
            <a:pPr marL="382588" marR="0" lvl="0" indent="-342900" algn="l" defTabSz="914400" rtl="0" eaLnBrk="1" fontAlgn="base" latinLnBrk="0" hangingPunct="1">
              <a:lnSpc>
                <a:spcPct val="100000"/>
              </a:lnSpc>
              <a:spcBef>
                <a:spcPts val="500"/>
              </a:spcBef>
              <a:spcAft>
                <a:spcPct val="0"/>
              </a:spcAft>
              <a:buClrTx/>
              <a:buSzPct val="100000"/>
              <a:tabLst/>
              <a:defRPr/>
            </a:pPr>
            <a:r>
              <a:rPr lang="en-US" sz="2000" b="1" i="1" kern="0" dirty="0" smtClean="0">
                <a:solidFill>
                  <a:srgbClr val="000099"/>
                </a:solidFill>
                <a:latin typeface="+mn-lt"/>
                <a:ea typeface="+mn-ea"/>
                <a:cs typeface="+mn-cs"/>
                <a:sym typeface="Lucida Grande" charset="0"/>
              </a:rPr>
              <a:t>Registration required to propose for PIs and </a:t>
            </a:r>
            <a:r>
              <a:rPr lang="en-US" sz="2000" b="1" i="1" kern="0" dirty="0" err="1" smtClean="0">
                <a:solidFill>
                  <a:srgbClr val="000099"/>
                </a:solidFill>
                <a:latin typeface="+mn-lt"/>
                <a:ea typeface="+mn-ea"/>
                <a:cs typeface="+mn-cs"/>
                <a:sym typeface="Lucida Grande" charset="0"/>
              </a:rPr>
              <a:t>coIs</a:t>
            </a:r>
            <a:r>
              <a:rPr lang="en-US" sz="2000" b="1" i="1" kern="0" dirty="0" smtClean="0">
                <a:solidFill>
                  <a:srgbClr val="000099"/>
                </a:solidFill>
                <a:latin typeface="+mn-lt"/>
                <a:ea typeface="+mn-ea"/>
                <a:cs typeface="+mn-cs"/>
                <a:sym typeface="Lucida Grande" charset="0"/>
              </a:rPr>
              <a:t>.</a:t>
            </a:r>
            <a:endParaRPr kumimoji="0" lang="en-US" sz="2000" b="1" i="1" u="none" strike="noStrike" kern="0" cap="none" spc="0" normalizeH="0" baseline="0" noProof="0" dirty="0" smtClean="0">
              <a:ln>
                <a:noFill/>
              </a:ln>
              <a:solidFill>
                <a:srgbClr val="000099"/>
              </a:solidFill>
              <a:effectLst/>
              <a:uLnTx/>
              <a:uFillTx/>
              <a:latin typeface="+mn-lt"/>
              <a:ea typeface="+mn-ea"/>
              <a:cs typeface="+mn-cs"/>
              <a:sym typeface="Lucida Grande" charset="0"/>
            </a:endParaRPr>
          </a:p>
        </p:txBody>
      </p:sp>
      <p:sp>
        <p:nvSpPr>
          <p:cNvPr id="10"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9"/>
          <p:cNvSpPr>
            <a:spLocks noGrp="1"/>
          </p:cNvSpPr>
          <p:nvPr>
            <p:ph type="title"/>
          </p:nvPr>
        </p:nvSpPr>
        <p:spPr>
          <a:xfrm>
            <a:off x="457200" y="0"/>
            <a:ext cx="8229600" cy="558800"/>
          </a:xfrm>
        </p:spPr>
        <p:txBody>
          <a:bodyPr/>
          <a:lstStyle/>
          <a:p>
            <a:r>
              <a:rPr lang="en-US" dirty="0" smtClean="0"/>
              <a:t>In Practice</a:t>
            </a:r>
            <a:endParaRPr lang="en-US" dirty="0"/>
          </a:p>
        </p:txBody>
      </p:sp>
      <p:sp>
        <p:nvSpPr>
          <p:cNvPr id="36" name="TextBox 19"/>
          <p:cNvSpPr txBox="1">
            <a:spLocks noChangeArrowheads="1"/>
          </p:cNvSpPr>
          <p:nvPr/>
        </p:nvSpPr>
        <p:spPr bwMode="auto">
          <a:xfrm>
            <a:off x="333374" y="666690"/>
            <a:ext cx="8658225" cy="1138773"/>
          </a:xfrm>
          <a:prstGeom prst="rect">
            <a:avLst/>
          </a:prstGeom>
          <a:noFill/>
          <a:ln w="9525">
            <a:noFill/>
            <a:miter lim="800000"/>
            <a:headEnd/>
            <a:tailEnd/>
          </a:ln>
        </p:spPr>
        <p:txBody>
          <a:bodyPr wrap="square">
            <a:prstTxWarp prst="textNoShape">
              <a:avLst/>
            </a:prstTxWarp>
            <a:spAutoFit/>
          </a:bodyPr>
          <a:lstStyle/>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Pick a frequency (by hand or source + line) for each SPW</a:t>
            </a: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Pick a </a:t>
            </a:r>
            <a:r>
              <a:rPr lang="en-US" sz="2000" dirty="0" err="1" smtClean="0">
                <a:solidFill>
                  <a:srgbClr val="000099"/>
                </a:solidFill>
                <a:latin typeface="Gill Sans MT" pitchFamily="1" charset="0"/>
                <a:ea typeface="Gill Sans" pitchFamily="1" charset="0"/>
                <a:cs typeface="Gill Sans" pitchFamily="1" charset="0"/>
              </a:rPr>
              <a:t>correlator</a:t>
            </a:r>
            <a:r>
              <a:rPr lang="en-US" sz="2000" dirty="0" smtClean="0">
                <a:solidFill>
                  <a:srgbClr val="000099"/>
                </a:solidFill>
                <a:latin typeface="Gill Sans MT" pitchFamily="1" charset="0"/>
                <a:ea typeface="Gill Sans" pitchFamily="1" charset="0"/>
                <a:cs typeface="Gill Sans" pitchFamily="1" charset="0"/>
              </a:rPr>
              <a:t> mode for each SPW</a:t>
            </a:r>
          </a:p>
          <a:p>
            <a:pPr marL="342900" indent="-342900" eaLnBrk="0" hangingPunct="0">
              <a:spcBef>
                <a:spcPct val="20000"/>
              </a:spcBef>
              <a:buFont typeface="Arial" pitchFamily="1" charset="0"/>
              <a:buChar char="•"/>
            </a:pPr>
            <a:r>
              <a:rPr lang="en-US" sz="2000" b="1" dirty="0" smtClean="0">
                <a:solidFill>
                  <a:srgbClr val="000099"/>
                </a:solidFill>
                <a:latin typeface="Gill Sans MT" pitchFamily="1" charset="0"/>
                <a:ea typeface="Gill Sans" pitchFamily="1" charset="0"/>
                <a:cs typeface="Gill Sans" pitchFamily="1" charset="0"/>
              </a:rPr>
              <a:t>The OT will configure the LO and basebands to match (if possible)</a:t>
            </a:r>
          </a:p>
        </p:txBody>
      </p:sp>
      <p:pic>
        <p:nvPicPr>
          <p:cNvPr id="7" name="Picture 6" descr="Spectral Visualization.png"/>
          <p:cNvPicPr>
            <a:picLocks noChangeAspect="1"/>
          </p:cNvPicPr>
          <p:nvPr/>
        </p:nvPicPr>
        <p:blipFill>
          <a:blip r:embed="rId3"/>
          <a:stretch>
            <a:fillRect/>
          </a:stretch>
        </p:blipFill>
        <p:spPr>
          <a:xfrm>
            <a:off x="1600200" y="2683053"/>
            <a:ext cx="5943600" cy="3184347"/>
          </a:xfrm>
          <a:prstGeom prst="rect">
            <a:avLst/>
          </a:prstGeom>
        </p:spPr>
      </p:pic>
      <p:sp>
        <p:nvSpPr>
          <p:cNvPr id="8" name="TextBox 10"/>
          <p:cNvSpPr txBox="1">
            <a:spLocks noChangeArrowheads="1"/>
          </p:cNvSpPr>
          <p:nvPr/>
        </p:nvSpPr>
        <p:spPr bwMode="auto">
          <a:xfrm>
            <a:off x="2209800" y="5943600"/>
            <a:ext cx="4724400" cy="369332"/>
          </a:xfrm>
          <a:prstGeom prst="rect">
            <a:avLst/>
          </a:prstGeom>
          <a:noFill/>
          <a:ln w="9525">
            <a:noFill/>
            <a:miter lim="800000"/>
            <a:headEnd/>
            <a:tailEnd/>
          </a:ln>
        </p:spPr>
        <p:txBody>
          <a:bodyPr wrap="square">
            <a:prstTxWarp prst="textNoShape">
              <a:avLst/>
            </a:prstTxWarp>
            <a:spAutoFit/>
          </a:bodyPr>
          <a:lstStyle/>
          <a:p>
            <a:pPr marL="342900" indent="-342900" algn="ctr" eaLnBrk="0" hangingPunct="0">
              <a:spcBef>
                <a:spcPct val="20000"/>
              </a:spcBef>
            </a:pPr>
            <a:r>
              <a:rPr lang="en-US" sz="1800" cap="small" dirty="0" smtClean="0">
                <a:solidFill>
                  <a:srgbClr val="000099"/>
                </a:solidFill>
                <a:latin typeface="Gill Sans MT" pitchFamily="1" charset="0"/>
                <a:ea typeface="Gill Sans" pitchFamily="1" charset="0"/>
                <a:cs typeface="Gill Sans" pitchFamily="1" charset="0"/>
              </a:rPr>
              <a:t>	Visualizing the Spectral Setup in the OT</a:t>
            </a:r>
            <a:endParaRPr lang="en-US" sz="1800" cap="small" dirty="0">
              <a:solidFill>
                <a:srgbClr val="000099"/>
              </a:solidFill>
              <a:latin typeface="Gill Sans MT" pitchFamily="1" charset="0"/>
              <a:ea typeface="Gill Sans" pitchFamily="1" charset="0"/>
              <a:cs typeface="Gill Sans" pitchFamily="1" charset="0"/>
            </a:endParaRPr>
          </a:p>
        </p:txBody>
      </p:sp>
      <p:sp>
        <p:nvSpPr>
          <p:cNvPr id="9" name="TextBox 10"/>
          <p:cNvSpPr txBox="1">
            <a:spLocks noChangeArrowheads="1"/>
          </p:cNvSpPr>
          <p:nvPr/>
        </p:nvSpPr>
        <p:spPr bwMode="auto">
          <a:xfrm>
            <a:off x="228600" y="4054653"/>
            <a:ext cx="1219200" cy="701731"/>
          </a:xfrm>
          <a:prstGeom prst="rect">
            <a:avLst/>
          </a:prstGeom>
          <a:noFill/>
          <a:ln w="9525">
            <a:noFill/>
            <a:miter lim="800000"/>
            <a:headEnd/>
            <a:tailEnd/>
          </a:ln>
        </p:spPr>
        <p:txBody>
          <a:bodyPr wrap="square">
            <a:prstTxWarp prst="textNoShape">
              <a:avLst/>
            </a:prstTxWarp>
            <a:spAutoFit/>
          </a:bodyPr>
          <a:lstStyle/>
          <a:p>
            <a:pPr marL="342900" indent="-342900"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Spectral </a:t>
            </a:r>
          </a:p>
          <a:p>
            <a:pPr marL="342900" indent="-342900"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Windows</a:t>
            </a:r>
            <a:endParaRPr lang="en-US" sz="1800" dirty="0">
              <a:solidFill>
                <a:srgbClr val="000099"/>
              </a:solidFill>
              <a:latin typeface="Gill Sans MT" pitchFamily="1" charset="0"/>
              <a:ea typeface="Gill Sans" pitchFamily="1" charset="0"/>
              <a:cs typeface="Gill Sans" pitchFamily="1" charset="0"/>
            </a:endParaRPr>
          </a:p>
        </p:txBody>
      </p:sp>
      <p:sp>
        <p:nvSpPr>
          <p:cNvPr id="16" name="TextBox 10"/>
          <p:cNvSpPr txBox="1">
            <a:spLocks noChangeArrowheads="1"/>
          </p:cNvSpPr>
          <p:nvPr/>
        </p:nvSpPr>
        <p:spPr bwMode="auto">
          <a:xfrm>
            <a:off x="3657600" y="2057400"/>
            <a:ext cx="2286000" cy="369332"/>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Receiver Range</a:t>
            </a:r>
            <a:endParaRPr lang="en-US" sz="1800" dirty="0">
              <a:solidFill>
                <a:srgbClr val="000099"/>
              </a:solidFill>
              <a:latin typeface="Gill Sans MT" pitchFamily="1" charset="0"/>
              <a:ea typeface="Gill Sans" pitchFamily="1" charset="0"/>
              <a:cs typeface="Gill Sans" pitchFamily="1" charset="0"/>
            </a:endParaRPr>
          </a:p>
        </p:txBody>
      </p:sp>
      <p:sp>
        <p:nvSpPr>
          <p:cNvPr id="17" name="TextBox 10"/>
          <p:cNvSpPr txBox="1">
            <a:spLocks noChangeArrowheads="1"/>
          </p:cNvSpPr>
          <p:nvPr/>
        </p:nvSpPr>
        <p:spPr bwMode="auto">
          <a:xfrm>
            <a:off x="1553424" y="2057400"/>
            <a:ext cx="2286000" cy="369332"/>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Sideband Coverage</a:t>
            </a:r>
            <a:endParaRPr lang="en-US" sz="1800" dirty="0">
              <a:solidFill>
                <a:srgbClr val="000099"/>
              </a:solidFill>
              <a:latin typeface="Gill Sans MT" pitchFamily="1" charset="0"/>
              <a:ea typeface="Gill Sans" pitchFamily="1" charset="0"/>
              <a:cs typeface="Gill Sans" pitchFamily="1" charset="0"/>
            </a:endParaRPr>
          </a:p>
        </p:txBody>
      </p:sp>
      <p:sp>
        <p:nvSpPr>
          <p:cNvPr id="18" name="TextBox 10"/>
          <p:cNvSpPr txBox="1">
            <a:spLocks noChangeArrowheads="1"/>
          </p:cNvSpPr>
          <p:nvPr/>
        </p:nvSpPr>
        <p:spPr bwMode="auto">
          <a:xfrm>
            <a:off x="6553200" y="1905000"/>
            <a:ext cx="2286000" cy="646331"/>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Atmospheric Transmission</a:t>
            </a:r>
            <a:endParaRPr lang="en-US" sz="1800" dirty="0">
              <a:solidFill>
                <a:srgbClr val="000099"/>
              </a:solidFill>
              <a:latin typeface="Gill Sans MT" pitchFamily="1" charset="0"/>
              <a:ea typeface="Gill Sans" pitchFamily="1" charset="0"/>
              <a:cs typeface="Gill Sans" pitchFamily="1" charset="0"/>
            </a:endParaRPr>
          </a:p>
        </p:txBody>
      </p:sp>
      <p:cxnSp>
        <p:nvCxnSpPr>
          <p:cNvPr id="20" name="Straight Arrow Connector 19"/>
          <p:cNvCxnSpPr>
            <a:stCxn id="9" idx="3"/>
          </p:cNvCxnSpPr>
          <p:nvPr/>
        </p:nvCxnSpPr>
        <p:spPr bwMode="auto">
          <a:xfrm>
            <a:off x="1447800" y="4405519"/>
            <a:ext cx="1524000" cy="14081"/>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23" name="Straight Arrow Connector 22"/>
          <p:cNvCxnSpPr>
            <a:stCxn id="16" idx="2"/>
          </p:cNvCxnSpPr>
          <p:nvPr/>
        </p:nvCxnSpPr>
        <p:spPr bwMode="auto">
          <a:xfrm rot="5400000">
            <a:off x="4223266" y="3004066"/>
            <a:ext cx="1154668" cy="1588"/>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25" name="Straight Arrow Connector 24"/>
          <p:cNvCxnSpPr>
            <a:stCxn id="17" idx="2"/>
          </p:cNvCxnSpPr>
          <p:nvPr/>
        </p:nvCxnSpPr>
        <p:spPr bwMode="auto">
          <a:xfrm rot="16200000" flipH="1">
            <a:off x="2218678" y="2904478"/>
            <a:ext cx="1383268" cy="427776"/>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27" name="Straight Arrow Connector 26"/>
          <p:cNvCxnSpPr>
            <a:stCxn id="17" idx="2"/>
          </p:cNvCxnSpPr>
          <p:nvPr/>
        </p:nvCxnSpPr>
        <p:spPr bwMode="auto">
          <a:xfrm rot="16200000" flipH="1">
            <a:off x="2675878" y="2447278"/>
            <a:ext cx="1383268" cy="1342176"/>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29" name="Straight Arrow Connector 28"/>
          <p:cNvCxnSpPr>
            <a:stCxn id="18" idx="2"/>
          </p:cNvCxnSpPr>
          <p:nvPr/>
        </p:nvCxnSpPr>
        <p:spPr bwMode="auto">
          <a:xfrm rot="5400000">
            <a:off x="6571566" y="2532965"/>
            <a:ext cx="1106269" cy="11430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15"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6"/>
          <p:cNvSpPr>
            <a:spLocks/>
          </p:cNvSpPr>
          <p:nvPr/>
        </p:nvSpPr>
        <p:spPr bwMode="auto">
          <a:xfrm>
            <a:off x="381000" y="1143000"/>
            <a:ext cx="8382000" cy="4241800"/>
          </a:xfrm>
          <a:prstGeom prst="roundRect">
            <a:avLst>
              <a:gd name="adj" fmla="val 2889"/>
            </a:avLst>
          </a:prstGeom>
          <a:gradFill rotWithShape="0">
            <a:gsLst>
              <a:gs pos="0">
                <a:srgbClr val="E5EEFF"/>
              </a:gs>
              <a:gs pos="64999">
                <a:srgbClr val="BFD5FF"/>
              </a:gs>
              <a:gs pos="100000">
                <a:srgbClr val="A3C4FF"/>
              </a:gs>
            </a:gsLst>
            <a:lin ang="5400000" scaled="1"/>
          </a:gradFill>
          <a:ln w="9525" cap="flat">
            <a:solidFill>
              <a:srgbClr val="4A7EBB"/>
            </a:solidFill>
            <a:prstDash val="solid"/>
            <a:round/>
            <a:headEnd type="none" w="med" len="med"/>
            <a:tailEnd type="none" w="med" len="med"/>
          </a:ln>
          <a:effectLst>
            <a:outerShdw blurRad="38100" dist="25399" dir="5400000" algn="ctr" rotWithShape="0">
              <a:schemeClr val="bg2">
                <a:alpha val="37997"/>
              </a:schemeClr>
            </a:outerShdw>
          </a:effectLst>
        </p:spPr>
        <p:txBody>
          <a:bodyPr lIns="0" tIns="0" rIns="0" bIns="0"/>
          <a:lstStyle/>
          <a:p>
            <a:pPr>
              <a:defRPr/>
            </a:pPr>
            <a:endParaRPr lang="en-US" dirty="0">
              <a:ea typeface="ヒラギノ角ゴ ProN W3" charset="0"/>
              <a:cs typeface="ヒラギノ角ゴ ProN W3" charset="0"/>
            </a:endParaRPr>
          </a:p>
        </p:txBody>
      </p:sp>
      <p:sp>
        <p:nvSpPr>
          <p:cNvPr id="5121"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5122"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5123"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5124"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11" name="Rectangle 5"/>
          <p:cNvSpPr>
            <a:spLocks noGrp="1" noChangeArrowheads="1"/>
          </p:cNvSpPr>
          <p:nvPr>
            <p:ph type="title"/>
          </p:nvPr>
        </p:nvSpPr>
        <p:spPr>
          <a:xfrm>
            <a:off x="381000" y="0"/>
            <a:ext cx="8229600" cy="558800"/>
          </a:xfrm>
        </p:spPr>
        <p:txBody>
          <a:bodyPr rIns="0"/>
          <a:lstStyle/>
          <a:p>
            <a:pPr marL="0" indent="0" eaLnBrk="1" hangingPunct="1">
              <a:defRPr/>
            </a:pPr>
            <a:r>
              <a:rPr lang="en-US" dirty="0" smtClean="0">
                <a:solidFill>
                  <a:srgbClr val="A40800"/>
                </a:solidFill>
              </a:rPr>
              <a:t>Key Proposal Factors</a:t>
            </a:r>
          </a:p>
        </p:txBody>
      </p:sp>
      <p:sp>
        <p:nvSpPr>
          <p:cNvPr id="9" name="Rectangle 7"/>
          <p:cNvSpPr>
            <a:spLocks/>
          </p:cNvSpPr>
          <p:nvPr/>
        </p:nvSpPr>
        <p:spPr bwMode="auto">
          <a:xfrm>
            <a:off x="482600" y="1295400"/>
            <a:ext cx="8166100" cy="2895600"/>
          </a:xfrm>
          <a:prstGeom prst="rect">
            <a:avLst/>
          </a:prstGeom>
          <a:noFill/>
          <a:ln w="12700">
            <a:noFill/>
            <a:miter lim="800000"/>
            <a:headEnd/>
            <a:tailEnd/>
          </a:ln>
        </p:spPr>
        <p:txBody>
          <a:bodyPr lIns="190500" tIns="190500" rIns="192874" bIns="190500">
            <a:prstTxWarp prst="textNoShape">
              <a:avLst/>
            </a:prstTxWarp>
          </a:bodyPr>
          <a:lstStyle/>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Framework: Science Goals</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Spectral Setup</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a:t>
            </a:r>
            <a:r>
              <a:rPr lang="en-US" sz="2500" b="1" dirty="0" smtClean="0">
                <a:solidFill>
                  <a:schemeClr val="tx1"/>
                </a:solidFill>
                <a:latin typeface="Lucida Grande" charset="0"/>
                <a:ea typeface="ＭＳ Ｐゴシック" charset="-128"/>
                <a:sym typeface="Lucida Grande" charset="0"/>
              </a:rPr>
              <a:t>Spatial Setup</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Control and Performance Specifications</a:t>
            </a:r>
          </a:p>
          <a:p>
            <a:pPr marL="38100" indent="-38100">
              <a:lnSpc>
                <a:spcPct val="80000"/>
              </a:lnSpc>
              <a:spcBef>
                <a:spcPts val="563"/>
              </a:spcBef>
              <a:buClr>
                <a:srgbClr val="000000"/>
              </a:buClr>
              <a:buSzPct val="125000"/>
              <a:buFont typeface="Gill Sans" charset="0"/>
              <a:buChar char="•"/>
            </a:pPr>
            <a:endParaRPr lang="en-US" sz="2500" b="1"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b="1" dirty="0" smtClean="0">
                <a:solidFill>
                  <a:schemeClr val="tx1"/>
                </a:solidFill>
                <a:latin typeface="Lucida Grande" charset="0"/>
                <a:ea typeface="ＭＳ Ｐゴシック" charset="-128"/>
                <a:sym typeface="Lucida Grande" charset="0"/>
              </a:rPr>
              <a:t> </a:t>
            </a:r>
            <a:r>
              <a:rPr lang="en-US" sz="2500" dirty="0" smtClean="0">
                <a:solidFill>
                  <a:schemeClr val="tx1"/>
                </a:solidFill>
                <a:latin typeface="Lucida Grande" charset="0"/>
                <a:ea typeface="ＭＳ Ｐゴシック" charset="-128"/>
                <a:sym typeface="Lucida Grande" charset="0"/>
              </a:rPr>
              <a:t>Logistics</a:t>
            </a:r>
            <a:endParaRPr lang="en-US" sz="2500" b="1" dirty="0" smtClean="0">
              <a:solidFill>
                <a:schemeClr val="tx1"/>
              </a:solidFill>
              <a:latin typeface="Lucida Grande" charset="0"/>
              <a:ea typeface="ＭＳ Ｐゴシック" charset="-128"/>
              <a:sym typeface="Lucida Grande" charset="0"/>
            </a:endParaRPr>
          </a:p>
        </p:txBody>
      </p:sp>
      <p:sp>
        <p:nvSpPr>
          <p:cNvPr id="10"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ultipleFieldCenters.png"/>
          <p:cNvPicPr>
            <a:picLocks noChangeAspect="1"/>
          </p:cNvPicPr>
          <p:nvPr/>
        </p:nvPicPr>
        <p:blipFill>
          <a:blip r:embed="rId3"/>
          <a:stretch>
            <a:fillRect/>
          </a:stretch>
        </p:blipFill>
        <p:spPr>
          <a:xfrm>
            <a:off x="1600200" y="2590800"/>
            <a:ext cx="5943600" cy="2919803"/>
          </a:xfrm>
          <a:prstGeom prst="rect">
            <a:avLst/>
          </a:prstGeom>
        </p:spPr>
      </p:pic>
      <p:sp>
        <p:nvSpPr>
          <p:cNvPr id="90117" name="TextBox 19"/>
          <p:cNvSpPr txBox="1">
            <a:spLocks noChangeArrowheads="1"/>
          </p:cNvSpPr>
          <p:nvPr/>
        </p:nvSpPr>
        <p:spPr bwMode="auto">
          <a:xfrm>
            <a:off x="333375" y="533400"/>
            <a:ext cx="8440738" cy="1785104"/>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pitchFamily="1" charset="0"/>
              <a:buChar char="•"/>
            </a:pPr>
            <a:r>
              <a:rPr lang="en-US" sz="2000" b="1" dirty="0" smtClean="0">
                <a:solidFill>
                  <a:srgbClr val="000099"/>
                </a:solidFill>
                <a:latin typeface="Gill Sans MT" pitchFamily="1" charset="0"/>
                <a:ea typeface="Gill Sans" pitchFamily="1" charset="0"/>
                <a:cs typeface="Gill Sans" pitchFamily="1" charset="0"/>
              </a:rPr>
              <a:t>Single field</a:t>
            </a:r>
            <a:r>
              <a:rPr lang="en-US" sz="2000" dirty="0" smtClean="0">
                <a:solidFill>
                  <a:srgbClr val="000099"/>
                </a:solidFill>
                <a:latin typeface="Gill Sans MT" pitchFamily="1" charset="0"/>
                <a:ea typeface="Gill Sans" pitchFamily="1" charset="0"/>
                <a:cs typeface="Gill Sans" pitchFamily="1" charset="0"/>
              </a:rPr>
              <a:t/>
            </a:r>
            <a:br>
              <a:rPr lang="en-US" sz="2000"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15 individual fields in one Science Goal </a:t>
            </a:r>
            <a:r>
              <a:rPr lang="en-US" sz="1600" u="sng" cap="small" dirty="0" smtClean="0">
                <a:solidFill>
                  <a:srgbClr val="000099"/>
                </a:solidFill>
                <a:latin typeface="Gill Sans MT" pitchFamily="1" charset="0"/>
                <a:ea typeface="Gill Sans" pitchFamily="1" charset="0"/>
                <a:cs typeface="Gill Sans" pitchFamily="1" charset="0"/>
              </a:rPr>
              <a:t>if</a:t>
            </a:r>
            <a:r>
              <a:rPr lang="en-US" sz="1600" cap="small" dirty="0" smtClean="0">
                <a:solidFill>
                  <a:srgbClr val="000099"/>
                </a:solidFill>
                <a:latin typeface="Gill Sans MT" pitchFamily="1" charset="0"/>
                <a:ea typeface="Gill Sans" pitchFamily="1" charset="0"/>
                <a:cs typeface="Gill Sans" pitchFamily="1" charset="0"/>
              </a:rPr>
              <a:t> they are within 15°</a:t>
            </a:r>
            <a:br>
              <a:rPr lang="en-US" sz="1600" cap="small"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5 different velocities in each Science Goal</a:t>
            </a:r>
            <a:endParaRPr lang="en-US" sz="2000" dirty="0" smtClean="0">
              <a:solidFill>
                <a:srgbClr val="000099"/>
              </a:solidFill>
              <a:latin typeface="Gill Sans MT" pitchFamily="1" charset="0"/>
              <a:ea typeface="Gill Sans" pitchFamily="1" charset="0"/>
              <a:cs typeface="Gill Sans" pitchFamily="1" charset="0"/>
            </a:endParaRP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Mosaic</a:t>
            </a:r>
            <a:br>
              <a:rPr lang="en-US" sz="2000"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offsets are mosaics, mosaics Trade efficiency for imaging quality</a:t>
            </a:r>
            <a:br>
              <a:rPr lang="en-US" sz="1600" cap="small"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150 points (total: mosaic, offset) per proposal</a:t>
            </a:r>
          </a:p>
        </p:txBody>
      </p:sp>
      <p:sp>
        <p:nvSpPr>
          <p:cNvPr id="21" name="Title 9"/>
          <p:cNvSpPr>
            <a:spLocks noGrp="1"/>
          </p:cNvSpPr>
          <p:nvPr>
            <p:ph type="title"/>
          </p:nvPr>
        </p:nvSpPr>
        <p:spPr>
          <a:xfrm>
            <a:off x="457200" y="0"/>
            <a:ext cx="8229600" cy="558800"/>
          </a:xfrm>
        </p:spPr>
        <p:txBody>
          <a:bodyPr/>
          <a:lstStyle/>
          <a:p>
            <a:r>
              <a:rPr lang="en-US" dirty="0" smtClean="0"/>
              <a:t>Target Definition</a:t>
            </a:r>
            <a:endParaRPr lang="en-US" dirty="0"/>
          </a:p>
        </p:txBody>
      </p:sp>
      <p:cxnSp>
        <p:nvCxnSpPr>
          <p:cNvPr id="8" name="Straight Arrow Connector 7"/>
          <p:cNvCxnSpPr>
            <a:stCxn id="9" idx="0"/>
          </p:cNvCxnSpPr>
          <p:nvPr/>
        </p:nvCxnSpPr>
        <p:spPr bwMode="auto">
          <a:xfrm rot="16200000" flipV="1">
            <a:off x="5257800" y="3124200"/>
            <a:ext cx="2057400" cy="29718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9" name="TextBox 10"/>
          <p:cNvSpPr txBox="1">
            <a:spLocks noChangeArrowheads="1"/>
          </p:cNvSpPr>
          <p:nvPr/>
        </p:nvSpPr>
        <p:spPr bwMode="auto">
          <a:xfrm>
            <a:off x="6781800" y="5638800"/>
            <a:ext cx="1981200" cy="646331"/>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Multiple sources in one Science Goal</a:t>
            </a:r>
            <a:endParaRPr lang="en-US" sz="1800" dirty="0">
              <a:solidFill>
                <a:srgbClr val="000099"/>
              </a:solidFill>
              <a:latin typeface="Gill Sans MT" pitchFamily="1" charset="0"/>
              <a:ea typeface="Gill Sans" pitchFamily="1" charset="0"/>
              <a:cs typeface="Gill Sans" pitchFamily="1" charset="0"/>
            </a:endParaRPr>
          </a:p>
        </p:txBody>
      </p:sp>
      <p:sp>
        <p:nvSpPr>
          <p:cNvPr id="7"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7" name="TextBox 19"/>
          <p:cNvSpPr txBox="1">
            <a:spLocks noChangeArrowheads="1"/>
          </p:cNvSpPr>
          <p:nvPr/>
        </p:nvSpPr>
        <p:spPr bwMode="auto">
          <a:xfrm>
            <a:off x="333375" y="533400"/>
            <a:ext cx="8440738" cy="1785104"/>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Single field</a:t>
            </a:r>
            <a:br>
              <a:rPr lang="en-US" sz="2000"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15 individual fields in one Science Goal </a:t>
            </a:r>
            <a:r>
              <a:rPr lang="en-US" sz="1600" u="sng" cap="small" dirty="0" smtClean="0">
                <a:solidFill>
                  <a:srgbClr val="000099"/>
                </a:solidFill>
                <a:latin typeface="Gill Sans MT" pitchFamily="1" charset="0"/>
                <a:ea typeface="Gill Sans" pitchFamily="1" charset="0"/>
                <a:cs typeface="Gill Sans" pitchFamily="1" charset="0"/>
              </a:rPr>
              <a:t>if</a:t>
            </a:r>
            <a:r>
              <a:rPr lang="en-US" sz="1600" cap="small" dirty="0" smtClean="0">
                <a:solidFill>
                  <a:srgbClr val="000099"/>
                </a:solidFill>
                <a:latin typeface="Gill Sans MT" pitchFamily="1" charset="0"/>
                <a:ea typeface="Gill Sans" pitchFamily="1" charset="0"/>
                <a:cs typeface="Gill Sans" pitchFamily="1" charset="0"/>
              </a:rPr>
              <a:t> they are within 15°</a:t>
            </a:r>
            <a:br>
              <a:rPr lang="en-US" sz="1600" cap="small"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5 different velocities in each Science Goal</a:t>
            </a:r>
            <a:endParaRPr lang="en-US" sz="2000" dirty="0" smtClean="0">
              <a:solidFill>
                <a:srgbClr val="000099"/>
              </a:solidFill>
              <a:latin typeface="Gill Sans MT" pitchFamily="1" charset="0"/>
              <a:ea typeface="Gill Sans" pitchFamily="1" charset="0"/>
              <a:cs typeface="Gill Sans" pitchFamily="1" charset="0"/>
            </a:endParaRP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Mosaic</a:t>
            </a:r>
            <a:br>
              <a:rPr lang="en-US" sz="2000"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offsets are mosaics, mosaics trade efficiency for imaging quality</a:t>
            </a:r>
            <a:br>
              <a:rPr lang="en-US" sz="1600" cap="small"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150 points (total: mosaic, offset) per proposal</a:t>
            </a:r>
          </a:p>
        </p:txBody>
      </p:sp>
      <p:sp>
        <p:nvSpPr>
          <p:cNvPr id="21" name="Title 9"/>
          <p:cNvSpPr>
            <a:spLocks noGrp="1"/>
          </p:cNvSpPr>
          <p:nvPr>
            <p:ph type="title"/>
          </p:nvPr>
        </p:nvSpPr>
        <p:spPr>
          <a:xfrm>
            <a:off x="457200" y="0"/>
            <a:ext cx="8229600" cy="558800"/>
          </a:xfrm>
        </p:spPr>
        <p:txBody>
          <a:bodyPr/>
          <a:lstStyle/>
          <a:p>
            <a:r>
              <a:rPr lang="en-US" dirty="0" smtClean="0"/>
              <a:t>Target Definition</a:t>
            </a:r>
            <a:endParaRPr lang="en-US" dirty="0"/>
          </a:p>
        </p:txBody>
      </p:sp>
      <p:pic>
        <p:nvPicPr>
          <p:cNvPr id="10" name="Picture 9" descr="Rectangle Definition.png"/>
          <p:cNvPicPr>
            <a:picLocks noChangeAspect="1"/>
          </p:cNvPicPr>
          <p:nvPr/>
        </p:nvPicPr>
        <p:blipFill>
          <a:blip r:embed="rId3"/>
          <a:stretch>
            <a:fillRect/>
          </a:stretch>
        </p:blipFill>
        <p:spPr>
          <a:xfrm>
            <a:off x="3733800" y="3055526"/>
            <a:ext cx="5227455" cy="2430874"/>
          </a:xfrm>
          <a:prstGeom prst="rect">
            <a:avLst/>
          </a:prstGeom>
        </p:spPr>
      </p:pic>
      <p:pic>
        <p:nvPicPr>
          <p:cNvPr id="11" name="Picture 10" descr="Rectangular Field.png"/>
          <p:cNvPicPr>
            <a:picLocks noChangeAspect="1"/>
          </p:cNvPicPr>
          <p:nvPr/>
        </p:nvPicPr>
        <p:blipFill>
          <a:blip r:embed="rId4"/>
          <a:stretch>
            <a:fillRect/>
          </a:stretch>
        </p:blipFill>
        <p:spPr>
          <a:xfrm>
            <a:off x="380999" y="2514601"/>
            <a:ext cx="3233443" cy="3556000"/>
          </a:xfrm>
          <a:prstGeom prst="rect">
            <a:avLst/>
          </a:prstGeom>
        </p:spPr>
      </p:pic>
      <p:sp>
        <p:nvSpPr>
          <p:cNvPr id="6"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ctangular Field With Beams.png"/>
          <p:cNvPicPr>
            <a:picLocks noChangeAspect="1"/>
          </p:cNvPicPr>
          <p:nvPr/>
        </p:nvPicPr>
        <p:blipFill>
          <a:blip r:embed="rId3"/>
          <a:stretch>
            <a:fillRect/>
          </a:stretch>
        </p:blipFill>
        <p:spPr>
          <a:xfrm>
            <a:off x="381000" y="2514600"/>
            <a:ext cx="3227284" cy="3581400"/>
          </a:xfrm>
          <a:prstGeom prst="rect">
            <a:avLst/>
          </a:prstGeom>
        </p:spPr>
      </p:pic>
      <p:sp>
        <p:nvSpPr>
          <p:cNvPr id="90117" name="TextBox 19"/>
          <p:cNvSpPr txBox="1">
            <a:spLocks noChangeArrowheads="1"/>
          </p:cNvSpPr>
          <p:nvPr/>
        </p:nvSpPr>
        <p:spPr bwMode="auto">
          <a:xfrm>
            <a:off x="333375" y="533400"/>
            <a:ext cx="8440738" cy="1815882"/>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Single field</a:t>
            </a:r>
            <a:br>
              <a:rPr lang="en-US" sz="2000"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15 individual fields in one Science Goal </a:t>
            </a:r>
            <a:r>
              <a:rPr lang="en-US" sz="1600" u="sng" cap="small" dirty="0" smtClean="0">
                <a:solidFill>
                  <a:srgbClr val="000099"/>
                </a:solidFill>
                <a:latin typeface="Gill Sans MT" pitchFamily="1" charset="0"/>
                <a:ea typeface="Gill Sans" pitchFamily="1" charset="0"/>
                <a:cs typeface="Gill Sans" pitchFamily="1" charset="0"/>
              </a:rPr>
              <a:t>if</a:t>
            </a:r>
            <a:r>
              <a:rPr lang="en-US" sz="1600" cap="small" dirty="0" smtClean="0">
                <a:solidFill>
                  <a:srgbClr val="000099"/>
                </a:solidFill>
                <a:latin typeface="Gill Sans MT" pitchFamily="1" charset="0"/>
                <a:ea typeface="Gill Sans" pitchFamily="1" charset="0"/>
                <a:cs typeface="Gill Sans" pitchFamily="1" charset="0"/>
              </a:rPr>
              <a:t> they are within 15°</a:t>
            </a:r>
            <a:br>
              <a:rPr lang="en-US" sz="1600" cap="small"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5 different velocities in each Science Goal</a:t>
            </a:r>
            <a:endParaRPr lang="en-US" sz="2000" dirty="0" smtClean="0">
              <a:solidFill>
                <a:srgbClr val="000099"/>
              </a:solidFill>
              <a:latin typeface="Gill Sans MT" pitchFamily="1" charset="0"/>
              <a:ea typeface="Gill Sans" pitchFamily="1" charset="0"/>
              <a:cs typeface="Gill Sans" pitchFamily="1" charset="0"/>
            </a:endParaRP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Mosaic</a:t>
            </a:r>
            <a:br>
              <a:rPr lang="en-US" sz="2000"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offsets are mosaics, mosaics trade efficiency for imaging quality</a:t>
            </a:r>
            <a:br>
              <a:rPr lang="en-US" sz="1600" cap="small"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150 points (total: mosaic or offsets) per proposal</a:t>
            </a:r>
          </a:p>
        </p:txBody>
      </p:sp>
      <p:sp>
        <p:nvSpPr>
          <p:cNvPr id="21" name="Title 9"/>
          <p:cNvSpPr>
            <a:spLocks noGrp="1"/>
          </p:cNvSpPr>
          <p:nvPr>
            <p:ph type="title"/>
          </p:nvPr>
        </p:nvSpPr>
        <p:spPr>
          <a:xfrm>
            <a:off x="457200" y="0"/>
            <a:ext cx="8229600" cy="558800"/>
          </a:xfrm>
        </p:spPr>
        <p:txBody>
          <a:bodyPr/>
          <a:lstStyle/>
          <a:p>
            <a:r>
              <a:rPr lang="en-US" dirty="0" smtClean="0"/>
              <a:t>Target Definition</a:t>
            </a:r>
            <a:endParaRPr lang="en-US" dirty="0"/>
          </a:p>
        </p:txBody>
      </p:sp>
      <p:pic>
        <p:nvPicPr>
          <p:cNvPr id="10" name="Picture 9" descr="Rectangle Definition.png"/>
          <p:cNvPicPr>
            <a:picLocks noChangeAspect="1"/>
          </p:cNvPicPr>
          <p:nvPr/>
        </p:nvPicPr>
        <p:blipFill>
          <a:blip r:embed="rId4"/>
          <a:stretch>
            <a:fillRect/>
          </a:stretch>
        </p:blipFill>
        <p:spPr>
          <a:xfrm>
            <a:off x="3733800" y="3055526"/>
            <a:ext cx="5227455" cy="2430874"/>
          </a:xfrm>
          <a:prstGeom prst="rect">
            <a:avLst/>
          </a:prstGeom>
        </p:spPr>
      </p:pic>
      <p:cxnSp>
        <p:nvCxnSpPr>
          <p:cNvPr id="12" name="Straight Arrow Connector 11"/>
          <p:cNvCxnSpPr/>
          <p:nvPr/>
        </p:nvCxnSpPr>
        <p:spPr bwMode="auto">
          <a:xfrm rot="16200000" flipV="1">
            <a:off x="5867400" y="5410200"/>
            <a:ext cx="533400" cy="2286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13" name="TextBox 10"/>
          <p:cNvSpPr txBox="1">
            <a:spLocks noChangeArrowheads="1"/>
          </p:cNvSpPr>
          <p:nvPr/>
        </p:nvSpPr>
        <p:spPr bwMode="auto">
          <a:xfrm>
            <a:off x="5181600" y="5791200"/>
            <a:ext cx="2286000" cy="369332"/>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Number of Fields</a:t>
            </a:r>
            <a:endParaRPr lang="en-US" sz="1800" dirty="0">
              <a:solidFill>
                <a:srgbClr val="000099"/>
              </a:solidFill>
              <a:latin typeface="Gill Sans MT" pitchFamily="1" charset="0"/>
              <a:ea typeface="Gill Sans" pitchFamily="1" charset="0"/>
              <a:cs typeface="Gill Sans" pitchFamily="1" charset="0"/>
            </a:endParaRPr>
          </a:p>
        </p:txBody>
      </p:sp>
      <p:cxnSp>
        <p:nvCxnSpPr>
          <p:cNvPr id="15" name="Straight Arrow Connector 14"/>
          <p:cNvCxnSpPr/>
          <p:nvPr/>
        </p:nvCxnSpPr>
        <p:spPr bwMode="auto">
          <a:xfrm rot="5400000">
            <a:off x="6096000" y="3429000"/>
            <a:ext cx="1981200" cy="7620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17" name="TextBox 10"/>
          <p:cNvSpPr txBox="1">
            <a:spLocks noChangeArrowheads="1"/>
          </p:cNvSpPr>
          <p:nvPr/>
        </p:nvSpPr>
        <p:spPr bwMode="auto">
          <a:xfrm>
            <a:off x="6858000" y="2438400"/>
            <a:ext cx="1447800" cy="369332"/>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Field Spacing</a:t>
            </a:r>
            <a:endParaRPr lang="en-US" sz="1800" dirty="0">
              <a:solidFill>
                <a:srgbClr val="000099"/>
              </a:solidFill>
              <a:latin typeface="Gill Sans MT" pitchFamily="1" charset="0"/>
              <a:ea typeface="Gill Sans" pitchFamily="1" charset="0"/>
              <a:cs typeface="Gill Sans" pitchFamily="1" charset="0"/>
            </a:endParaRPr>
          </a:p>
        </p:txBody>
      </p:sp>
      <p:sp>
        <p:nvSpPr>
          <p:cNvPr id="18" name="TextBox 10"/>
          <p:cNvSpPr txBox="1">
            <a:spLocks noChangeArrowheads="1"/>
          </p:cNvSpPr>
          <p:nvPr/>
        </p:nvSpPr>
        <p:spPr bwMode="auto">
          <a:xfrm>
            <a:off x="4572000" y="2286000"/>
            <a:ext cx="1447800" cy="646331"/>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Orientation and Extent</a:t>
            </a:r>
            <a:endParaRPr lang="en-US" sz="1800" dirty="0">
              <a:solidFill>
                <a:srgbClr val="000099"/>
              </a:solidFill>
              <a:latin typeface="Gill Sans MT" pitchFamily="1" charset="0"/>
              <a:ea typeface="Gill Sans" pitchFamily="1" charset="0"/>
              <a:cs typeface="Gill Sans" pitchFamily="1" charset="0"/>
            </a:endParaRPr>
          </a:p>
        </p:txBody>
      </p:sp>
      <p:cxnSp>
        <p:nvCxnSpPr>
          <p:cNvPr id="20" name="Straight Arrow Connector 19"/>
          <p:cNvCxnSpPr>
            <a:stCxn id="18" idx="2"/>
          </p:cNvCxnSpPr>
          <p:nvPr/>
        </p:nvCxnSpPr>
        <p:spPr bwMode="auto">
          <a:xfrm rot="16200000" flipH="1">
            <a:off x="4952316" y="3275915"/>
            <a:ext cx="953869" cy="2667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14"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field_center.png"/>
          <p:cNvPicPr>
            <a:picLocks noChangeAspect="1"/>
          </p:cNvPicPr>
          <p:nvPr/>
        </p:nvPicPr>
        <p:blipFill>
          <a:blip r:embed="rId3"/>
          <a:stretch>
            <a:fillRect/>
          </a:stretch>
        </p:blipFill>
        <p:spPr>
          <a:xfrm>
            <a:off x="4572000" y="3733800"/>
            <a:ext cx="3568700" cy="1675796"/>
          </a:xfrm>
          <a:prstGeom prst="rect">
            <a:avLst/>
          </a:prstGeom>
        </p:spPr>
      </p:pic>
      <p:sp>
        <p:nvSpPr>
          <p:cNvPr id="90117" name="TextBox 19"/>
          <p:cNvSpPr txBox="1">
            <a:spLocks noChangeArrowheads="1"/>
          </p:cNvSpPr>
          <p:nvPr/>
        </p:nvSpPr>
        <p:spPr bwMode="auto">
          <a:xfrm>
            <a:off x="333375" y="533400"/>
            <a:ext cx="8440738" cy="1785104"/>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Single field</a:t>
            </a:r>
            <a:br>
              <a:rPr lang="en-US" sz="2000"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15 individual fields in one Science Goal </a:t>
            </a:r>
            <a:r>
              <a:rPr lang="en-US" sz="1600" u="sng" cap="small" dirty="0" smtClean="0">
                <a:solidFill>
                  <a:srgbClr val="000099"/>
                </a:solidFill>
                <a:latin typeface="Gill Sans MT" pitchFamily="1" charset="0"/>
                <a:ea typeface="Gill Sans" pitchFamily="1" charset="0"/>
                <a:cs typeface="Gill Sans" pitchFamily="1" charset="0"/>
              </a:rPr>
              <a:t>if</a:t>
            </a:r>
            <a:r>
              <a:rPr lang="en-US" sz="1600" cap="small" dirty="0" smtClean="0">
                <a:solidFill>
                  <a:srgbClr val="000099"/>
                </a:solidFill>
                <a:latin typeface="Gill Sans MT" pitchFamily="1" charset="0"/>
                <a:ea typeface="Gill Sans" pitchFamily="1" charset="0"/>
                <a:cs typeface="Gill Sans" pitchFamily="1" charset="0"/>
              </a:rPr>
              <a:t> they are within 15°</a:t>
            </a:r>
            <a:br>
              <a:rPr lang="en-US" sz="1600" cap="small"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5 different velocities in each Science Goal</a:t>
            </a:r>
            <a:endParaRPr lang="en-US" sz="2000" dirty="0" smtClean="0">
              <a:solidFill>
                <a:srgbClr val="000099"/>
              </a:solidFill>
              <a:latin typeface="Gill Sans MT" pitchFamily="1" charset="0"/>
              <a:ea typeface="Gill Sans" pitchFamily="1" charset="0"/>
              <a:cs typeface="Gill Sans" pitchFamily="1" charset="0"/>
            </a:endParaRP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Mosaic</a:t>
            </a:r>
            <a:br>
              <a:rPr lang="en-US" sz="2000" dirty="0" smtClean="0">
                <a:solidFill>
                  <a:srgbClr val="000099"/>
                </a:solidFill>
                <a:latin typeface="Gill Sans MT" pitchFamily="1" charset="0"/>
                <a:ea typeface="Gill Sans" pitchFamily="1" charset="0"/>
                <a:cs typeface="Gill Sans" pitchFamily="1" charset="0"/>
              </a:rPr>
            </a:br>
            <a:r>
              <a:rPr lang="en-US" sz="1600" b="1" cap="small" dirty="0" smtClean="0">
                <a:solidFill>
                  <a:srgbClr val="000099"/>
                </a:solidFill>
                <a:latin typeface="Gill Sans MT" pitchFamily="1" charset="0"/>
                <a:ea typeface="Gill Sans" pitchFamily="1" charset="0"/>
                <a:cs typeface="Gill Sans" pitchFamily="1" charset="0"/>
              </a:rPr>
              <a:t>offsets </a:t>
            </a:r>
            <a:r>
              <a:rPr lang="en-US" sz="1600" cap="small" dirty="0" smtClean="0">
                <a:solidFill>
                  <a:srgbClr val="000099"/>
                </a:solidFill>
                <a:latin typeface="Gill Sans MT" pitchFamily="1" charset="0"/>
                <a:ea typeface="Gill Sans" pitchFamily="1" charset="0"/>
                <a:cs typeface="Gill Sans" pitchFamily="1" charset="0"/>
              </a:rPr>
              <a:t>are mosaics, mosaics trade efficiency for imaging quality</a:t>
            </a:r>
            <a:br>
              <a:rPr lang="en-US" sz="1600" cap="small"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150 points (total: mosaic, </a:t>
            </a:r>
            <a:r>
              <a:rPr lang="en-US" sz="1600" b="1" cap="small" dirty="0" smtClean="0">
                <a:solidFill>
                  <a:srgbClr val="000099"/>
                </a:solidFill>
                <a:latin typeface="Gill Sans MT" pitchFamily="1" charset="0"/>
                <a:ea typeface="Gill Sans" pitchFamily="1" charset="0"/>
                <a:cs typeface="Gill Sans" pitchFamily="1" charset="0"/>
              </a:rPr>
              <a:t>offset</a:t>
            </a:r>
            <a:r>
              <a:rPr lang="en-US" sz="1600" cap="small" dirty="0" smtClean="0">
                <a:solidFill>
                  <a:srgbClr val="000099"/>
                </a:solidFill>
                <a:latin typeface="Gill Sans MT" pitchFamily="1" charset="0"/>
                <a:ea typeface="Gill Sans" pitchFamily="1" charset="0"/>
                <a:cs typeface="Gill Sans" pitchFamily="1" charset="0"/>
              </a:rPr>
              <a:t>) per proposal</a:t>
            </a:r>
          </a:p>
        </p:txBody>
      </p:sp>
      <p:sp>
        <p:nvSpPr>
          <p:cNvPr id="21" name="Title 9"/>
          <p:cNvSpPr>
            <a:spLocks noGrp="1"/>
          </p:cNvSpPr>
          <p:nvPr>
            <p:ph type="title"/>
          </p:nvPr>
        </p:nvSpPr>
        <p:spPr>
          <a:xfrm>
            <a:off x="457200" y="0"/>
            <a:ext cx="8229600" cy="558800"/>
          </a:xfrm>
        </p:spPr>
        <p:txBody>
          <a:bodyPr/>
          <a:lstStyle/>
          <a:p>
            <a:r>
              <a:rPr lang="en-US" dirty="0" smtClean="0"/>
              <a:t>Target Definition</a:t>
            </a:r>
            <a:endParaRPr lang="en-US" dirty="0"/>
          </a:p>
        </p:txBody>
      </p:sp>
      <p:cxnSp>
        <p:nvCxnSpPr>
          <p:cNvPr id="8" name="Straight Arrow Connector 7"/>
          <p:cNvCxnSpPr>
            <a:stCxn id="9" idx="0"/>
          </p:cNvCxnSpPr>
          <p:nvPr/>
        </p:nvCxnSpPr>
        <p:spPr bwMode="auto">
          <a:xfrm rot="16200000" flipV="1">
            <a:off x="7315200" y="4648200"/>
            <a:ext cx="685800" cy="9906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9" name="TextBox 10"/>
          <p:cNvSpPr txBox="1">
            <a:spLocks noChangeArrowheads="1"/>
          </p:cNvSpPr>
          <p:nvPr/>
        </p:nvSpPr>
        <p:spPr bwMode="auto">
          <a:xfrm>
            <a:off x="7162800" y="5486400"/>
            <a:ext cx="1981200" cy="646331"/>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Individual Offset Field Centers </a:t>
            </a:r>
            <a:endParaRPr lang="en-US" sz="1800" dirty="0">
              <a:solidFill>
                <a:srgbClr val="000099"/>
              </a:solidFill>
              <a:latin typeface="Gill Sans MT" pitchFamily="1" charset="0"/>
              <a:ea typeface="Gill Sans" pitchFamily="1" charset="0"/>
              <a:cs typeface="Gill Sans" pitchFamily="1" charset="0"/>
            </a:endParaRPr>
          </a:p>
        </p:txBody>
      </p:sp>
      <p:pic>
        <p:nvPicPr>
          <p:cNvPr id="13" name="Picture 12" descr="field_center_illustrate.png"/>
          <p:cNvPicPr>
            <a:picLocks noChangeAspect="1"/>
          </p:cNvPicPr>
          <p:nvPr/>
        </p:nvPicPr>
        <p:blipFill>
          <a:blip r:embed="rId4"/>
          <a:stretch>
            <a:fillRect/>
          </a:stretch>
        </p:blipFill>
        <p:spPr>
          <a:xfrm>
            <a:off x="685800" y="2514600"/>
            <a:ext cx="3138762" cy="3219450"/>
          </a:xfrm>
          <a:prstGeom prst="rect">
            <a:avLst/>
          </a:prstGeom>
        </p:spPr>
      </p:pic>
      <p:sp>
        <p:nvSpPr>
          <p:cNvPr id="10"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6"/>
          <p:cNvSpPr>
            <a:spLocks/>
          </p:cNvSpPr>
          <p:nvPr/>
        </p:nvSpPr>
        <p:spPr bwMode="auto">
          <a:xfrm>
            <a:off x="381000" y="1143000"/>
            <a:ext cx="8382000" cy="4241800"/>
          </a:xfrm>
          <a:prstGeom prst="roundRect">
            <a:avLst>
              <a:gd name="adj" fmla="val 2889"/>
            </a:avLst>
          </a:prstGeom>
          <a:gradFill rotWithShape="0">
            <a:gsLst>
              <a:gs pos="0">
                <a:srgbClr val="E5EEFF"/>
              </a:gs>
              <a:gs pos="64999">
                <a:srgbClr val="BFD5FF"/>
              </a:gs>
              <a:gs pos="100000">
                <a:srgbClr val="A3C4FF"/>
              </a:gs>
            </a:gsLst>
            <a:lin ang="5400000" scaled="1"/>
          </a:gradFill>
          <a:ln w="9525" cap="flat">
            <a:solidFill>
              <a:srgbClr val="4A7EBB"/>
            </a:solidFill>
            <a:prstDash val="solid"/>
            <a:round/>
            <a:headEnd type="none" w="med" len="med"/>
            <a:tailEnd type="none" w="med" len="med"/>
          </a:ln>
          <a:effectLst>
            <a:outerShdw blurRad="38100" dist="25399" dir="5400000" algn="ctr" rotWithShape="0">
              <a:schemeClr val="bg2">
                <a:alpha val="37997"/>
              </a:schemeClr>
            </a:outerShdw>
          </a:effectLst>
        </p:spPr>
        <p:txBody>
          <a:bodyPr lIns="0" tIns="0" rIns="0" bIns="0"/>
          <a:lstStyle/>
          <a:p>
            <a:pPr>
              <a:defRPr/>
            </a:pPr>
            <a:endParaRPr lang="en-US" dirty="0">
              <a:ea typeface="ヒラギノ角ゴ ProN W3" charset="0"/>
              <a:cs typeface="ヒラギノ角ゴ ProN W3" charset="0"/>
            </a:endParaRPr>
          </a:p>
        </p:txBody>
      </p:sp>
      <p:sp>
        <p:nvSpPr>
          <p:cNvPr id="5121"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5122"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5123"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5124"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11" name="Rectangle 5"/>
          <p:cNvSpPr>
            <a:spLocks noGrp="1" noChangeArrowheads="1"/>
          </p:cNvSpPr>
          <p:nvPr>
            <p:ph type="title"/>
          </p:nvPr>
        </p:nvSpPr>
        <p:spPr>
          <a:xfrm>
            <a:off x="381000" y="0"/>
            <a:ext cx="8229600" cy="558800"/>
          </a:xfrm>
        </p:spPr>
        <p:txBody>
          <a:bodyPr rIns="0"/>
          <a:lstStyle/>
          <a:p>
            <a:pPr marL="0" indent="0" eaLnBrk="1" hangingPunct="1">
              <a:defRPr/>
            </a:pPr>
            <a:r>
              <a:rPr lang="en-US" dirty="0" smtClean="0">
                <a:solidFill>
                  <a:srgbClr val="A40800"/>
                </a:solidFill>
              </a:rPr>
              <a:t>Key Proposal Factors</a:t>
            </a:r>
          </a:p>
        </p:txBody>
      </p:sp>
      <p:sp>
        <p:nvSpPr>
          <p:cNvPr id="9" name="Rectangle 7"/>
          <p:cNvSpPr>
            <a:spLocks/>
          </p:cNvSpPr>
          <p:nvPr/>
        </p:nvSpPr>
        <p:spPr bwMode="auto">
          <a:xfrm>
            <a:off x="482600" y="1295400"/>
            <a:ext cx="8166100" cy="2895600"/>
          </a:xfrm>
          <a:prstGeom prst="rect">
            <a:avLst/>
          </a:prstGeom>
          <a:noFill/>
          <a:ln w="12700">
            <a:noFill/>
            <a:miter lim="800000"/>
            <a:headEnd/>
            <a:tailEnd/>
          </a:ln>
        </p:spPr>
        <p:txBody>
          <a:bodyPr lIns="190500" tIns="190500" rIns="192874" bIns="190500">
            <a:prstTxWarp prst="textNoShape">
              <a:avLst/>
            </a:prstTxWarp>
          </a:bodyPr>
          <a:lstStyle/>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Framework: Science Goals</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Spectral Setup</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Spatial Setup</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a:t>
            </a:r>
            <a:r>
              <a:rPr lang="en-US" sz="2500" b="1" dirty="0" smtClean="0">
                <a:solidFill>
                  <a:schemeClr val="tx1"/>
                </a:solidFill>
                <a:latin typeface="Lucida Grande" charset="0"/>
                <a:ea typeface="ＭＳ Ｐゴシック" charset="-128"/>
                <a:sym typeface="Lucida Grande" charset="0"/>
              </a:rPr>
              <a:t>Control and Performance Specifications</a:t>
            </a:r>
          </a:p>
          <a:p>
            <a:pPr marL="38100" indent="-38100">
              <a:lnSpc>
                <a:spcPct val="80000"/>
              </a:lnSpc>
              <a:spcBef>
                <a:spcPts val="563"/>
              </a:spcBef>
              <a:buClr>
                <a:srgbClr val="000000"/>
              </a:buClr>
              <a:buSzPct val="125000"/>
              <a:buFont typeface="Gill Sans" charset="0"/>
              <a:buChar char="•"/>
            </a:pPr>
            <a:endParaRPr lang="en-US" sz="2500" b="1"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b="1" dirty="0" smtClean="0">
                <a:solidFill>
                  <a:schemeClr val="tx1"/>
                </a:solidFill>
                <a:latin typeface="Lucida Grande" charset="0"/>
                <a:ea typeface="ＭＳ Ｐゴシック" charset="-128"/>
                <a:sym typeface="Lucida Grande" charset="0"/>
              </a:rPr>
              <a:t> </a:t>
            </a:r>
            <a:r>
              <a:rPr lang="en-US" sz="2500" dirty="0" smtClean="0">
                <a:solidFill>
                  <a:schemeClr val="tx1"/>
                </a:solidFill>
                <a:latin typeface="Lucida Grande" charset="0"/>
                <a:ea typeface="ＭＳ Ｐゴシック" charset="-128"/>
                <a:sym typeface="Lucida Grande" charset="0"/>
              </a:rPr>
              <a:t>Logistics</a:t>
            </a:r>
            <a:endParaRPr lang="en-US" sz="2500" b="1" dirty="0" smtClean="0">
              <a:solidFill>
                <a:schemeClr val="tx1"/>
              </a:solidFill>
              <a:latin typeface="Lucida Grande" charset="0"/>
              <a:ea typeface="ＭＳ Ｐゴシック" charset="-128"/>
              <a:sym typeface="Lucida Grande" charset="0"/>
            </a:endParaRPr>
          </a:p>
        </p:txBody>
      </p:sp>
      <p:sp>
        <p:nvSpPr>
          <p:cNvPr id="10"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Control and Performance</a:t>
            </a:r>
          </a:p>
        </p:txBody>
      </p:sp>
      <p:sp>
        <p:nvSpPr>
          <p:cNvPr id="22534" name="Rectangle 6"/>
          <p:cNvSpPr>
            <a:spLocks noGrp="1" noChangeArrowheads="1"/>
          </p:cNvSpPr>
          <p:nvPr>
            <p:ph type="body" idx="1"/>
          </p:nvPr>
        </p:nvSpPr>
        <p:spPr>
          <a:xfrm>
            <a:off x="457200" y="1676400"/>
            <a:ext cx="8229600" cy="3352800"/>
          </a:xfrm>
        </p:spPr>
        <p:txBody>
          <a:bodyPr rIns="132080"/>
          <a:lstStyle/>
          <a:p>
            <a:pPr eaLnBrk="1" hangingPunct="1">
              <a:buClrTx/>
            </a:pPr>
            <a:r>
              <a:rPr lang="en-US" dirty="0" smtClean="0"/>
              <a:t>Target angular resolution</a:t>
            </a:r>
            <a:br>
              <a:rPr lang="en-US" dirty="0" smtClean="0"/>
            </a:br>
            <a:r>
              <a:rPr lang="en-US" sz="1600" cap="small" dirty="0" smtClean="0"/>
              <a:t>Constrains telescope configuration allowed when data are taken</a:t>
            </a:r>
          </a:p>
          <a:p>
            <a:pPr eaLnBrk="1" hangingPunct="1">
              <a:buClrTx/>
              <a:buNone/>
            </a:pPr>
            <a:endParaRPr lang="en-US" dirty="0" smtClean="0"/>
          </a:p>
          <a:p>
            <a:pPr eaLnBrk="1" hangingPunct="1">
              <a:buClrTx/>
            </a:pPr>
            <a:r>
              <a:rPr lang="en-US" dirty="0" smtClean="0"/>
              <a:t>Target RMS noise</a:t>
            </a:r>
            <a:br>
              <a:rPr lang="en-US" dirty="0" smtClean="0"/>
            </a:br>
            <a:r>
              <a:rPr lang="en-US" cap="small" dirty="0" smtClean="0"/>
              <a:t>for a </a:t>
            </a:r>
            <a:r>
              <a:rPr lang="en-US" cap="small" dirty="0" err="1" smtClean="0"/>
              <a:t>fiducial</a:t>
            </a:r>
            <a:r>
              <a:rPr lang="en-US" cap="small" dirty="0" smtClean="0"/>
              <a:t> frequency and bandwidth (both user specified)</a:t>
            </a:r>
            <a:endParaRPr lang="en-US" b="1" cap="small" dirty="0" smtClean="0"/>
          </a:p>
          <a:p>
            <a:pPr eaLnBrk="1" hangingPunct="1">
              <a:buClrTx/>
              <a:buNone/>
            </a:pPr>
            <a:endParaRPr lang="en-US" dirty="0" smtClean="0"/>
          </a:p>
          <a:p>
            <a:pPr eaLnBrk="1" hangingPunct="1">
              <a:buClrTx/>
            </a:pPr>
            <a:r>
              <a:rPr lang="en-US" dirty="0" smtClean="0"/>
              <a:t>Request for ACA observations</a:t>
            </a:r>
            <a:br>
              <a:rPr lang="en-US" dirty="0" smtClean="0"/>
            </a:br>
            <a:r>
              <a:rPr lang="en-US" sz="1600" cap="small" dirty="0" smtClean="0"/>
              <a:t>Largest angular scale + target angular resolution will recommend</a:t>
            </a:r>
            <a:endParaRPr lang="en-US" sz="1600" dirty="0" smtClean="0"/>
          </a:p>
        </p:txBody>
      </p:sp>
      <p:sp>
        <p:nvSpPr>
          <p:cNvPr id="8"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Sensitivity</a:t>
            </a:r>
          </a:p>
        </p:txBody>
      </p:sp>
      <p:sp>
        <p:nvSpPr>
          <p:cNvPr id="22534" name="Rectangle 6"/>
          <p:cNvSpPr>
            <a:spLocks noGrp="1" noChangeArrowheads="1"/>
          </p:cNvSpPr>
          <p:nvPr>
            <p:ph type="body" idx="1"/>
          </p:nvPr>
        </p:nvSpPr>
        <p:spPr>
          <a:xfrm>
            <a:off x="457200" y="685800"/>
            <a:ext cx="8229600" cy="4572000"/>
          </a:xfrm>
        </p:spPr>
        <p:txBody>
          <a:bodyPr rIns="132080"/>
          <a:lstStyle/>
          <a:p>
            <a:pPr eaLnBrk="1" hangingPunct="1">
              <a:buClrTx/>
            </a:pPr>
            <a:r>
              <a:rPr lang="en-US" dirty="0" smtClean="0"/>
              <a:t>Target RMS noise</a:t>
            </a:r>
            <a:br>
              <a:rPr lang="en-US" dirty="0" smtClean="0"/>
            </a:br>
            <a:r>
              <a:rPr lang="en-US" sz="1600" cap="small" dirty="0" smtClean="0"/>
              <a:t>for a </a:t>
            </a:r>
            <a:r>
              <a:rPr lang="en-US" sz="1600" cap="small" dirty="0" err="1" smtClean="0"/>
              <a:t>fiducial</a:t>
            </a:r>
            <a:r>
              <a:rPr lang="en-US" sz="1600" cap="small" dirty="0" smtClean="0"/>
              <a:t> frequency and bandwidth (both user selected)</a:t>
            </a:r>
            <a:endParaRPr lang="en-US" sz="1600" b="1" cap="small" dirty="0" smtClean="0"/>
          </a:p>
        </p:txBody>
      </p:sp>
      <p:pic>
        <p:nvPicPr>
          <p:cNvPr id="8" name="Picture 7" descr="Sensitivity Calculator.png"/>
          <p:cNvPicPr>
            <a:picLocks noChangeAspect="1"/>
          </p:cNvPicPr>
          <p:nvPr/>
        </p:nvPicPr>
        <p:blipFill>
          <a:blip r:embed="rId4"/>
          <a:stretch>
            <a:fillRect/>
          </a:stretch>
        </p:blipFill>
        <p:spPr>
          <a:xfrm>
            <a:off x="1905000" y="1524000"/>
            <a:ext cx="5334000" cy="4676913"/>
          </a:xfrm>
          <a:prstGeom prst="rect">
            <a:avLst/>
          </a:prstGeom>
        </p:spPr>
      </p:pic>
      <p:sp>
        <p:nvSpPr>
          <p:cNvPr id="9"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Sensitivity</a:t>
            </a:r>
          </a:p>
        </p:txBody>
      </p:sp>
      <p:sp>
        <p:nvSpPr>
          <p:cNvPr id="22534" name="Rectangle 6"/>
          <p:cNvSpPr>
            <a:spLocks noGrp="1" noChangeArrowheads="1"/>
          </p:cNvSpPr>
          <p:nvPr>
            <p:ph type="body" idx="1"/>
          </p:nvPr>
        </p:nvSpPr>
        <p:spPr>
          <a:xfrm>
            <a:off x="457200" y="685800"/>
            <a:ext cx="8229600" cy="4572000"/>
          </a:xfrm>
        </p:spPr>
        <p:txBody>
          <a:bodyPr rIns="132080"/>
          <a:lstStyle/>
          <a:p>
            <a:pPr eaLnBrk="1" hangingPunct="1">
              <a:buClrTx/>
            </a:pPr>
            <a:r>
              <a:rPr lang="en-US" dirty="0" smtClean="0"/>
              <a:t>Target RMS noise</a:t>
            </a:r>
            <a:br>
              <a:rPr lang="en-US" dirty="0" smtClean="0"/>
            </a:br>
            <a:r>
              <a:rPr lang="en-US" sz="1600" cap="small" dirty="0" smtClean="0"/>
              <a:t>for a </a:t>
            </a:r>
            <a:r>
              <a:rPr lang="en-US" sz="1600" cap="small" dirty="0" err="1" smtClean="0"/>
              <a:t>fiducial</a:t>
            </a:r>
            <a:r>
              <a:rPr lang="en-US" sz="1600" cap="small" dirty="0" smtClean="0"/>
              <a:t> frequency and bandwidth (both user selected)</a:t>
            </a:r>
            <a:endParaRPr lang="en-US" sz="1600" b="1" cap="small" dirty="0" smtClean="0"/>
          </a:p>
        </p:txBody>
      </p:sp>
      <p:pic>
        <p:nvPicPr>
          <p:cNvPr id="8" name="Picture 7" descr="Sensitivity Calculator.png"/>
          <p:cNvPicPr>
            <a:picLocks noChangeAspect="1"/>
          </p:cNvPicPr>
          <p:nvPr/>
        </p:nvPicPr>
        <p:blipFill>
          <a:blip r:embed="rId4"/>
          <a:stretch>
            <a:fillRect/>
          </a:stretch>
        </p:blipFill>
        <p:spPr>
          <a:xfrm>
            <a:off x="1905000" y="1524000"/>
            <a:ext cx="5334000" cy="4676913"/>
          </a:xfrm>
          <a:prstGeom prst="rect">
            <a:avLst/>
          </a:prstGeom>
        </p:spPr>
      </p:pic>
      <p:sp>
        <p:nvSpPr>
          <p:cNvPr id="9" name="TextBox 10"/>
          <p:cNvSpPr txBox="1">
            <a:spLocks noChangeArrowheads="1"/>
          </p:cNvSpPr>
          <p:nvPr/>
        </p:nvSpPr>
        <p:spPr bwMode="auto">
          <a:xfrm>
            <a:off x="7467600" y="1371600"/>
            <a:ext cx="1143000" cy="646331"/>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err="1" smtClean="0">
                <a:solidFill>
                  <a:srgbClr val="000099"/>
                </a:solidFill>
                <a:latin typeface="Gill Sans MT" pitchFamily="1" charset="0"/>
                <a:ea typeface="Gill Sans" pitchFamily="1" charset="0"/>
                <a:cs typeface="Gill Sans" pitchFamily="1" charset="0"/>
              </a:rPr>
              <a:t>Fiducial</a:t>
            </a:r>
            <a:r>
              <a:rPr lang="en-US" sz="1800" dirty="0" smtClean="0">
                <a:solidFill>
                  <a:srgbClr val="000099"/>
                </a:solidFill>
                <a:latin typeface="Gill Sans MT" pitchFamily="1" charset="0"/>
                <a:ea typeface="Gill Sans" pitchFamily="1" charset="0"/>
                <a:cs typeface="Gill Sans" pitchFamily="1" charset="0"/>
              </a:rPr>
              <a:t> Frequency</a:t>
            </a:r>
            <a:endParaRPr lang="en-US" sz="1800" dirty="0">
              <a:solidFill>
                <a:srgbClr val="000099"/>
              </a:solidFill>
              <a:latin typeface="Gill Sans MT" pitchFamily="1" charset="0"/>
              <a:ea typeface="Gill Sans" pitchFamily="1" charset="0"/>
              <a:cs typeface="Gill Sans" pitchFamily="1" charset="0"/>
            </a:endParaRPr>
          </a:p>
        </p:txBody>
      </p:sp>
      <p:sp>
        <p:nvSpPr>
          <p:cNvPr id="10" name="TextBox 10"/>
          <p:cNvSpPr txBox="1">
            <a:spLocks noChangeArrowheads="1"/>
          </p:cNvSpPr>
          <p:nvPr/>
        </p:nvSpPr>
        <p:spPr bwMode="auto">
          <a:xfrm>
            <a:off x="7467600" y="2286000"/>
            <a:ext cx="1219200" cy="701731"/>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err="1" smtClean="0">
                <a:solidFill>
                  <a:srgbClr val="000099"/>
                </a:solidFill>
                <a:latin typeface="Gill Sans MT" pitchFamily="1" charset="0"/>
                <a:ea typeface="Gill Sans" pitchFamily="1" charset="0"/>
                <a:cs typeface="Gill Sans" pitchFamily="1" charset="0"/>
              </a:rPr>
              <a:t>Fiducial</a:t>
            </a:r>
            <a:endParaRPr lang="en-US" sz="1800" dirty="0" smtClean="0">
              <a:solidFill>
                <a:srgbClr val="000099"/>
              </a:solidFill>
              <a:latin typeface="Gill Sans MT" pitchFamily="1" charset="0"/>
              <a:ea typeface="Gill Sans" pitchFamily="1" charset="0"/>
              <a:cs typeface="Gill Sans" pitchFamily="1" charset="0"/>
            </a:endParaRPr>
          </a:p>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Bandwidth</a:t>
            </a:r>
            <a:endParaRPr lang="en-US" sz="1800" dirty="0">
              <a:solidFill>
                <a:srgbClr val="000099"/>
              </a:solidFill>
              <a:latin typeface="Gill Sans MT" pitchFamily="1" charset="0"/>
              <a:ea typeface="Gill Sans" pitchFamily="1" charset="0"/>
              <a:cs typeface="Gill Sans" pitchFamily="1" charset="0"/>
            </a:endParaRPr>
          </a:p>
        </p:txBody>
      </p:sp>
      <p:sp>
        <p:nvSpPr>
          <p:cNvPr id="11" name="TextBox 10"/>
          <p:cNvSpPr txBox="1">
            <a:spLocks noChangeArrowheads="1"/>
          </p:cNvSpPr>
          <p:nvPr/>
        </p:nvSpPr>
        <p:spPr bwMode="auto">
          <a:xfrm>
            <a:off x="228600" y="2514600"/>
            <a:ext cx="1371600" cy="701731"/>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Cycle 1</a:t>
            </a:r>
          </a:p>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Capabilities</a:t>
            </a:r>
            <a:endParaRPr lang="en-US" sz="1800" dirty="0">
              <a:solidFill>
                <a:srgbClr val="000099"/>
              </a:solidFill>
              <a:latin typeface="Gill Sans MT" pitchFamily="1" charset="0"/>
              <a:ea typeface="Gill Sans" pitchFamily="1" charset="0"/>
              <a:cs typeface="Gill Sans" pitchFamily="1" charset="0"/>
            </a:endParaRPr>
          </a:p>
        </p:txBody>
      </p:sp>
      <p:cxnSp>
        <p:nvCxnSpPr>
          <p:cNvPr id="15" name="Straight Arrow Connector 14"/>
          <p:cNvCxnSpPr>
            <a:stCxn id="9" idx="1"/>
          </p:cNvCxnSpPr>
          <p:nvPr/>
        </p:nvCxnSpPr>
        <p:spPr bwMode="auto">
          <a:xfrm rot="10800000" flipV="1">
            <a:off x="6248400" y="1694766"/>
            <a:ext cx="1219200" cy="591234"/>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18" name="Straight Arrow Connector 17"/>
          <p:cNvCxnSpPr>
            <a:stCxn id="10" idx="1"/>
          </p:cNvCxnSpPr>
          <p:nvPr/>
        </p:nvCxnSpPr>
        <p:spPr bwMode="auto">
          <a:xfrm rot="10800000">
            <a:off x="6248400" y="2514600"/>
            <a:ext cx="1219200" cy="122266"/>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24" name="Straight Arrow Connector 23"/>
          <p:cNvCxnSpPr>
            <a:stCxn id="11" idx="3"/>
          </p:cNvCxnSpPr>
          <p:nvPr/>
        </p:nvCxnSpPr>
        <p:spPr bwMode="auto">
          <a:xfrm>
            <a:off x="1600200" y="2865466"/>
            <a:ext cx="914400" cy="563534"/>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16"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6146"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6147"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6148"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6149" name="Rectangle 5"/>
          <p:cNvSpPr>
            <a:spLocks noGrp="1" noChangeArrowheads="1"/>
          </p:cNvSpPr>
          <p:nvPr>
            <p:ph type="title"/>
          </p:nvPr>
        </p:nvSpPr>
        <p:spPr>
          <a:xfrm>
            <a:off x="381000" y="0"/>
            <a:ext cx="8229600" cy="558800"/>
          </a:xfrm>
        </p:spPr>
        <p:txBody>
          <a:bodyPr rIns="81279"/>
          <a:lstStyle/>
          <a:p>
            <a:pPr indent="0" eaLnBrk="1" hangingPunct="1">
              <a:defRPr/>
            </a:pPr>
            <a:r>
              <a:rPr lang="en-US" dirty="0" smtClean="0"/>
              <a:t>ALMA Basics</a:t>
            </a:r>
          </a:p>
        </p:txBody>
      </p:sp>
      <p:sp>
        <p:nvSpPr>
          <p:cNvPr id="6150" name="Rectangle 6"/>
          <p:cNvSpPr>
            <a:spLocks/>
          </p:cNvSpPr>
          <p:nvPr/>
        </p:nvSpPr>
        <p:spPr bwMode="auto">
          <a:xfrm>
            <a:off x="381000" y="838200"/>
            <a:ext cx="5829300" cy="4572000"/>
          </a:xfrm>
          <a:prstGeom prst="rect">
            <a:avLst/>
          </a:prstGeom>
          <a:noFill/>
          <a:ln w="38100">
            <a:noFill/>
            <a:miter lim="800000"/>
            <a:headEnd/>
            <a:tailEnd/>
          </a:ln>
        </p:spPr>
        <p:txBody>
          <a:bodyPr lIns="0" tIns="0" rIns="40639" bIns="0">
            <a:prstTxWarp prst="textNoShape">
              <a:avLst/>
            </a:prstTxWarp>
          </a:bodyPr>
          <a:lstStyle/>
          <a:p>
            <a:pPr marL="273050" indent="-173038">
              <a:buClr>
                <a:srgbClr val="000000"/>
              </a:buClr>
              <a:buSzPct val="100000"/>
              <a:buFont typeface="Gill Sans" charset="0"/>
              <a:buChar char="•"/>
            </a:pPr>
            <a:r>
              <a:rPr lang="en-US" sz="2000" dirty="0" smtClean="0">
                <a:solidFill>
                  <a:schemeClr val="tx1"/>
                </a:solidFill>
                <a:latin typeface="Gill Sans" charset="0"/>
                <a:ea typeface="ＭＳ Ｐゴシック" charset="-128"/>
                <a:sym typeface="Gill Sans" charset="0"/>
              </a:rPr>
              <a:t>Global partnership (shared cost ~1.3 billion 2006$):</a:t>
            </a:r>
          </a:p>
          <a:p>
            <a:pPr marL="730250" lvl="1" indent="-173038"/>
            <a:r>
              <a:rPr lang="en-US" sz="2000" dirty="0">
                <a:solidFill>
                  <a:srgbClr val="000099"/>
                </a:solidFill>
                <a:latin typeface="Gill Sans" charset="0"/>
                <a:ea typeface="ＭＳ Ｐゴシック" charset="-128"/>
                <a:sym typeface="Gill Sans" charset="0"/>
              </a:rPr>
              <a:t>North America (US, Canada, Taiwan)</a:t>
            </a:r>
          </a:p>
          <a:p>
            <a:pPr marL="730250" lvl="1" indent="-173038"/>
            <a:r>
              <a:rPr lang="en-US" sz="2000" dirty="0">
                <a:solidFill>
                  <a:srgbClr val="000099"/>
                </a:solidFill>
                <a:latin typeface="Gill Sans" charset="0"/>
                <a:ea typeface="ＭＳ Ｐゴシック" charset="-128"/>
                <a:sym typeface="Gill Sans" charset="0"/>
              </a:rPr>
              <a:t>Europe (ESO)</a:t>
            </a:r>
          </a:p>
          <a:p>
            <a:pPr marL="730250" lvl="1" indent="-173038"/>
            <a:r>
              <a:rPr lang="en-US" sz="2000" dirty="0">
                <a:solidFill>
                  <a:srgbClr val="000099"/>
                </a:solidFill>
                <a:latin typeface="Gill Sans" charset="0"/>
                <a:ea typeface="ＭＳ Ｐゴシック" charset="-128"/>
                <a:sym typeface="Gill Sans" charset="0"/>
              </a:rPr>
              <a:t>East Asia (</a:t>
            </a:r>
            <a:r>
              <a:rPr lang="en-US" sz="2000" dirty="0" err="1">
                <a:solidFill>
                  <a:srgbClr val="000099"/>
                </a:solidFill>
                <a:latin typeface="Gill Sans" charset="0"/>
                <a:ea typeface="ＭＳ Ｐゴシック" charset="-128"/>
                <a:sym typeface="Gill Sans" charset="0"/>
              </a:rPr>
              <a:t>Japan,Taiwan</a:t>
            </a:r>
            <a:r>
              <a:rPr lang="en-US" sz="2000" dirty="0">
                <a:solidFill>
                  <a:srgbClr val="000099"/>
                </a:solidFill>
                <a:latin typeface="Gill Sans" charset="0"/>
                <a:ea typeface="ＭＳ Ｐゴシック" charset="-128"/>
                <a:sym typeface="Gill Sans" charset="0"/>
              </a:rPr>
              <a:t>)</a:t>
            </a:r>
          </a:p>
          <a:p>
            <a:pPr marL="730250" lvl="1" indent="-173038"/>
            <a:r>
              <a:rPr lang="en-US" sz="2000" dirty="0">
                <a:solidFill>
                  <a:srgbClr val="000099"/>
                </a:solidFill>
                <a:latin typeface="Gill Sans" charset="0"/>
                <a:ea typeface="ＭＳ Ｐゴシック" charset="-128"/>
                <a:sym typeface="Gill Sans" charset="0"/>
              </a:rPr>
              <a:t>In collaboration with </a:t>
            </a:r>
            <a:r>
              <a:rPr lang="en-US" sz="2000" dirty="0" smtClean="0">
                <a:solidFill>
                  <a:srgbClr val="000099"/>
                </a:solidFill>
                <a:latin typeface="Gill Sans" charset="0"/>
                <a:ea typeface="ＭＳ Ｐゴシック" charset="-128"/>
                <a:sym typeface="Gill Sans" charset="0"/>
              </a:rPr>
              <a:t>Chile</a:t>
            </a:r>
          </a:p>
          <a:p>
            <a:pPr marL="269875" indent="-230188">
              <a:buClr>
                <a:srgbClr val="000000"/>
              </a:buClr>
              <a:buSzPct val="100000"/>
              <a:buFont typeface="Gill Sans" charset="0"/>
              <a:buChar char="•"/>
            </a:pPr>
            <a:endParaRPr lang="en-US" sz="2000" dirty="0" smtClean="0">
              <a:solidFill>
                <a:schemeClr val="tx1"/>
              </a:solidFill>
              <a:latin typeface="Gill Sans" charset="0"/>
              <a:ea typeface="ＭＳ Ｐゴシック" charset="-128"/>
              <a:sym typeface="Gill Sans" charset="0"/>
            </a:endParaRPr>
          </a:p>
          <a:p>
            <a:pPr marL="269875" indent="-230188">
              <a:buClr>
                <a:srgbClr val="000000"/>
              </a:buClr>
              <a:buSzPct val="100000"/>
              <a:buFont typeface="Gill Sans" charset="0"/>
              <a:buChar char="•"/>
            </a:pPr>
            <a:r>
              <a:rPr lang="en-US" sz="2000" dirty="0" smtClean="0">
                <a:solidFill>
                  <a:schemeClr val="tx1"/>
                </a:solidFill>
                <a:latin typeface="Gill Sans" charset="0"/>
                <a:ea typeface="ＭＳ Ｐゴシック" charset="-128"/>
                <a:sym typeface="Gill Sans" charset="0"/>
              </a:rPr>
              <a:t>Unique high, dry site:</a:t>
            </a:r>
          </a:p>
          <a:p>
            <a:pPr marL="727075" lvl="1" indent="-230188">
              <a:buClr>
                <a:srgbClr val="000000"/>
              </a:buClr>
              <a:buSzPct val="100000"/>
            </a:pPr>
            <a:r>
              <a:rPr lang="en-US" sz="2000" dirty="0" smtClean="0">
                <a:solidFill>
                  <a:schemeClr val="tx1"/>
                </a:solidFill>
                <a:latin typeface="Gill Sans" charset="0"/>
                <a:ea typeface="ＭＳ Ｐゴシック" charset="-128"/>
                <a:sym typeface="Gill Sans" charset="0"/>
              </a:rPr>
              <a:t>5000m (16,500 ft) in Chilean Atacama desert</a:t>
            </a:r>
          </a:p>
          <a:p>
            <a:pPr marL="727075" lvl="1" indent="-230188">
              <a:buClr>
                <a:srgbClr val="000000"/>
              </a:buClr>
              <a:buSzPct val="100000"/>
            </a:pPr>
            <a:endParaRPr lang="en-US" sz="2000" dirty="0" smtClean="0">
              <a:solidFill>
                <a:schemeClr val="tx1"/>
              </a:solidFill>
              <a:latin typeface="Gill Sans" charset="0"/>
              <a:ea typeface="ＭＳ Ｐゴシック" charset="-128"/>
              <a:sym typeface="Gill Sans" charset="0"/>
            </a:endParaRPr>
          </a:p>
          <a:p>
            <a:pPr marL="269875" indent="-230188">
              <a:buClr>
                <a:srgbClr val="000000"/>
              </a:buClr>
              <a:buSzPct val="100000"/>
              <a:buFont typeface="Gill Sans" charset="0"/>
              <a:buChar char="•"/>
            </a:pPr>
            <a:r>
              <a:rPr lang="en-US" sz="2000" dirty="0" smtClean="0">
                <a:solidFill>
                  <a:schemeClr val="tx1"/>
                </a:solidFill>
                <a:latin typeface="Gill Sans" charset="0"/>
                <a:ea typeface="ＭＳ Ｐゴシック" charset="-128"/>
                <a:sym typeface="Gill Sans" charset="0"/>
              </a:rPr>
              <a:t>At least 66 </a:t>
            </a:r>
            <a:r>
              <a:rPr lang="en-US" sz="2000" dirty="0" err="1" smtClean="0">
                <a:solidFill>
                  <a:schemeClr val="tx1"/>
                </a:solidFill>
                <a:latin typeface="Gill Sans" charset="0"/>
                <a:ea typeface="ＭＳ Ｐゴシック" charset="-128"/>
                <a:sym typeface="Gill Sans" charset="0"/>
              </a:rPr>
              <a:t>submillimeter</a:t>
            </a:r>
            <a:r>
              <a:rPr lang="en-US" sz="2000" dirty="0" smtClean="0">
                <a:solidFill>
                  <a:schemeClr val="tx1"/>
                </a:solidFill>
                <a:latin typeface="Gill Sans" charset="0"/>
                <a:ea typeface="ＭＳ Ｐゴシック" charset="-128"/>
                <a:sym typeface="Gill Sans" charset="0"/>
              </a:rPr>
              <a:t>/millimeter telescopes:</a:t>
            </a:r>
            <a:br>
              <a:rPr lang="en-US" sz="2000" dirty="0" smtClean="0">
                <a:solidFill>
                  <a:schemeClr val="tx1"/>
                </a:solidFill>
                <a:latin typeface="Gill Sans" charset="0"/>
                <a:ea typeface="ＭＳ Ｐゴシック" charset="-128"/>
                <a:sym typeface="Gill Sans" charset="0"/>
              </a:rPr>
            </a:br>
            <a:r>
              <a:rPr lang="en-US" sz="2000" dirty="0" smtClean="0">
                <a:solidFill>
                  <a:schemeClr val="tx1"/>
                </a:solidFill>
                <a:latin typeface="Gill Sans" charset="0"/>
                <a:ea typeface="ＭＳ Ｐゴシック" charset="-128"/>
                <a:sym typeface="Gill Sans" charset="0"/>
              </a:rPr>
              <a:t>    </a:t>
            </a:r>
            <a:r>
              <a:rPr lang="en-US" sz="2000" dirty="0" smtClean="0">
                <a:solidFill>
                  <a:srgbClr val="000099"/>
                </a:solidFill>
                <a:latin typeface="Gill Sans" charset="0"/>
                <a:ea typeface="ＭＳ Ｐゴシック" charset="-128"/>
                <a:sym typeface="Gill Sans" charset="0"/>
              </a:rPr>
              <a:t>12-m Array – 50 </a:t>
            </a:r>
            <a:r>
              <a:rPr lang="en-US" sz="2000" dirty="0" err="1" smtClean="0">
                <a:solidFill>
                  <a:srgbClr val="000099"/>
                </a:solidFill>
                <a:latin typeface="Gill Sans" charset="0"/>
                <a:ea typeface="ＭＳ Ｐゴシック" charset="-128"/>
                <a:sym typeface="Gill Sans" charset="0"/>
              </a:rPr>
              <a:t>x</a:t>
            </a:r>
            <a:r>
              <a:rPr lang="en-US" sz="2000" dirty="0" smtClean="0">
                <a:solidFill>
                  <a:srgbClr val="000099"/>
                </a:solidFill>
                <a:latin typeface="Gill Sans" charset="0"/>
                <a:ea typeface="ＭＳ Ｐゴシック" charset="-128"/>
                <a:sym typeface="Gill Sans" charset="0"/>
              </a:rPr>
              <a:t> 12-m</a:t>
            </a:r>
          </a:p>
          <a:p>
            <a:pPr marL="269875" indent="-230188">
              <a:buClr>
                <a:srgbClr val="000000"/>
              </a:buClr>
              <a:buSzPct val="100000"/>
            </a:pPr>
            <a:r>
              <a:rPr lang="en-US" sz="2000" dirty="0" smtClean="0">
                <a:solidFill>
                  <a:srgbClr val="000099"/>
                </a:solidFill>
                <a:latin typeface="Gill Sans" charset="0"/>
                <a:ea typeface="ＭＳ Ｐゴシック" charset="-128"/>
                <a:sym typeface="Gill Sans" charset="0"/>
              </a:rPr>
              <a:t>	    Atacama Compact Array (ACA) - 12x7-m, 4x12-m</a:t>
            </a:r>
          </a:p>
          <a:p>
            <a:pPr marL="269875" indent="-230188"/>
            <a:endParaRPr lang="en-US" sz="2000" dirty="0" smtClean="0">
              <a:solidFill>
                <a:srgbClr val="000099"/>
              </a:solidFill>
              <a:latin typeface="Gill Sans" charset="0"/>
              <a:ea typeface="ＭＳ Ｐゴシック" charset="-128"/>
              <a:sym typeface="Gill Sans" charset="0"/>
            </a:endParaRPr>
          </a:p>
          <a:p>
            <a:pPr marL="269875" indent="-230188">
              <a:buClr>
                <a:srgbClr val="000000"/>
              </a:buClr>
              <a:buSzPct val="100000"/>
              <a:buFont typeface="Gill Sans" charset="0"/>
              <a:buChar char="•"/>
            </a:pPr>
            <a:r>
              <a:rPr lang="en-US" sz="2000" dirty="0" smtClean="0">
                <a:solidFill>
                  <a:schemeClr val="tx1"/>
                </a:solidFill>
                <a:latin typeface="Gill Sans" charset="0"/>
                <a:ea typeface="ＭＳ Ｐゴシック" charset="-128"/>
                <a:sym typeface="Gill Sans" charset="0"/>
              </a:rPr>
              <a:t>On budget and on time for completion in 2013</a:t>
            </a:r>
          </a:p>
          <a:p>
            <a:pPr marL="730250" lvl="1" indent="-173038"/>
            <a:endParaRPr lang="en-US" sz="2000" dirty="0" smtClean="0">
              <a:solidFill>
                <a:srgbClr val="000099"/>
              </a:solidFill>
              <a:latin typeface="Gill Sans" charset="0"/>
              <a:ea typeface="ＭＳ Ｐゴシック" charset="-128"/>
              <a:sym typeface="Gill Sans" charset="0"/>
            </a:endParaRPr>
          </a:p>
        </p:txBody>
      </p:sp>
      <p:pic>
        <p:nvPicPr>
          <p:cNvPr id="6153" name="Picture 9"/>
          <p:cNvPicPr>
            <a:picLocks noChangeArrowheads="1"/>
          </p:cNvPicPr>
          <p:nvPr/>
        </p:nvPicPr>
        <p:blipFill>
          <a:blip r:embed="rId4"/>
          <a:srcRect/>
          <a:stretch>
            <a:fillRect/>
          </a:stretch>
        </p:blipFill>
        <p:spPr bwMode="auto">
          <a:xfrm>
            <a:off x="6553200" y="1600200"/>
            <a:ext cx="1868488" cy="3887512"/>
          </a:xfrm>
          <a:prstGeom prst="rect">
            <a:avLst/>
          </a:prstGeom>
          <a:noFill/>
          <a:ln w="9525">
            <a:noFill/>
            <a:miter lim="800000"/>
            <a:headEnd/>
            <a:tailEnd/>
          </a:ln>
        </p:spPr>
      </p:pic>
      <p:sp>
        <p:nvSpPr>
          <p:cNvPr id="6155" name="Line 11"/>
          <p:cNvSpPr>
            <a:spLocks noChangeShapeType="1"/>
          </p:cNvSpPr>
          <p:nvPr/>
        </p:nvSpPr>
        <p:spPr bwMode="auto">
          <a:xfrm rot="10800000" flipH="1">
            <a:off x="5811838" y="2209799"/>
            <a:ext cx="1884362" cy="925511"/>
          </a:xfrm>
          <a:prstGeom prst="line">
            <a:avLst/>
          </a:prstGeom>
          <a:noFill/>
          <a:ln w="44450">
            <a:solidFill>
              <a:srgbClr val="0000FF"/>
            </a:solidFill>
            <a:round/>
            <a:headEnd/>
            <a:tailEnd type="stealth" w="lg" len="lg"/>
          </a:ln>
        </p:spPr>
        <p:txBody>
          <a:bodyPr lIns="0" tIns="0" rIns="0" bIns="0">
            <a:prstTxWarp prst="textNoShape">
              <a:avLst/>
            </a:prstTxWarp>
          </a:bodyPr>
          <a:lstStyle/>
          <a:p>
            <a:endParaRPr lang="en-US"/>
          </a:p>
        </p:txBody>
      </p:sp>
      <p:pic>
        <p:nvPicPr>
          <p:cNvPr id="6152" name="Picture 8"/>
          <p:cNvPicPr>
            <a:picLocks noChangeArrowheads="1"/>
          </p:cNvPicPr>
          <p:nvPr/>
        </p:nvPicPr>
        <p:blipFill>
          <a:blip r:embed="rId5"/>
          <a:srcRect/>
          <a:stretch>
            <a:fillRect/>
          </a:stretch>
        </p:blipFill>
        <p:spPr bwMode="auto">
          <a:xfrm>
            <a:off x="6553200" y="5562600"/>
            <a:ext cx="1905000" cy="609599"/>
          </a:xfrm>
          <a:prstGeom prst="rect">
            <a:avLst/>
          </a:prstGeom>
          <a:noFill/>
          <a:ln w="9525">
            <a:noFill/>
            <a:miter lim="800000"/>
            <a:headEnd/>
            <a:tailEnd/>
          </a:ln>
        </p:spPr>
      </p:pic>
      <p:pic>
        <p:nvPicPr>
          <p:cNvPr id="14" name="Picture 3"/>
          <p:cNvPicPr>
            <a:picLocks noChangeArrowheads="1"/>
          </p:cNvPicPr>
          <p:nvPr/>
        </p:nvPicPr>
        <p:blipFill>
          <a:blip r:embed="rId6"/>
          <a:srcRect/>
          <a:stretch>
            <a:fillRect/>
          </a:stretch>
        </p:blipFill>
        <p:spPr bwMode="auto">
          <a:xfrm>
            <a:off x="6553200" y="902705"/>
            <a:ext cx="1905000" cy="621295"/>
          </a:xfrm>
          <a:prstGeom prst="rect">
            <a:avLst/>
          </a:prstGeom>
          <a:noFill/>
          <a:ln w="9525">
            <a:noFill/>
            <a:miter lim="800000"/>
            <a:headEnd/>
            <a:tailEnd/>
          </a:ln>
        </p:spPr>
      </p:pic>
      <p:sp>
        <p:nvSpPr>
          <p:cNvPr id="12"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Sensitivity</a:t>
            </a:r>
          </a:p>
        </p:txBody>
      </p:sp>
      <p:sp>
        <p:nvSpPr>
          <p:cNvPr id="22534" name="Rectangle 6"/>
          <p:cNvSpPr>
            <a:spLocks noGrp="1" noChangeArrowheads="1"/>
          </p:cNvSpPr>
          <p:nvPr>
            <p:ph type="body" idx="1"/>
          </p:nvPr>
        </p:nvSpPr>
        <p:spPr>
          <a:xfrm>
            <a:off x="457200" y="685800"/>
            <a:ext cx="8229600" cy="4572000"/>
          </a:xfrm>
        </p:spPr>
        <p:txBody>
          <a:bodyPr rIns="132080"/>
          <a:lstStyle/>
          <a:p>
            <a:pPr eaLnBrk="1" hangingPunct="1">
              <a:buClrTx/>
            </a:pPr>
            <a:r>
              <a:rPr lang="en-US" dirty="0" smtClean="0"/>
              <a:t>Time Request</a:t>
            </a:r>
            <a:br>
              <a:rPr lang="en-US" dirty="0" smtClean="0"/>
            </a:br>
            <a:r>
              <a:rPr lang="en-US" sz="1600" cap="small" dirty="0" smtClean="0"/>
              <a:t>OT will calculate a rough time estimate, including overheads</a:t>
            </a:r>
            <a:endParaRPr lang="en-US" sz="1600" b="1" cap="small" dirty="0" smtClean="0"/>
          </a:p>
        </p:txBody>
      </p:sp>
      <p:pic>
        <p:nvPicPr>
          <p:cNvPr id="16" name="Picture 15" descr="Time_Estimate.png"/>
          <p:cNvPicPr>
            <a:picLocks noChangeAspect="1"/>
          </p:cNvPicPr>
          <p:nvPr/>
        </p:nvPicPr>
        <p:blipFill>
          <a:blip r:embed="rId3"/>
          <a:stretch>
            <a:fillRect/>
          </a:stretch>
        </p:blipFill>
        <p:spPr>
          <a:xfrm>
            <a:off x="5638800" y="1371600"/>
            <a:ext cx="3000996" cy="4634673"/>
          </a:xfrm>
          <a:prstGeom prst="rect">
            <a:avLst/>
          </a:prstGeom>
        </p:spPr>
      </p:pic>
      <p:pic>
        <p:nvPicPr>
          <p:cNvPr id="17" name="Picture 16" descr="ControlandPerf.png"/>
          <p:cNvPicPr>
            <a:picLocks noChangeAspect="1"/>
          </p:cNvPicPr>
          <p:nvPr/>
        </p:nvPicPr>
        <p:blipFill>
          <a:blip r:embed="rId4"/>
          <a:stretch>
            <a:fillRect/>
          </a:stretch>
        </p:blipFill>
        <p:spPr>
          <a:xfrm>
            <a:off x="152400" y="2455693"/>
            <a:ext cx="4960345" cy="1946613"/>
          </a:xfrm>
          <a:prstGeom prst="rect">
            <a:avLst/>
          </a:prstGeom>
        </p:spPr>
      </p:pic>
      <p:cxnSp>
        <p:nvCxnSpPr>
          <p:cNvPr id="19" name="Straight Arrow Connector 18"/>
          <p:cNvCxnSpPr/>
          <p:nvPr/>
        </p:nvCxnSpPr>
        <p:spPr bwMode="auto">
          <a:xfrm flipV="1">
            <a:off x="4038600" y="2438400"/>
            <a:ext cx="1447800" cy="12954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22" name="TextBox 10"/>
          <p:cNvSpPr txBox="1">
            <a:spLocks noChangeArrowheads="1"/>
          </p:cNvSpPr>
          <p:nvPr/>
        </p:nvSpPr>
        <p:spPr bwMode="auto">
          <a:xfrm>
            <a:off x="1752600" y="5297269"/>
            <a:ext cx="1752600" cy="646331"/>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Control and Performance</a:t>
            </a:r>
            <a:endParaRPr lang="en-US" sz="1800" dirty="0">
              <a:solidFill>
                <a:srgbClr val="000099"/>
              </a:solidFill>
              <a:latin typeface="Gill Sans MT" pitchFamily="1" charset="0"/>
              <a:ea typeface="Gill Sans" pitchFamily="1" charset="0"/>
              <a:cs typeface="Gill Sans" pitchFamily="1" charset="0"/>
            </a:endParaRPr>
          </a:p>
        </p:txBody>
      </p:sp>
      <p:cxnSp>
        <p:nvCxnSpPr>
          <p:cNvPr id="23" name="Straight Arrow Connector 22"/>
          <p:cNvCxnSpPr>
            <a:stCxn id="22" idx="0"/>
          </p:cNvCxnSpPr>
          <p:nvPr/>
        </p:nvCxnSpPr>
        <p:spPr bwMode="auto">
          <a:xfrm rot="5400000" flipH="1" flipV="1">
            <a:off x="2279194" y="4943891"/>
            <a:ext cx="703085" cy="3672"/>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12"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Resolution</a:t>
            </a:r>
          </a:p>
        </p:txBody>
      </p:sp>
      <p:sp>
        <p:nvSpPr>
          <p:cNvPr id="22534" name="Rectangle 6"/>
          <p:cNvSpPr>
            <a:spLocks noGrp="1" noChangeArrowheads="1"/>
          </p:cNvSpPr>
          <p:nvPr>
            <p:ph type="body" idx="1"/>
          </p:nvPr>
        </p:nvSpPr>
        <p:spPr>
          <a:xfrm>
            <a:off x="457200" y="685800"/>
            <a:ext cx="8229600" cy="4572000"/>
          </a:xfrm>
        </p:spPr>
        <p:txBody>
          <a:bodyPr rIns="132080"/>
          <a:lstStyle/>
          <a:p>
            <a:pPr eaLnBrk="1" hangingPunct="1">
              <a:buClrTx/>
            </a:pPr>
            <a:r>
              <a:rPr lang="en-US" dirty="0" smtClean="0"/>
              <a:t>Target angular resolution</a:t>
            </a:r>
            <a:br>
              <a:rPr lang="en-US" dirty="0" smtClean="0"/>
            </a:br>
            <a:r>
              <a:rPr lang="en-US" sz="1600" cap="small" dirty="0" smtClean="0"/>
              <a:t>Constrains telescope configuration allowed when data are taken</a:t>
            </a:r>
            <a:br>
              <a:rPr lang="en-US" sz="1600" cap="small" dirty="0" smtClean="0"/>
            </a:br>
            <a:endParaRPr lang="en-US" dirty="0" smtClean="0"/>
          </a:p>
          <a:p>
            <a:pPr eaLnBrk="1" hangingPunct="1">
              <a:buClrTx/>
            </a:pPr>
            <a:r>
              <a:rPr lang="en-US" dirty="0" smtClean="0"/>
              <a:t>High resolution leads to lower surface brightness sensitivity</a:t>
            </a:r>
            <a:br>
              <a:rPr lang="en-US" dirty="0" smtClean="0"/>
            </a:br>
            <a:r>
              <a:rPr lang="en-US" sz="1600" cap="small" dirty="0" smtClean="0"/>
              <a:t>RMS proportional to beamwidth</a:t>
            </a:r>
            <a:r>
              <a:rPr lang="en-US" sz="1600" cap="small" baseline="30000" dirty="0" smtClean="0"/>
              <a:t>2</a:t>
            </a:r>
            <a:r>
              <a:rPr lang="en-US" sz="1600" cap="small" dirty="0" smtClean="0"/>
              <a:t> holding all other factors fixed.</a:t>
            </a:r>
          </a:p>
          <a:p>
            <a:pPr eaLnBrk="1" hangingPunct="1">
              <a:buClrTx/>
            </a:pPr>
            <a:endParaRPr lang="en-US" sz="1600" cap="small" dirty="0" smtClean="0"/>
          </a:p>
          <a:p>
            <a:pPr eaLnBrk="1" hangingPunct="1">
              <a:buClrTx/>
              <a:buNone/>
            </a:pPr>
            <a:endParaRPr lang="en-US" sz="1400" dirty="0" smtClean="0"/>
          </a:p>
          <a:p>
            <a:pPr eaLnBrk="1" hangingPunct="1">
              <a:buClrTx/>
              <a:buNone/>
            </a:pPr>
            <a:endParaRPr lang="en-US" sz="1400" dirty="0" smtClean="0"/>
          </a:p>
        </p:txBody>
      </p:sp>
      <p:pic>
        <p:nvPicPr>
          <p:cNvPr id="10" name="Picture 9" descr="res_plot.png"/>
          <p:cNvPicPr>
            <a:picLocks noChangeAspect="1"/>
          </p:cNvPicPr>
          <p:nvPr/>
        </p:nvPicPr>
        <p:blipFill>
          <a:blip r:embed="rId4">
            <a:clrChange>
              <a:clrFrom>
                <a:srgbClr val="FFFFFF"/>
              </a:clrFrom>
              <a:clrTo>
                <a:srgbClr val="FFFFFF">
                  <a:alpha val="0"/>
                </a:srgbClr>
              </a:clrTo>
            </a:clrChange>
          </a:blip>
          <a:stretch>
            <a:fillRect/>
          </a:stretch>
        </p:blipFill>
        <p:spPr>
          <a:xfrm>
            <a:off x="2286000" y="2209800"/>
            <a:ext cx="4648200" cy="4648200"/>
          </a:xfrm>
          <a:prstGeom prst="rect">
            <a:avLst/>
          </a:prstGeom>
        </p:spPr>
      </p:pic>
      <p:sp>
        <p:nvSpPr>
          <p:cNvPr id="9" name="TextBox 8"/>
          <p:cNvSpPr txBox="1"/>
          <p:nvPr/>
        </p:nvSpPr>
        <p:spPr>
          <a:xfrm rot="5400000">
            <a:off x="3153030" y="3974070"/>
            <a:ext cx="757539" cy="276999"/>
          </a:xfrm>
          <a:prstGeom prst="rect">
            <a:avLst/>
          </a:prstGeom>
          <a:noFill/>
        </p:spPr>
        <p:txBody>
          <a:bodyPr wrap="none" rtlCol="0">
            <a:spAutoFit/>
          </a:bodyPr>
          <a:lstStyle/>
          <a:p>
            <a:r>
              <a:rPr lang="en-US" b="1" dirty="0" smtClean="0"/>
              <a:t>BAND 3</a:t>
            </a:r>
            <a:endParaRPr lang="en-US" b="1" dirty="0"/>
          </a:p>
        </p:txBody>
      </p:sp>
      <p:sp>
        <p:nvSpPr>
          <p:cNvPr id="11" name="TextBox 10"/>
          <p:cNvSpPr txBox="1"/>
          <p:nvPr/>
        </p:nvSpPr>
        <p:spPr>
          <a:xfrm rot="5400000">
            <a:off x="3784429" y="3974070"/>
            <a:ext cx="757539" cy="276999"/>
          </a:xfrm>
          <a:prstGeom prst="rect">
            <a:avLst/>
          </a:prstGeom>
          <a:noFill/>
        </p:spPr>
        <p:txBody>
          <a:bodyPr wrap="none" rtlCol="0">
            <a:spAutoFit/>
          </a:bodyPr>
          <a:lstStyle/>
          <a:p>
            <a:r>
              <a:rPr lang="en-US" b="1" dirty="0" smtClean="0"/>
              <a:t>BAND 6</a:t>
            </a:r>
            <a:endParaRPr lang="en-US" b="1" dirty="0"/>
          </a:p>
        </p:txBody>
      </p:sp>
      <p:sp>
        <p:nvSpPr>
          <p:cNvPr id="12" name="TextBox 11"/>
          <p:cNvSpPr txBox="1"/>
          <p:nvPr/>
        </p:nvSpPr>
        <p:spPr>
          <a:xfrm rot="5400000">
            <a:off x="4193230" y="3974070"/>
            <a:ext cx="757539" cy="276999"/>
          </a:xfrm>
          <a:prstGeom prst="rect">
            <a:avLst/>
          </a:prstGeom>
          <a:noFill/>
        </p:spPr>
        <p:txBody>
          <a:bodyPr wrap="none" rtlCol="0">
            <a:spAutoFit/>
          </a:bodyPr>
          <a:lstStyle/>
          <a:p>
            <a:r>
              <a:rPr lang="en-US" b="1" dirty="0" smtClean="0"/>
              <a:t>BAND 7</a:t>
            </a:r>
            <a:endParaRPr lang="en-US" b="1" dirty="0"/>
          </a:p>
        </p:txBody>
      </p:sp>
      <p:sp>
        <p:nvSpPr>
          <p:cNvPr id="13" name="TextBox 12"/>
          <p:cNvSpPr txBox="1"/>
          <p:nvPr/>
        </p:nvSpPr>
        <p:spPr>
          <a:xfrm rot="5400000">
            <a:off x="5677930" y="3978531"/>
            <a:ext cx="757539" cy="276999"/>
          </a:xfrm>
          <a:prstGeom prst="rect">
            <a:avLst/>
          </a:prstGeom>
          <a:noFill/>
        </p:spPr>
        <p:txBody>
          <a:bodyPr wrap="none" rtlCol="0">
            <a:spAutoFit/>
          </a:bodyPr>
          <a:lstStyle/>
          <a:p>
            <a:r>
              <a:rPr lang="en-US" b="1" dirty="0" smtClean="0"/>
              <a:t>BAND 9</a:t>
            </a:r>
            <a:endParaRPr lang="en-US" b="1" dirty="0"/>
          </a:p>
        </p:txBody>
      </p:sp>
      <p:sp>
        <p:nvSpPr>
          <p:cNvPr id="14"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Maximum Angular Scale</a:t>
            </a:r>
          </a:p>
        </p:txBody>
      </p:sp>
      <p:sp>
        <p:nvSpPr>
          <p:cNvPr id="22534" name="Rectangle 6"/>
          <p:cNvSpPr>
            <a:spLocks noGrp="1" noChangeArrowheads="1"/>
          </p:cNvSpPr>
          <p:nvPr>
            <p:ph type="body" idx="1"/>
          </p:nvPr>
        </p:nvSpPr>
        <p:spPr>
          <a:xfrm>
            <a:off x="457200" y="898029"/>
            <a:ext cx="8229600" cy="4572000"/>
          </a:xfrm>
        </p:spPr>
        <p:txBody>
          <a:bodyPr rIns="132080"/>
          <a:lstStyle/>
          <a:p>
            <a:pPr eaLnBrk="1" hangingPunct="1">
              <a:buClrTx/>
            </a:pPr>
            <a:r>
              <a:rPr lang="en-US" dirty="0" smtClean="0">
                <a:latin typeface="Gill Sans MT"/>
                <a:cs typeface="Gill Sans MT"/>
              </a:rPr>
              <a:t>Maximum angular scale (MAS) recovered by array</a:t>
            </a:r>
            <a:endParaRPr lang="en-US" sz="1600" cap="small" dirty="0" smtClean="0">
              <a:latin typeface="Gill Sans MT"/>
              <a:cs typeface="Gill Sans MT"/>
            </a:endParaRPr>
          </a:p>
        </p:txBody>
      </p:sp>
      <p:graphicFrame>
        <p:nvGraphicFramePr>
          <p:cNvPr id="8" name="Table 7"/>
          <p:cNvGraphicFramePr>
            <a:graphicFrameLocks noGrp="1"/>
          </p:cNvGraphicFramePr>
          <p:nvPr/>
        </p:nvGraphicFramePr>
        <p:xfrm>
          <a:off x="268287" y="1583829"/>
          <a:ext cx="8561388" cy="2146018"/>
        </p:xfrm>
        <a:graphic>
          <a:graphicData uri="http://schemas.openxmlformats.org/drawingml/2006/table">
            <a:tbl>
              <a:tblPr firstRow="1" bandRow="1">
                <a:tableStyleId>{5C22544A-7EE6-4342-B048-85BDC9FD1C3A}</a:tableStyleId>
              </a:tblPr>
              <a:tblGrid>
                <a:gridCol w="1208787"/>
                <a:gridCol w="1804942"/>
                <a:gridCol w="1609849"/>
                <a:gridCol w="1968905"/>
                <a:gridCol w="1968905"/>
              </a:tblGrid>
              <a:tr h="370840">
                <a:tc>
                  <a:txBody>
                    <a:bodyPr/>
                    <a:lstStyle/>
                    <a:p>
                      <a:pPr algn="ctr"/>
                      <a:r>
                        <a:rPr lang="en-US" sz="1800" dirty="0" smtClean="0"/>
                        <a:t>Band</a:t>
                      </a:r>
                      <a:endParaRPr lang="en-US" sz="1800" dirty="0"/>
                    </a:p>
                  </a:txBody>
                  <a:tcPr/>
                </a:tc>
                <a:tc>
                  <a:txBody>
                    <a:bodyPr/>
                    <a:lstStyle/>
                    <a:p>
                      <a:pPr algn="ctr"/>
                      <a:r>
                        <a:rPr lang="en-US" sz="1800" dirty="0" smtClean="0"/>
                        <a:t>Frequency (GHz)</a:t>
                      </a:r>
                      <a:endParaRPr lang="en-US" sz="1800" dirty="0"/>
                    </a:p>
                  </a:txBody>
                  <a:tcPr/>
                </a:tc>
                <a:tc>
                  <a:txBody>
                    <a:bodyPr/>
                    <a:lstStyle/>
                    <a:p>
                      <a:pPr algn="ctr"/>
                      <a:r>
                        <a:rPr lang="en-US" sz="1800" dirty="0" smtClean="0"/>
                        <a:t>Primary beam (“)</a:t>
                      </a:r>
                      <a:endParaRPr lang="en-US" sz="1800" dirty="0"/>
                    </a:p>
                  </a:txBody>
                  <a:tcPr/>
                </a:tc>
                <a:tc gridSpan="2">
                  <a:txBody>
                    <a:bodyPr/>
                    <a:lstStyle/>
                    <a:p>
                      <a:pPr algn="ctr"/>
                      <a:r>
                        <a:rPr lang="en-US" sz="1800" dirty="0" smtClean="0"/>
                        <a:t>Range of</a:t>
                      </a:r>
                      <a:r>
                        <a:rPr lang="en-US" sz="1800" baseline="0" dirty="0" smtClean="0"/>
                        <a:t> </a:t>
                      </a:r>
                      <a:r>
                        <a:rPr lang="en-US" sz="1800" dirty="0" smtClean="0"/>
                        <a:t>Scales (“) </a:t>
                      </a:r>
                    </a:p>
                    <a:p>
                      <a:pPr algn="ctr"/>
                      <a:r>
                        <a:rPr lang="en-US" sz="1800" dirty="0" smtClean="0"/>
                        <a:t>C32-1                   C32-6</a:t>
                      </a:r>
                    </a:p>
                  </a:txBody>
                  <a:tcPr/>
                </a:tc>
                <a:tc hMerge="1">
                  <a:txBody>
                    <a:bodyPr/>
                    <a:lstStyle/>
                    <a:p>
                      <a:endParaRPr lang="en-US"/>
                    </a:p>
                  </a:txBody>
                  <a:tcPr/>
                </a:tc>
              </a:tr>
              <a:tr h="370840">
                <a:tc>
                  <a:txBody>
                    <a:bodyPr/>
                    <a:lstStyle/>
                    <a:p>
                      <a:pPr algn="ctr"/>
                      <a:r>
                        <a:rPr lang="en-US" sz="1800" dirty="0" smtClean="0"/>
                        <a:t>3</a:t>
                      </a:r>
                      <a:endParaRPr lang="en-US" sz="1800" dirty="0"/>
                    </a:p>
                  </a:txBody>
                  <a:tcPr/>
                </a:tc>
                <a:tc>
                  <a:txBody>
                    <a:bodyPr/>
                    <a:lstStyle/>
                    <a:p>
                      <a:pPr algn="ctr"/>
                      <a:r>
                        <a:rPr lang="en-US" sz="1800" dirty="0" smtClean="0"/>
                        <a:t>84-116</a:t>
                      </a:r>
                      <a:endParaRPr lang="en-US" sz="1800" dirty="0"/>
                    </a:p>
                  </a:txBody>
                  <a:tcPr/>
                </a:tc>
                <a:tc>
                  <a:txBody>
                    <a:bodyPr/>
                    <a:lstStyle/>
                    <a:p>
                      <a:pPr algn="ctr"/>
                      <a:r>
                        <a:rPr lang="en-US" sz="1800" dirty="0" smtClean="0"/>
                        <a:t>72 - 52</a:t>
                      </a:r>
                      <a:endParaRPr lang="en-US" sz="1800" dirty="0"/>
                    </a:p>
                  </a:txBody>
                  <a:tcPr/>
                </a:tc>
                <a:tc>
                  <a:txBody>
                    <a:bodyPr/>
                    <a:lstStyle/>
                    <a:p>
                      <a:pPr algn="ctr"/>
                      <a:r>
                        <a:rPr lang="en-US" sz="1800" dirty="0" smtClean="0"/>
                        <a:t>4.2 - 24.6</a:t>
                      </a:r>
                      <a:endParaRPr lang="en-US" sz="1800" dirty="0"/>
                    </a:p>
                  </a:txBody>
                  <a:tcPr/>
                </a:tc>
                <a:tc>
                  <a:txBody>
                    <a:bodyPr/>
                    <a:lstStyle/>
                    <a:p>
                      <a:pPr algn="ctr"/>
                      <a:r>
                        <a:rPr lang="en-US" sz="1800" dirty="0" smtClean="0"/>
                        <a:t>0.7 - 15.1</a:t>
                      </a:r>
                      <a:endParaRPr lang="en-US" sz="1800" dirty="0"/>
                    </a:p>
                  </a:txBody>
                  <a:tcPr/>
                </a:tc>
              </a:tr>
              <a:tr h="370840">
                <a:tc>
                  <a:txBody>
                    <a:bodyPr/>
                    <a:lstStyle/>
                    <a:p>
                      <a:pPr algn="ctr"/>
                      <a:r>
                        <a:rPr lang="en-US" sz="1800" dirty="0" smtClean="0"/>
                        <a:t>6</a:t>
                      </a:r>
                      <a:endParaRPr lang="en-US" sz="1800" dirty="0"/>
                    </a:p>
                  </a:txBody>
                  <a:tcPr/>
                </a:tc>
                <a:tc>
                  <a:txBody>
                    <a:bodyPr/>
                    <a:lstStyle/>
                    <a:p>
                      <a:pPr algn="ctr"/>
                      <a:r>
                        <a:rPr lang="en-US" sz="1800" dirty="0" smtClean="0"/>
                        <a:t>211-275</a:t>
                      </a:r>
                      <a:endParaRPr lang="en-US" sz="1800" dirty="0"/>
                    </a:p>
                  </a:txBody>
                  <a:tcPr/>
                </a:tc>
                <a:tc>
                  <a:txBody>
                    <a:bodyPr/>
                    <a:lstStyle/>
                    <a:p>
                      <a:pPr algn="ctr"/>
                      <a:r>
                        <a:rPr lang="en-US" sz="1800" dirty="0" smtClean="0"/>
                        <a:t>29 - 22</a:t>
                      </a:r>
                      <a:endParaRPr lang="en-US" sz="1800" dirty="0"/>
                    </a:p>
                  </a:txBody>
                  <a:tcPr/>
                </a:tc>
                <a:tc>
                  <a:txBody>
                    <a:bodyPr/>
                    <a:lstStyle/>
                    <a:p>
                      <a:pPr algn="ctr"/>
                      <a:r>
                        <a:rPr lang="en-US" sz="1800" dirty="0" smtClean="0"/>
                        <a:t>1.8 - 10.7</a:t>
                      </a:r>
                      <a:endParaRPr lang="en-US" sz="1800" dirty="0"/>
                    </a:p>
                  </a:txBody>
                  <a:tcPr/>
                </a:tc>
                <a:tc>
                  <a:txBody>
                    <a:bodyPr/>
                    <a:lstStyle/>
                    <a:p>
                      <a:pPr algn="ctr"/>
                      <a:r>
                        <a:rPr lang="en-US" sz="1800" dirty="0" smtClean="0"/>
                        <a:t>0.3 - 6.6</a:t>
                      </a:r>
                      <a:endParaRPr lang="en-US" sz="1800" dirty="0"/>
                    </a:p>
                  </a:txBody>
                  <a:tcPr/>
                </a:tc>
              </a:tr>
              <a:tr h="393418">
                <a:tc>
                  <a:txBody>
                    <a:bodyPr/>
                    <a:lstStyle/>
                    <a:p>
                      <a:pPr algn="ctr"/>
                      <a:r>
                        <a:rPr lang="en-US" sz="1800" dirty="0" smtClean="0"/>
                        <a:t>7</a:t>
                      </a:r>
                      <a:endParaRPr lang="en-US" sz="1800" dirty="0"/>
                    </a:p>
                  </a:txBody>
                  <a:tcPr/>
                </a:tc>
                <a:tc>
                  <a:txBody>
                    <a:bodyPr/>
                    <a:lstStyle/>
                    <a:p>
                      <a:pPr algn="ctr"/>
                      <a:r>
                        <a:rPr lang="en-US" sz="1800" dirty="0" smtClean="0"/>
                        <a:t>275-373</a:t>
                      </a:r>
                      <a:endParaRPr lang="en-US" sz="1800" dirty="0"/>
                    </a:p>
                  </a:txBody>
                  <a:tcPr/>
                </a:tc>
                <a:tc>
                  <a:txBody>
                    <a:bodyPr/>
                    <a:lstStyle/>
                    <a:p>
                      <a:pPr algn="ctr"/>
                      <a:r>
                        <a:rPr lang="en-US" sz="1800" dirty="0" smtClean="0"/>
                        <a:t>22 - 16</a:t>
                      </a:r>
                      <a:endParaRPr lang="en-US" sz="1800" dirty="0"/>
                    </a:p>
                  </a:txBody>
                  <a:tcPr/>
                </a:tc>
                <a:tc>
                  <a:txBody>
                    <a:bodyPr/>
                    <a:lstStyle/>
                    <a:p>
                      <a:pPr algn="ctr"/>
                      <a:r>
                        <a:rPr lang="en-US" sz="1800" dirty="0" smtClean="0"/>
                        <a:t>1.2 - 7.1</a:t>
                      </a:r>
                      <a:endParaRPr lang="en-US" sz="1800" dirty="0"/>
                    </a:p>
                  </a:txBody>
                  <a:tcPr/>
                </a:tc>
                <a:tc>
                  <a:txBody>
                    <a:bodyPr/>
                    <a:lstStyle/>
                    <a:p>
                      <a:pPr algn="ctr"/>
                      <a:r>
                        <a:rPr lang="en-US" sz="1800" dirty="0" smtClean="0"/>
                        <a:t>0.2 - 4.4</a:t>
                      </a:r>
                      <a:endParaRPr lang="en-US" sz="1800" dirty="0"/>
                    </a:p>
                  </a:txBody>
                  <a:tcPr/>
                </a:tc>
              </a:tr>
              <a:tr h="370840">
                <a:tc>
                  <a:txBody>
                    <a:bodyPr/>
                    <a:lstStyle/>
                    <a:p>
                      <a:pPr algn="ctr"/>
                      <a:r>
                        <a:rPr lang="en-US" sz="1800" dirty="0" smtClean="0"/>
                        <a:t>9</a:t>
                      </a:r>
                      <a:endParaRPr lang="en-US" sz="1800" dirty="0"/>
                    </a:p>
                  </a:txBody>
                  <a:tcPr/>
                </a:tc>
                <a:tc>
                  <a:txBody>
                    <a:bodyPr/>
                    <a:lstStyle/>
                    <a:p>
                      <a:pPr algn="ctr"/>
                      <a:r>
                        <a:rPr lang="en-US" sz="1800" dirty="0" smtClean="0"/>
                        <a:t>602-720</a:t>
                      </a:r>
                      <a:endParaRPr lang="en-US" sz="1800" dirty="0"/>
                    </a:p>
                  </a:txBody>
                  <a:tcPr/>
                </a:tc>
                <a:tc>
                  <a:txBody>
                    <a:bodyPr/>
                    <a:lstStyle/>
                    <a:p>
                      <a:pPr algn="ctr"/>
                      <a:r>
                        <a:rPr lang="en-US" sz="1800" dirty="0" smtClean="0"/>
                        <a:t>10 – 8.5</a:t>
                      </a:r>
                      <a:endParaRPr lang="en-US" sz="1800" dirty="0"/>
                    </a:p>
                  </a:txBody>
                  <a:tcPr/>
                </a:tc>
                <a:tc>
                  <a:txBody>
                    <a:bodyPr/>
                    <a:lstStyle/>
                    <a:p>
                      <a:pPr algn="ctr"/>
                      <a:r>
                        <a:rPr lang="en-US" sz="1800" dirty="0" smtClean="0"/>
                        <a:t>0.6 - 3.6</a:t>
                      </a:r>
                      <a:endParaRPr lang="en-US" sz="1800" dirty="0"/>
                    </a:p>
                  </a:txBody>
                  <a:tcPr/>
                </a:tc>
                <a:tc>
                  <a:txBody>
                    <a:bodyPr/>
                    <a:lstStyle/>
                    <a:p>
                      <a:pPr algn="ctr"/>
                      <a:r>
                        <a:rPr lang="en-US" sz="1800" dirty="0" smtClean="0"/>
                        <a:t>0.1 - 2.2</a:t>
                      </a:r>
                      <a:endParaRPr lang="en-US" sz="1800" dirty="0"/>
                    </a:p>
                  </a:txBody>
                  <a:tcPr/>
                </a:tc>
              </a:tr>
            </a:tbl>
          </a:graphicData>
        </a:graphic>
      </p:graphicFrame>
      <p:sp>
        <p:nvSpPr>
          <p:cNvPr id="9" name="TextBox 6"/>
          <p:cNvSpPr txBox="1">
            <a:spLocks noChangeArrowheads="1"/>
          </p:cNvSpPr>
          <p:nvPr/>
        </p:nvSpPr>
        <p:spPr bwMode="auto">
          <a:xfrm>
            <a:off x="465138" y="3793629"/>
            <a:ext cx="8364537" cy="1692771"/>
          </a:xfrm>
          <a:prstGeom prst="rect">
            <a:avLst/>
          </a:prstGeom>
          <a:noFill/>
          <a:ln w="9525">
            <a:noFill/>
            <a:miter lim="800000"/>
            <a:headEnd/>
            <a:tailEnd/>
          </a:ln>
        </p:spPr>
        <p:txBody>
          <a:bodyPr>
            <a:prstTxWarp prst="textNoShape">
              <a:avLst/>
            </a:prstTxWarp>
            <a:spAutoFit/>
          </a:bodyPr>
          <a:lstStyle/>
          <a:p>
            <a:pPr marL="225425" indent="-225425" eaLnBrk="0" hangingPunct="0">
              <a:spcBef>
                <a:spcPct val="20000"/>
              </a:spcBef>
            </a:pPr>
            <a:endParaRPr lang="en-US" sz="2000" b="1" dirty="0" smtClean="0">
              <a:solidFill>
                <a:srgbClr val="000099"/>
              </a:solidFill>
              <a:latin typeface="Gill Sans MT" charset="0"/>
              <a:ea typeface="Gill Sans" charset="0"/>
              <a:cs typeface="Gill Sans" charset="0"/>
            </a:endParaRPr>
          </a:p>
          <a:p>
            <a:pPr marL="225425" indent="-225425" eaLnBrk="0" hangingPunct="0">
              <a:spcBef>
                <a:spcPct val="20000"/>
              </a:spcBef>
              <a:buFont typeface="Arial" charset="0"/>
              <a:buChar char="•"/>
            </a:pPr>
            <a:r>
              <a:rPr lang="en-US" sz="2000" b="1" dirty="0" smtClean="0">
                <a:solidFill>
                  <a:srgbClr val="000099"/>
                </a:solidFill>
                <a:latin typeface="Gill Sans MT" charset="0"/>
                <a:ea typeface="Gill Sans" charset="0"/>
                <a:cs typeface="Gill Sans" charset="0"/>
              </a:rPr>
              <a:t>Smooth</a:t>
            </a:r>
            <a:r>
              <a:rPr lang="en-US" sz="2000" dirty="0" smtClean="0">
                <a:solidFill>
                  <a:srgbClr val="000099"/>
                </a:solidFill>
                <a:latin typeface="Gill Sans MT" charset="0"/>
                <a:ea typeface="Gill Sans" charset="0"/>
                <a:cs typeface="Gill Sans" charset="0"/>
              </a:rPr>
              <a:t> </a:t>
            </a:r>
            <a:r>
              <a:rPr lang="en-US" sz="2000" dirty="0">
                <a:solidFill>
                  <a:srgbClr val="000099"/>
                </a:solidFill>
                <a:latin typeface="Gill Sans MT" charset="0"/>
                <a:ea typeface="Gill Sans" charset="0"/>
                <a:cs typeface="Gill Sans" charset="0"/>
              </a:rPr>
              <a:t>structures larger than MAS </a:t>
            </a:r>
            <a:r>
              <a:rPr lang="en-US" sz="2000" b="1" i="1" dirty="0">
                <a:solidFill>
                  <a:srgbClr val="000099"/>
                </a:solidFill>
                <a:latin typeface="Gill Sans MT" charset="0"/>
                <a:ea typeface="Gill Sans" charset="0"/>
                <a:cs typeface="Gill Sans" charset="0"/>
              </a:rPr>
              <a:t>begin</a:t>
            </a:r>
            <a:r>
              <a:rPr lang="en-US" sz="2000" dirty="0">
                <a:solidFill>
                  <a:srgbClr val="000099"/>
                </a:solidFill>
                <a:latin typeface="Gill Sans MT" charset="0"/>
                <a:ea typeface="Gill Sans" charset="0"/>
                <a:cs typeface="Gill Sans" charset="0"/>
              </a:rPr>
              <a:t> to be resolved out</a:t>
            </a:r>
            <a:r>
              <a:rPr lang="en-US" sz="2000" dirty="0" smtClean="0">
                <a:solidFill>
                  <a:srgbClr val="000099"/>
                </a:solidFill>
                <a:latin typeface="Gill Sans MT" charset="0"/>
                <a:ea typeface="Gill Sans" charset="0"/>
                <a:cs typeface="Gill Sans" charset="0"/>
              </a:rPr>
              <a:t>.</a:t>
            </a:r>
            <a:br>
              <a:rPr lang="en-US" sz="2000" dirty="0" smtClean="0">
                <a:solidFill>
                  <a:srgbClr val="000099"/>
                </a:solidFill>
                <a:latin typeface="Gill Sans MT" charset="0"/>
                <a:ea typeface="Gill Sans" charset="0"/>
                <a:cs typeface="Gill Sans" charset="0"/>
              </a:rPr>
            </a:br>
            <a:endParaRPr lang="en-US" sz="2000" dirty="0" smtClean="0">
              <a:solidFill>
                <a:srgbClr val="000099"/>
              </a:solidFill>
              <a:latin typeface="Gill Sans MT" charset="0"/>
              <a:ea typeface="Gill Sans" charset="0"/>
              <a:cs typeface="Gill Sans" charset="0"/>
            </a:endParaRPr>
          </a:p>
          <a:p>
            <a:pPr marL="225425" indent="-225425" eaLnBrk="0" hangingPunct="0">
              <a:spcBef>
                <a:spcPct val="20000"/>
              </a:spcBef>
              <a:buFont typeface="Arial" charset="0"/>
              <a:buChar char="•"/>
            </a:pPr>
            <a:r>
              <a:rPr lang="en-US" sz="2000" dirty="0">
                <a:solidFill>
                  <a:srgbClr val="000099"/>
                </a:solidFill>
                <a:latin typeface="Gill Sans MT" charset="0"/>
                <a:ea typeface="Gill Sans" charset="0"/>
                <a:cs typeface="Gill Sans" charset="0"/>
              </a:rPr>
              <a:t>All flux on scales larger than </a:t>
            </a:r>
            <a:r>
              <a:rPr lang="en-US" sz="2000" dirty="0" err="1">
                <a:solidFill>
                  <a:srgbClr val="000099"/>
                </a:solidFill>
                <a:latin typeface="Symbol" charset="2"/>
                <a:ea typeface="Gill Sans" charset="0"/>
                <a:cs typeface="Gill Sans" charset="0"/>
              </a:rPr>
              <a:t>l</a:t>
            </a:r>
            <a:r>
              <a:rPr lang="en-US" sz="2000" dirty="0" err="1">
                <a:solidFill>
                  <a:srgbClr val="000099"/>
                </a:solidFill>
                <a:latin typeface="Gill Sans MT" charset="0"/>
                <a:ea typeface="Gill Sans" charset="0"/>
                <a:cs typeface="Gill Sans" charset="0"/>
              </a:rPr>
              <a:t>/B</a:t>
            </a:r>
            <a:r>
              <a:rPr lang="en-US" sz="2000" baseline="-25000" dirty="0" err="1">
                <a:solidFill>
                  <a:srgbClr val="000099"/>
                </a:solidFill>
                <a:latin typeface="Gill Sans MT" charset="0"/>
                <a:ea typeface="Gill Sans" charset="0"/>
                <a:cs typeface="Gill Sans" charset="0"/>
              </a:rPr>
              <a:t>min</a:t>
            </a:r>
            <a:r>
              <a:rPr lang="en-US" sz="2000" dirty="0">
                <a:solidFill>
                  <a:srgbClr val="000099"/>
                </a:solidFill>
                <a:latin typeface="Gill Sans MT" charset="0"/>
                <a:ea typeface="Gill Sans" charset="0"/>
                <a:cs typeface="Gill Sans" charset="0"/>
              </a:rPr>
              <a:t> (~2 </a:t>
            </a:r>
            <a:r>
              <a:rPr lang="en-US" sz="2000" dirty="0" err="1">
                <a:solidFill>
                  <a:srgbClr val="000099"/>
                </a:solidFill>
                <a:latin typeface="Gill Sans MT" charset="0"/>
                <a:ea typeface="Gill Sans" charset="0"/>
                <a:cs typeface="Gill Sans" charset="0"/>
              </a:rPr>
              <a:t>x</a:t>
            </a:r>
            <a:r>
              <a:rPr lang="en-US" sz="2000" dirty="0">
                <a:solidFill>
                  <a:srgbClr val="000099"/>
                </a:solidFill>
                <a:latin typeface="Gill Sans MT" charset="0"/>
                <a:ea typeface="Gill Sans" charset="0"/>
                <a:cs typeface="Gill Sans" charset="0"/>
              </a:rPr>
              <a:t> MAS) completely resolved out</a:t>
            </a:r>
            <a:r>
              <a:rPr lang="en-US" sz="2000" dirty="0" smtClean="0">
                <a:solidFill>
                  <a:srgbClr val="000099"/>
                </a:solidFill>
                <a:latin typeface="Gill Sans MT" charset="0"/>
                <a:ea typeface="Gill Sans" charset="0"/>
                <a:cs typeface="Gill Sans" charset="0"/>
              </a:rPr>
              <a:t>.</a:t>
            </a:r>
            <a:br>
              <a:rPr lang="en-US" sz="2000" dirty="0" smtClean="0">
                <a:solidFill>
                  <a:srgbClr val="000099"/>
                </a:solidFill>
                <a:latin typeface="Gill Sans MT" charset="0"/>
                <a:ea typeface="Gill Sans" charset="0"/>
                <a:cs typeface="Gill Sans" charset="0"/>
              </a:rPr>
            </a:br>
            <a:r>
              <a:rPr lang="en-US" sz="1600" cap="small" dirty="0" smtClean="0">
                <a:solidFill>
                  <a:srgbClr val="000099"/>
                </a:solidFill>
                <a:latin typeface="Gill Sans MT" charset="0"/>
                <a:ea typeface="Gill Sans" charset="0"/>
                <a:cs typeface="Gill Sans" charset="0"/>
              </a:rPr>
              <a:t>Need additional observations with a single-dish or a compact array of small telescopes.</a:t>
            </a:r>
            <a:endParaRPr lang="en-US" sz="1600" cap="small" dirty="0">
              <a:solidFill>
                <a:srgbClr val="000099"/>
              </a:solidFill>
              <a:latin typeface="Gill Sans MT" charset="0"/>
              <a:ea typeface="Gill Sans" charset="0"/>
              <a:cs typeface="Gill Sans" charset="0"/>
            </a:endParaRPr>
          </a:p>
        </p:txBody>
      </p:sp>
      <p:sp>
        <p:nvSpPr>
          <p:cNvPr id="10"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Maximum Angular Scale</a:t>
            </a:r>
          </a:p>
        </p:txBody>
      </p:sp>
      <p:sp>
        <p:nvSpPr>
          <p:cNvPr id="22534" name="Rectangle 6"/>
          <p:cNvSpPr>
            <a:spLocks noGrp="1" noChangeArrowheads="1"/>
          </p:cNvSpPr>
          <p:nvPr>
            <p:ph type="body" idx="1"/>
          </p:nvPr>
        </p:nvSpPr>
        <p:spPr>
          <a:xfrm>
            <a:off x="457200" y="898029"/>
            <a:ext cx="8229600" cy="4572000"/>
          </a:xfrm>
        </p:spPr>
        <p:txBody>
          <a:bodyPr rIns="132080"/>
          <a:lstStyle/>
          <a:p>
            <a:pPr eaLnBrk="1" hangingPunct="1">
              <a:buClrTx/>
            </a:pPr>
            <a:r>
              <a:rPr lang="en-US" dirty="0" smtClean="0">
                <a:latin typeface="Gill Sans MT"/>
                <a:cs typeface="Gill Sans MT"/>
              </a:rPr>
              <a:t>Maximum angular scale (MAS) recovered by array</a:t>
            </a:r>
            <a:endParaRPr lang="en-US" sz="1600" cap="small" dirty="0" smtClean="0">
              <a:latin typeface="Gill Sans MT"/>
              <a:cs typeface="Gill Sans MT"/>
            </a:endParaRPr>
          </a:p>
        </p:txBody>
      </p:sp>
      <p:graphicFrame>
        <p:nvGraphicFramePr>
          <p:cNvPr id="8" name="Table 7"/>
          <p:cNvGraphicFramePr>
            <a:graphicFrameLocks noGrp="1"/>
          </p:cNvGraphicFramePr>
          <p:nvPr/>
        </p:nvGraphicFramePr>
        <p:xfrm>
          <a:off x="268287" y="1583829"/>
          <a:ext cx="8561388" cy="2146018"/>
        </p:xfrm>
        <a:graphic>
          <a:graphicData uri="http://schemas.openxmlformats.org/drawingml/2006/table">
            <a:tbl>
              <a:tblPr firstRow="1" bandRow="1">
                <a:tableStyleId>{5C22544A-7EE6-4342-B048-85BDC9FD1C3A}</a:tableStyleId>
              </a:tblPr>
              <a:tblGrid>
                <a:gridCol w="1208787"/>
                <a:gridCol w="1804942"/>
                <a:gridCol w="1609849"/>
                <a:gridCol w="1968905"/>
                <a:gridCol w="1968905"/>
              </a:tblGrid>
              <a:tr h="370840">
                <a:tc>
                  <a:txBody>
                    <a:bodyPr/>
                    <a:lstStyle/>
                    <a:p>
                      <a:pPr algn="ctr"/>
                      <a:r>
                        <a:rPr lang="en-US" sz="1800" dirty="0" smtClean="0"/>
                        <a:t>Band</a:t>
                      </a:r>
                      <a:endParaRPr lang="en-US" sz="1800" dirty="0"/>
                    </a:p>
                  </a:txBody>
                  <a:tcPr/>
                </a:tc>
                <a:tc>
                  <a:txBody>
                    <a:bodyPr/>
                    <a:lstStyle/>
                    <a:p>
                      <a:pPr algn="ctr"/>
                      <a:r>
                        <a:rPr lang="en-US" sz="1800" dirty="0" smtClean="0"/>
                        <a:t>Frequency (GHz)</a:t>
                      </a:r>
                      <a:endParaRPr lang="en-US" sz="1800" dirty="0"/>
                    </a:p>
                  </a:txBody>
                  <a:tcPr/>
                </a:tc>
                <a:tc>
                  <a:txBody>
                    <a:bodyPr/>
                    <a:lstStyle/>
                    <a:p>
                      <a:pPr algn="ctr"/>
                      <a:r>
                        <a:rPr lang="en-US" sz="1800" dirty="0" smtClean="0"/>
                        <a:t>Primary beam (“)</a:t>
                      </a:r>
                      <a:endParaRPr lang="en-US" sz="1800" dirty="0"/>
                    </a:p>
                  </a:txBody>
                  <a:tcPr/>
                </a:tc>
                <a:tc gridSpan="2">
                  <a:txBody>
                    <a:bodyPr/>
                    <a:lstStyle/>
                    <a:p>
                      <a:pPr algn="ctr"/>
                      <a:r>
                        <a:rPr lang="en-US" sz="1800" dirty="0" smtClean="0"/>
                        <a:t>Range of</a:t>
                      </a:r>
                      <a:r>
                        <a:rPr lang="en-US" sz="1800" baseline="0" dirty="0" smtClean="0"/>
                        <a:t> </a:t>
                      </a:r>
                      <a:r>
                        <a:rPr lang="en-US" sz="1800" dirty="0" smtClean="0"/>
                        <a:t>Scales (“) </a:t>
                      </a:r>
                    </a:p>
                    <a:p>
                      <a:pPr algn="ctr"/>
                      <a:r>
                        <a:rPr lang="en-US" sz="1800" dirty="0" smtClean="0"/>
                        <a:t>C32-1                   C32-6</a:t>
                      </a:r>
                    </a:p>
                  </a:txBody>
                  <a:tcPr/>
                </a:tc>
                <a:tc hMerge="1">
                  <a:txBody>
                    <a:bodyPr/>
                    <a:lstStyle/>
                    <a:p>
                      <a:endParaRPr lang="en-US"/>
                    </a:p>
                  </a:txBody>
                  <a:tcPr/>
                </a:tc>
              </a:tr>
              <a:tr h="370840">
                <a:tc>
                  <a:txBody>
                    <a:bodyPr/>
                    <a:lstStyle/>
                    <a:p>
                      <a:pPr algn="ctr"/>
                      <a:r>
                        <a:rPr lang="en-US" sz="1800" dirty="0" smtClean="0"/>
                        <a:t>3</a:t>
                      </a:r>
                      <a:endParaRPr lang="en-US" sz="1800" dirty="0"/>
                    </a:p>
                  </a:txBody>
                  <a:tcPr/>
                </a:tc>
                <a:tc>
                  <a:txBody>
                    <a:bodyPr/>
                    <a:lstStyle/>
                    <a:p>
                      <a:pPr algn="ctr"/>
                      <a:r>
                        <a:rPr lang="en-US" sz="1800" dirty="0" smtClean="0"/>
                        <a:t>84-116</a:t>
                      </a:r>
                      <a:endParaRPr lang="en-US" sz="1800" dirty="0"/>
                    </a:p>
                  </a:txBody>
                  <a:tcPr/>
                </a:tc>
                <a:tc>
                  <a:txBody>
                    <a:bodyPr/>
                    <a:lstStyle/>
                    <a:p>
                      <a:pPr algn="ctr"/>
                      <a:r>
                        <a:rPr lang="en-US" sz="1800" dirty="0" smtClean="0"/>
                        <a:t>72 - 52</a:t>
                      </a:r>
                      <a:endParaRPr lang="en-US" sz="1800" dirty="0"/>
                    </a:p>
                  </a:txBody>
                  <a:tcPr/>
                </a:tc>
                <a:tc>
                  <a:txBody>
                    <a:bodyPr/>
                    <a:lstStyle/>
                    <a:p>
                      <a:pPr algn="ctr"/>
                      <a:r>
                        <a:rPr lang="en-US" sz="1800" dirty="0" smtClean="0"/>
                        <a:t>4.2 - 24.6</a:t>
                      </a:r>
                      <a:endParaRPr lang="en-US" sz="1800" dirty="0"/>
                    </a:p>
                  </a:txBody>
                  <a:tcPr/>
                </a:tc>
                <a:tc>
                  <a:txBody>
                    <a:bodyPr/>
                    <a:lstStyle/>
                    <a:p>
                      <a:pPr algn="ctr"/>
                      <a:r>
                        <a:rPr lang="en-US" sz="1800" dirty="0" smtClean="0"/>
                        <a:t>0.7 - 15.1</a:t>
                      </a:r>
                      <a:endParaRPr lang="en-US" sz="1800" dirty="0"/>
                    </a:p>
                  </a:txBody>
                  <a:tcPr/>
                </a:tc>
              </a:tr>
              <a:tr h="370840">
                <a:tc>
                  <a:txBody>
                    <a:bodyPr/>
                    <a:lstStyle/>
                    <a:p>
                      <a:pPr algn="ctr"/>
                      <a:r>
                        <a:rPr lang="en-US" sz="1800" dirty="0" smtClean="0"/>
                        <a:t>6</a:t>
                      </a:r>
                      <a:endParaRPr lang="en-US" sz="1800" dirty="0"/>
                    </a:p>
                  </a:txBody>
                  <a:tcPr/>
                </a:tc>
                <a:tc>
                  <a:txBody>
                    <a:bodyPr/>
                    <a:lstStyle/>
                    <a:p>
                      <a:pPr algn="ctr"/>
                      <a:r>
                        <a:rPr lang="en-US" sz="1800" dirty="0" smtClean="0"/>
                        <a:t>211-275</a:t>
                      </a:r>
                      <a:endParaRPr lang="en-US" sz="1800" dirty="0"/>
                    </a:p>
                  </a:txBody>
                  <a:tcPr/>
                </a:tc>
                <a:tc>
                  <a:txBody>
                    <a:bodyPr/>
                    <a:lstStyle/>
                    <a:p>
                      <a:pPr algn="ctr"/>
                      <a:r>
                        <a:rPr lang="en-US" sz="1800" dirty="0" smtClean="0"/>
                        <a:t>29 - 22</a:t>
                      </a:r>
                      <a:endParaRPr lang="en-US" sz="1800" dirty="0"/>
                    </a:p>
                  </a:txBody>
                  <a:tcPr/>
                </a:tc>
                <a:tc>
                  <a:txBody>
                    <a:bodyPr/>
                    <a:lstStyle/>
                    <a:p>
                      <a:pPr algn="ctr"/>
                      <a:r>
                        <a:rPr lang="en-US" sz="1800" dirty="0" smtClean="0"/>
                        <a:t>1.8 - 10.7</a:t>
                      </a:r>
                      <a:endParaRPr lang="en-US" sz="1800" dirty="0"/>
                    </a:p>
                  </a:txBody>
                  <a:tcPr/>
                </a:tc>
                <a:tc>
                  <a:txBody>
                    <a:bodyPr/>
                    <a:lstStyle/>
                    <a:p>
                      <a:pPr algn="ctr"/>
                      <a:r>
                        <a:rPr lang="en-US" sz="1800" dirty="0" smtClean="0"/>
                        <a:t>0.3 - 6.6</a:t>
                      </a:r>
                      <a:endParaRPr lang="en-US" sz="1800" dirty="0"/>
                    </a:p>
                  </a:txBody>
                  <a:tcPr/>
                </a:tc>
              </a:tr>
              <a:tr h="393418">
                <a:tc>
                  <a:txBody>
                    <a:bodyPr/>
                    <a:lstStyle/>
                    <a:p>
                      <a:pPr algn="ctr"/>
                      <a:r>
                        <a:rPr lang="en-US" sz="1800" dirty="0" smtClean="0"/>
                        <a:t>7</a:t>
                      </a:r>
                      <a:endParaRPr lang="en-US" sz="1800" dirty="0"/>
                    </a:p>
                  </a:txBody>
                  <a:tcPr/>
                </a:tc>
                <a:tc>
                  <a:txBody>
                    <a:bodyPr/>
                    <a:lstStyle/>
                    <a:p>
                      <a:pPr algn="ctr"/>
                      <a:r>
                        <a:rPr lang="en-US" sz="1800" dirty="0" smtClean="0"/>
                        <a:t>275-373</a:t>
                      </a:r>
                      <a:endParaRPr lang="en-US" sz="1800" dirty="0"/>
                    </a:p>
                  </a:txBody>
                  <a:tcPr/>
                </a:tc>
                <a:tc>
                  <a:txBody>
                    <a:bodyPr/>
                    <a:lstStyle/>
                    <a:p>
                      <a:pPr algn="ctr"/>
                      <a:r>
                        <a:rPr lang="en-US" sz="1800" dirty="0" smtClean="0"/>
                        <a:t>22 - 16</a:t>
                      </a:r>
                      <a:endParaRPr lang="en-US" sz="1800" dirty="0"/>
                    </a:p>
                  </a:txBody>
                  <a:tcPr/>
                </a:tc>
                <a:tc>
                  <a:txBody>
                    <a:bodyPr/>
                    <a:lstStyle/>
                    <a:p>
                      <a:pPr algn="ctr"/>
                      <a:r>
                        <a:rPr lang="en-US" sz="1800" dirty="0" smtClean="0"/>
                        <a:t>1.2 - 7.1</a:t>
                      </a:r>
                      <a:endParaRPr lang="en-US" sz="1800" dirty="0"/>
                    </a:p>
                  </a:txBody>
                  <a:tcPr/>
                </a:tc>
                <a:tc>
                  <a:txBody>
                    <a:bodyPr/>
                    <a:lstStyle/>
                    <a:p>
                      <a:pPr algn="ctr"/>
                      <a:r>
                        <a:rPr lang="en-US" sz="1800" dirty="0" smtClean="0"/>
                        <a:t>0.2 - 4.4</a:t>
                      </a:r>
                      <a:endParaRPr lang="en-US" sz="1800" dirty="0"/>
                    </a:p>
                  </a:txBody>
                  <a:tcPr/>
                </a:tc>
              </a:tr>
              <a:tr h="370840">
                <a:tc>
                  <a:txBody>
                    <a:bodyPr/>
                    <a:lstStyle/>
                    <a:p>
                      <a:pPr algn="ctr"/>
                      <a:r>
                        <a:rPr lang="en-US" sz="1800" dirty="0" smtClean="0"/>
                        <a:t>9</a:t>
                      </a:r>
                      <a:endParaRPr lang="en-US" sz="1800" dirty="0"/>
                    </a:p>
                  </a:txBody>
                  <a:tcPr/>
                </a:tc>
                <a:tc>
                  <a:txBody>
                    <a:bodyPr/>
                    <a:lstStyle/>
                    <a:p>
                      <a:pPr algn="ctr"/>
                      <a:r>
                        <a:rPr lang="en-US" sz="1800" dirty="0" smtClean="0"/>
                        <a:t>602-720</a:t>
                      </a:r>
                      <a:endParaRPr lang="en-US" sz="1800" dirty="0"/>
                    </a:p>
                  </a:txBody>
                  <a:tcPr/>
                </a:tc>
                <a:tc>
                  <a:txBody>
                    <a:bodyPr/>
                    <a:lstStyle/>
                    <a:p>
                      <a:pPr algn="ctr"/>
                      <a:r>
                        <a:rPr lang="en-US" sz="1800" dirty="0" smtClean="0"/>
                        <a:t>10 – 8.5</a:t>
                      </a:r>
                      <a:endParaRPr lang="en-US" sz="1800" dirty="0"/>
                    </a:p>
                  </a:txBody>
                  <a:tcPr/>
                </a:tc>
                <a:tc>
                  <a:txBody>
                    <a:bodyPr/>
                    <a:lstStyle/>
                    <a:p>
                      <a:pPr algn="ctr"/>
                      <a:r>
                        <a:rPr lang="en-US" sz="1800" dirty="0" smtClean="0"/>
                        <a:t>0.6 - 3.6</a:t>
                      </a:r>
                      <a:endParaRPr lang="en-US" sz="1800" dirty="0"/>
                    </a:p>
                  </a:txBody>
                  <a:tcPr/>
                </a:tc>
                <a:tc>
                  <a:txBody>
                    <a:bodyPr/>
                    <a:lstStyle/>
                    <a:p>
                      <a:pPr algn="ctr"/>
                      <a:r>
                        <a:rPr lang="en-US" sz="1800" dirty="0" smtClean="0"/>
                        <a:t>0.1 - 2.2</a:t>
                      </a:r>
                      <a:endParaRPr lang="en-US" sz="1800" dirty="0"/>
                    </a:p>
                  </a:txBody>
                  <a:tcPr/>
                </a:tc>
              </a:tr>
            </a:tbl>
          </a:graphicData>
        </a:graphic>
      </p:graphicFrame>
      <p:sp>
        <p:nvSpPr>
          <p:cNvPr id="9" name="TextBox 6"/>
          <p:cNvSpPr txBox="1">
            <a:spLocks noChangeArrowheads="1"/>
          </p:cNvSpPr>
          <p:nvPr/>
        </p:nvSpPr>
        <p:spPr bwMode="auto">
          <a:xfrm>
            <a:off x="465138" y="3793629"/>
            <a:ext cx="8364537" cy="1692771"/>
          </a:xfrm>
          <a:prstGeom prst="rect">
            <a:avLst/>
          </a:prstGeom>
          <a:noFill/>
          <a:ln w="9525">
            <a:noFill/>
            <a:miter lim="800000"/>
            <a:headEnd/>
            <a:tailEnd/>
          </a:ln>
        </p:spPr>
        <p:txBody>
          <a:bodyPr>
            <a:prstTxWarp prst="textNoShape">
              <a:avLst/>
            </a:prstTxWarp>
            <a:spAutoFit/>
          </a:bodyPr>
          <a:lstStyle/>
          <a:p>
            <a:pPr marL="225425" indent="-225425" eaLnBrk="0" hangingPunct="0">
              <a:spcBef>
                <a:spcPct val="20000"/>
              </a:spcBef>
            </a:pPr>
            <a:endParaRPr lang="en-US" sz="2000" b="1" dirty="0" smtClean="0">
              <a:solidFill>
                <a:srgbClr val="000099"/>
              </a:solidFill>
              <a:latin typeface="Gill Sans MT" charset="0"/>
              <a:ea typeface="Gill Sans" charset="0"/>
              <a:cs typeface="Gill Sans" charset="0"/>
            </a:endParaRPr>
          </a:p>
          <a:p>
            <a:pPr marL="225425" indent="-225425" eaLnBrk="0" hangingPunct="0">
              <a:spcBef>
                <a:spcPct val="20000"/>
              </a:spcBef>
              <a:buFont typeface="Arial" charset="0"/>
              <a:buChar char="•"/>
            </a:pPr>
            <a:r>
              <a:rPr lang="en-US" sz="2000" b="1" dirty="0" smtClean="0">
                <a:solidFill>
                  <a:srgbClr val="000099"/>
                </a:solidFill>
                <a:latin typeface="Gill Sans MT" charset="0"/>
                <a:ea typeface="Gill Sans" charset="0"/>
                <a:cs typeface="Gill Sans" charset="0"/>
              </a:rPr>
              <a:t>Smooth</a:t>
            </a:r>
            <a:r>
              <a:rPr lang="en-US" sz="2000" dirty="0" smtClean="0">
                <a:solidFill>
                  <a:srgbClr val="000099"/>
                </a:solidFill>
                <a:latin typeface="Gill Sans MT" charset="0"/>
                <a:ea typeface="Gill Sans" charset="0"/>
                <a:cs typeface="Gill Sans" charset="0"/>
              </a:rPr>
              <a:t> </a:t>
            </a:r>
            <a:r>
              <a:rPr lang="en-US" sz="2000" dirty="0">
                <a:solidFill>
                  <a:srgbClr val="000099"/>
                </a:solidFill>
                <a:latin typeface="Gill Sans MT" charset="0"/>
                <a:ea typeface="Gill Sans" charset="0"/>
                <a:cs typeface="Gill Sans" charset="0"/>
              </a:rPr>
              <a:t>structures larger than MAS begin to be resolved out</a:t>
            </a:r>
            <a:r>
              <a:rPr lang="en-US" sz="2000" dirty="0" smtClean="0">
                <a:solidFill>
                  <a:srgbClr val="000099"/>
                </a:solidFill>
                <a:latin typeface="Gill Sans MT" charset="0"/>
                <a:ea typeface="Gill Sans" charset="0"/>
                <a:cs typeface="Gill Sans" charset="0"/>
              </a:rPr>
              <a:t>.</a:t>
            </a:r>
            <a:br>
              <a:rPr lang="en-US" sz="2000" dirty="0" smtClean="0">
                <a:solidFill>
                  <a:srgbClr val="000099"/>
                </a:solidFill>
                <a:latin typeface="Gill Sans MT" charset="0"/>
                <a:ea typeface="Gill Sans" charset="0"/>
                <a:cs typeface="Gill Sans" charset="0"/>
              </a:rPr>
            </a:br>
            <a:endParaRPr lang="en-US" sz="2000" dirty="0" smtClean="0">
              <a:solidFill>
                <a:srgbClr val="000099"/>
              </a:solidFill>
              <a:latin typeface="Gill Sans MT" charset="0"/>
              <a:ea typeface="Gill Sans" charset="0"/>
              <a:cs typeface="Gill Sans" charset="0"/>
            </a:endParaRPr>
          </a:p>
          <a:p>
            <a:pPr marL="225425" indent="-225425" eaLnBrk="0" hangingPunct="0">
              <a:spcBef>
                <a:spcPct val="20000"/>
              </a:spcBef>
              <a:buFont typeface="Arial" charset="0"/>
              <a:buChar char="•"/>
            </a:pPr>
            <a:r>
              <a:rPr lang="en-US" sz="2000" dirty="0">
                <a:solidFill>
                  <a:srgbClr val="000099"/>
                </a:solidFill>
                <a:latin typeface="Gill Sans MT" charset="0"/>
                <a:ea typeface="Gill Sans" charset="0"/>
                <a:cs typeface="Gill Sans" charset="0"/>
              </a:rPr>
              <a:t>All flux on scales larger than </a:t>
            </a:r>
            <a:r>
              <a:rPr lang="en-US" sz="2000" dirty="0" err="1">
                <a:solidFill>
                  <a:srgbClr val="000099"/>
                </a:solidFill>
                <a:latin typeface="Symbol" charset="2"/>
                <a:ea typeface="Gill Sans" charset="0"/>
                <a:cs typeface="Gill Sans" charset="0"/>
              </a:rPr>
              <a:t>l</a:t>
            </a:r>
            <a:r>
              <a:rPr lang="en-US" sz="2000" dirty="0" err="1">
                <a:solidFill>
                  <a:srgbClr val="000099"/>
                </a:solidFill>
                <a:latin typeface="Gill Sans MT" charset="0"/>
                <a:ea typeface="Gill Sans" charset="0"/>
                <a:cs typeface="Gill Sans" charset="0"/>
              </a:rPr>
              <a:t>/B</a:t>
            </a:r>
            <a:r>
              <a:rPr lang="en-US" sz="2000" baseline="-25000" dirty="0" err="1">
                <a:solidFill>
                  <a:srgbClr val="000099"/>
                </a:solidFill>
                <a:latin typeface="Gill Sans MT" charset="0"/>
                <a:ea typeface="Gill Sans" charset="0"/>
                <a:cs typeface="Gill Sans" charset="0"/>
              </a:rPr>
              <a:t>min</a:t>
            </a:r>
            <a:r>
              <a:rPr lang="en-US" sz="2000" dirty="0">
                <a:solidFill>
                  <a:srgbClr val="000099"/>
                </a:solidFill>
                <a:latin typeface="Gill Sans MT" charset="0"/>
                <a:ea typeface="Gill Sans" charset="0"/>
                <a:cs typeface="Gill Sans" charset="0"/>
              </a:rPr>
              <a:t> (~2 </a:t>
            </a:r>
            <a:r>
              <a:rPr lang="en-US" sz="2000" dirty="0" err="1">
                <a:solidFill>
                  <a:srgbClr val="000099"/>
                </a:solidFill>
                <a:latin typeface="Gill Sans MT" charset="0"/>
                <a:ea typeface="Gill Sans" charset="0"/>
                <a:cs typeface="Gill Sans" charset="0"/>
              </a:rPr>
              <a:t>x</a:t>
            </a:r>
            <a:r>
              <a:rPr lang="en-US" sz="2000" dirty="0">
                <a:solidFill>
                  <a:srgbClr val="000099"/>
                </a:solidFill>
                <a:latin typeface="Gill Sans MT" charset="0"/>
                <a:ea typeface="Gill Sans" charset="0"/>
                <a:cs typeface="Gill Sans" charset="0"/>
              </a:rPr>
              <a:t> MAS) completely resolved out</a:t>
            </a:r>
            <a:r>
              <a:rPr lang="en-US" sz="2000" dirty="0" smtClean="0">
                <a:solidFill>
                  <a:srgbClr val="000099"/>
                </a:solidFill>
                <a:latin typeface="Gill Sans MT" charset="0"/>
                <a:ea typeface="Gill Sans" charset="0"/>
                <a:cs typeface="Gill Sans" charset="0"/>
              </a:rPr>
              <a:t>.</a:t>
            </a:r>
            <a:br>
              <a:rPr lang="en-US" sz="2000" dirty="0" smtClean="0">
                <a:solidFill>
                  <a:srgbClr val="000099"/>
                </a:solidFill>
                <a:latin typeface="Gill Sans MT" charset="0"/>
                <a:ea typeface="Gill Sans" charset="0"/>
                <a:cs typeface="Gill Sans" charset="0"/>
              </a:rPr>
            </a:br>
            <a:r>
              <a:rPr lang="en-US" sz="1600" cap="small" dirty="0" smtClean="0">
                <a:solidFill>
                  <a:srgbClr val="000099"/>
                </a:solidFill>
                <a:latin typeface="Gill Sans MT" charset="0"/>
                <a:ea typeface="Gill Sans" charset="0"/>
                <a:cs typeface="Gill Sans" charset="0"/>
              </a:rPr>
              <a:t>Need additional observations with a single-dish or a compact array of small telescopes.</a:t>
            </a:r>
            <a:endParaRPr lang="en-US" sz="1600" cap="small" dirty="0">
              <a:solidFill>
                <a:srgbClr val="000099"/>
              </a:solidFill>
              <a:latin typeface="Gill Sans MT" charset="0"/>
              <a:ea typeface="Gill Sans" charset="0"/>
              <a:cs typeface="Gill Sans" charset="0"/>
            </a:endParaRPr>
          </a:p>
        </p:txBody>
      </p:sp>
      <p:sp>
        <p:nvSpPr>
          <p:cNvPr id="10" name="Rounded Rectangle 9"/>
          <p:cNvSpPr/>
          <p:nvPr/>
        </p:nvSpPr>
        <p:spPr bwMode="auto">
          <a:xfrm>
            <a:off x="5867400" y="2057400"/>
            <a:ext cx="762000" cy="1828800"/>
          </a:xfrm>
          <a:prstGeom prst="roundRect">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11" name="Rounded Rectangle 10"/>
          <p:cNvSpPr/>
          <p:nvPr/>
        </p:nvSpPr>
        <p:spPr bwMode="auto">
          <a:xfrm>
            <a:off x="7848600" y="2057400"/>
            <a:ext cx="762000" cy="1828800"/>
          </a:xfrm>
          <a:prstGeom prst="roundRect">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12"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Largest Angular Scale (LAS)</a:t>
            </a:r>
          </a:p>
        </p:txBody>
      </p:sp>
      <p:sp>
        <p:nvSpPr>
          <p:cNvPr id="22534" name="Rectangle 6"/>
          <p:cNvSpPr>
            <a:spLocks noGrp="1" noChangeArrowheads="1"/>
          </p:cNvSpPr>
          <p:nvPr>
            <p:ph type="body" idx="1"/>
          </p:nvPr>
        </p:nvSpPr>
        <p:spPr>
          <a:xfrm>
            <a:off x="457200" y="685800"/>
            <a:ext cx="8229600" cy="4572000"/>
          </a:xfrm>
        </p:spPr>
        <p:txBody>
          <a:bodyPr rIns="132080"/>
          <a:lstStyle/>
          <a:p>
            <a:pPr eaLnBrk="1" hangingPunct="1">
              <a:buClrTx/>
            </a:pPr>
            <a:r>
              <a:rPr lang="en-US" dirty="0" smtClean="0"/>
              <a:t>Largest angular scale of interest for target</a:t>
            </a:r>
            <a:r>
              <a:rPr lang="en-US" sz="1600" dirty="0" smtClean="0"/>
              <a:t/>
            </a:r>
            <a:br>
              <a:rPr lang="en-US" sz="1600" dirty="0" smtClean="0"/>
            </a:br>
            <a:r>
              <a:rPr lang="en-US" sz="1600" cap="small" dirty="0" smtClean="0"/>
              <a:t>Depends on </a:t>
            </a:r>
            <a:r>
              <a:rPr lang="en-US" sz="1600" u="sng" cap="small" dirty="0" smtClean="0"/>
              <a:t>source structure</a:t>
            </a:r>
            <a:r>
              <a:rPr lang="en-US" sz="1600" cap="small" dirty="0" smtClean="0"/>
              <a:t> and </a:t>
            </a:r>
            <a:r>
              <a:rPr lang="en-US" sz="1600" u="sng" cap="small" dirty="0" smtClean="0"/>
              <a:t>science aims</a:t>
            </a:r>
          </a:p>
        </p:txBody>
      </p:sp>
      <p:pic>
        <p:nvPicPr>
          <p:cNvPr id="8" name="Picture 7" descr="perfect.png"/>
          <p:cNvPicPr>
            <a:picLocks noChangeAspect="1"/>
          </p:cNvPicPr>
          <p:nvPr/>
        </p:nvPicPr>
        <p:blipFill>
          <a:blip r:embed="rId4"/>
          <a:stretch>
            <a:fillRect/>
          </a:stretch>
        </p:blipFill>
        <p:spPr>
          <a:xfrm>
            <a:off x="2286000" y="1371600"/>
            <a:ext cx="4343400" cy="4343400"/>
          </a:xfrm>
          <a:prstGeom prst="rect">
            <a:avLst/>
          </a:prstGeom>
        </p:spPr>
      </p:pic>
      <p:sp>
        <p:nvSpPr>
          <p:cNvPr id="10" name="TextBox 6"/>
          <p:cNvSpPr txBox="1">
            <a:spLocks noChangeArrowheads="1"/>
          </p:cNvSpPr>
          <p:nvPr/>
        </p:nvSpPr>
        <p:spPr bwMode="auto">
          <a:xfrm>
            <a:off x="314325" y="5391090"/>
            <a:ext cx="8601075" cy="769441"/>
          </a:xfrm>
          <a:prstGeom prst="rect">
            <a:avLst/>
          </a:prstGeom>
          <a:noFill/>
          <a:ln w="9525">
            <a:noFill/>
            <a:miter lim="800000"/>
            <a:headEnd/>
            <a:tailEnd/>
          </a:ln>
        </p:spPr>
        <p:txBody>
          <a:bodyPr wrap="square">
            <a:prstTxWarp prst="textNoShape">
              <a:avLst/>
            </a:prstTxWarp>
            <a:spAutoFit/>
          </a:bodyPr>
          <a:lstStyle/>
          <a:p>
            <a:pPr marL="225425" indent="-225425" algn="r" eaLnBrk="0" hangingPunct="0">
              <a:spcBef>
                <a:spcPct val="20000"/>
              </a:spcBef>
            </a:pPr>
            <a:r>
              <a:rPr lang="en-US" sz="2000" dirty="0" smtClean="0">
                <a:solidFill>
                  <a:srgbClr val="000099"/>
                </a:solidFill>
                <a:latin typeface="Gill Sans MT" charset="0"/>
                <a:ea typeface="Gill Sans" charset="0"/>
                <a:cs typeface="Gill Sans" charset="0"/>
              </a:rPr>
              <a:t>e.g., compact sources embedded in a smooth superstructure holding ~65% of flux </a:t>
            </a:r>
          </a:p>
          <a:p>
            <a:pPr marL="225425" indent="-225425" algn="r" eaLnBrk="0" hangingPunct="0">
              <a:spcBef>
                <a:spcPct val="20000"/>
              </a:spcBef>
            </a:pPr>
            <a:r>
              <a:rPr lang="en-US" sz="2000" dirty="0" smtClean="0">
                <a:solidFill>
                  <a:srgbClr val="000099"/>
                </a:solidFill>
                <a:latin typeface="Gill Sans MT" charset="0"/>
                <a:ea typeface="Gill Sans" charset="0"/>
                <a:cs typeface="Gill Sans" charset="0"/>
              </a:rPr>
              <a:t>(here with perfect S/N)</a:t>
            </a:r>
          </a:p>
        </p:txBody>
      </p:sp>
      <p:sp>
        <p:nvSpPr>
          <p:cNvPr id="11"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Largest Angular Scale (LAS)</a:t>
            </a:r>
          </a:p>
        </p:txBody>
      </p:sp>
      <p:sp>
        <p:nvSpPr>
          <p:cNvPr id="22534" name="Rectangle 6"/>
          <p:cNvSpPr>
            <a:spLocks noGrp="1" noChangeArrowheads="1"/>
          </p:cNvSpPr>
          <p:nvPr>
            <p:ph type="body" idx="1"/>
          </p:nvPr>
        </p:nvSpPr>
        <p:spPr>
          <a:xfrm>
            <a:off x="457200" y="685800"/>
            <a:ext cx="8229600" cy="4572000"/>
          </a:xfrm>
        </p:spPr>
        <p:txBody>
          <a:bodyPr rIns="132080"/>
          <a:lstStyle/>
          <a:p>
            <a:pPr eaLnBrk="1" hangingPunct="1">
              <a:buClrTx/>
            </a:pPr>
            <a:r>
              <a:rPr lang="en-US" dirty="0" smtClean="0"/>
              <a:t>Superstructure of scientific interest? </a:t>
            </a:r>
            <a:br>
              <a:rPr lang="en-US" dirty="0" smtClean="0"/>
            </a:br>
            <a:r>
              <a:rPr lang="en-US" sz="1800" cap="small" dirty="0" smtClean="0"/>
              <a:t>Then your RMS and LAS must reflect that.</a:t>
            </a:r>
          </a:p>
        </p:txBody>
      </p:sp>
      <p:pic>
        <p:nvPicPr>
          <p:cNvPr id="9" name="Picture 8" descr="some_noise.png"/>
          <p:cNvPicPr>
            <a:picLocks noChangeAspect="1"/>
          </p:cNvPicPr>
          <p:nvPr/>
        </p:nvPicPr>
        <p:blipFill>
          <a:blip r:embed="rId4"/>
          <a:stretch>
            <a:fillRect/>
          </a:stretch>
        </p:blipFill>
        <p:spPr>
          <a:xfrm>
            <a:off x="2286000" y="1371600"/>
            <a:ext cx="4343400" cy="4343400"/>
          </a:xfrm>
          <a:prstGeom prst="rect">
            <a:avLst/>
          </a:prstGeom>
        </p:spPr>
      </p:pic>
      <p:sp>
        <p:nvSpPr>
          <p:cNvPr id="13" name="TextBox 6"/>
          <p:cNvSpPr txBox="1">
            <a:spLocks noChangeArrowheads="1"/>
          </p:cNvSpPr>
          <p:nvPr/>
        </p:nvSpPr>
        <p:spPr bwMode="auto">
          <a:xfrm>
            <a:off x="314325" y="5391090"/>
            <a:ext cx="8601075" cy="400110"/>
          </a:xfrm>
          <a:prstGeom prst="rect">
            <a:avLst/>
          </a:prstGeom>
          <a:noFill/>
          <a:ln w="9525">
            <a:noFill/>
            <a:miter lim="800000"/>
            <a:headEnd/>
            <a:tailEnd/>
          </a:ln>
        </p:spPr>
        <p:txBody>
          <a:bodyPr wrap="square">
            <a:prstTxWarp prst="textNoShape">
              <a:avLst/>
            </a:prstTxWarp>
            <a:spAutoFit/>
          </a:bodyPr>
          <a:lstStyle/>
          <a:p>
            <a:pPr marL="225425" indent="-225425" algn="r" eaLnBrk="0" hangingPunct="0">
              <a:spcBef>
                <a:spcPct val="20000"/>
              </a:spcBef>
            </a:pPr>
            <a:r>
              <a:rPr lang="en-US" sz="2000" dirty="0" smtClean="0">
                <a:solidFill>
                  <a:srgbClr val="000099"/>
                </a:solidFill>
                <a:latin typeface="Gill Sans MT" charset="0"/>
                <a:ea typeface="Gill Sans" charset="0"/>
                <a:cs typeface="Gill Sans" charset="0"/>
              </a:rPr>
              <a:t>RMS set to detect superstructure and LAS input to reflect size of structure.</a:t>
            </a:r>
            <a:endParaRPr lang="en-US" sz="2000" b="1" dirty="0" smtClean="0">
              <a:solidFill>
                <a:srgbClr val="000099"/>
              </a:solidFill>
              <a:latin typeface="Gill Sans MT" charset="0"/>
              <a:ea typeface="Gill Sans" charset="0"/>
              <a:cs typeface="Gill Sans" charset="0"/>
            </a:endParaRPr>
          </a:p>
        </p:txBody>
      </p:sp>
      <p:cxnSp>
        <p:nvCxnSpPr>
          <p:cNvPr id="15" name="Straight Arrow Connector 14"/>
          <p:cNvCxnSpPr/>
          <p:nvPr/>
        </p:nvCxnSpPr>
        <p:spPr bwMode="auto">
          <a:xfrm>
            <a:off x="3886200" y="2590800"/>
            <a:ext cx="1524000" cy="1588"/>
          </a:xfrm>
          <a:prstGeom prst="straightConnector1">
            <a:avLst/>
          </a:prstGeom>
          <a:solidFill>
            <a:srgbClr val="4F81BD"/>
          </a:solidFill>
          <a:ln w="38100" cap="flat" cmpd="sng" algn="ctr">
            <a:solidFill>
              <a:schemeClr val="bg1"/>
            </a:solidFill>
            <a:prstDash val="solid"/>
            <a:round/>
            <a:headEnd type="arrow"/>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16" name="TextBox 6"/>
          <p:cNvSpPr txBox="1">
            <a:spLocks noChangeArrowheads="1"/>
          </p:cNvSpPr>
          <p:nvPr/>
        </p:nvSpPr>
        <p:spPr bwMode="auto">
          <a:xfrm>
            <a:off x="3200400" y="2133600"/>
            <a:ext cx="2776538" cy="338554"/>
          </a:xfrm>
          <a:prstGeom prst="rect">
            <a:avLst/>
          </a:prstGeom>
          <a:noFill/>
          <a:ln w="9525">
            <a:noFill/>
            <a:miter lim="800000"/>
            <a:headEnd/>
            <a:tailEnd/>
          </a:ln>
        </p:spPr>
        <p:txBody>
          <a:bodyPr wrap="square">
            <a:prstTxWarp prst="textNoShape">
              <a:avLst/>
            </a:prstTxWarp>
            <a:spAutoFit/>
          </a:bodyPr>
          <a:lstStyle/>
          <a:p>
            <a:pPr marL="225425" indent="-225425" algn="ctr" eaLnBrk="0" hangingPunct="0">
              <a:spcBef>
                <a:spcPct val="20000"/>
              </a:spcBef>
            </a:pPr>
            <a:r>
              <a:rPr lang="en-US" sz="1600" b="1" dirty="0" smtClean="0">
                <a:solidFill>
                  <a:schemeClr val="bg1"/>
                </a:solidFill>
                <a:latin typeface="Gill Sans MT" charset="0"/>
                <a:ea typeface="Gill Sans" charset="0"/>
                <a:cs typeface="Gill Sans" charset="0"/>
              </a:rPr>
              <a:t>Largest Angular Scale</a:t>
            </a:r>
          </a:p>
        </p:txBody>
      </p:sp>
      <p:sp>
        <p:nvSpPr>
          <p:cNvPr id="12"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Largest Angular Scale (LAS)</a:t>
            </a:r>
          </a:p>
        </p:txBody>
      </p:sp>
      <p:sp>
        <p:nvSpPr>
          <p:cNvPr id="22534" name="Rectangle 6"/>
          <p:cNvSpPr>
            <a:spLocks noGrp="1" noChangeArrowheads="1"/>
          </p:cNvSpPr>
          <p:nvPr>
            <p:ph type="body" idx="1"/>
          </p:nvPr>
        </p:nvSpPr>
        <p:spPr>
          <a:xfrm>
            <a:off x="457200" y="685800"/>
            <a:ext cx="8229600" cy="4572000"/>
          </a:xfrm>
        </p:spPr>
        <p:txBody>
          <a:bodyPr rIns="132080"/>
          <a:lstStyle/>
          <a:p>
            <a:pPr eaLnBrk="1" hangingPunct="1">
              <a:buClrTx/>
            </a:pPr>
            <a:r>
              <a:rPr lang="en-US" dirty="0" smtClean="0"/>
              <a:t>Only embedded compact sources of interest?</a:t>
            </a:r>
            <a:endParaRPr lang="en-US" sz="1600" cap="small" dirty="0" smtClean="0"/>
          </a:p>
        </p:txBody>
      </p:sp>
      <p:pic>
        <p:nvPicPr>
          <p:cNvPr id="9" name="Picture 8" descr="noise.png"/>
          <p:cNvPicPr>
            <a:picLocks noChangeAspect="1"/>
          </p:cNvPicPr>
          <p:nvPr/>
        </p:nvPicPr>
        <p:blipFill>
          <a:blip r:embed="rId4"/>
          <a:stretch>
            <a:fillRect/>
          </a:stretch>
        </p:blipFill>
        <p:spPr>
          <a:xfrm>
            <a:off x="2286000" y="1371600"/>
            <a:ext cx="4343400" cy="4343400"/>
          </a:xfrm>
          <a:prstGeom prst="rect">
            <a:avLst/>
          </a:prstGeom>
        </p:spPr>
      </p:pic>
      <p:sp>
        <p:nvSpPr>
          <p:cNvPr id="10" name="TextBox 6"/>
          <p:cNvSpPr txBox="1">
            <a:spLocks noChangeArrowheads="1"/>
          </p:cNvSpPr>
          <p:nvPr/>
        </p:nvSpPr>
        <p:spPr bwMode="auto">
          <a:xfrm>
            <a:off x="314325" y="5391090"/>
            <a:ext cx="8601075" cy="400110"/>
          </a:xfrm>
          <a:prstGeom prst="rect">
            <a:avLst/>
          </a:prstGeom>
          <a:noFill/>
          <a:ln w="9525">
            <a:noFill/>
            <a:miter lim="800000"/>
            <a:headEnd/>
            <a:tailEnd/>
          </a:ln>
        </p:spPr>
        <p:txBody>
          <a:bodyPr wrap="square">
            <a:prstTxWarp prst="textNoShape">
              <a:avLst/>
            </a:prstTxWarp>
            <a:spAutoFit/>
          </a:bodyPr>
          <a:lstStyle/>
          <a:p>
            <a:pPr marL="225425" indent="-225425" algn="r" eaLnBrk="0" hangingPunct="0">
              <a:spcBef>
                <a:spcPct val="20000"/>
              </a:spcBef>
            </a:pPr>
            <a:r>
              <a:rPr lang="en-US" sz="2000" dirty="0" smtClean="0">
                <a:solidFill>
                  <a:srgbClr val="000099"/>
                </a:solidFill>
                <a:latin typeface="Gill Sans MT" charset="0"/>
                <a:ea typeface="Gill Sans" charset="0"/>
                <a:cs typeface="Gill Sans" charset="0"/>
              </a:rPr>
              <a:t>RMS set to detect compact sources and LAS input to reflect compact source size.</a:t>
            </a:r>
            <a:endParaRPr lang="en-US" sz="2000" b="1" dirty="0" smtClean="0">
              <a:solidFill>
                <a:srgbClr val="000099"/>
              </a:solidFill>
              <a:latin typeface="Gill Sans MT" charset="0"/>
              <a:ea typeface="Gill Sans" charset="0"/>
              <a:cs typeface="Gill Sans" charset="0"/>
            </a:endParaRPr>
          </a:p>
        </p:txBody>
      </p:sp>
      <p:cxnSp>
        <p:nvCxnSpPr>
          <p:cNvPr id="11" name="Straight Arrow Connector 10"/>
          <p:cNvCxnSpPr/>
          <p:nvPr/>
        </p:nvCxnSpPr>
        <p:spPr bwMode="auto">
          <a:xfrm rot="5400000">
            <a:off x="4648200" y="3048000"/>
            <a:ext cx="611188" cy="1588"/>
          </a:xfrm>
          <a:prstGeom prst="straightConnector1">
            <a:avLst/>
          </a:prstGeom>
          <a:solidFill>
            <a:srgbClr val="4F81BD"/>
          </a:solidFill>
          <a:ln w="38100" cap="flat" cmpd="sng" algn="ctr">
            <a:solidFill>
              <a:schemeClr val="bg1"/>
            </a:solidFill>
            <a:prstDash val="solid"/>
            <a:round/>
            <a:headEnd type="arrow"/>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14" name="TextBox 6"/>
          <p:cNvSpPr txBox="1">
            <a:spLocks noChangeArrowheads="1"/>
          </p:cNvSpPr>
          <p:nvPr/>
        </p:nvSpPr>
        <p:spPr bwMode="auto">
          <a:xfrm>
            <a:off x="5105400" y="2286000"/>
            <a:ext cx="1143000" cy="929485"/>
          </a:xfrm>
          <a:prstGeom prst="rect">
            <a:avLst/>
          </a:prstGeom>
          <a:noFill/>
          <a:ln w="9525">
            <a:noFill/>
            <a:miter lim="800000"/>
            <a:headEnd/>
            <a:tailEnd/>
          </a:ln>
        </p:spPr>
        <p:txBody>
          <a:bodyPr wrap="square">
            <a:prstTxWarp prst="textNoShape">
              <a:avLst/>
            </a:prstTxWarp>
            <a:spAutoFit/>
          </a:bodyPr>
          <a:lstStyle/>
          <a:p>
            <a:pPr marL="225425" indent="-225425" eaLnBrk="0" hangingPunct="0">
              <a:spcBef>
                <a:spcPct val="20000"/>
              </a:spcBef>
            </a:pPr>
            <a:r>
              <a:rPr lang="en-US" sz="1600" b="1" dirty="0" smtClean="0">
                <a:solidFill>
                  <a:schemeClr val="bg1"/>
                </a:solidFill>
                <a:latin typeface="Gill Sans MT" charset="0"/>
                <a:ea typeface="Gill Sans" charset="0"/>
                <a:cs typeface="Gill Sans" charset="0"/>
              </a:rPr>
              <a:t>Largest </a:t>
            </a:r>
          </a:p>
          <a:p>
            <a:pPr marL="225425" indent="-225425" eaLnBrk="0" hangingPunct="0">
              <a:spcBef>
                <a:spcPct val="20000"/>
              </a:spcBef>
            </a:pPr>
            <a:r>
              <a:rPr lang="en-US" sz="1600" b="1" dirty="0" smtClean="0">
                <a:solidFill>
                  <a:schemeClr val="bg1"/>
                </a:solidFill>
                <a:latin typeface="Gill Sans MT" charset="0"/>
                <a:ea typeface="Gill Sans" charset="0"/>
                <a:cs typeface="Gill Sans" charset="0"/>
              </a:rPr>
              <a:t>Angular </a:t>
            </a:r>
          </a:p>
          <a:p>
            <a:pPr marL="225425" indent="-225425" eaLnBrk="0" hangingPunct="0">
              <a:spcBef>
                <a:spcPct val="20000"/>
              </a:spcBef>
            </a:pPr>
            <a:r>
              <a:rPr lang="en-US" sz="1600" b="1" dirty="0" smtClean="0">
                <a:solidFill>
                  <a:schemeClr val="bg1"/>
                </a:solidFill>
                <a:latin typeface="Gill Sans MT" charset="0"/>
                <a:ea typeface="Gill Sans" charset="0"/>
                <a:cs typeface="Gill Sans" charset="0"/>
              </a:rPr>
              <a:t>Scale</a:t>
            </a:r>
          </a:p>
        </p:txBody>
      </p:sp>
      <p:sp>
        <p:nvSpPr>
          <p:cNvPr id="12"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 Example (see Primer)</a:t>
            </a:r>
            <a:endParaRPr lang="en-US" dirty="0"/>
          </a:p>
        </p:txBody>
      </p:sp>
      <p:pic>
        <p:nvPicPr>
          <p:cNvPr id="4" name="Content Placeholder 3" descr="PrimerFig15a.tiff"/>
          <p:cNvPicPr>
            <a:picLocks noGrp="1" noChangeAspect="1"/>
          </p:cNvPicPr>
          <p:nvPr>
            <p:ph idx="1"/>
          </p:nvPr>
        </p:nvPicPr>
        <p:blipFill>
          <a:blip r:embed="rId3"/>
          <a:srcRect l="-17111" r="-17111"/>
          <a:stretch>
            <a:fillRect/>
          </a:stretch>
        </p:blipFill>
        <p:spPr/>
      </p:pic>
      <p:sp>
        <p:nvSpPr>
          <p:cNvPr id="5"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To Use the ACA?</a:t>
            </a:r>
          </a:p>
        </p:txBody>
      </p:sp>
      <p:sp>
        <p:nvSpPr>
          <p:cNvPr id="11" name="Rectangle 10"/>
          <p:cNvSpPr/>
          <p:nvPr/>
        </p:nvSpPr>
        <p:spPr bwMode="auto">
          <a:xfrm>
            <a:off x="990600" y="990600"/>
            <a:ext cx="3276600" cy="1676400"/>
          </a:xfrm>
          <a:prstGeom prst="rect">
            <a:avLst/>
          </a:prstGeom>
          <a:solidFill>
            <a:schemeClr val="accent1">
              <a:lumMod val="40000"/>
              <a:lumOff val="60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Gill Sans MT"/>
                <a:ea typeface="ヒラギノ角ゴ ProN W3" charset="0"/>
                <a:cs typeface="Gill Sans MT"/>
                <a:sym typeface="Arial" charset="0"/>
              </a:rPr>
              <a:t>Largest Angular Scale of Source</a:t>
            </a:r>
          </a:p>
          <a:p>
            <a:pPr marL="0" marR="0" indent="0" algn="ctr" defTabSz="914400" rtl="0" eaLnBrk="1" fontAlgn="base" latinLnBrk="0" hangingPunct="1">
              <a:lnSpc>
                <a:spcPct val="100000"/>
              </a:lnSpc>
              <a:spcBef>
                <a:spcPct val="0"/>
              </a:spcBef>
              <a:spcAft>
                <a:spcPct val="0"/>
              </a:spcAft>
              <a:buClrTx/>
              <a:buSzTx/>
              <a:buFontTx/>
              <a:buNone/>
              <a:tabLst/>
            </a:pPr>
            <a:endParaRPr lang="en-US" sz="1600" b="1" dirty="0" smtClean="0">
              <a:latin typeface="Gill Sans MT"/>
              <a:ea typeface="ヒラギノ角ゴ ProN W3" charset="0"/>
              <a:cs typeface="Gill Sans MT"/>
            </a:endParaRPr>
          </a:p>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latin typeface="Gill Sans MT"/>
                <a:ea typeface="ヒラギノ角ゴ ProN W3" charset="0"/>
                <a:cs typeface="Gill Sans MT"/>
              </a:rPr>
              <a:t>Property of the source and </a:t>
            </a:r>
            <a:r>
              <a:rPr kumimoji="0" lang="en-US" sz="1600" i="0" u="none" strike="noStrike" cap="none" normalizeH="0" baseline="0" dirty="0" smtClean="0">
                <a:ln>
                  <a:noFill/>
                </a:ln>
                <a:solidFill>
                  <a:srgbClr val="000000"/>
                </a:solidFill>
                <a:effectLst/>
                <a:latin typeface="Gill Sans MT"/>
                <a:ea typeface="ヒラギノ角ゴ ProN W3" charset="0"/>
                <a:cs typeface="Gill Sans MT"/>
                <a:sym typeface="Arial" charset="0"/>
              </a:rPr>
              <a:t>your science.</a:t>
            </a:r>
            <a:endParaRPr kumimoji="0" lang="en-US" sz="1600" i="0" u="none" strike="noStrike" cap="none" normalizeH="0" baseline="0" dirty="0">
              <a:ln>
                <a:noFill/>
              </a:ln>
              <a:solidFill>
                <a:srgbClr val="000000"/>
              </a:solidFill>
              <a:effectLst/>
              <a:latin typeface="Gill Sans MT"/>
              <a:ea typeface="ヒラギノ角ゴ ProN W3" charset="0"/>
              <a:cs typeface="Gill Sans MT"/>
              <a:sym typeface="Arial" charset="0"/>
            </a:endParaRPr>
          </a:p>
        </p:txBody>
      </p:sp>
      <p:sp>
        <p:nvSpPr>
          <p:cNvPr id="12" name="Rectangle 11"/>
          <p:cNvSpPr/>
          <p:nvPr/>
        </p:nvSpPr>
        <p:spPr bwMode="auto">
          <a:xfrm>
            <a:off x="4876800" y="990600"/>
            <a:ext cx="3276600" cy="1676400"/>
          </a:xfrm>
          <a:prstGeom prst="rect">
            <a:avLst/>
          </a:prstGeom>
          <a:solidFill>
            <a:schemeClr val="accent2">
              <a:lumMod val="20000"/>
              <a:lumOff val="80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Gill Sans MT"/>
                <a:ea typeface="ヒラギノ角ゴ ProN W3" charset="0"/>
                <a:cs typeface="Gill Sans MT"/>
                <a:sym typeface="Arial" charset="0"/>
              </a:rPr>
              <a:t>Maximum Angular Scale Recovered by Array</a:t>
            </a:r>
          </a:p>
          <a:p>
            <a:pPr marL="0" marR="0" indent="0" algn="ctr" defTabSz="914400" rtl="0" eaLnBrk="1" fontAlgn="base" latinLnBrk="0" hangingPunct="1">
              <a:lnSpc>
                <a:spcPct val="100000"/>
              </a:lnSpc>
              <a:spcBef>
                <a:spcPct val="0"/>
              </a:spcBef>
              <a:spcAft>
                <a:spcPct val="0"/>
              </a:spcAft>
              <a:buClrTx/>
              <a:buSzTx/>
              <a:buFontTx/>
              <a:buNone/>
              <a:tabLst/>
            </a:pPr>
            <a:endParaRPr lang="en-US" sz="1600" dirty="0" smtClean="0">
              <a:latin typeface="Gill Sans MT"/>
              <a:ea typeface="ヒラギノ角ゴ ProN W3" charset="0"/>
              <a:cs typeface="Gill Sans MT"/>
            </a:endParaRPr>
          </a:p>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latin typeface="Gill Sans MT"/>
                <a:ea typeface="ヒラギノ角ゴ ProN W3" charset="0"/>
                <a:cs typeface="Gill Sans MT"/>
              </a:rPr>
              <a:t>Related to target angular resolution (in Cycle 1) because that drives the configuration of antennas used.</a:t>
            </a:r>
            <a:endParaRPr kumimoji="0" lang="en-US" sz="1600" i="0" u="none" strike="noStrike" cap="none" normalizeH="0" baseline="0" dirty="0" smtClean="0">
              <a:ln>
                <a:noFill/>
              </a:ln>
              <a:solidFill>
                <a:srgbClr val="000000"/>
              </a:solidFill>
              <a:effectLst/>
              <a:latin typeface="Gill Sans MT"/>
              <a:ea typeface="ヒラギノ角ゴ ProN W3" charset="0"/>
              <a:cs typeface="Gill Sans MT"/>
              <a:sym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US" sz="1600" b="1" dirty="0" smtClean="0">
              <a:latin typeface="Gill Sans MT"/>
              <a:ea typeface="ヒラギノ角ゴ ProN W3" charset="0"/>
              <a:cs typeface="Gill Sans M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i="0" u="none" strike="noStrike" cap="none" normalizeH="0" baseline="0" dirty="0">
              <a:ln>
                <a:noFill/>
              </a:ln>
              <a:solidFill>
                <a:srgbClr val="000000"/>
              </a:solidFill>
              <a:effectLst/>
              <a:latin typeface="Gill Sans MT"/>
              <a:ea typeface="ヒラギノ角ゴ ProN W3" charset="0"/>
              <a:cs typeface="Gill Sans MT"/>
              <a:sym typeface="Arial" charset="0"/>
            </a:endParaRPr>
          </a:p>
        </p:txBody>
      </p:sp>
      <p:sp>
        <p:nvSpPr>
          <p:cNvPr id="13" name="Rectangle 12"/>
          <p:cNvSpPr/>
          <p:nvPr/>
        </p:nvSpPr>
        <p:spPr bwMode="auto">
          <a:xfrm>
            <a:off x="2933700" y="3048000"/>
            <a:ext cx="3276600" cy="1676400"/>
          </a:xfrm>
          <a:prstGeom prst="rect">
            <a:avLst/>
          </a:prstGeom>
          <a:solidFill>
            <a:srgbClr val="FF6A6A"/>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Gill Sans MT"/>
                <a:ea typeface="ヒラギノ角ゴ ProN W3" charset="0"/>
                <a:cs typeface="Gill Sans MT"/>
                <a:sym typeface="Arial" charset="0"/>
              </a:rPr>
              <a:t>ACA Recommended?</a:t>
            </a:r>
          </a:p>
          <a:p>
            <a:pPr marL="0" marR="0" indent="0" algn="ctr" defTabSz="914400" rtl="0" eaLnBrk="1" fontAlgn="base" latinLnBrk="0" hangingPunct="1">
              <a:lnSpc>
                <a:spcPct val="100000"/>
              </a:lnSpc>
              <a:spcBef>
                <a:spcPct val="0"/>
              </a:spcBef>
              <a:spcAft>
                <a:spcPct val="0"/>
              </a:spcAft>
              <a:buClrTx/>
              <a:buSzTx/>
              <a:buFontTx/>
              <a:buNone/>
              <a:tabLst/>
            </a:pPr>
            <a:endParaRPr lang="en-US" sz="1600" dirty="0" smtClean="0">
              <a:latin typeface="Gill Sans MT"/>
              <a:ea typeface="ヒラギノ角ゴ ProN W3" charset="0"/>
              <a:cs typeface="Gill Sans MT"/>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Gill Sans MT"/>
                <a:ea typeface="ヒラギノ角ゴ ProN W3" charset="0"/>
                <a:cs typeface="Gill Sans MT"/>
                <a:sym typeface="Arial" charset="0"/>
              </a:rPr>
              <a:t>If Largest</a:t>
            </a:r>
            <a:r>
              <a:rPr kumimoji="0" lang="en-US" sz="1600" b="0" i="0" u="none" strike="noStrike" cap="none" normalizeH="0" dirty="0" smtClean="0">
                <a:ln>
                  <a:noFill/>
                </a:ln>
                <a:solidFill>
                  <a:srgbClr val="000000"/>
                </a:solidFill>
                <a:effectLst/>
                <a:latin typeface="Gill Sans MT"/>
                <a:ea typeface="ヒラギノ角ゴ ProN W3" charset="0"/>
                <a:cs typeface="Gill Sans MT"/>
                <a:sym typeface="Arial" charset="0"/>
              </a:rPr>
              <a:t> Angular Scale </a:t>
            </a:r>
            <a:r>
              <a:rPr lang="en-US" sz="1600" dirty="0" smtClean="0">
                <a:latin typeface="Gill Sans MT"/>
                <a:ea typeface="ヒラギノ角ゴ ProN W3" charset="0"/>
                <a:cs typeface="Gill Sans MT"/>
              </a:rPr>
              <a:t>too big for Maximum Angular Scale of 12-m Array, then the OT will recommend the inclusion of the ACA.</a:t>
            </a:r>
          </a:p>
        </p:txBody>
      </p:sp>
      <p:sp>
        <p:nvSpPr>
          <p:cNvPr id="14" name="Cross 13"/>
          <p:cNvSpPr/>
          <p:nvPr/>
        </p:nvSpPr>
        <p:spPr bwMode="auto">
          <a:xfrm>
            <a:off x="4343400" y="1524000"/>
            <a:ext cx="457200" cy="457200"/>
          </a:xfrm>
          <a:prstGeom prst="plus">
            <a:avLst/>
          </a:prstGeom>
          <a:solidFill>
            <a:srgbClr val="4F81B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15" name="Down Arrow 14"/>
          <p:cNvSpPr/>
          <p:nvPr/>
        </p:nvSpPr>
        <p:spPr bwMode="auto">
          <a:xfrm>
            <a:off x="4229100" y="2362200"/>
            <a:ext cx="685800" cy="762000"/>
          </a:xfrm>
          <a:prstGeom prst="downArrow">
            <a:avLst/>
          </a:prstGeom>
          <a:solidFill>
            <a:schemeClr val="tx1">
              <a:alpha val="5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18" name="Rectangle 17"/>
          <p:cNvSpPr/>
          <p:nvPr/>
        </p:nvSpPr>
        <p:spPr bwMode="auto">
          <a:xfrm>
            <a:off x="2933700" y="4876800"/>
            <a:ext cx="3276600" cy="457200"/>
          </a:xfrm>
          <a:prstGeom prst="rect">
            <a:avLst/>
          </a:prstGeom>
          <a:solidFill>
            <a:srgbClr val="FF66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Gill Sans MT"/>
                <a:ea typeface="ヒラギノ角ゴ ProN W3" charset="0"/>
                <a:cs typeface="Gill Sans MT"/>
                <a:sym typeface="Arial" charset="0"/>
              </a:rPr>
              <a:t>Ultimately YOUR Decision</a:t>
            </a:r>
            <a:endParaRPr lang="en-US" sz="1600" dirty="0" smtClean="0">
              <a:latin typeface="Gill Sans MT"/>
              <a:ea typeface="ヒラギノ角ゴ ProN W3" charset="0"/>
              <a:cs typeface="Gill Sans MT"/>
            </a:endParaRPr>
          </a:p>
        </p:txBody>
      </p:sp>
      <p:sp>
        <p:nvSpPr>
          <p:cNvPr id="19" name="TextBox 6"/>
          <p:cNvSpPr txBox="1">
            <a:spLocks noChangeArrowheads="1"/>
          </p:cNvSpPr>
          <p:nvPr/>
        </p:nvSpPr>
        <p:spPr bwMode="auto">
          <a:xfrm>
            <a:off x="152401" y="5391090"/>
            <a:ext cx="8763000" cy="400110"/>
          </a:xfrm>
          <a:prstGeom prst="rect">
            <a:avLst/>
          </a:prstGeom>
          <a:noFill/>
          <a:ln w="9525">
            <a:noFill/>
            <a:miter lim="800000"/>
            <a:headEnd/>
            <a:tailEnd/>
          </a:ln>
        </p:spPr>
        <p:txBody>
          <a:bodyPr wrap="square">
            <a:prstTxWarp prst="textNoShape">
              <a:avLst/>
            </a:prstTxWarp>
            <a:spAutoFit/>
          </a:bodyPr>
          <a:lstStyle/>
          <a:p>
            <a:pPr marL="225425" indent="-225425" algn="ctr" eaLnBrk="0" hangingPunct="0">
              <a:spcBef>
                <a:spcPct val="20000"/>
              </a:spcBef>
            </a:pPr>
            <a:r>
              <a:rPr lang="en-US" sz="2000" b="1" dirty="0" smtClean="0">
                <a:solidFill>
                  <a:srgbClr val="000099"/>
                </a:solidFill>
                <a:latin typeface="Gill Sans MT" charset="0"/>
                <a:ea typeface="Gill Sans" charset="0"/>
                <a:cs typeface="Gill Sans" charset="0"/>
              </a:rPr>
              <a:t>ONLY ~250 hours (1/3 of total time) will go to projects needing ACA.</a:t>
            </a:r>
          </a:p>
        </p:txBody>
      </p:sp>
      <p:sp>
        <p:nvSpPr>
          <p:cNvPr id="16"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To Use the ACA?</a:t>
            </a:r>
          </a:p>
        </p:txBody>
      </p:sp>
      <p:sp>
        <p:nvSpPr>
          <p:cNvPr id="11" name="Rectangle 10"/>
          <p:cNvSpPr/>
          <p:nvPr/>
        </p:nvSpPr>
        <p:spPr bwMode="auto">
          <a:xfrm>
            <a:off x="990600" y="990600"/>
            <a:ext cx="3276600" cy="1676400"/>
          </a:xfrm>
          <a:prstGeom prst="rect">
            <a:avLst/>
          </a:prstGeom>
          <a:solidFill>
            <a:schemeClr val="accent1">
              <a:lumMod val="40000"/>
              <a:lumOff val="60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Gill Sans MT"/>
                <a:ea typeface="ヒラギノ角ゴ ProN W3" charset="0"/>
                <a:cs typeface="Gill Sans MT"/>
                <a:sym typeface="Arial" charset="0"/>
              </a:rPr>
              <a:t>Largest Angular Scale of Source</a:t>
            </a:r>
          </a:p>
          <a:p>
            <a:pPr marL="0" marR="0" indent="0" algn="ctr" defTabSz="914400" rtl="0" eaLnBrk="1" fontAlgn="base" latinLnBrk="0" hangingPunct="1">
              <a:lnSpc>
                <a:spcPct val="100000"/>
              </a:lnSpc>
              <a:spcBef>
                <a:spcPct val="0"/>
              </a:spcBef>
              <a:spcAft>
                <a:spcPct val="0"/>
              </a:spcAft>
              <a:buClrTx/>
              <a:buSzTx/>
              <a:buFontTx/>
              <a:buNone/>
              <a:tabLst/>
            </a:pPr>
            <a:endParaRPr lang="en-US" sz="1600" b="1" dirty="0" smtClean="0">
              <a:latin typeface="Gill Sans MT"/>
              <a:ea typeface="ヒラギノ角ゴ ProN W3" charset="0"/>
              <a:cs typeface="Gill Sans MT"/>
            </a:endParaRPr>
          </a:p>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latin typeface="Gill Sans MT"/>
                <a:ea typeface="ヒラギノ角ゴ ProN W3" charset="0"/>
                <a:cs typeface="Gill Sans MT"/>
              </a:rPr>
              <a:t>Property of the source and </a:t>
            </a:r>
            <a:r>
              <a:rPr kumimoji="0" lang="en-US" sz="1600" i="0" u="none" strike="noStrike" cap="none" normalizeH="0" baseline="0" dirty="0" smtClean="0">
                <a:ln>
                  <a:noFill/>
                </a:ln>
                <a:solidFill>
                  <a:srgbClr val="000000"/>
                </a:solidFill>
                <a:effectLst/>
                <a:latin typeface="Gill Sans MT"/>
                <a:ea typeface="ヒラギノ角ゴ ProN W3" charset="0"/>
                <a:cs typeface="Gill Sans MT"/>
                <a:sym typeface="Arial" charset="0"/>
              </a:rPr>
              <a:t>your science.</a:t>
            </a:r>
            <a:endParaRPr kumimoji="0" lang="en-US" sz="1600" i="0" u="none" strike="noStrike" cap="none" normalizeH="0" baseline="0" dirty="0">
              <a:ln>
                <a:noFill/>
              </a:ln>
              <a:solidFill>
                <a:srgbClr val="000000"/>
              </a:solidFill>
              <a:effectLst/>
              <a:latin typeface="Gill Sans MT"/>
              <a:ea typeface="ヒラギノ角ゴ ProN W3" charset="0"/>
              <a:cs typeface="Gill Sans MT"/>
              <a:sym typeface="Arial" charset="0"/>
            </a:endParaRPr>
          </a:p>
        </p:txBody>
      </p:sp>
      <p:sp>
        <p:nvSpPr>
          <p:cNvPr id="12" name="Rectangle 11"/>
          <p:cNvSpPr/>
          <p:nvPr/>
        </p:nvSpPr>
        <p:spPr bwMode="auto">
          <a:xfrm>
            <a:off x="4876800" y="990600"/>
            <a:ext cx="3276600" cy="1676400"/>
          </a:xfrm>
          <a:prstGeom prst="rect">
            <a:avLst/>
          </a:prstGeom>
          <a:solidFill>
            <a:schemeClr val="accent2">
              <a:lumMod val="20000"/>
              <a:lumOff val="80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Gill Sans MT"/>
                <a:ea typeface="ヒラギノ角ゴ ProN W3" charset="0"/>
                <a:cs typeface="Gill Sans MT"/>
                <a:sym typeface="Arial" charset="0"/>
              </a:rPr>
              <a:t>Maximum Angular Scale Recovered by Array</a:t>
            </a:r>
          </a:p>
          <a:p>
            <a:pPr marL="0" marR="0" indent="0" algn="ctr" defTabSz="914400" rtl="0" eaLnBrk="1" fontAlgn="base" latinLnBrk="0" hangingPunct="1">
              <a:lnSpc>
                <a:spcPct val="100000"/>
              </a:lnSpc>
              <a:spcBef>
                <a:spcPct val="0"/>
              </a:spcBef>
              <a:spcAft>
                <a:spcPct val="0"/>
              </a:spcAft>
              <a:buClrTx/>
              <a:buSzTx/>
              <a:buFontTx/>
              <a:buNone/>
              <a:tabLst/>
            </a:pPr>
            <a:endParaRPr lang="en-US" sz="1600" dirty="0" smtClean="0">
              <a:latin typeface="Gill Sans MT"/>
              <a:ea typeface="ヒラギノ角ゴ ProN W3" charset="0"/>
              <a:cs typeface="Gill Sans MT"/>
            </a:endParaRPr>
          </a:p>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latin typeface="Gill Sans MT"/>
                <a:ea typeface="ヒラギノ角ゴ ProN W3" charset="0"/>
                <a:cs typeface="Gill Sans MT"/>
              </a:rPr>
              <a:t>Related to target angular resolution (in Cycle 1) because that drives the configuration of antennas used.</a:t>
            </a:r>
            <a:endParaRPr kumimoji="0" lang="en-US" sz="1600" i="0" u="none" strike="noStrike" cap="none" normalizeH="0" baseline="0" dirty="0" smtClean="0">
              <a:ln>
                <a:noFill/>
              </a:ln>
              <a:solidFill>
                <a:srgbClr val="000000"/>
              </a:solidFill>
              <a:effectLst/>
              <a:latin typeface="Gill Sans MT"/>
              <a:ea typeface="ヒラギノ角ゴ ProN W3" charset="0"/>
              <a:cs typeface="Gill Sans MT"/>
              <a:sym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US" sz="1600" b="1" dirty="0" smtClean="0">
              <a:latin typeface="Gill Sans MT"/>
              <a:ea typeface="ヒラギノ角ゴ ProN W3" charset="0"/>
              <a:cs typeface="Gill Sans M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i="0" u="none" strike="noStrike" cap="none" normalizeH="0" baseline="0" dirty="0">
              <a:ln>
                <a:noFill/>
              </a:ln>
              <a:solidFill>
                <a:srgbClr val="000000"/>
              </a:solidFill>
              <a:effectLst/>
              <a:latin typeface="Gill Sans MT"/>
              <a:ea typeface="ヒラギノ角ゴ ProN W3" charset="0"/>
              <a:cs typeface="Gill Sans MT"/>
              <a:sym typeface="Arial" charset="0"/>
            </a:endParaRPr>
          </a:p>
        </p:txBody>
      </p:sp>
      <p:sp>
        <p:nvSpPr>
          <p:cNvPr id="13" name="Rectangle 12"/>
          <p:cNvSpPr/>
          <p:nvPr/>
        </p:nvSpPr>
        <p:spPr bwMode="auto">
          <a:xfrm>
            <a:off x="2933700" y="3048000"/>
            <a:ext cx="3276600" cy="1676400"/>
          </a:xfrm>
          <a:prstGeom prst="rect">
            <a:avLst/>
          </a:prstGeom>
          <a:solidFill>
            <a:srgbClr val="FF6A6A"/>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Gill Sans MT"/>
                <a:ea typeface="ヒラギノ角ゴ ProN W3" charset="0"/>
                <a:cs typeface="Gill Sans MT"/>
                <a:sym typeface="Arial" charset="0"/>
              </a:rPr>
              <a:t>ACA Recommended?</a:t>
            </a:r>
          </a:p>
          <a:p>
            <a:pPr marL="0" marR="0" indent="0" algn="ctr" defTabSz="914400" rtl="0" eaLnBrk="1" fontAlgn="base" latinLnBrk="0" hangingPunct="1">
              <a:lnSpc>
                <a:spcPct val="100000"/>
              </a:lnSpc>
              <a:spcBef>
                <a:spcPct val="0"/>
              </a:spcBef>
              <a:spcAft>
                <a:spcPct val="0"/>
              </a:spcAft>
              <a:buClrTx/>
              <a:buSzTx/>
              <a:buFontTx/>
              <a:buNone/>
              <a:tabLst/>
            </a:pPr>
            <a:endParaRPr lang="en-US" sz="1600" dirty="0" smtClean="0">
              <a:latin typeface="Gill Sans MT"/>
              <a:ea typeface="ヒラギノ角ゴ ProN W3" charset="0"/>
              <a:cs typeface="Gill Sans MT"/>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Gill Sans MT"/>
                <a:ea typeface="ヒラギノ角ゴ ProN W3" charset="0"/>
                <a:cs typeface="Gill Sans MT"/>
                <a:sym typeface="Arial" charset="0"/>
              </a:rPr>
              <a:t>If Largest</a:t>
            </a:r>
            <a:r>
              <a:rPr kumimoji="0" lang="en-US" sz="1600" b="0" i="0" u="none" strike="noStrike" cap="none" normalizeH="0" dirty="0" smtClean="0">
                <a:ln>
                  <a:noFill/>
                </a:ln>
                <a:solidFill>
                  <a:srgbClr val="000000"/>
                </a:solidFill>
                <a:effectLst/>
                <a:latin typeface="Gill Sans MT"/>
                <a:ea typeface="ヒラギノ角ゴ ProN W3" charset="0"/>
                <a:cs typeface="Gill Sans MT"/>
                <a:sym typeface="Arial" charset="0"/>
              </a:rPr>
              <a:t> Angular Scale </a:t>
            </a:r>
            <a:r>
              <a:rPr lang="en-US" sz="1600" dirty="0" smtClean="0">
                <a:latin typeface="Gill Sans MT"/>
                <a:ea typeface="ヒラギノ角ゴ ProN W3" charset="0"/>
                <a:cs typeface="Gill Sans MT"/>
              </a:rPr>
              <a:t>too big for Maximum Angular Scale of 12-m Array, then the OT will recommend the inclusion of the ACA.</a:t>
            </a:r>
          </a:p>
        </p:txBody>
      </p:sp>
      <p:sp>
        <p:nvSpPr>
          <p:cNvPr id="14" name="Cross 13"/>
          <p:cNvSpPr/>
          <p:nvPr/>
        </p:nvSpPr>
        <p:spPr bwMode="auto">
          <a:xfrm>
            <a:off x="4343400" y="1524000"/>
            <a:ext cx="457200" cy="457200"/>
          </a:xfrm>
          <a:prstGeom prst="plus">
            <a:avLst/>
          </a:prstGeom>
          <a:solidFill>
            <a:srgbClr val="4F81B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15" name="Down Arrow 14"/>
          <p:cNvSpPr/>
          <p:nvPr/>
        </p:nvSpPr>
        <p:spPr bwMode="auto">
          <a:xfrm>
            <a:off x="4229100" y="2362200"/>
            <a:ext cx="685800" cy="762000"/>
          </a:xfrm>
          <a:prstGeom prst="downArrow">
            <a:avLst/>
          </a:prstGeom>
          <a:solidFill>
            <a:schemeClr val="tx1">
              <a:alpha val="5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18" name="Rectangle 17"/>
          <p:cNvSpPr/>
          <p:nvPr/>
        </p:nvSpPr>
        <p:spPr bwMode="auto">
          <a:xfrm>
            <a:off x="2933700" y="4876800"/>
            <a:ext cx="3276600" cy="457200"/>
          </a:xfrm>
          <a:prstGeom prst="rect">
            <a:avLst/>
          </a:prstGeom>
          <a:solidFill>
            <a:srgbClr val="FF66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Gill Sans MT"/>
                <a:ea typeface="ヒラギノ角ゴ ProN W3" charset="0"/>
                <a:cs typeface="Gill Sans MT"/>
                <a:sym typeface="Arial" charset="0"/>
              </a:rPr>
              <a:t>Ultimately YOUR Decision</a:t>
            </a:r>
            <a:endParaRPr lang="en-US" sz="1600" dirty="0" smtClean="0">
              <a:latin typeface="Gill Sans MT"/>
              <a:ea typeface="ヒラギノ角ゴ ProN W3" charset="0"/>
              <a:cs typeface="Gill Sans MT"/>
            </a:endParaRPr>
          </a:p>
        </p:txBody>
      </p:sp>
      <p:sp>
        <p:nvSpPr>
          <p:cNvPr id="19" name="TextBox 6"/>
          <p:cNvSpPr txBox="1">
            <a:spLocks noChangeArrowheads="1"/>
          </p:cNvSpPr>
          <p:nvPr/>
        </p:nvSpPr>
        <p:spPr bwMode="auto">
          <a:xfrm>
            <a:off x="152401" y="5391090"/>
            <a:ext cx="8763000" cy="400110"/>
          </a:xfrm>
          <a:prstGeom prst="rect">
            <a:avLst/>
          </a:prstGeom>
          <a:noFill/>
          <a:ln w="9525">
            <a:noFill/>
            <a:miter lim="800000"/>
            <a:headEnd/>
            <a:tailEnd/>
          </a:ln>
        </p:spPr>
        <p:txBody>
          <a:bodyPr wrap="square">
            <a:prstTxWarp prst="textNoShape">
              <a:avLst/>
            </a:prstTxWarp>
            <a:spAutoFit/>
          </a:bodyPr>
          <a:lstStyle/>
          <a:p>
            <a:pPr marL="225425" indent="-225425" algn="ctr" eaLnBrk="0" hangingPunct="0">
              <a:spcBef>
                <a:spcPct val="20000"/>
              </a:spcBef>
            </a:pPr>
            <a:r>
              <a:rPr lang="en-US" sz="2000" b="1" dirty="0" smtClean="0">
                <a:solidFill>
                  <a:srgbClr val="000099"/>
                </a:solidFill>
                <a:latin typeface="Gill Sans MT" charset="0"/>
                <a:ea typeface="Gill Sans" charset="0"/>
                <a:cs typeface="Gill Sans" charset="0"/>
              </a:rPr>
              <a:t>ONLY ~250 hours (1/3 of total time) will go to projects needing ACA.</a:t>
            </a:r>
          </a:p>
        </p:txBody>
      </p:sp>
      <p:cxnSp>
        <p:nvCxnSpPr>
          <p:cNvPr id="21" name="Straight Arrow Connector 20"/>
          <p:cNvCxnSpPr/>
          <p:nvPr/>
        </p:nvCxnSpPr>
        <p:spPr bwMode="auto">
          <a:xfrm rot="16200000" flipV="1">
            <a:off x="6896100" y="2628900"/>
            <a:ext cx="914400" cy="685800"/>
          </a:xfrm>
          <a:prstGeom prst="straightConnector1">
            <a:avLst/>
          </a:prstGeom>
          <a:solidFill>
            <a:srgbClr val="4F81BD"/>
          </a:solidFill>
          <a:ln w="38100" cap="flat" cmpd="sng" algn="ctr">
            <a:solidFill>
              <a:srgbClr val="000000"/>
            </a:solidFill>
            <a:prstDash val="solid"/>
            <a:round/>
            <a:headEnd type="none" w="med" len="med"/>
            <a:tailEnd type="stealth" w="lg" len="lg"/>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22" name="TextBox 10"/>
          <p:cNvSpPr txBox="1">
            <a:spLocks noChangeArrowheads="1"/>
          </p:cNvSpPr>
          <p:nvPr/>
        </p:nvSpPr>
        <p:spPr bwMode="auto">
          <a:xfrm>
            <a:off x="6477000" y="3429000"/>
            <a:ext cx="2362200" cy="1200329"/>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ACA not available for highest resolutions (not enough overlap in </a:t>
            </a:r>
            <a:r>
              <a:rPr lang="en-US" sz="1800" dirty="0" err="1" smtClean="0">
                <a:solidFill>
                  <a:srgbClr val="000099"/>
                </a:solidFill>
                <a:latin typeface="Gill Sans MT" pitchFamily="1" charset="0"/>
                <a:ea typeface="Gill Sans" pitchFamily="1" charset="0"/>
                <a:cs typeface="Gill Sans" pitchFamily="1" charset="0"/>
              </a:rPr>
              <a:t>u-v</a:t>
            </a:r>
            <a:r>
              <a:rPr lang="en-US" sz="1800" dirty="0" smtClean="0">
                <a:solidFill>
                  <a:srgbClr val="000099"/>
                </a:solidFill>
                <a:latin typeface="Gill Sans MT" pitchFamily="1" charset="0"/>
                <a:ea typeface="Gill Sans" pitchFamily="1" charset="0"/>
                <a:cs typeface="Gill Sans" pitchFamily="1" charset="0"/>
              </a:rPr>
              <a:t> coverage)</a:t>
            </a:r>
            <a:endParaRPr lang="en-US" sz="1800" dirty="0">
              <a:solidFill>
                <a:srgbClr val="000099"/>
              </a:solidFill>
              <a:latin typeface="Gill Sans MT" pitchFamily="1" charset="0"/>
              <a:ea typeface="Gill Sans" pitchFamily="1" charset="0"/>
              <a:cs typeface="Gill Sans" pitchFamily="1" charset="0"/>
            </a:endParaRPr>
          </a:p>
        </p:txBody>
      </p:sp>
      <p:sp>
        <p:nvSpPr>
          <p:cNvPr id="16"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6146"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6147"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6148"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6149" name="Rectangle 5"/>
          <p:cNvSpPr>
            <a:spLocks noGrp="1" noChangeArrowheads="1"/>
          </p:cNvSpPr>
          <p:nvPr>
            <p:ph type="title"/>
          </p:nvPr>
        </p:nvSpPr>
        <p:spPr>
          <a:xfrm>
            <a:off x="381000" y="0"/>
            <a:ext cx="8229600" cy="558800"/>
          </a:xfrm>
        </p:spPr>
        <p:txBody>
          <a:bodyPr rIns="81279"/>
          <a:lstStyle/>
          <a:p>
            <a:pPr indent="0" eaLnBrk="1" hangingPunct="1">
              <a:defRPr/>
            </a:pPr>
            <a:r>
              <a:rPr lang="en-US" dirty="0" smtClean="0"/>
              <a:t>ALMA Basics</a:t>
            </a:r>
          </a:p>
        </p:txBody>
      </p:sp>
      <p:sp>
        <p:nvSpPr>
          <p:cNvPr id="6150" name="Rectangle 6"/>
          <p:cNvSpPr>
            <a:spLocks/>
          </p:cNvSpPr>
          <p:nvPr/>
        </p:nvSpPr>
        <p:spPr bwMode="auto">
          <a:xfrm>
            <a:off x="381000" y="1143000"/>
            <a:ext cx="5829300" cy="4572000"/>
          </a:xfrm>
          <a:prstGeom prst="rect">
            <a:avLst/>
          </a:prstGeom>
          <a:noFill/>
          <a:ln w="38100">
            <a:noFill/>
            <a:miter lim="800000"/>
            <a:headEnd/>
            <a:tailEnd/>
          </a:ln>
        </p:spPr>
        <p:txBody>
          <a:bodyPr lIns="0" tIns="0" rIns="40639" bIns="0">
            <a:prstTxWarp prst="textNoShape">
              <a:avLst/>
            </a:prstTxWarp>
          </a:bodyPr>
          <a:lstStyle/>
          <a:p>
            <a:pPr marL="273050" indent="-173038">
              <a:buClr>
                <a:srgbClr val="000000"/>
              </a:buClr>
              <a:buSzPct val="100000"/>
              <a:buFont typeface="Gill Sans" charset="0"/>
              <a:buChar char="•"/>
            </a:pPr>
            <a:r>
              <a:rPr lang="en-US" sz="2000" dirty="0" smtClean="0">
                <a:solidFill>
                  <a:schemeClr val="tx1"/>
                </a:solidFill>
                <a:latin typeface="Gill Sans" charset="0"/>
                <a:ea typeface="ＭＳ Ｐゴシック" charset="-128"/>
                <a:sym typeface="Gill Sans" charset="0"/>
              </a:rPr>
              <a:t>Global partnership (shared cost ~1.3 billion):</a:t>
            </a:r>
          </a:p>
          <a:p>
            <a:pPr marL="730250" lvl="1" indent="-173038"/>
            <a:r>
              <a:rPr lang="en-US" sz="2000" dirty="0">
                <a:solidFill>
                  <a:srgbClr val="000099"/>
                </a:solidFill>
                <a:latin typeface="Gill Sans" charset="0"/>
                <a:ea typeface="ＭＳ Ｐゴシック" charset="-128"/>
                <a:sym typeface="Gill Sans" charset="0"/>
              </a:rPr>
              <a:t>North America (US, Canada, Taiwan)</a:t>
            </a:r>
          </a:p>
          <a:p>
            <a:pPr marL="730250" lvl="1" indent="-173038"/>
            <a:r>
              <a:rPr lang="en-US" sz="2000" dirty="0">
                <a:solidFill>
                  <a:srgbClr val="000099"/>
                </a:solidFill>
                <a:latin typeface="Gill Sans" charset="0"/>
                <a:ea typeface="ＭＳ Ｐゴシック" charset="-128"/>
                <a:sym typeface="Gill Sans" charset="0"/>
              </a:rPr>
              <a:t>Europe (ESO)</a:t>
            </a:r>
          </a:p>
          <a:p>
            <a:pPr marL="730250" lvl="1" indent="-173038"/>
            <a:r>
              <a:rPr lang="en-US" sz="2000" dirty="0">
                <a:solidFill>
                  <a:srgbClr val="000099"/>
                </a:solidFill>
                <a:latin typeface="Gill Sans" charset="0"/>
                <a:ea typeface="ＭＳ Ｐゴシック" charset="-128"/>
                <a:sym typeface="Gill Sans" charset="0"/>
              </a:rPr>
              <a:t>East Asia (</a:t>
            </a:r>
            <a:r>
              <a:rPr lang="en-US" sz="2000" dirty="0" err="1">
                <a:solidFill>
                  <a:srgbClr val="000099"/>
                </a:solidFill>
                <a:latin typeface="Gill Sans" charset="0"/>
                <a:ea typeface="ＭＳ Ｐゴシック" charset="-128"/>
                <a:sym typeface="Gill Sans" charset="0"/>
              </a:rPr>
              <a:t>Japan,Taiwan</a:t>
            </a:r>
            <a:r>
              <a:rPr lang="en-US" sz="2000" dirty="0">
                <a:solidFill>
                  <a:srgbClr val="000099"/>
                </a:solidFill>
                <a:latin typeface="Gill Sans" charset="0"/>
                <a:ea typeface="ＭＳ Ｐゴシック" charset="-128"/>
                <a:sym typeface="Gill Sans" charset="0"/>
              </a:rPr>
              <a:t>)</a:t>
            </a:r>
          </a:p>
          <a:p>
            <a:pPr marL="730250" lvl="1" indent="-173038"/>
            <a:r>
              <a:rPr lang="en-US" sz="2000" dirty="0">
                <a:solidFill>
                  <a:srgbClr val="000099"/>
                </a:solidFill>
                <a:latin typeface="Gill Sans" charset="0"/>
                <a:ea typeface="ＭＳ Ｐゴシック" charset="-128"/>
                <a:sym typeface="Gill Sans" charset="0"/>
              </a:rPr>
              <a:t>In collaboration with </a:t>
            </a:r>
            <a:r>
              <a:rPr lang="en-US" sz="2000" dirty="0" smtClean="0">
                <a:solidFill>
                  <a:srgbClr val="000099"/>
                </a:solidFill>
                <a:latin typeface="Gill Sans" charset="0"/>
                <a:ea typeface="ＭＳ Ｐゴシック" charset="-128"/>
                <a:sym typeface="Gill Sans" charset="0"/>
              </a:rPr>
              <a:t>Chile</a:t>
            </a:r>
          </a:p>
          <a:p>
            <a:pPr marL="269875" indent="-230188">
              <a:buClr>
                <a:srgbClr val="000000"/>
              </a:buClr>
              <a:buSzPct val="100000"/>
              <a:buFont typeface="Gill Sans" charset="0"/>
              <a:buChar char="•"/>
            </a:pPr>
            <a:endParaRPr lang="en-US" sz="2000" dirty="0" smtClean="0">
              <a:solidFill>
                <a:schemeClr val="tx1"/>
              </a:solidFill>
              <a:latin typeface="Gill Sans" charset="0"/>
              <a:ea typeface="ＭＳ Ｐゴシック" charset="-128"/>
              <a:sym typeface="Gill Sans" charset="0"/>
            </a:endParaRPr>
          </a:p>
          <a:p>
            <a:pPr marL="269875" indent="-230188">
              <a:buClr>
                <a:srgbClr val="000000"/>
              </a:buClr>
              <a:buSzPct val="100000"/>
              <a:buFont typeface="Gill Sans" charset="0"/>
              <a:buChar char="•"/>
            </a:pPr>
            <a:r>
              <a:rPr lang="en-US" sz="2000" dirty="0" smtClean="0">
                <a:solidFill>
                  <a:schemeClr val="tx1"/>
                </a:solidFill>
                <a:latin typeface="Gill Sans" charset="0"/>
                <a:ea typeface="ＭＳ Ｐゴシック" charset="-128"/>
                <a:sym typeface="Gill Sans" charset="0"/>
              </a:rPr>
              <a:t>Unique high, dry site:</a:t>
            </a:r>
          </a:p>
          <a:p>
            <a:pPr marL="727075" lvl="1" indent="-230188">
              <a:buClr>
                <a:srgbClr val="000000"/>
              </a:buClr>
              <a:buSzPct val="100000"/>
            </a:pPr>
            <a:r>
              <a:rPr lang="en-US" sz="2000" dirty="0" smtClean="0">
                <a:solidFill>
                  <a:schemeClr val="tx1"/>
                </a:solidFill>
                <a:latin typeface="Gill Sans" charset="0"/>
                <a:ea typeface="ＭＳ Ｐゴシック" charset="-128"/>
                <a:sym typeface="Gill Sans" charset="0"/>
              </a:rPr>
              <a:t>5000m (16,500 ft) in Chilean Atacama desert</a:t>
            </a:r>
          </a:p>
          <a:p>
            <a:pPr marL="727075" lvl="1" indent="-230188">
              <a:buClr>
                <a:srgbClr val="000000"/>
              </a:buClr>
              <a:buSzPct val="100000"/>
            </a:pPr>
            <a:endParaRPr lang="en-US" sz="2000" dirty="0" smtClean="0">
              <a:solidFill>
                <a:schemeClr val="tx1"/>
              </a:solidFill>
              <a:latin typeface="Gill Sans" charset="0"/>
              <a:ea typeface="ＭＳ Ｐゴシック" charset="-128"/>
              <a:sym typeface="Gill Sans" charset="0"/>
            </a:endParaRPr>
          </a:p>
          <a:p>
            <a:pPr marL="269875" indent="-230188">
              <a:buClr>
                <a:srgbClr val="000000"/>
              </a:buClr>
              <a:buSzPct val="100000"/>
              <a:buFont typeface="Gill Sans" charset="0"/>
              <a:buChar char="•"/>
            </a:pPr>
            <a:r>
              <a:rPr lang="en-US" sz="2000" dirty="0" smtClean="0">
                <a:solidFill>
                  <a:schemeClr val="tx1"/>
                </a:solidFill>
                <a:latin typeface="Gill Sans" charset="0"/>
                <a:ea typeface="ＭＳ Ｐゴシック" charset="-128"/>
                <a:sym typeface="Gill Sans" charset="0"/>
              </a:rPr>
              <a:t>At least 66 </a:t>
            </a:r>
            <a:r>
              <a:rPr lang="en-US" sz="2000" dirty="0" err="1" smtClean="0">
                <a:solidFill>
                  <a:schemeClr val="tx1"/>
                </a:solidFill>
                <a:latin typeface="Gill Sans" charset="0"/>
                <a:ea typeface="ＭＳ Ｐゴシック" charset="-128"/>
                <a:sym typeface="Gill Sans" charset="0"/>
              </a:rPr>
              <a:t>submillimeter</a:t>
            </a:r>
            <a:r>
              <a:rPr lang="en-US" sz="2000" dirty="0" smtClean="0">
                <a:solidFill>
                  <a:schemeClr val="tx1"/>
                </a:solidFill>
                <a:latin typeface="Gill Sans" charset="0"/>
                <a:ea typeface="ＭＳ Ｐゴシック" charset="-128"/>
                <a:sym typeface="Gill Sans" charset="0"/>
              </a:rPr>
              <a:t>/millimeter telescopes:</a:t>
            </a:r>
            <a:br>
              <a:rPr lang="en-US" sz="2000" dirty="0" smtClean="0">
                <a:solidFill>
                  <a:schemeClr val="tx1"/>
                </a:solidFill>
                <a:latin typeface="Gill Sans" charset="0"/>
                <a:ea typeface="ＭＳ Ｐゴシック" charset="-128"/>
                <a:sym typeface="Gill Sans" charset="0"/>
              </a:rPr>
            </a:br>
            <a:r>
              <a:rPr lang="en-US" sz="2000" dirty="0" smtClean="0">
                <a:solidFill>
                  <a:schemeClr val="tx1"/>
                </a:solidFill>
                <a:latin typeface="Gill Sans" charset="0"/>
                <a:ea typeface="ＭＳ Ｐゴシック" charset="-128"/>
                <a:sym typeface="Gill Sans" charset="0"/>
              </a:rPr>
              <a:t>    </a:t>
            </a:r>
            <a:r>
              <a:rPr lang="en-US" sz="2000" dirty="0" smtClean="0">
                <a:solidFill>
                  <a:srgbClr val="000099"/>
                </a:solidFill>
                <a:latin typeface="Gill Sans" charset="0"/>
                <a:ea typeface="ＭＳ Ｐゴシック" charset="-128"/>
                <a:sym typeface="Gill Sans" charset="0"/>
              </a:rPr>
              <a:t>12-m Array – 50 </a:t>
            </a:r>
            <a:r>
              <a:rPr lang="en-US" sz="2000" dirty="0" err="1" smtClean="0">
                <a:solidFill>
                  <a:srgbClr val="000099"/>
                </a:solidFill>
                <a:latin typeface="Gill Sans" charset="0"/>
                <a:ea typeface="ＭＳ Ｐゴシック" charset="-128"/>
                <a:sym typeface="Gill Sans" charset="0"/>
              </a:rPr>
              <a:t>x</a:t>
            </a:r>
            <a:r>
              <a:rPr lang="en-US" sz="2000" dirty="0" smtClean="0">
                <a:solidFill>
                  <a:srgbClr val="000099"/>
                </a:solidFill>
                <a:latin typeface="Gill Sans" charset="0"/>
                <a:ea typeface="ＭＳ Ｐゴシック" charset="-128"/>
                <a:sym typeface="Gill Sans" charset="0"/>
              </a:rPr>
              <a:t> 12-m</a:t>
            </a:r>
          </a:p>
          <a:p>
            <a:pPr marL="269875" indent="-230188">
              <a:buClr>
                <a:srgbClr val="000000"/>
              </a:buClr>
              <a:buSzPct val="100000"/>
            </a:pPr>
            <a:r>
              <a:rPr lang="en-US" sz="2000" dirty="0" smtClean="0">
                <a:solidFill>
                  <a:srgbClr val="000099"/>
                </a:solidFill>
                <a:latin typeface="Gill Sans" charset="0"/>
                <a:ea typeface="ＭＳ Ｐゴシック" charset="-128"/>
                <a:sym typeface="Gill Sans" charset="0"/>
              </a:rPr>
              <a:t>	    Atacama Compact Array (ACA) - 12x7-m, 4x12-m</a:t>
            </a:r>
          </a:p>
          <a:p>
            <a:pPr marL="269875" indent="-230188"/>
            <a:endParaRPr lang="en-US" sz="2000" dirty="0" smtClean="0">
              <a:solidFill>
                <a:srgbClr val="000099"/>
              </a:solidFill>
              <a:latin typeface="Gill Sans" charset="0"/>
              <a:ea typeface="ＭＳ Ｐゴシック" charset="-128"/>
              <a:sym typeface="Gill Sans" charset="0"/>
            </a:endParaRPr>
          </a:p>
          <a:p>
            <a:pPr marL="269875" indent="-230188">
              <a:buClr>
                <a:srgbClr val="000000"/>
              </a:buClr>
              <a:buSzPct val="100000"/>
              <a:buFont typeface="Gill Sans" charset="0"/>
              <a:buChar char="•"/>
            </a:pPr>
            <a:r>
              <a:rPr lang="en-US" sz="2000" dirty="0" smtClean="0">
                <a:solidFill>
                  <a:schemeClr val="tx1"/>
                </a:solidFill>
                <a:latin typeface="Gill Sans" charset="0"/>
                <a:ea typeface="ＭＳ Ｐゴシック" charset="-128"/>
                <a:sym typeface="Gill Sans" charset="0"/>
              </a:rPr>
              <a:t>On budget and on time for completion in 2013</a:t>
            </a:r>
          </a:p>
          <a:p>
            <a:pPr marL="730250" lvl="1" indent="-173038"/>
            <a:endParaRPr lang="en-US" sz="2000" dirty="0" smtClean="0">
              <a:solidFill>
                <a:srgbClr val="000099"/>
              </a:solidFill>
              <a:latin typeface="Gill Sans" charset="0"/>
              <a:ea typeface="ＭＳ Ｐゴシック" charset="-128"/>
              <a:sym typeface="Gill Sans" charset="0"/>
            </a:endParaRPr>
          </a:p>
        </p:txBody>
      </p:sp>
      <p:pic>
        <p:nvPicPr>
          <p:cNvPr id="12" name="Picture 10"/>
          <p:cNvPicPr>
            <a:picLocks noChangeArrowheads="1"/>
          </p:cNvPicPr>
          <p:nvPr/>
        </p:nvPicPr>
        <p:blipFill>
          <a:blip r:embed="rId4"/>
          <a:srcRect/>
          <a:stretch>
            <a:fillRect/>
          </a:stretch>
        </p:blipFill>
        <p:spPr bwMode="auto">
          <a:xfrm>
            <a:off x="5715000" y="990600"/>
            <a:ext cx="3255962" cy="2265362"/>
          </a:xfrm>
          <a:prstGeom prst="rect">
            <a:avLst/>
          </a:prstGeom>
          <a:noFill/>
          <a:ln w="9525">
            <a:noFill/>
            <a:miter lim="800000"/>
            <a:headEnd/>
            <a:tailEnd/>
          </a:ln>
        </p:spPr>
      </p:pic>
      <p:sp>
        <p:nvSpPr>
          <p:cNvPr id="9"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Use the ACA?</a:t>
            </a:r>
            <a:endParaRPr lang="en-US" dirty="0"/>
          </a:p>
        </p:txBody>
      </p:sp>
      <p:pic>
        <p:nvPicPr>
          <p:cNvPr id="4" name="Content Placeholder 3" descr="Primer14.tiff"/>
          <p:cNvPicPr>
            <a:picLocks noGrp="1" noChangeAspect="1"/>
          </p:cNvPicPr>
          <p:nvPr>
            <p:ph idx="1"/>
          </p:nvPr>
        </p:nvPicPr>
        <p:blipFill>
          <a:blip r:embed="rId3"/>
          <a:srcRect l="-26876" r="-26876"/>
          <a:stretch>
            <a:fillRect/>
          </a:stretch>
        </p:blipFill>
        <p:spPr>
          <a:xfrm>
            <a:off x="1905000" y="1219200"/>
            <a:ext cx="8229600" cy="4508500"/>
          </a:xfrm>
        </p:spPr>
      </p:pic>
      <p:sp>
        <p:nvSpPr>
          <p:cNvPr id="5" name="TextBox 4"/>
          <p:cNvSpPr txBox="1"/>
          <p:nvPr/>
        </p:nvSpPr>
        <p:spPr>
          <a:xfrm>
            <a:off x="533400" y="1295400"/>
            <a:ext cx="2667000" cy="3600985"/>
          </a:xfrm>
          <a:prstGeom prst="rect">
            <a:avLst/>
          </a:prstGeom>
          <a:noFill/>
        </p:spPr>
        <p:txBody>
          <a:bodyPr wrap="square" rtlCol="0">
            <a:spAutoFit/>
          </a:bodyPr>
          <a:lstStyle/>
          <a:p>
            <a:r>
              <a:rPr lang="en-US" dirty="0" smtClean="0"/>
              <a:t>A spiral galaxy where the model (center) is an IRAC 8 micron image as a proxy for CO.  </a:t>
            </a:r>
          </a:p>
          <a:p>
            <a:endParaRPr lang="en-US" dirty="0" smtClean="0"/>
          </a:p>
          <a:p>
            <a:r>
              <a:rPr lang="en-US" dirty="0" smtClean="0"/>
              <a:t>In the top row, a simulated image reconstructed using a smaller LAS is shown; only compact bright features are present in the image on the left.  On the right, the ACA was used to recover extended emission; the fidelity of the image is improved markedly.</a:t>
            </a:r>
          </a:p>
          <a:p>
            <a:endParaRPr lang="en-US" dirty="0" smtClean="0"/>
          </a:p>
          <a:p>
            <a:r>
              <a:rPr lang="en-US" dirty="0" smtClean="0"/>
              <a:t>In the bottom row, the image was reconstructed using a larger LAS is shown; compact structure is much better represented.  Image fidelity is further improved through the use of the ACA.</a:t>
            </a:r>
            <a:endParaRPr lang="en-US" dirty="0"/>
          </a:p>
        </p:txBody>
      </p:sp>
      <p:sp>
        <p:nvSpPr>
          <p:cNvPr id="6"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6"/>
          <p:cNvSpPr>
            <a:spLocks/>
          </p:cNvSpPr>
          <p:nvPr/>
        </p:nvSpPr>
        <p:spPr bwMode="auto">
          <a:xfrm>
            <a:off x="381000" y="1143000"/>
            <a:ext cx="8382000" cy="4241800"/>
          </a:xfrm>
          <a:prstGeom prst="roundRect">
            <a:avLst>
              <a:gd name="adj" fmla="val 2889"/>
            </a:avLst>
          </a:prstGeom>
          <a:gradFill rotWithShape="0">
            <a:gsLst>
              <a:gs pos="0">
                <a:srgbClr val="E5EEFF"/>
              </a:gs>
              <a:gs pos="64999">
                <a:srgbClr val="BFD5FF"/>
              </a:gs>
              <a:gs pos="100000">
                <a:srgbClr val="A3C4FF"/>
              </a:gs>
            </a:gsLst>
            <a:lin ang="5400000" scaled="1"/>
          </a:gradFill>
          <a:ln w="9525" cap="flat">
            <a:solidFill>
              <a:srgbClr val="4A7EBB"/>
            </a:solidFill>
            <a:prstDash val="solid"/>
            <a:round/>
            <a:headEnd type="none" w="med" len="med"/>
            <a:tailEnd type="none" w="med" len="med"/>
          </a:ln>
          <a:effectLst>
            <a:outerShdw blurRad="38100" dist="25399" dir="5400000" algn="ctr" rotWithShape="0">
              <a:schemeClr val="bg2">
                <a:alpha val="37997"/>
              </a:schemeClr>
            </a:outerShdw>
          </a:effectLst>
        </p:spPr>
        <p:txBody>
          <a:bodyPr lIns="0" tIns="0" rIns="0" bIns="0"/>
          <a:lstStyle/>
          <a:p>
            <a:pPr>
              <a:defRPr/>
            </a:pPr>
            <a:endParaRPr lang="en-US" dirty="0">
              <a:ea typeface="ヒラギノ角ゴ ProN W3" charset="0"/>
              <a:cs typeface="ヒラギノ角ゴ ProN W3" charset="0"/>
            </a:endParaRPr>
          </a:p>
        </p:txBody>
      </p:sp>
      <p:sp>
        <p:nvSpPr>
          <p:cNvPr id="5121"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5122"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5123"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5124"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5128" name="Rectangle 7"/>
          <p:cNvSpPr>
            <a:spLocks/>
          </p:cNvSpPr>
          <p:nvPr/>
        </p:nvSpPr>
        <p:spPr bwMode="auto">
          <a:xfrm>
            <a:off x="482600" y="1295400"/>
            <a:ext cx="8166100" cy="2895600"/>
          </a:xfrm>
          <a:prstGeom prst="rect">
            <a:avLst/>
          </a:prstGeom>
          <a:noFill/>
          <a:ln w="12700">
            <a:noFill/>
            <a:miter lim="800000"/>
            <a:headEnd/>
            <a:tailEnd/>
          </a:ln>
        </p:spPr>
        <p:txBody>
          <a:bodyPr lIns="190500" tIns="190500" rIns="192874" bIns="190500">
            <a:prstTxWarp prst="textNoShape">
              <a:avLst/>
            </a:prstTxWarp>
          </a:bodyPr>
          <a:lstStyle/>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Framework: Science Goals</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Spectral Setup</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Spatial Setup</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Control and Performance Specifications</a:t>
            </a:r>
          </a:p>
          <a:p>
            <a:pPr marL="38100" indent="-38100">
              <a:lnSpc>
                <a:spcPct val="80000"/>
              </a:lnSpc>
              <a:spcBef>
                <a:spcPts val="563"/>
              </a:spcBef>
              <a:buClr>
                <a:srgbClr val="000000"/>
              </a:buClr>
              <a:buSzPct val="125000"/>
              <a:buFont typeface="Gill Sans" charset="0"/>
              <a:buChar char="•"/>
            </a:pPr>
            <a:endParaRPr lang="en-US" sz="2500" b="1"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b="1" dirty="0" smtClean="0">
                <a:solidFill>
                  <a:schemeClr val="tx1"/>
                </a:solidFill>
                <a:latin typeface="Lucida Grande" charset="0"/>
                <a:ea typeface="ＭＳ Ｐゴシック" charset="-128"/>
                <a:sym typeface="Lucida Grande" charset="0"/>
              </a:rPr>
              <a:t> Logistics</a:t>
            </a:r>
          </a:p>
        </p:txBody>
      </p:sp>
      <p:sp>
        <p:nvSpPr>
          <p:cNvPr id="11" name="Rectangle 5"/>
          <p:cNvSpPr>
            <a:spLocks noGrp="1" noChangeArrowheads="1"/>
          </p:cNvSpPr>
          <p:nvPr>
            <p:ph type="title"/>
          </p:nvPr>
        </p:nvSpPr>
        <p:spPr>
          <a:xfrm>
            <a:off x="381000" y="0"/>
            <a:ext cx="8229600" cy="558800"/>
          </a:xfrm>
        </p:spPr>
        <p:txBody>
          <a:bodyPr rIns="0"/>
          <a:lstStyle/>
          <a:p>
            <a:pPr marL="0" indent="0" eaLnBrk="1" hangingPunct="1">
              <a:defRPr/>
            </a:pPr>
            <a:r>
              <a:rPr lang="en-US" dirty="0" smtClean="0">
                <a:solidFill>
                  <a:srgbClr val="A40800"/>
                </a:solidFill>
              </a:rPr>
              <a:t>Key Proposal Factors</a:t>
            </a:r>
          </a:p>
        </p:txBody>
      </p:sp>
      <p:sp>
        <p:nvSpPr>
          <p:cNvPr id="9"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9698"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9699"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9700"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9701" name="Rectangle 5"/>
          <p:cNvSpPr>
            <a:spLocks noGrp="1" noChangeArrowheads="1"/>
          </p:cNvSpPr>
          <p:nvPr>
            <p:ph type="title"/>
          </p:nvPr>
        </p:nvSpPr>
        <p:spPr>
          <a:xfrm>
            <a:off x="457200" y="0"/>
            <a:ext cx="8229600" cy="558800"/>
          </a:xfrm>
        </p:spPr>
        <p:txBody>
          <a:bodyPr rIns="132080"/>
          <a:lstStyle/>
          <a:p>
            <a:pPr indent="0" eaLnBrk="1" hangingPunct="1">
              <a:defRPr/>
            </a:pPr>
            <a:r>
              <a:rPr lang="en-US" dirty="0" smtClean="0"/>
              <a:t>Proposal Checklist</a:t>
            </a:r>
          </a:p>
        </p:txBody>
      </p:sp>
      <p:sp>
        <p:nvSpPr>
          <p:cNvPr id="29702" name="Rectangle 6"/>
          <p:cNvSpPr>
            <a:spLocks/>
          </p:cNvSpPr>
          <p:nvPr/>
        </p:nvSpPr>
        <p:spPr bwMode="auto">
          <a:xfrm>
            <a:off x="533400" y="762000"/>
            <a:ext cx="8610600" cy="5105400"/>
          </a:xfrm>
          <a:prstGeom prst="rect">
            <a:avLst/>
          </a:prstGeom>
          <a:noFill/>
          <a:ln>
            <a:noFill/>
          </a:ln>
          <a:effectLst>
            <a:outerShdw blurRad="38100" dist="25399" dir="5400000" algn="ctr" rotWithShape="0">
              <a:schemeClr val="bg2">
                <a:alpha val="37997"/>
              </a:schemeClr>
            </a:outerShdw>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191962" bIns="0">
            <a:prstTxWarp prst="textNoShape">
              <a:avLst/>
            </a:prstTxWarp>
          </a:bodyPr>
          <a:lstStyle/>
          <a:p>
            <a:pPr>
              <a:spcBef>
                <a:spcPts val="563"/>
              </a:spcBef>
            </a:pPr>
            <a:endParaRPr lang="en-US" sz="1800" b="1" dirty="0" smtClean="0">
              <a:solidFill>
                <a:schemeClr val="tx1"/>
              </a:solidFill>
              <a:latin typeface="Gill Sans" charset="0"/>
              <a:ea typeface="ＭＳ Ｐゴシック" charset="-128"/>
              <a:sym typeface="Gill Sans" charset="0"/>
            </a:endParaRP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Read Primer and Proposer’s Guide</a:t>
            </a: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a:t>
            </a:r>
            <a:r>
              <a:rPr lang="en-US" sz="1800" b="1" u="sng" dirty="0">
                <a:solidFill>
                  <a:schemeClr val="tx1"/>
                </a:solidFill>
                <a:latin typeface="Gill Sans Light" charset="0"/>
                <a:ea typeface="ＭＳ Ｐゴシック" charset="-128"/>
                <a:sym typeface="Gill Sans Light" charset="0"/>
              </a:rPr>
              <a:t>Create</a:t>
            </a:r>
            <a:r>
              <a:rPr lang="en-US" sz="1800" b="1" u="sng" dirty="0" smtClean="0">
                <a:solidFill>
                  <a:schemeClr val="tx1"/>
                </a:solidFill>
                <a:latin typeface="Gill Sans Light" charset="0"/>
                <a:ea typeface="ＭＳ Ｐゴシック" charset="-128"/>
                <a:sym typeface="Gill Sans Light" charset="0"/>
              </a:rPr>
              <a:t> an ALMA </a:t>
            </a:r>
            <a:r>
              <a:rPr lang="en-US" sz="1800" b="1" u="sng" dirty="0">
                <a:solidFill>
                  <a:schemeClr val="tx1"/>
                </a:solidFill>
                <a:latin typeface="Gill Sans Light" charset="0"/>
                <a:ea typeface="ＭＳ Ｐゴシック" charset="-128"/>
                <a:sym typeface="Gill Sans Light" charset="0"/>
              </a:rPr>
              <a:t>account by registering at the Science Portal</a:t>
            </a:r>
            <a:endParaRPr lang="en-US" sz="1800" b="1" u="sng" dirty="0" smtClean="0">
              <a:solidFill>
                <a:schemeClr val="tx1"/>
              </a:solidFill>
              <a:latin typeface="Gill Sans Light" charset="0"/>
              <a:ea typeface="ＭＳ Ｐゴシック" charset="-128"/>
              <a:sym typeface="Gill Sans Light" charset="0"/>
            </a:endParaRP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a:t>
            </a:r>
            <a:r>
              <a:rPr lang="en-US" sz="1800" b="1" u="sng" dirty="0">
                <a:solidFill>
                  <a:schemeClr val="tx1"/>
                </a:solidFill>
                <a:latin typeface="Gill Sans Light" charset="0"/>
                <a:ea typeface="ＭＳ Ｐゴシック" charset="-128"/>
                <a:sym typeface="Gill Sans Light" charset="0"/>
              </a:rPr>
              <a:t>Download</a:t>
            </a:r>
            <a:r>
              <a:rPr lang="en-US" sz="1800" b="1" u="sng" dirty="0" smtClean="0">
                <a:solidFill>
                  <a:schemeClr val="tx1"/>
                </a:solidFill>
                <a:latin typeface="Gill Sans Light" charset="0"/>
                <a:ea typeface="ＭＳ Ｐゴシック" charset="-128"/>
                <a:sym typeface="Gill Sans Light" charset="0"/>
              </a:rPr>
              <a:t> the Observing </a:t>
            </a:r>
            <a:r>
              <a:rPr lang="en-US" sz="1800" b="1" u="sng" dirty="0">
                <a:solidFill>
                  <a:schemeClr val="tx1"/>
                </a:solidFill>
                <a:latin typeface="Gill Sans Light" charset="0"/>
                <a:ea typeface="ＭＳ Ｐゴシック" charset="-128"/>
                <a:sym typeface="Gill Sans Light" charset="0"/>
              </a:rPr>
              <a:t>Tool (OT</a:t>
            </a:r>
            <a:r>
              <a:rPr lang="en-US" sz="1800" b="1" u="sng" dirty="0" smtClean="0">
                <a:solidFill>
                  <a:schemeClr val="tx1"/>
                </a:solidFill>
                <a:latin typeface="Gill Sans Light" charset="0"/>
                <a:ea typeface="ＭＳ Ｐゴシック" charset="-128"/>
                <a:sym typeface="Gill Sans Light" charset="0"/>
              </a:rPr>
              <a:t>)</a:t>
            </a:r>
          </a:p>
          <a:p>
            <a:pPr>
              <a:spcBef>
                <a:spcPts val="563"/>
              </a:spcBef>
              <a:spcAft>
                <a:spcPts val="600"/>
              </a:spcAft>
              <a:buClr>
                <a:srgbClr val="000000"/>
              </a:buClr>
              <a:buSzPct val="125000"/>
              <a:buFont typeface="Wingdings" charset="2"/>
              <a:buChar char="q"/>
            </a:pPr>
            <a:r>
              <a:rPr lang="en-US" sz="1800" b="1" dirty="0" smtClean="0">
                <a:solidFill>
                  <a:schemeClr val="tx1"/>
                </a:solidFill>
                <a:latin typeface="Gill Sans Light" charset="0"/>
                <a:ea typeface="ＭＳ Ｐゴシック" charset="-128"/>
                <a:sym typeface="Gill Sans Light" charset="0"/>
              </a:rPr>
              <a:t> </a:t>
            </a:r>
            <a:r>
              <a:rPr lang="en-US" sz="1800" dirty="0" smtClean="0">
                <a:solidFill>
                  <a:schemeClr val="tx1"/>
                </a:solidFill>
                <a:latin typeface="Gill Sans Light" charset="0"/>
                <a:ea typeface="ＭＳ Ｐゴシック" charset="-128"/>
                <a:sym typeface="Gill Sans Light" charset="0"/>
              </a:rPr>
              <a:t>Familiarize yourself with the OT via the </a:t>
            </a:r>
            <a:r>
              <a:rPr lang="en-US" sz="1800" dirty="0" err="1" smtClean="0">
                <a:solidFill>
                  <a:schemeClr val="tx1"/>
                </a:solidFill>
                <a:latin typeface="Gill Sans Light" charset="0"/>
                <a:ea typeface="ＭＳ Ｐゴシック" charset="-128"/>
                <a:sym typeface="Gill Sans Light" charset="0"/>
              </a:rPr>
              <a:t>Quickstart</a:t>
            </a:r>
            <a:r>
              <a:rPr lang="en-US" sz="1800" dirty="0" smtClean="0">
                <a:solidFill>
                  <a:schemeClr val="tx1"/>
                </a:solidFill>
                <a:latin typeface="Gill Sans Light" charset="0"/>
                <a:ea typeface="ＭＳ Ｐゴシック" charset="-128"/>
                <a:sym typeface="Gill Sans Light" charset="0"/>
              </a:rPr>
              <a:t> Video</a:t>
            </a:r>
          </a:p>
          <a:p>
            <a:pPr>
              <a:spcBef>
                <a:spcPts val="563"/>
              </a:spcBef>
              <a:spcAft>
                <a:spcPts val="600"/>
              </a:spcAft>
              <a:buClr>
                <a:srgbClr val="000000"/>
              </a:buClr>
              <a:buSzPct val="125000"/>
              <a:buFont typeface="Wingdings" charset="2"/>
              <a:buChar char="q"/>
            </a:pPr>
            <a:r>
              <a:rPr lang="en-US" sz="1800" b="1" u="sng" dirty="0" smtClean="0">
                <a:solidFill>
                  <a:schemeClr val="tx1"/>
                </a:solidFill>
                <a:latin typeface="Gill Sans Light" charset="0"/>
                <a:ea typeface="ＭＳ Ｐゴシック" charset="-128"/>
                <a:sym typeface="Gill Sans Light" charset="0"/>
              </a:rPr>
              <a:t>Define your Science Goals within the OT</a:t>
            </a:r>
            <a:br>
              <a:rPr lang="en-US" sz="1800" b="1" u="sng" dirty="0" smtClean="0">
                <a:solidFill>
                  <a:schemeClr val="tx1"/>
                </a:solidFill>
                <a:latin typeface="Gill Sans Light" charset="0"/>
                <a:ea typeface="ＭＳ Ｐゴシック" charset="-128"/>
                <a:sym typeface="Gill Sans Light" charset="0"/>
              </a:rPr>
            </a:br>
            <a:r>
              <a:rPr lang="en-US" sz="1800" b="1" dirty="0" smtClean="0">
                <a:solidFill>
                  <a:schemeClr val="tx1"/>
                </a:solidFill>
                <a:latin typeface="Gill Sans Light" charset="0"/>
                <a:ea typeface="ＭＳ Ｐゴシック" charset="-128"/>
                <a:sym typeface="Gill Sans Light" charset="0"/>
              </a:rPr>
              <a:t>	</a:t>
            </a:r>
            <a:r>
              <a:rPr lang="en-US" sz="1800" dirty="0" smtClean="0">
                <a:solidFill>
                  <a:schemeClr val="tx1"/>
                </a:solidFill>
                <a:latin typeface="Gill Sans Light" charset="0"/>
                <a:ea typeface="ＭＳ Ｐゴシック" charset="-128"/>
                <a:sym typeface="Gill Sans Light" charset="0"/>
              </a:rPr>
              <a:t>use the OT to understand if your science goals match </a:t>
            </a:r>
            <a:r>
              <a:rPr lang="en-US" sz="1800" dirty="0" err="1" smtClean="0">
                <a:solidFill>
                  <a:schemeClr val="tx1"/>
                </a:solidFill>
                <a:latin typeface="Gill Sans Light" charset="0"/>
                <a:ea typeface="ＭＳ Ｐゴシック" charset="-128"/>
                <a:sym typeface="Gill Sans Light" charset="0"/>
              </a:rPr>
              <a:t>ALMA’s</a:t>
            </a:r>
            <a:r>
              <a:rPr lang="en-US" sz="1800" dirty="0" smtClean="0">
                <a:solidFill>
                  <a:schemeClr val="tx1"/>
                </a:solidFill>
                <a:latin typeface="Gill Sans Light" charset="0"/>
                <a:ea typeface="ＭＳ Ｐゴシック" charset="-128"/>
                <a:sym typeface="Gill Sans Light" charset="0"/>
              </a:rPr>
              <a:t> capabilities</a:t>
            </a:r>
            <a:br>
              <a:rPr lang="en-US" sz="1800" dirty="0" smtClean="0">
                <a:solidFill>
                  <a:schemeClr val="tx1"/>
                </a:solidFill>
                <a:latin typeface="Gill Sans Light" charset="0"/>
                <a:ea typeface="ＭＳ Ｐゴシック" charset="-128"/>
                <a:sym typeface="Gill Sans Light" charset="0"/>
              </a:rPr>
            </a:br>
            <a:r>
              <a:rPr lang="en-US" sz="1800" dirty="0" smtClean="0">
                <a:solidFill>
                  <a:schemeClr val="tx1"/>
                </a:solidFill>
                <a:latin typeface="Gill Sans Light" charset="0"/>
                <a:ea typeface="ＭＳ Ｐゴシック" charset="-128"/>
                <a:sym typeface="Gill Sans Light" charset="0"/>
              </a:rPr>
              <a:t>	use CASA </a:t>
            </a:r>
            <a:r>
              <a:rPr lang="en-US" sz="1800" dirty="0" err="1" smtClean="0">
                <a:solidFill>
                  <a:schemeClr val="tx1"/>
                </a:solidFill>
                <a:latin typeface="Gill Sans Light" charset="0"/>
                <a:ea typeface="ＭＳ Ｐゴシック" charset="-128"/>
                <a:sym typeface="Gill Sans Light" charset="0"/>
              </a:rPr>
              <a:t>simdata</a:t>
            </a:r>
            <a:r>
              <a:rPr lang="en-US" sz="1800" dirty="0" smtClean="0">
                <a:solidFill>
                  <a:schemeClr val="tx1"/>
                </a:solidFill>
                <a:latin typeface="Gill Sans Light" charset="0"/>
                <a:ea typeface="ＭＳ Ｐゴシック" charset="-128"/>
                <a:sym typeface="Gill Sans Light" charset="0"/>
              </a:rPr>
              <a:t> for a more thorough exploration</a:t>
            </a:r>
            <a:br>
              <a:rPr lang="en-US" sz="1800" dirty="0" smtClean="0">
                <a:solidFill>
                  <a:schemeClr val="tx1"/>
                </a:solidFill>
                <a:latin typeface="Gill Sans Light" charset="0"/>
                <a:ea typeface="ＭＳ Ｐゴシック" charset="-128"/>
                <a:sym typeface="Gill Sans Light" charset="0"/>
              </a:rPr>
            </a:br>
            <a:r>
              <a:rPr lang="en-US" sz="1800" dirty="0" smtClean="0">
                <a:solidFill>
                  <a:schemeClr val="tx1"/>
                </a:solidFill>
                <a:latin typeface="Gill Sans Light" charset="0"/>
                <a:ea typeface="ＭＳ Ｐゴシック" charset="-128"/>
                <a:sym typeface="Gill Sans Light" charset="0"/>
              </a:rPr>
              <a:t>	take advantage of the TA </a:t>
            </a:r>
            <a:r>
              <a:rPr lang="en-US" sz="1800" dirty="0" err="1" smtClean="0">
                <a:solidFill>
                  <a:schemeClr val="tx1"/>
                </a:solidFill>
                <a:latin typeface="Gill Sans Light" charset="0"/>
                <a:ea typeface="ＭＳ Ｐゴシック" charset="-128"/>
                <a:sym typeface="Gill Sans Light" charset="0"/>
              </a:rPr>
              <a:t>Checklisted</a:t>
            </a:r>
            <a:r>
              <a:rPr lang="en-US" sz="1800" dirty="0" smtClean="0">
                <a:solidFill>
                  <a:schemeClr val="tx1"/>
                </a:solidFill>
                <a:latin typeface="Gill Sans Light" charset="0"/>
                <a:ea typeface="ＭＳ Ｐゴシック" charset="-128"/>
                <a:sym typeface="Gill Sans Light" charset="0"/>
              </a:rPr>
              <a:t> generated by the OT</a:t>
            </a: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a:t>
            </a:r>
            <a:r>
              <a:rPr lang="en-US" sz="1800" b="1" u="sng" dirty="0">
                <a:solidFill>
                  <a:schemeClr val="tx1"/>
                </a:solidFill>
                <a:latin typeface="Gill Sans Light" charset="0"/>
                <a:ea typeface="ＭＳ Ｐゴシック" charset="-128"/>
                <a:sym typeface="Gill Sans Light" charset="0"/>
              </a:rPr>
              <a:t>Prepare the Science &amp; Technical Justifications (one PDF file</a:t>
            </a:r>
            <a:r>
              <a:rPr lang="en-US" sz="1800" b="1" u="sng" dirty="0" smtClean="0">
                <a:solidFill>
                  <a:schemeClr val="tx1"/>
                </a:solidFill>
                <a:latin typeface="Gill Sans Light" charset="0"/>
                <a:ea typeface="ＭＳ Ｐゴシック" charset="-128"/>
                <a:sym typeface="Gill Sans Light" charset="0"/>
              </a:rPr>
              <a:t>)</a:t>
            </a:r>
            <a:br>
              <a:rPr lang="en-US" sz="1800" b="1" u="sng" dirty="0" smtClean="0">
                <a:solidFill>
                  <a:schemeClr val="tx1"/>
                </a:solidFill>
                <a:latin typeface="Gill Sans Light" charset="0"/>
                <a:ea typeface="ＭＳ Ｐゴシック" charset="-128"/>
                <a:sym typeface="Gill Sans Light" charset="0"/>
              </a:rPr>
            </a:br>
            <a:r>
              <a:rPr lang="en-US" sz="1800" b="1" dirty="0" smtClean="0">
                <a:solidFill>
                  <a:schemeClr val="tx1"/>
                </a:solidFill>
                <a:latin typeface="Gill Sans Light" charset="0"/>
                <a:ea typeface="ＭＳ Ｐゴシック" charset="-128"/>
                <a:sym typeface="Gill Sans Light" charset="0"/>
              </a:rPr>
              <a:t>	</a:t>
            </a:r>
            <a:r>
              <a:rPr lang="en-US" sz="1800" dirty="0" smtClean="0">
                <a:solidFill>
                  <a:schemeClr val="tx1"/>
                </a:solidFill>
                <a:latin typeface="Gill Sans Light" charset="0"/>
                <a:ea typeface="ＭＳ Ｐゴシック" charset="-128"/>
                <a:sym typeface="Gill Sans Light" charset="0"/>
              </a:rPr>
              <a:t>Annotated </a:t>
            </a:r>
            <a:r>
              <a:rPr lang="en-US" sz="1800" dirty="0" err="1" smtClean="0">
                <a:solidFill>
                  <a:schemeClr val="tx1"/>
                </a:solidFill>
                <a:latin typeface="Gill Sans Light" charset="0"/>
                <a:ea typeface="ＭＳ Ｐゴシック" charset="-128"/>
                <a:sym typeface="Gill Sans Light" charset="0"/>
              </a:rPr>
              <a:t>LaTeX</a:t>
            </a:r>
            <a:r>
              <a:rPr lang="en-US" sz="1800" dirty="0" smtClean="0">
                <a:solidFill>
                  <a:schemeClr val="tx1"/>
                </a:solidFill>
                <a:latin typeface="Gill Sans Light" charset="0"/>
                <a:ea typeface="ＭＳ Ｐゴシック" charset="-128"/>
                <a:sym typeface="Gill Sans Light" charset="0"/>
              </a:rPr>
              <a:t> template available</a:t>
            </a: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a:t>
            </a:r>
            <a:r>
              <a:rPr lang="en-US" sz="1800" dirty="0">
                <a:solidFill>
                  <a:schemeClr val="tx1"/>
                </a:solidFill>
                <a:latin typeface="Gill Sans Light" charset="0"/>
                <a:ea typeface="ＭＳ Ｐゴシック" charset="-128"/>
                <a:sym typeface="Gill Sans Light" charset="0"/>
              </a:rPr>
              <a:t>Make use of the Helpdesk &amp; the Knowledgebase</a:t>
            </a:r>
            <a:endParaRPr lang="en-US" sz="1800" dirty="0" smtClean="0">
              <a:solidFill>
                <a:schemeClr val="tx1"/>
              </a:solidFill>
              <a:latin typeface="Gill Sans Light" charset="0"/>
              <a:ea typeface="ＭＳ Ｐゴシック" charset="-128"/>
              <a:sym typeface="Gill Sans Light" charset="0"/>
            </a:endParaRP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a:t>
            </a:r>
            <a:r>
              <a:rPr lang="en-US" sz="1800" b="1" u="sng" dirty="0" smtClean="0">
                <a:solidFill>
                  <a:schemeClr val="tx1"/>
                </a:solidFill>
                <a:latin typeface="Gill Sans Light" charset="0"/>
                <a:ea typeface="ＭＳ Ｐゴシック" charset="-128"/>
                <a:sym typeface="Gill Sans Light" charset="0"/>
              </a:rPr>
              <a:t>Submit!</a:t>
            </a:r>
          </a:p>
          <a:p>
            <a:pPr algn="r">
              <a:spcBef>
                <a:spcPts val="563"/>
              </a:spcBef>
              <a:spcAft>
                <a:spcPts val="600"/>
              </a:spcAft>
              <a:buClr>
                <a:srgbClr val="000000"/>
              </a:buClr>
              <a:buSzPct val="125000"/>
            </a:pPr>
            <a:r>
              <a:rPr lang="en-US" sz="2200" b="1" u="sng" dirty="0" smtClean="0">
                <a:solidFill>
                  <a:schemeClr val="tx1"/>
                </a:solidFill>
                <a:latin typeface="Gill Sans Light" charset="0"/>
                <a:ea typeface="ＭＳ Ｐゴシック" charset="-128"/>
                <a:sym typeface="Gill Sans Light" charset="0"/>
              </a:rPr>
              <a:t>Required Step</a:t>
            </a:r>
            <a:endParaRPr lang="en-US" sz="2200" b="1" u="sng" dirty="0">
              <a:solidFill>
                <a:schemeClr val="tx1"/>
              </a:solidFill>
              <a:latin typeface="Gill Sans Light" charset="0"/>
              <a:ea typeface="ＭＳ Ｐゴシック" charset="-128"/>
              <a:sym typeface="Gill Sans Light" charset="0"/>
            </a:endParaRPr>
          </a:p>
        </p:txBody>
      </p:sp>
      <p:sp>
        <p:nvSpPr>
          <p:cNvPr id="8"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Checklist.png"/>
          <p:cNvPicPr>
            <a:picLocks noChangeAspect="1"/>
          </p:cNvPicPr>
          <p:nvPr/>
        </p:nvPicPr>
        <p:blipFill>
          <a:blip r:embed="rId3"/>
          <a:stretch>
            <a:fillRect/>
          </a:stretch>
        </p:blipFill>
        <p:spPr>
          <a:xfrm>
            <a:off x="2588012" y="645381"/>
            <a:ext cx="3967976" cy="5567237"/>
          </a:xfrm>
          <a:prstGeom prst="rect">
            <a:avLst/>
          </a:prstGeom>
        </p:spPr>
      </p:pic>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4"/>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TA Checklist</a:t>
            </a:r>
          </a:p>
        </p:txBody>
      </p:sp>
      <p:sp>
        <p:nvSpPr>
          <p:cNvPr id="9" name="TextBox 10"/>
          <p:cNvSpPr txBox="1">
            <a:spLocks noChangeArrowheads="1"/>
          </p:cNvSpPr>
          <p:nvPr/>
        </p:nvSpPr>
        <p:spPr bwMode="auto">
          <a:xfrm>
            <a:off x="533400" y="762000"/>
            <a:ext cx="1905000" cy="1477328"/>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Checklist of technical concerns generated by the OT as part of PDF output</a:t>
            </a:r>
            <a:endParaRPr lang="en-US" sz="1800" dirty="0">
              <a:solidFill>
                <a:srgbClr val="000099"/>
              </a:solidFill>
              <a:latin typeface="Gill Sans MT" pitchFamily="1" charset="0"/>
              <a:ea typeface="Gill Sans" pitchFamily="1" charset="0"/>
              <a:cs typeface="Gill Sans" pitchFamily="1" charset="0"/>
            </a:endParaRPr>
          </a:p>
        </p:txBody>
      </p:sp>
      <p:cxnSp>
        <p:nvCxnSpPr>
          <p:cNvPr id="10" name="Straight Arrow Connector 9"/>
          <p:cNvCxnSpPr/>
          <p:nvPr/>
        </p:nvCxnSpPr>
        <p:spPr bwMode="auto">
          <a:xfrm>
            <a:off x="2057400" y="2057400"/>
            <a:ext cx="914400" cy="685802"/>
          </a:xfrm>
          <a:prstGeom prst="straightConnector1">
            <a:avLst/>
          </a:prstGeom>
          <a:solidFill>
            <a:srgbClr val="4F81BD"/>
          </a:solidFill>
          <a:ln w="38100" cap="flat" cmpd="sng" algn="ctr">
            <a:solidFill>
              <a:schemeClr val="bg1">
                <a:lumMod val="75000"/>
              </a:schemeClr>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11"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9698"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9699"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9700"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9701" name="Rectangle 5"/>
          <p:cNvSpPr>
            <a:spLocks noGrp="1" noChangeArrowheads="1"/>
          </p:cNvSpPr>
          <p:nvPr>
            <p:ph type="title"/>
          </p:nvPr>
        </p:nvSpPr>
        <p:spPr>
          <a:xfrm>
            <a:off x="457200" y="0"/>
            <a:ext cx="8229600" cy="558800"/>
          </a:xfrm>
        </p:spPr>
        <p:txBody>
          <a:bodyPr rIns="132080"/>
          <a:lstStyle/>
          <a:p>
            <a:pPr indent="0" eaLnBrk="1" hangingPunct="1">
              <a:defRPr/>
            </a:pPr>
            <a:r>
              <a:rPr lang="en-US" dirty="0" smtClean="0"/>
              <a:t>Proposal Checklist</a:t>
            </a:r>
          </a:p>
        </p:txBody>
      </p:sp>
      <p:sp>
        <p:nvSpPr>
          <p:cNvPr id="29702" name="Rectangle 6"/>
          <p:cNvSpPr>
            <a:spLocks/>
          </p:cNvSpPr>
          <p:nvPr/>
        </p:nvSpPr>
        <p:spPr bwMode="auto">
          <a:xfrm>
            <a:off x="533400" y="762000"/>
            <a:ext cx="8610600" cy="5105400"/>
          </a:xfrm>
          <a:prstGeom prst="rect">
            <a:avLst/>
          </a:prstGeom>
          <a:noFill/>
          <a:ln>
            <a:noFill/>
          </a:ln>
          <a:effectLst>
            <a:outerShdw blurRad="38100" dist="25399" dir="5400000" algn="ctr" rotWithShape="0">
              <a:schemeClr val="bg2">
                <a:alpha val="37997"/>
              </a:schemeClr>
            </a:outerShdw>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191962" bIns="0">
            <a:prstTxWarp prst="textNoShape">
              <a:avLst/>
            </a:prstTxWarp>
          </a:bodyPr>
          <a:lstStyle/>
          <a:p>
            <a:pPr>
              <a:spcBef>
                <a:spcPts val="563"/>
              </a:spcBef>
            </a:pPr>
            <a:endParaRPr lang="en-US" sz="1800" b="1" dirty="0" smtClean="0">
              <a:solidFill>
                <a:schemeClr val="tx1"/>
              </a:solidFill>
              <a:latin typeface="Gill Sans" charset="0"/>
              <a:ea typeface="ＭＳ Ｐゴシック" charset="-128"/>
              <a:sym typeface="Gill Sans" charset="0"/>
            </a:endParaRP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Read Primer and Proposer’s Guide</a:t>
            </a: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a:t>
            </a:r>
            <a:r>
              <a:rPr lang="en-US" sz="1800" b="1" u="sng" dirty="0">
                <a:solidFill>
                  <a:schemeClr val="tx1"/>
                </a:solidFill>
                <a:latin typeface="Gill Sans Light" charset="0"/>
                <a:ea typeface="ＭＳ Ｐゴシック" charset="-128"/>
                <a:sym typeface="Gill Sans Light" charset="0"/>
              </a:rPr>
              <a:t>Create</a:t>
            </a:r>
            <a:r>
              <a:rPr lang="en-US" sz="1800" b="1" u="sng" dirty="0" smtClean="0">
                <a:solidFill>
                  <a:schemeClr val="tx1"/>
                </a:solidFill>
                <a:latin typeface="Gill Sans Light" charset="0"/>
                <a:ea typeface="ＭＳ Ｐゴシック" charset="-128"/>
                <a:sym typeface="Gill Sans Light" charset="0"/>
              </a:rPr>
              <a:t> an ALMA </a:t>
            </a:r>
            <a:r>
              <a:rPr lang="en-US" sz="1800" b="1" u="sng" dirty="0">
                <a:solidFill>
                  <a:schemeClr val="tx1"/>
                </a:solidFill>
                <a:latin typeface="Gill Sans Light" charset="0"/>
                <a:ea typeface="ＭＳ Ｐゴシック" charset="-128"/>
                <a:sym typeface="Gill Sans Light" charset="0"/>
              </a:rPr>
              <a:t>account by registering at the Science Portal</a:t>
            </a:r>
            <a:endParaRPr lang="en-US" sz="1800" b="1" u="sng" dirty="0" smtClean="0">
              <a:solidFill>
                <a:schemeClr val="tx1"/>
              </a:solidFill>
              <a:latin typeface="Gill Sans Light" charset="0"/>
              <a:ea typeface="ＭＳ Ｐゴシック" charset="-128"/>
              <a:sym typeface="Gill Sans Light" charset="0"/>
            </a:endParaRP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a:t>
            </a:r>
            <a:r>
              <a:rPr lang="en-US" sz="1800" b="1" u="sng" dirty="0">
                <a:solidFill>
                  <a:schemeClr val="tx1"/>
                </a:solidFill>
                <a:latin typeface="Gill Sans Light" charset="0"/>
                <a:ea typeface="ＭＳ Ｐゴシック" charset="-128"/>
                <a:sym typeface="Gill Sans Light" charset="0"/>
              </a:rPr>
              <a:t>Download</a:t>
            </a:r>
            <a:r>
              <a:rPr lang="en-US" sz="1800" b="1" u="sng" dirty="0" smtClean="0">
                <a:solidFill>
                  <a:schemeClr val="tx1"/>
                </a:solidFill>
                <a:latin typeface="Gill Sans Light" charset="0"/>
                <a:ea typeface="ＭＳ Ｐゴシック" charset="-128"/>
                <a:sym typeface="Gill Sans Light" charset="0"/>
              </a:rPr>
              <a:t> the Observing </a:t>
            </a:r>
            <a:r>
              <a:rPr lang="en-US" sz="1800" b="1" u="sng" dirty="0">
                <a:solidFill>
                  <a:schemeClr val="tx1"/>
                </a:solidFill>
                <a:latin typeface="Gill Sans Light" charset="0"/>
                <a:ea typeface="ＭＳ Ｐゴシック" charset="-128"/>
                <a:sym typeface="Gill Sans Light" charset="0"/>
              </a:rPr>
              <a:t>Tool (OT</a:t>
            </a:r>
            <a:r>
              <a:rPr lang="en-US" sz="1800" b="1" u="sng" dirty="0" smtClean="0">
                <a:solidFill>
                  <a:schemeClr val="tx1"/>
                </a:solidFill>
                <a:latin typeface="Gill Sans Light" charset="0"/>
                <a:ea typeface="ＭＳ Ｐゴシック" charset="-128"/>
                <a:sym typeface="Gill Sans Light" charset="0"/>
              </a:rPr>
              <a:t>)</a:t>
            </a:r>
          </a:p>
          <a:p>
            <a:pPr>
              <a:spcBef>
                <a:spcPts val="563"/>
              </a:spcBef>
              <a:spcAft>
                <a:spcPts val="600"/>
              </a:spcAft>
              <a:buClr>
                <a:srgbClr val="000000"/>
              </a:buClr>
              <a:buSzPct val="125000"/>
              <a:buFont typeface="Wingdings" charset="2"/>
              <a:buChar char="q"/>
            </a:pPr>
            <a:r>
              <a:rPr lang="en-US" sz="1800" b="1" dirty="0" smtClean="0">
                <a:solidFill>
                  <a:schemeClr val="tx1"/>
                </a:solidFill>
                <a:latin typeface="Gill Sans Light" charset="0"/>
                <a:ea typeface="ＭＳ Ｐゴシック" charset="-128"/>
                <a:sym typeface="Gill Sans Light" charset="0"/>
              </a:rPr>
              <a:t> </a:t>
            </a:r>
            <a:r>
              <a:rPr lang="en-US" sz="1800" dirty="0" smtClean="0">
                <a:solidFill>
                  <a:schemeClr val="tx1"/>
                </a:solidFill>
                <a:latin typeface="Gill Sans Light" charset="0"/>
                <a:ea typeface="ＭＳ Ｐゴシック" charset="-128"/>
                <a:sym typeface="Gill Sans Light" charset="0"/>
              </a:rPr>
              <a:t>Familiarize yourself with the OT via the </a:t>
            </a:r>
            <a:r>
              <a:rPr lang="en-US" sz="1800" dirty="0" err="1" smtClean="0">
                <a:solidFill>
                  <a:schemeClr val="tx1"/>
                </a:solidFill>
                <a:latin typeface="Gill Sans Light" charset="0"/>
                <a:ea typeface="ＭＳ Ｐゴシック" charset="-128"/>
                <a:sym typeface="Gill Sans Light" charset="0"/>
              </a:rPr>
              <a:t>Quickstart</a:t>
            </a:r>
            <a:r>
              <a:rPr lang="en-US" sz="1800" dirty="0" smtClean="0">
                <a:solidFill>
                  <a:schemeClr val="tx1"/>
                </a:solidFill>
                <a:latin typeface="Gill Sans Light" charset="0"/>
                <a:ea typeface="ＭＳ Ｐゴシック" charset="-128"/>
                <a:sym typeface="Gill Sans Light" charset="0"/>
              </a:rPr>
              <a:t> Video</a:t>
            </a:r>
          </a:p>
          <a:p>
            <a:pPr>
              <a:spcBef>
                <a:spcPts val="563"/>
              </a:spcBef>
              <a:spcAft>
                <a:spcPts val="600"/>
              </a:spcAft>
              <a:buClr>
                <a:srgbClr val="000000"/>
              </a:buClr>
              <a:buSzPct val="125000"/>
              <a:buFont typeface="Wingdings" charset="2"/>
              <a:buChar char="q"/>
            </a:pPr>
            <a:r>
              <a:rPr lang="en-US" sz="1800" b="1" u="sng" dirty="0" smtClean="0">
                <a:solidFill>
                  <a:schemeClr val="tx1"/>
                </a:solidFill>
                <a:latin typeface="Gill Sans Light" charset="0"/>
                <a:ea typeface="ＭＳ Ｐゴシック" charset="-128"/>
                <a:sym typeface="Gill Sans Light" charset="0"/>
              </a:rPr>
              <a:t>Define your Science Goals within the OT</a:t>
            </a:r>
            <a:br>
              <a:rPr lang="en-US" sz="1800" b="1" u="sng" dirty="0" smtClean="0">
                <a:solidFill>
                  <a:schemeClr val="tx1"/>
                </a:solidFill>
                <a:latin typeface="Gill Sans Light" charset="0"/>
                <a:ea typeface="ＭＳ Ｐゴシック" charset="-128"/>
                <a:sym typeface="Gill Sans Light" charset="0"/>
              </a:rPr>
            </a:br>
            <a:r>
              <a:rPr lang="en-US" sz="1800" b="1" dirty="0" smtClean="0">
                <a:solidFill>
                  <a:schemeClr val="tx1"/>
                </a:solidFill>
                <a:latin typeface="Gill Sans Light" charset="0"/>
                <a:ea typeface="ＭＳ Ｐゴシック" charset="-128"/>
                <a:sym typeface="Gill Sans Light" charset="0"/>
              </a:rPr>
              <a:t>	</a:t>
            </a:r>
            <a:r>
              <a:rPr lang="en-US" sz="1800" dirty="0" smtClean="0">
                <a:solidFill>
                  <a:schemeClr val="tx1"/>
                </a:solidFill>
                <a:latin typeface="Gill Sans Light" charset="0"/>
                <a:ea typeface="ＭＳ Ｐゴシック" charset="-128"/>
                <a:sym typeface="Gill Sans Light" charset="0"/>
              </a:rPr>
              <a:t>use the OT to understand if your science goals match </a:t>
            </a:r>
            <a:r>
              <a:rPr lang="en-US" sz="1800" dirty="0" err="1" smtClean="0">
                <a:solidFill>
                  <a:schemeClr val="tx1"/>
                </a:solidFill>
                <a:latin typeface="Gill Sans Light" charset="0"/>
                <a:ea typeface="ＭＳ Ｐゴシック" charset="-128"/>
                <a:sym typeface="Gill Sans Light" charset="0"/>
              </a:rPr>
              <a:t>ALMA’s</a:t>
            </a:r>
            <a:r>
              <a:rPr lang="en-US" sz="1800" dirty="0" smtClean="0">
                <a:solidFill>
                  <a:schemeClr val="tx1"/>
                </a:solidFill>
                <a:latin typeface="Gill Sans Light" charset="0"/>
                <a:ea typeface="ＭＳ Ｐゴシック" charset="-128"/>
                <a:sym typeface="Gill Sans Light" charset="0"/>
              </a:rPr>
              <a:t> capabilities</a:t>
            </a:r>
            <a:br>
              <a:rPr lang="en-US" sz="1800" dirty="0" smtClean="0">
                <a:solidFill>
                  <a:schemeClr val="tx1"/>
                </a:solidFill>
                <a:latin typeface="Gill Sans Light" charset="0"/>
                <a:ea typeface="ＭＳ Ｐゴシック" charset="-128"/>
                <a:sym typeface="Gill Sans Light" charset="0"/>
              </a:rPr>
            </a:br>
            <a:r>
              <a:rPr lang="en-US" sz="1800" dirty="0" smtClean="0">
                <a:solidFill>
                  <a:schemeClr val="tx1"/>
                </a:solidFill>
                <a:latin typeface="Gill Sans Light" charset="0"/>
                <a:ea typeface="ＭＳ Ｐゴシック" charset="-128"/>
                <a:sym typeface="Gill Sans Light" charset="0"/>
              </a:rPr>
              <a:t>	use CASA </a:t>
            </a:r>
            <a:r>
              <a:rPr lang="en-US" sz="1800" dirty="0" err="1" smtClean="0">
                <a:solidFill>
                  <a:schemeClr val="tx1"/>
                </a:solidFill>
                <a:latin typeface="Gill Sans Light" charset="0"/>
                <a:ea typeface="ＭＳ Ｐゴシック" charset="-128"/>
                <a:sym typeface="Gill Sans Light" charset="0"/>
              </a:rPr>
              <a:t>simdata</a:t>
            </a:r>
            <a:r>
              <a:rPr lang="en-US" sz="1800" dirty="0" smtClean="0">
                <a:solidFill>
                  <a:schemeClr val="tx1"/>
                </a:solidFill>
                <a:latin typeface="Gill Sans Light" charset="0"/>
                <a:ea typeface="ＭＳ Ｐゴシック" charset="-128"/>
                <a:sym typeface="Gill Sans Light" charset="0"/>
              </a:rPr>
              <a:t> for a more thorough exploration</a:t>
            </a:r>
            <a:br>
              <a:rPr lang="en-US" sz="1800" dirty="0" smtClean="0">
                <a:solidFill>
                  <a:schemeClr val="tx1"/>
                </a:solidFill>
                <a:latin typeface="Gill Sans Light" charset="0"/>
                <a:ea typeface="ＭＳ Ｐゴシック" charset="-128"/>
                <a:sym typeface="Gill Sans Light" charset="0"/>
              </a:rPr>
            </a:br>
            <a:r>
              <a:rPr lang="en-US" sz="1800" dirty="0" smtClean="0">
                <a:solidFill>
                  <a:schemeClr val="tx1"/>
                </a:solidFill>
                <a:latin typeface="Gill Sans Light" charset="0"/>
                <a:ea typeface="ＭＳ Ｐゴシック" charset="-128"/>
                <a:sym typeface="Gill Sans Light" charset="0"/>
              </a:rPr>
              <a:t>	take advantage of the TA </a:t>
            </a:r>
            <a:r>
              <a:rPr lang="en-US" sz="1800" dirty="0" err="1" smtClean="0">
                <a:solidFill>
                  <a:schemeClr val="tx1"/>
                </a:solidFill>
                <a:latin typeface="Gill Sans Light" charset="0"/>
                <a:ea typeface="ＭＳ Ｐゴシック" charset="-128"/>
                <a:sym typeface="Gill Sans Light" charset="0"/>
              </a:rPr>
              <a:t>Checklisted</a:t>
            </a:r>
            <a:r>
              <a:rPr lang="en-US" sz="1800" dirty="0" smtClean="0">
                <a:solidFill>
                  <a:schemeClr val="tx1"/>
                </a:solidFill>
                <a:latin typeface="Gill Sans Light" charset="0"/>
                <a:ea typeface="ＭＳ Ｐゴシック" charset="-128"/>
                <a:sym typeface="Gill Sans Light" charset="0"/>
              </a:rPr>
              <a:t> generated by the OT</a:t>
            </a: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a:t>
            </a:r>
            <a:r>
              <a:rPr lang="en-US" sz="1800" b="1" u="sng" dirty="0">
                <a:solidFill>
                  <a:schemeClr val="tx1"/>
                </a:solidFill>
                <a:latin typeface="Gill Sans Light" charset="0"/>
                <a:ea typeface="ＭＳ Ｐゴシック" charset="-128"/>
                <a:sym typeface="Gill Sans Light" charset="0"/>
              </a:rPr>
              <a:t>Prepare the Science &amp; Technical Justifications (one PDF file</a:t>
            </a:r>
            <a:r>
              <a:rPr lang="en-US" sz="1800" b="1" u="sng" dirty="0" smtClean="0">
                <a:solidFill>
                  <a:schemeClr val="tx1"/>
                </a:solidFill>
                <a:latin typeface="Gill Sans Light" charset="0"/>
                <a:ea typeface="ＭＳ Ｐゴシック" charset="-128"/>
                <a:sym typeface="Gill Sans Light" charset="0"/>
              </a:rPr>
              <a:t>)</a:t>
            </a:r>
            <a:br>
              <a:rPr lang="en-US" sz="1800" b="1" u="sng" dirty="0" smtClean="0">
                <a:solidFill>
                  <a:schemeClr val="tx1"/>
                </a:solidFill>
                <a:latin typeface="Gill Sans Light" charset="0"/>
                <a:ea typeface="ＭＳ Ｐゴシック" charset="-128"/>
                <a:sym typeface="Gill Sans Light" charset="0"/>
              </a:rPr>
            </a:br>
            <a:r>
              <a:rPr lang="en-US" sz="1800" b="1" dirty="0" smtClean="0">
                <a:solidFill>
                  <a:schemeClr val="tx1"/>
                </a:solidFill>
                <a:latin typeface="Gill Sans Light" charset="0"/>
                <a:ea typeface="ＭＳ Ｐゴシック" charset="-128"/>
                <a:sym typeface="Gill Sans Light" charset="0"/>
              </a:rPr>
              <a:t>	</a:t>
            </a:r>
            <a:r>
              <a:rPr lang="en-US" sz="1800" dirty="0" smtClean="0">
                <a:solidFill>
                  <a:schemeClr val="tx1"/>
                </a:solidFill>
                <a:latin typeface="Gill Sans Light" charset="0"/>
                <a:ea typeface="ＭＳ Ｐゴシック" charset="-128"/>
                <a:sym typeface="Gill Sans Light" charset="0"/>
              </a:rPr>
              <a:t>Annotated </a:t>
            </a:r>
            <a:r>
              <a:rPr lang="en-US" sz="1800" dirty="0" err="1" smtClean="0">
                <a:solidFill>
                  <a:schemeClr val="tx1"/>
                </a:solidFill>
                <a:latin typeface="Gill Sans Light" charset="0"/>
                <a:ea typeface="ＭＳ Ｐゴシック" charset="-128"/>
                <a:sym typeface="Gill Sans Light" charset="0"/>
              </a:rPr>
              <a:t>LaTeX</a:t>
            </a:r>
            <a:r>
              <a:rPr lang="en-US" sz="1800" dirty="0" smtClean="0">
                <a:solidFill>
                  <a:schemeClr val="tx1"/>
                </a:solidFill>
                <a:latin typeface="Gill Sans Light" charset="0"/>
                <a:ea typeface="ＭＳ Ｐゴシック" charset="-128"/>
                <a:sym typeface="Gill Sans Light" charset="0"/>
              </a:rPr>
              <a:t> template available</a:t>
            </a: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a:t>
            </a:r>
            <a:r>
              <a:rPr lang="en-US" sz="1800" dirty="0">
                <a:solidFill>
                  <a:schemeClr val="tx1"/>
                </a:solidFill>
                <a:latin typeface="Gill Sans Light" charset="0"/>
                <a:ea typeface="ＭＳ Ｐゴシック" charset="-128"/>
                <a:sym typeface="Gill Sans Light" charset="0"/>
              </a:rPr>
              <a:t>Make use of the Helpdesk &amp; the Knowledgebase</a:t>
            </a:r>
            <a:endParaRPr lang="en-US" sz="1800" dirty="0" smtClean="0">
              <a:solidFill>
                <a:schemeClr val="tx1"/>
              </a:solidFill>
              <a:latin typeface="Gill Sans Light" charset="0"/>
              <a:ea typeface="ＭＳ Ｐゴシック" charset="-128"/>
              <a:sym typeface="Gill Sans Light" charset="0"/>
            </a:endParaRP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a:t>
            </a:r>
            <a:r>
              <a:rPr lang="en-US" sz="1800" b="1" u="sng" dirty="0" smtClean="0">
                <a:solidFill>
                  <a:schemeClr val="tx1"/>
                </a:solidFill>
                <a:latin typeface="Gill Sans Light" charset="0"/>
                <a:ea typeface="ＭＳ Ｐゴシック" charset="-128"/>
                <a:sym typeface="Gill Sans Light" charset="0"/>
              </a:rPr>
              <a:t>Submit!</a:t>
            </a:r>
          </a:p>
          <a:p>
            <a:pPr algn="r">
              <a:spcBef>
                <a:spcPts val="563"/>
              </a:spcBef>
              <a:spcAft>
                <a:spcPts val="600"/>
              </a:spcAft>
              <a:buClr>
                <a:srgbClr val="000000"/>
              </a:buClr>
              <a:buSzPct val="125000"/>
            </a:pPr>
            <a:r>
              <a:rPr lang="en-US" sz="2200" b="1" u="sng" dirty="0" smtClean="0">
                <a:solidFill>
                  <a:schemeClr val="tx1"/>
                </a:solidFill>
                <a:latin typeface="Gill Sans Light" charset="0"/>
                <a:ea typeface="ＭＳ Ｐゴシック" charset="-128"/>
                <a:sym typeface="Gill Sans Light" charset="0"/>
              </a:rPr>
              <a:t>Required Step</a:t>
            </a:r>
            <a:endParaRPr lang="en-US" sz="2200" b="1" u="sng" dirty="0">
              <a:solidFill>
                <a:schemeClr val="tx1"/>
              </a:solidFill>
              <a:latin typeface="Gill Sans Light" charset="0"/>
              <a:ea typeface="ＭＳ Ｐゴシック" charset="-128"/>
              <a:sym typeface="Gill Sans Light" charset="0"/>
            </a:endParaRPr>
          </a:p>
        </p:txBody>
      </p:sp>
      <p:sp>
        <p:nvSpPr>
          <p:cNvPr id="8"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30722"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30723"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30724"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30725" name="Rectangle 5"/>
          <p:cNvSpPr>
            <a:spLocks noGrp="1" noChangeArrowheads="1"/>
          </p:cNvSpPr>
          <p:nvPr>
            <p:ph type="title"/>
          </p:nvPr>
        </p:nvSpPr>
        <p:spPr>
          <a:xfrm>
            <a:off x="457200" y="0"/>
            <a:ext cx="9080500" cy="558800"/>
          </a:xfrm>
        </p:spPr>
        <p:txBody>
          <a:bodyPr rIns="132080"/>
          <a:lstStyle/>
          <a:p>
            <a:pPr indent="0" eaLnBrk="1" hangingPunct="1">
              <a:defRPr/>
            </a:pPr>
            <a:r>
              <a:rPr lang="en-US" dirty="0" smtClean="0"/>
              <a:t>The ALMA Science Portal</a:t>
            </a:r>
          </a:p>
        </p:txBody>
      </p:sp>
      <p:pic>
        <p:nvPicPr>
          <p:cNvPr id="30726" name="Picture 6"/>
          <p:cNvPicPr>
            <a:picLocks noChangeAspect="1" noChangeArrowheads="1"/>
          </p:cNvPicPr>
          <p:nvPr/>
        </p:nvPicPr>
        <p:blipFill>
          <a:blip r:embed="rId4"/>
          <a:srcRect/>
          <a:stretch>
            <a:fillRect/>
          </a:stretch>
        </p:blipFill>
        <p:spPr bwMode="auto">
          <a:xfrm>
            <a:off x="4572000" y="1828800"/>
            <a:ext cx="4314109" cy="2819400"/>
          </a:xfrm>
          <a:prstGeom prst="rect">
            <a:avLst/>
          </a:prstGeom>
          <a:noFill/>
          <a:ln w="9525">
            <a:noFill/>
            <a:round/>
            <a:headEnd/>
            <a:tailEnd/>
          </a:ln>
        </p:spPr>
      </p:pic>
      <p:sp>
        <p:nvSpPr>
          <p:cNvPr id="23" name="Rectangle 22"/>
          <p:cNvSpPr/>
          <p:nvPr/>
        </p:nvSpPr>
        <p:spPr>
          <a:xfrm>
            <a:off x="533400" y="457200"/>
            <a:ext cx="5105400" cy="400110"/>
          </a:xfrm>
          <a:prstGeom prst="rect">
            <a:avLst/>
          </a:prstGeom>
        </p:spPr>
        <p:txBody>
          <a:bodyPr wrap="square">
            <a:spAutoFit/>
          </a:bodyPr>
          <a:lstStyle/>
          <a:p>
            <a:r>
              <a:rPr lang="en-US" sz="2000" b="1" u="sng" dirty="0" smtClean="0">
                <a:solidFill>
                  <a:srgbClr val="009999"/>
                </a:solidFill>
                <a:latin typeface="Lucida Grande" charset="0"/>
                <a:ea typeface="ＭＳ Ｐゴシック" charset="-128"/>
                <a:sym typeface="Lucida Grande" charset="0"/>
                <a:hlinkClick r:id="rId5"/>
              </a:rPr>
              <a:t>https://almascience.nrao.edu</a:t>
            </a:r>
            <a:endParaRPr lang="en-US" sz="2000" dirty="0"/>
          </a:p>
        </p:txBody>
      </p:sp>
      <p:sp>
        <p:nvSpPr>
          <p:cNvPr id="24" name="Rectangle 6"/>
          <p:cNvSpPr txBox="1">
            <a:spLocks noChangeArrowheads="1"/>
          </p:cNvSpPr>
          <p:nvPr/>
        </p:nvSpPr>
        <p:spPr bwMode="auto">
          <a:xfrm>
            <a:off x="457200" y="1066800"/>
            <a:ext cx="8229600" cy="4572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50800" tIns="50800" rIns="132080" bIns="50800" numCol="1" anchor="t" anchorCtr="0" compatLnSpc="1">
            <a:prstTxWarp prst="textNoShape">
              <a:avLst/>
            </a:prstTxWarp>
          </a:bodyPr>
          <a:lstStyle/>
          <a:p>
            <a:pPr marL="382588" marR="0" lvl="0" indent="-342900" algn="l" defTabSz="914400" rtl="0" eaLnBrk="1" fontAlgn="base" latinLnBrk="0" hangingPunct="1">
              <a:lnSpc>
                <a:spcPct val="100000"/>
              </a:lnSpc>
              <a:spcBef>
                <a:spcPts val="500"/>
              </a:spcBef>
              <a:spcAft>
                <a:spcPct val="0"/>
              </a:spcAft>
              <a:buClrTx/>
              <a:buSzPct val="100000"/>
              <a:tabLst/>
              <a:defRPr/>
            </a:pPr>
            <a:r>
              <a:rPr kumimoji="0" lang="en-US" sz="2000" b="0" i="1" u="none" strike="noStrike" kern="0" cap="none" spc="0" normalizeH="0" noProof="0" dirty="0" smtClean="0">
                <a:ln>
                  <a:noFill/>
                </a:ln>
                <a:solidFill>
                  <a:srgbClr val="000099"/>
                </a:solidFill>
                <a:effectLst/>
                <a:uLnTx/>
                <a:uFillTx/>
                <a:latin typeface="+mn-lt"/>
                <a:ea typeface="+mn-ea"/>
                <a:cs typeface="+mn-cs"/>
                <a:sym typeface="Lucida Grande" charset="0"/>
              </a:rPr>
              <a:t>Hub for project-wide material.</a:t>
            </a:r>
          </a:p>
          <a:p>
            <a:pPr marL="382588" marR="0" lvl="0" indent="-342900" algn="l" defTabSz="914400" rtl="0" eaLnBrk="1" fontAlgn="base" latinLnBrk="0" hangingPunct="1">
              <a:lnSpc>
                <a:spcPct val="100000"/>
              </a:lnSpc>
              <a:spcBef>
                <a:spcPts val="500"/>
              </a:spcBef>
              <a:spcAft>
                <a:spcPct val="0"/>
              </a:spcAft>
              <a:buClrTx/>
              <a:buSzPct val="100000"/>
              <a:tabLst/>
              <a:defRPr/>
            </a:pPr>
            <a:endParaRPr kumimoji="0" lang="en-US" sz="2000" b="0" i="1" u="none" strike="noStrike" kern="0" cap="none" spc="0" normalizeH="0" noProof="0" dirty="0" smtClean="0">
              <a:ln>
                <a:noFill/>
              </a:ln>
              <a:solidFill>
                <a:srgbClr val="000099"/>
              </a:solidFill>
              <a:effectLst/>
              <a:uLnTx/>
              <a:uFillTx/>
              <a:latin typeface="+mn-lt"/>
              <a:ea typeface="+mn-ea"/>
              <a:cs typeface="+mn-cs"/>
              <a:sym typeface="Lucida Grande" charset="0"/>
            </a:endParaRP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kumimoji="0" lang="en-US" sz="2000" b="0" i="0" u="none" strike="noStrike" kern="0" cap="none" spc="0" normalizeH="0" noProof="0" dirty="0" smtClean="0">
                <a:ln>
                  <a:noFill/>
                </a:ln>
                <a:solidFill>
                  <a:srgbClr val="000099"/>
                </a:solidFill>
                <a:effectLst/>
                <a:uLnTx/>
                <a:uFillTx/>
                <a:latin typeface="+mn-lt"/>
                <a:ea typeface="+mn-ea"/>
                <a:cs typeface="+mn-cs"/>
                <a:sym typeface="Lucida Grande" charset="0"/>
              </a:rPr>
              <a:t>Observing Tool</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kern="0" baseline="0" dirty="0" smtClean="0">
                <a:solidFill>
                  <a:srgbClr val="000099"/>
                </a:solidFill>
                <a:latin typeface="+mn-lt"/>
                <a:ea typeface="+mn-ea"/>
                <a:cs typeface="+mn-cs"/>
                <a:sym typeface="Lucida Grande" charset="0"/>
              </a:rPr>
              <a:t>Sensitivity Calculator</a:t>
            </a:r>
            <a:endParaRPr kumimoji="0" lang="en-US" sz="2000" b="0" i="0" u="none" strike="noStrike" kern="0" cap="none" spc="0" normalizeH="0" baseline="0" noProof="0" dirty="0" smtClean="0">
              <a:ln>
                <a:noFill/>
              </a:ln>
              <a:solidFill>
                <a:srgbClr val="000099"/>
              </a:solidFill>
              <a:effectLst/>
              <a:uLnTx/>
              <a:uFillTx/>
              <a:latin typeface="+mn-lt"/>
              <a:ea typeface="+mn-ea"/>
              <a:cs typeface="+mn-cs"/>
              <a:sym typeface="Lucida Grande" charset="0"/>
            </a:endParaRP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kern="0" dirty="0" smtClean="0">
                <a:solidFill>
                  <a:srgbClr val="000099"/>
                </a:solidFill>
                <a:latin typeface="+mn-lt"/>
                <a:ea typeface="+mn-ea"/>
                <a:cs typeface="+mn-cs"/>
                <a:sym typeface="Lucida Grande" charset="0"/>
              </a:rPr>
              <a:t>Proposer’s Guide</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kumimoji="0" lang="en-US" sz="2000" b="0" i="0" u="none" strike="noStrike" kern="0" cap="none" spc="0" normalizeH="0" baseline="0" noProof="0" dirty="0" smtClean="0">
                <a:ln>
                  <a:noFill/>
                </a:ln>
                <a:solidFill>
                  <a:srgbClr val="000099"/>
                </a:solidFill>
                <a:effectLst/>
                <a:uLnTx/>
                <a:uFillTx/>
                <a:latin typeface="+mn-lt"/>
                <a:ea typeface="+mn-ea"/>
                <a:cs typeface="+mn-cs"/>
                <a:sym typeface="Lucida Grande" charset="0"/>
              </a:rPr>
              <a:t>Technical Handbook</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kern="0" noProof="0" dirty="0" smtClean="0">
                <a:solidFill>
                  <a:srgbClr val="000099"/>
                </a:solidFill>
                <a:latin typeface="+mn-lt"/>
                <a:ea typeface="+mn-ea"/>
                <a:cs typeface="+mn-cs"/>
                <a:sym typeface="Lucida Grande" charset="0"/>
              </a:rPr>
              <a:t>Science Verification Data</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kern="0" noProof="0" dirty="0" smtClean="0">
                <a:solidFill>
                  <a:srgbClr val="000099"/>
                </a:solidFill>
                <a:latin typeface="+mn-lt"/>
                <a:ea typeface="+mn-ea"/>
                <a:cs typeface="+mn-cs"/>
                <a:sym typeface="Lucida Grande" charset="0"/>
              </a:rPr>
              <a:t>CASA &amp; Simulations</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kumimoji="0" lang="en-US" sz="2000" b="0" i="0" u="none" strike="noStrike" kern="0" cap="none" spc="0" normalizeH="0" baseline="0" dirty="0" smtClean="0">
                <a:ln>
                  <a:noFill/>
                </a:ln>
                <a:solidFill>
                  <a:srgbClr val="000099"/>
                </a:solidFill>
                <a:effectLst/>
                <a:uLnTx/>
                <a:uFillTx/>
                <a:latin typeface="+mn-lt"/>
                <a:ea typeface="+mn-ea"/>
                <a:cs typeface="+mn-cs"/>
                <a:sym typeface="Lucida Grande" charset="0"/>
              </a:rPr>
              <a:t>Tutorials</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b="1" kern="0" dirty="0" smtClean="0">
                <a:solidFill>
                  <a:srgbClr val="000099"/>
                </a:solidFill>
                <a:latin typeface="+mn-lt"/>
                <a:ea typeface="+mn-ea"/>
                <a:cs typeface="+mn-cs"/>
                <a:sym typeface="Lucida Grande" charset="0"/>
              </a:rPr>
              <a:t>Helpdesk</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endParaRPr kumimoji="0" lang="en-US" sz="2000" b="1" i="0" u="none" strike="noStrike" kern="0" cap="none" spc="0" normalizeH="0" baseline="0" noProof="0" dirty="0" smtClean="0">
              <a:ln>
                <a:noFill/>
              </a:ln>
              <a:solidFill>
                <a:srgbClr val="000099"/>
              </a:solidFill>
              <a:effectLst/>
              <a:uLnTx/>
              <a:uFillTx/>
              <a:latin typeface="+mn-lt"/>
              <a:ea typeface="+mn-ea"/>
              <a:cs typeface="+mn-cs"/>
              <a:sym typeface="Lucida Grande" charset="0"/>
            </a:endParaRPr>
          </a:p>
          <a:p>
            <a:pPr marL="382588" indent="-342900">
              <a:spcBef>
                <a:spcPts val="500"/>
              </a:spcBef>
              <a:buSzPct val="100000"/>
              <a:defRPr/>
            </a:pPr>
            <a:r>
              <a:rPr lang="en-US" sz="2000" b="1" i="1" kern="0" dirty="0" smtClean="0">
                <a:solidFill>
                  <a:srgbClr val="000099"/>
                </a:solidFill>
                <a:latin typeface="+mn-lt"/>
                <a:ea typeface="+mn-ea"/>
                <a:cs typeface="+mn-cs"/>
                <a:sym typeface="Lucida Grande" charset="0"/>
              </a:rPr>
              <a:t>Registration required to propose </a:t>
            </a:r>
            <a:r>
              <a:rPr lang="en-US" sz="2000" b="1" i="1" kern="0" dirty="0" smtClean="0">
                <a:solidFill>
                  <a:srgbClr val="000099"/>
                </a:solidFill>
                <a:sym typeface="Lucida Grande" charset="0"/>
              </a:rPr>
              <a:t>for PIs and </a:t>
            </a:r>
            <a:r>
              <a:rPr lang="en-US" sz="2000" b="1" i="1" kern="0" dirty="0" err="1" smtClean="0">
                <a:solidFill>
                  <a:srgbClr val="000099"/>
                </a:solidFill>
                <a:sym typeface="Lucida Grande" charset="0"/>
              </a:rPr>
              <a:t>coIs</a:t>
            </a:r>
            <a:r>
              <a:rPr lang="en-US" sz="2000" b="1" i="1" kern="0" dirty="0" smtClean="0">
                <a:solidFill>
                  <a:srgbClr val="000099"/>
                </a:solidFill>
                <a:sym typeface="Lucida Grande" charset="0"/>
              </a:rPr>
              <a:t>.</a:t>
            </a:r>
          </a:p>
          <a:p>
            <a:pPr marL="382588" marR="0" lvl="0" indent="-342900" algn="l" defTabSz="914400" rtl="0" eaLnBrk="1" fontAlgn="base" latinLnBrk="0" hangingPunct="1">
              <a:lnSpc>
                <a:spcPct val="100000"/>
              </a:lnSpc>
              <a:spcBef>
                <a:spcPts val="500"/>
              </a:spcBef>
              <a:spcAft>
                <a:spcPct val="0"/>
              </a:spcAft>
              <a:buClrTx/>
              <a:buSzPct val="100000"/>
              <a:tabLst/>
              <a:defRPr/>
            </a:pPr>
            <a:r>
              <a:rPr lang="en-US" sz="2000" b="1" i="1" kern="0" dirty="0" smtClean="0">
                <a:solidFill>
                  <a:srgbClr val="000099"/>
                </a:solidFill>
                <a:latin typeface="+mn-lt"/>
                <a:ea typeface="+mn-ea"/>
                <a:cs typeface="+mn-cs"/>
                <a:sym typeface="Lucida Grande" charset="0"/>
              </a:rPr>
              <a:t>.</a:t>
            </a:r>
            <a:endParaRPr kumimoji="0" lang="en-US" sz="2000" b="1" i="1" u="none" strike="noStrike" kern="0" cap="none" spc="0" normalizeH="0" baseline="0" noProof="0" dirty="0" smtClean="0">
              <a:ln>
                <a:noFill/>
              </a:ln>
              <a:solidFill>
                <a:srgbClr val="000099"/>
              </a:solidFill>
              <a:effectLst/>
              <a:uLnTx/>
              <a:uFillTx/>
              <a:latin typeface="+mn-lt"/>
              <a:ea typeface="+mn-ea"/>
              <a:cs typeface="+mn-cs"/>
              <a:sym typeface="Lucida Grande" charset="0"/>
            </a:endParaRPr>
          </a:p>
        </p:txBody>
      </p:sp>
      <p:sp>
        <p:nvSpPr>
          <p:cNvPr id="10"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60" name="Rectangle 2"/>
          <p:cNvSpPr>
            <a:spLocks/>
          </p:cNvSpPr>
          <p:nvPr/>
        </p:nvSpPr>
        <p:spPr bwMode="auto">
          <a:xfrm>
            <a:off x="1460500" y="1704975"/>
            <a:ext cx="7315200" cy="4722813"/>
          </a:xfrm>
          <a:prstGeom prst="rect">
            <a:avLst/>
          </a:prstGeom>
          <a:noFill/>
          <a:ln w="9525">
            <a:noFill/>
            <a:miter lim="800000"/>
            <a:headEnd/>
            <a:tailEnd/>
          </a:ln>
        </p:spPr>
        <p:txBody>
          <a:bodyPr lIns="26788" tIns="26788" rIns="26788" bIns="26788">
            <a:prstTxWarp prst="textNoShape">
              <a:avLst/>
            </a:prstTxWarp>
          </a:bodyPr>
          <a:lstStyle/>
          <a:p>
            <a:pPr>
              <a:lnSpc>
                <a:spcPct val="80000"/>
              </a:lnSpc>
              <a:spcBef>
                <a:spcPts val="338"/>
              </a:spcBef>
            </a:pPr>
            <a:endParaRPr lang="en-US" sz="1200">
              <a:solidFill>
                <a:srgbClr val="FFFFFF"/>
              </a:solidFill>
              <a:latin typeface="Gill Sans MT" charset="0"/>
              <a:ea typeface="Gill Sans" charset="0"/>
              <a:cs typeface="Gill Sans" charset="0"/>
            </a:endParaRPr>
          </a:p>
          <a:p>
            <a:pPr>
              <a:lnSpc>
                <a:spcPct val="80000"/>
              </a:lnSpc>
              <a:spcBef>
                <a:spcPts val="338"/>
              </a:spcBef>
            </a:pPr>
            <a:endParaRPr lang="en-US" sz="1200">
              <a:solidFill>
                <a:srgbClr val="FFFFFF"/>
              </a:solidFill>
              <a:latin typeface="Gill Sans MT" charset="0"/>
              <a:ea typeface="Gill Sans" charset="0"/>
              <a:cs typeface="Gill Sans" charset="0"/>
            </a:endParaRPr>
          </a:p>
          <a:p>
            <a:pPr>
              <a:lnSpc>
                <a:spcPct val="80000"/>
              </a:lnSpc>
              <a:spcBef>
                <a:spcPts val="338"/>
              </a:spcBef>
            </a:pPr>
            <a:endParaRPr lang="en-US" sz="1200">
              <a:solidFill>
                <a:srgbClr val="FFFFFF"/>
              </a:solidFill>
              <a:latin typeface="Gill Sans MT" charset="0"/>
              <a:ea typeface="Gill Sans" charset="0"/>
              <a:cs typeface="Gill Sans" charset="0"/>
            </a:endParaRPr>
          </a:p>
          <a:p>
            <a:pPr>
              <a:lnSpc>
                <a:spcPct val="80000"/>
              </a:lnSpc>
              <a:spcBef>
                <a:spcPts val="338"/>
              </a:spcBef>
            </a:pPr>
            <a:endParaRPr lang="en-US" sz="1200">
              <a:solidFill>
                <a:srgbClr val="FFFFFF"/>
              </a:solidFill>
              <a:latin typeface="Gill Sans MT" charset="0"/>
              <a:ea typeface="Gill Sans" charset="0"/>
              <a:cs typeface="Gill Sans" charset="0"/>
            </a:endParaRPr>
          </a:p>
          <a:p>
            <a:pPr>
              <a:lnSpc>
                <a:spcPct val="80000"/>
              </a:lnSpc>
              <a:spcBef>
                <a:spcPts val="338"/>
              </a:spcBef>
            </a:pPr>
            <a:endParaRPr lang="en-US" sz="1200">
              <a:solidFill>
                <a:srgbClr val="FFFFFF"/>
              </a:solidFill>
              <a:latin typeface="Gill Sans MT" charset="0"/>
              <a:ea typeface="Gill Sans" charset="0"/>
              <a:cs typeface="Gill Sans" charset="0"/>
            </a:endParaRPr>
          </a:p>
          <a:p>
            <a:pPr>
              <a:lnSpc>
                <a:spcPct val="80000"/>
              </a:lnSpc>
              <a:spcBef>
                <a:spcPts val="963"/>
              </a:spcBef>
            </a:pPr>
            <a:endParaRPr lang="en-US" sz="3600">
              <a:solidFill>
                <a:srgbClr val="FFFFFF"/>
              </a:solidFill>
              <a:latin typeface="Gill Sans MT" charset="0"/>
              <a:ea typeface="Gill Sans" charset="0"/>
              <a:cs typeface="Gill Sans" charset="0"/>
            </a:endParaRPr>
          </a:p>
          <a:p>
            <a:pPr>
              <a:lnSpc>
                <a:spcPct val="80000"/>
              </a:lnSpc>
              <a:spcBef>
                <a:spcPts val="963"/>
              </a:spcBef>
            </a:pPr>
            <a:endParaRPr lang="en-US" sz="3600">
              <a:solidFill>
                <a:srgbClr val="FFFFFF"/>
              </a:solidFill>
              <a:latin typeface="Gill Sans MT" charset="0"/>
              <a:ea typeface="Gill Sans" charset="0"/>
              <a:cs typeface="Gill Sans" charset="0"/>
            </a:endParaRPr>
          </a:p>
          <a:p>
            <a:pPr>
              <a:lnSpc>
                <a:spcPct val="80000"/>
              </a:lnSpc>
              <a:spcBef>
                <a:spcPts val="963"/>
              </a:spcBef>
            </a:pPr>
            <a:r>
              <a:rPr lang="en-US" sz="3600">
                <a:solidFill>
                  <a:srgbClr val="FFFFFF"/>
                </a:solidFill>
                <a:latin typeface="Gill Sans MT" charset="0"/>
                <a:ea typeface="Gill Sans" charset="0"/>
                <a:cs typeface="Gill Sans" charset="0"/>
              </a:rPr>
              <a:t> </a:t>
            </a:r>
            <a:endParaRPr lang="en-US" sz="2800">
              <a:solidFill>
                <a:srgbClr val="FFFFFF"/>
              </a:solidFill>
              <a:latin typeface="Gill Sans MT" charset="0"/>
              <a:ea typeface="Gill Sans" charset="0"/>
              <a:cs typeface="Gill Sans" charset="0"/>
            </a:endParaRPr>
          </a:p>
          <a:p>
            <a:pPr algn="just">
              <a:lnSpc>
                <a:spcPct val="80000"/>
              </a:lnSpc>
            </a:pPr>
            <a:r>
              <a:rPr lang="en-US" sz="1400">
                <a:solidFill>
                  <a:srgbClr val="FFFFFF"/>
                </a:solidFill>
                <a:latin typeface="Gill Sans MT" charset="0"/>
                <a:ea typeface="Gill Sans" charset="0"/>
                <a:cs typeface="Gill Sans" charset="0"/>
              </a:rPr>
              <a:t>The Atacama Large Millimeter/sub-millimeter Array (ALMA), an international astronomy facility, is a partnership of Europe, North America and East Asia in cooperation with the Republic of Chile. ALMA is funded in Europe by the European Organization for Astronomical Research in the Southern Hemisphere (ESO), in North America by the U.S. National Science Foundation (NSF) in cooperation with the National Research Council of Canada (NRC) and the National Science Council of Taiwan (NSC) and in East Asia by the National Institutes of Natural Sciences (NINS) of Japan in cooperation with the Academia Sinica (AS) in Taiwan. ALMA construction and operations are led on behalf of Europe by ESO, on behalf of North America by the National Radio Astronomy Observatory (NRAO), which is managed by Associated Universities, Inc. (AUI) and on behalf of East Asia by the National Astronomical Observatory of Japan (NAOJ). The Joint ALMA Observatory (JAO) provides the unified leadership and management of the construction, commissioning and operation of ALMA.</a:t>
            </a:r>
          </a:p>
        </p:txBody>
      </p:sp>
      <p:sp>
        <p:nvSpPr>
          <p:cNvPr id="70661" name="TextBox 5"/>
          <p:cNvSpPr txBox="1">
            <a:spLocks noChangeArrowheads="1"/>
          </p:cNvSpPr>
          <p:nvPr/>
        </p:nvSpPr>
        <p:spPr bwMode="auto">
          <a:xfrm>
            <a:off x="203200" y="-152400"/>
            <a:ext cx="4279900" cy="904875"/>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pPr>
            <a:r>
              <a:rPr lang="en-US">
                <a:solidFill>
                  <a:srgbClr val="000099"/>
                </a:solidFill>
                <a:latin typeface="Gill Sans MT" charset="0"/>
                <a:ea typeface="Gill Sans" charset="0"/>
                <a:cs typeface="Gill Sans" charset="0"/>
                <a:hlinkClick r:id="rId3"/>
              </a:rPr>
              <a:t>almascience.nrao.edu</a:t>
            </a:r>
            <a:r>
              <a:rPr lang="en-US">
                <a:solidFill>
                  <a:srgbClr val="000099"/>
                </a:solidFill>
                <a:latin typeface="Gill Sans MT" charset="0"/>
                <a:ea typeface="Gill Sans" charset="0"/>
                <a:cs typeface="Gill Sans" charset="0"/>
              </a:rPr>
              <a:t> </a:t>
            </a:r>
          </a:p>
          <a:p>
            <a:pPr marL="342900" indent="-342900" eaLnBrk="0" hangingPunct="0">
              <a:spcBef>
                <a:spcPct val="20000"/>
              </a:spcBef>
            </a:pPr>
            <a:r>
              <a:rPr lang="en-US">
                <a:solidFill>
                  <a:srgbClr val="000099"/>
                </a:solidFill>
                <a:latin typeface="Gill Sans MT" charset="0"/>
                <a:ea typeface="Gill Sans" charset="0"/>
                <a:cs typeface="Gill Sans" charset="0"/>
                <a:hlinkClick r:id="rId4"/>
              </a:rPr>
              <a:t>science.nrao.edu/alma</a:t>
            </a:r>
            <a:r>
              <a:rPr lang="en-US">
                <a:solidFill>
                  <a:srgbClr val="000099"/>
                </a:solidFill>
                <a:latin typeface="Gill Sans MT" charset="0"/>
                <a:ea typeface="Gill Sans" charset="0"/>
                <a:cs typeface="Gill Sans" charset="0"/>
              </a:rPr>
              <a:t> </a:t>
            </a:r>
          </a:p>
        </p:txBody>
      </p:sp>
      <p:sp>
        <p:nvSpPr>
          <p:cNvPr id="6" name="Slide Number Placeholder 5"/>
          <p:cNvSpPr>
            <a:spLocks noGrp="1"/>
          </p:cNvSpPr>
          <p:nvPr>
            <p:ph type="sldNum" sz="quarter" idx="11"/>
          </p:nvPr>
        </p:nvSpPr>
        <p:spPr/>
        <p:txBody>
          <a:bodyPr/>
          <a:lstStyle/>
          <a:p>
            <a:pPr>
              <a:defRPr/>
            </a:pPr>
            <a:fld id="{CCD7FD50-6B29-6645-8287-1F59EC1E052A}" type="slidenum">
              <a:rPr lang="en-US" smtClean="0"/>
              <a:pPr>
                <a:defRPr/>
              </a:pPr>
              <a:t>56</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717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717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717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7173" name="Rectangle 5"/>
          <p:cNvSpPr>
            <a:spLocks noGrp="1" noChangeArrowheads="1"/>
          </p:cNvSpPr>
          <p:nvPr>
            <p:ph type="title"/>
          </p:nvPr>
        </p:nvSpPr>
        <p:spPr>
          <a:xfrm>
            <a:off x="381000" y="0"/>
            <a:ext cx="8229600" cy="558800"/>
          </a:xfrm>
        </p:spPr>
        <p:txBody>
          <a:bodyPr rIns="81279"/>
          <a:lstStyle/>
          <a:p>
            <a:pPr indent="0" eaLnBrk="1" hangingPunct="1">
              <a:defRPr/>
            </a:pPr>
            <a:r>
              <a:rPr lang="en-US" dirty="0" smtClean="0"/>
              <a:t>Full Science Capabilities</a:t>
            </a:r>
          </a:p>
        </p:txBody>
      </p:sp>
      <p:sp>
        <p:nvSpPr>
          <p:cNvPr id="7175" name="Rectangle 7"/>
          <p:cNvSpPr>
            <a:spLocks/>
          </p:cNvSpPr>
          <p:nvPr/>
        </p:nvSpPr>
        <p:spPr bwMode="auto">
          <a:xfrm>
            <a:off x="381000" y="609600"/>
            <a:ext cx="5181600" cy="5257800"/>
          </a:xfrm>
          <a:prstGeom prst="rect">
            <a:avLst/>
          </a:prstGeom>
          <a:noFill/>
          <a:ln w="38100">
            <a:noFill/>
            <a:miter lim="800000"/>
            <a:headEnd/>
            <a:tailEnd/>
          </a:ln>
        </p:spPr>
        <p:txBody>
          <a:bodyPr lIns="0" tIns="0" rIns="40639" bIns="0">
            <a:prstTxWarp prst="textNoShape">
              <a:avLst/>
            </a:prstTxWarp>
          </a:bodyPr>
          <a:lstStyle/>
          <a:p>
            <a:pPr marL="212725" indent="-173038">
              <a:buClr>
                <a:srgbClr val="000099"/>
              </a:buClr>
              <a:buSzPct val="100000"/>
            </a:pPr>
            <a:r>
              <a:rPr lang="en-US" sz="2000" i="1" dirty="0" smtClean="0">
                <a:solidFill>
                  <a:schemeClr val="accent2"/>
                </a:solidFill>
                <a:latin typeface="Gill Sans" charset="0"/>
                <a:ea typeface="ＭＳ Ｐゴシック" charset="-128"/>
                <a:sym typeface="Gill Sans" charset="0"/>
              </a:rPr>
              <a:t>	10-100× better sensitivity and resolution than current mm arrays.</a:t>
            </a: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Baselines</a:t>
            </a:r>
            <a:r>
              <a:rPr lang="en-US" sz="2000" dirty="0" smtClean="0">
                <a:solidFill>
                  <a:srgbClr val="000099"/>
                </a:solidFill>
                <a:latin typeface="Gill Sans" charset="0"/>
                <a:ea typeface="ＭＳ Ｐゴシック" charset="-128"/>
                <a:sym typeface="Gill Sans" charset="0"/>
              </a:rPr>
              <a:t> to ~</a:t>
            </a:r>
            <a:r>
              <a:rPr lang="en-US" sz="2000" b="1" dirty="0" smtClean="0">
                <a:solidFill>
                  <a:srgbClr val="000099"/>
                </a:solidFill>
                <a:latin typeface="Gill Sans" charset="0"/>
                <a:ea typeface="ＭＳ Ｐゴシック" charset="-128"/>
                <a:sym typeface="Gill Sans" charset="0"/>
              </a:rPr>
              <a:t>15 km </a:t>
            </a:r>
            <a:r>
              <a:rPr lang="en-US" sz="2000" dirty="0" smtClean="0">
                <a:solidFill>
                  <a:srgbClr val="800000"/>
                </a:solidFill>
                <a:latin typeface="Gill Sans" charset="0"/>
                <a:ea typeface="ＭＳ Ｐゴシック" charset="-128"/>
                <a:sym typeface="Gill Sans" charset="0"/>
              </a:rPr>
              <a:t>(0.015</a:t>
            </a:r>
            <a:r>
              <a:rPr lang="ja-JP" altLang="en-US" sz="2000" dirty="0" smtClean="0">
                <a:solidFill>
                  <a:srgbClr val="800000"/>
                </a:solidFill>
                <a:ea typeface="ＭＳ Ｐゴシック" charset="-128"/>
                <a:sym typeface="Gill Sans" charset="0"/>
              </a:rPr>
              <a:t>”</a:t>
            </a:r>
            <a:r>
              <a:rPr lang="en-US" altLang="ja-JP" sz="2000" dirty="0" smtClean="0">
                <a:solidFill>
                  <a:srgbClr val="800000"/>
                </a:solidFill>
                <a:latin typeface="Gill Sans" charset="0"/>
                <a:ea typeface="Gill Sans" charset="0"/>
                <a:cs typeface="Gill Sans" charset="0"/>
                <a:sym typeface="Gill Sans" charset="0"/>
              </a:rPr>
              <a:t> at 300 GHz)</a:t>
            </a:r>
            <a:r>
              <a:rPr lang="en-US" altLang="ja-JP" sz="2000" dirty="0" smtClean="0">
                <a:solidFill>
                  <a:srgbClr val="000099"/>
                </a:solidFill>
                <a:latin typeface="Gill Sans" charset="0"/>
                <a:ea typeface="Gill Sans" charset="0"/>
                <a:cs typeface="Gill Sans" charset="0"/>
                <a:sym typeface="Gill Sans" charset="0"/>
              </a:rPr>
              <a:t> in </a:t>
            </a:r>
            <a:r>
              <a:rPr lang="ja-JP" altLang="en-US" sz="2000" dirty="0" smtClean="0">
                <a:solidFill>
                  <a:srgbClr val="000099"/>
                </a:solidFill>
                <a:ea typeface="ＭＳ Ｐゴシック" charset="-128"/>
                <a:sym typeface="Gill Sans" charset="0"/>
              </a:rPr>
              <a:t>“</a:t>
            </a:r>
            <a:r>
              <a:rPr lang="en-US" altLang="ja-JP" sz="2000" dirty="0" smtClean="0">
                <a:solidFill>
                  <a:srgbClr val="000099"/>
                </a:solidFill>
                <a:latin typeface="Gill Sans" charset="0"/>
                <a:ea typeface="Gill Sans" charset="0"/>
                <a:cs typeface="Gill Sans" charset="0"/>
                <a:sym typeface="Gill Sans" charset="0"/>
              </a:rPr>
              <a:t>zoom lens</a:t>
            </a:r>
            <a:r>
              <a:rPr lang="ja-JP" altLang="en-US" sz="2000" dirty="0" smtClean="0">
                <a:solidFill>
                  <a:srgbClr val="000099"/>
                </a:solidFill>
                <a:ea typeface="ＭＳ Ｐゴシック" charset="-128"/>
                <a:sym typeface="Gill Sans" charset="0"/>
              </a:rPr>
              <a:t>”</a:t>
            </a:r>
            <a:r>
              <a:rPr lang="en-US" altLang="ja-JP" sz="2000" dirty="0" smtClean="0">
                <a:solidFill>
                  <a:srgbClr val="000099"/>
                </a:solidFill>
                <a:latin typeface="Gill Sans" charset="0"/>
                <a:ea typeface="Gill Sans" charset="0"/>
                <a:cs typeface="Gill Sans" charset="0"/>
                <a:sym typeface="Gill Sans" charset="0"/>
              </a:rPr>
              <a:t> configurations</a:t>
            </a:r>
            <a:endParaRPr lang="en-US" sz="2000" dirty="0" smtClean="0">
              <a:solidFill>
                <a:srgbClr val="000099"/>
              </a:solidFill>
              <a:latin typeface="Gill Sans" charset="0"/>
              <a:ea typeface="ＭＳ Ｐゴシック" charset="-128"/>
              <a:sym typeface="Gill Sans" charset="0"/>
            </a:endParaRPr>
          </a:p>
          <a:p>
            <a:pPr marL="212725" indent="-173038">
              <a:buClr>
                <a:srgbClr val="000099"/>
              </a:buClr>
              <a:buSzPct val="100000"/>
              <a:buFont typeface="Gill Sans" charset="0"/>
              <a:buChar char="•"/>
            </a:pPr>
            <a:endParaRPr lang="en-US" sz="2000" dirty="0" smtClean="0">
              <a:solidFill>
                <a:srgbClr val="000099"/>
              </a:solidFill>
              <a:latin typeface="Gill Sans" charset="0"/>
              <a:ea typeface="ＭＳ Ｐゴシック" charset="-128"/>
              <a:sym typeface="Gill Sans" charset="0"/>
            </a:endParaRPr>
          </a:p>
          <a:p>
            <a:pPr marL="212725" indent="-173038">
              <a:buClr>
                <a:srgbClr val="000099"/>
              </a:buClr>
              <a:buSzPct val="100000"/>
              <a:buFont typeface="Gill Sans" charset="0"/>
              <a:buChar char="•"/>
            </a:pPr>
            <a:r>
              <a:rPr lang="en-US" sz="2000" dirty="0" smtClean="0">
                <a:solidFill>
                  <a:srgbClr val="000099"/>
                </a:solidFill>
                <a:latin typeface="Gill Sans" charset="0"/>
                <a:ea typeface="ＭＳ Ｐゴシック" charset="-128"/>
                <a:sym typeface="Gill Sans" charset="0"/>
              </a:rPr>
              <a:t>Sensitive</a:t>
            </a:r>
            <a:r>
              <a:rPr lang="en-US" sz="2000" dirty="0">
                <a:solidFill>
                  <a:srgbClr val="000099"/>
                </a:solidFill>
                <a:latin typeface="Gill Sans" charset="0"/>
                <a:ea typeface="ＭＳ Ｐゴシック" charset="-128"/>
                <a:sym typeface="Gill Sans" charset="0"/>
              </a:rPr>
              <a:t>, precision imaging 84 to 950 </a:t>
            </a:r>
            <a:r>
              <a:rPr lang="en-US" sz="2000" dirty="0" smtClean="0">
                <a:solidFill>
                  <a:srgbClr val="000099"/>
                </a:solidFill>
                <a:latin typeface="Gill Sans" charset="0"/>
                <a:ea typeface="ＭＳ Ｐゴシック" charset="-128"/>
                <a:sym typeface="Gill Sans" charset="0"/>
              </a:rPr>
              <a:t>GHz</a:t>
            </a:r>
            <a:br>
              <a:rPr lang="en-US" sz="2000" dirty="0" smtClean="0">
                <a:solidFill>
                  <a:srgbClr val="000099"/>
                </a:solidFill>
                <a:latin typeface="Gill Sans" charset="0"/>
                <a:ea typeface="ＭＳ Ｐゴシック" charset="-128"/>
                <a:sym typeface="Gill Sans" charset="0"/>
              </a:rPr>
            </a:br>
            <a:r>
              <a:rPr lang="en-US" sz="2000" dirty="0" smtClean="0">
                <a:solidFill>
                  <a:srgbClr val="000099"/>
                </a:solidFill>
                <a:latin typeface="Gill Sans" charset="0"/>
                <a:ea typeface="ＭＳ Ｐゴシック" charset="-128"/>
                <a:sym typeface="Gill Sans" charset="0"/>
              </a:rPr>
              <a:t>(</a:t>
            </a:r>
            <a:r>
              <a:rPr lang="en-US" sz="2000" dirty="0">
                <a:solidFill>
                  <a:srgbClr val="000099"/>
                </a:solidFill>
                <a:latin typeface="Gill Sans" charset="0"/>
                <a:ea typeface="ＭＳ Ｐゴシック" charset="-128"/>
                <a:sym typeface="Gill Sans" charset="0"/>
              </a:rPr>
              <a:t>3 mm to 315 µ</a:t>
            </a:r>
            <a:r>
              <a:rPr lang="en-US" sz="2000" dirty="0" err="1">
                <a:solidFill>
                  <a:srgbClr val="000099"/>
                </a:solidFill>
                <a:latin typeface="Gill Sans" charset="0"/>
                <a:ea typeface="ＭＳ Ｐゴシック" charset="-128"/>
                <a:sym typeface="Gill Sans" charset="0"/>
              </a:rPr>
              <a:t>m</a:t>
            </a:r>
            <a:r>
              <a:rPr lang="en-US" sz="2000" dirty="0" smtClean="0">
                <a:solidFill>
                  <a:srgbClr val="000099"/>
                </a:solidFill>
                <a:latin typeface="Gill Sans" charset="0"/>
                <a:ea typeface="ＭＳ Ｐゴシック" charset="-128"/>
                <a:sym typeface="Gill Sans" charset="0"/>
              </a:rPr>
              <a:t>) employing state</a:t>
            </a:r>
            <a:r>
              <a:rPr lang="en-US" sz="2000" dirty="0">
                <a:solidFill>
                  <a:srgbClr val="000099"/>
                </a:solidFill>
                <a:latin typeface="Gill Sans" charset="0"/>
                <a:ea typeface="ＭＳ Ｐゴシック" charset="-128"/>
                <a:sym typeface="Gill Sans" charset="0"/>
              </a:rPr>
              <a:t>-of-the-art low-noise, wide-band SIS receivers (8 GHz </a:t>
            </a:r>
            <a:r>
              <a:rPr lang="en-US" sz="2000" dirty="0" smtClean="0">
                <a:solidFill>
                  <a:srgbClr val="000099"/>
                </a:solidFill>
                <a:latin typeface="Gill Sans" charset="0"/>
                <a:ea typeface="ＭＳ Ｐゴシック" charset="-128"/>
                <a:sym typeface="Gill Sans" charset="0"/>
              </a:rPr>
              <a:t>bandwidth per polarization)</a:t>
            </a:r>
          </a:p>
          <a:p>
            <a:pPr marL="212725" indent="-173038"/>
            <a:endParaRPr lang="en-US" sz="2000" dirty="0">
              <a:solidFill>
                <a:srgbClr val="000099"/>
              </a:solidFill>
              <a:latin typeface="Gill Sans" charset="0"/>
              <a:ea typeface="ＭＳ Ｐゴシック" charset="-128"/>
              <a:sym typeface="Gill Sans" charset="0"/>
            </a:endParaRPr>
          </a:p>
          <a:p>
            <a:pPr marL="212725" indent="-173038">
              <a:buClr>
                <a:srgbClr val="000099"/>
              </a:buClr>
              <a:buSzPct val="100000"/>
              <a:buFont typeface="Gill Sans" charset="0"/>
              <a:buChar char="•"/>
            </a:pPr>
            <a:r>
              <a:rPr lang="en-US" sz="2000" dirty="0">
                <a:solidFill>
                  <a:srgbClr val="000099"/>
                </a:solidFill>
                <a:latin typeface="Gill Sans" charset="0"/>
                <a:ea typeface="ＭＳ Ｐゴシック" charset="-128"/>
                <a:sym typeface="Gill Sans" charset="0"/>
              </a:rPr>
              <a:t>Flexible </a:t>
            </a:r>
            <a:r>
              <a:rPr lang="en-US" sz="2000" dirty="0" err="1">
                <a:solidFill>
                  <a:srgbClr val="000099"/>
                </a:solidFill>
                <a:latin typeface="Gill Sans" charset="0"/>
                <a:ea typeface="ＭＳ Ｐゴシック" charset="-128"/>
                <a:sym typeface="Gill Sans" charset="0"/>
              </a:rPr>
              <a:t>correlator</a:t>
            </a:r>
            <a:r>
              <a:rPr lang="en-US" sz="2000" dirty="0">
                <a:solidFill>
                  <a:srgbClr val="000099"/>
                </a:solidFill>
                <a:latin typeface="Gill Sans" charset="0"/>
                <a:ea typeface="ＭＳ Ｐゴシック" charset="-128"/>
                <a:sym typeface="Gill Sans" charset="0"/>
              </a:rPr>
              <a:t> with high spectral resolution at wide bandwidth</a:t>
            </a:r>
          </a:p>
          <a:p>
            <a:pPr marL="212725" indent="-173038"/>
            <a:endParaRPr lang="en-US" sz="2000" dirty="0">
              <a:solidFill>
                <a:srgbClr val="000099"/>
              </a:solidFill>
              <a:latin typeface="Gill Sans" charset="0"/>
              <a:ea typeface="ＭＳ Ｐゴシック" charset="-128"/>
              <a:sym typeface="Gill Sans" charset="0"/>
            </a:endParaRPr>
          </a:p>
          <a:p>
            <a:pPr marL="212725" indent="-173038">
              <a:buClr>
                <a:srgbClr val="000099"/>
              </a:buClr>
              <a:buSzPct val="100000"/>
              <a:buFont typeface="Gill Sans" charset="0"/>
              <a:buChar char="•"/>
            </a:pPr>
            <a:r>
              <a:rPr lang="en-US" sz="2000" dirty="0">
                <a:solidFill>
                  <a:srgbClr val="000099"/>
                </a:solidFill>
                <a:latin typeface="Gill Sans" charset="0"/>
                <a:ea typeface="ＭＳ Ｐゴシック" charset="-128"/>
                <a:sym typeface="Gill Sans" charset="0"/>
              </a:rPr>
              <a:t>Full polarization </a:t>
            </a:r>
            <a:r>
              <a:rPr lang="en-US" sz="2000" dirty="0" smtClean="0">
                <a:solidFill>
                  <a:srgbClr val="000099"/>
                </a:solidFill>
                <a:latin typeface="Gill Sans" charset="0"/>
                <a:ea typeface="ＭＳ Ｐゴシック" charset="-128"/>
                <a:sym typeface="Gill Sans" charset="0"/>
              </a:rPr>
              <a:t>capabilities</a:t>
            </a:r>
          </a:p>
          <a:p>
            <a:pPr marL="212725" indent="-173038">
              <a:buClr>
                <a:srgbClr val="000099"/>
              </a:buClr>
              <a:buSzPct val="100000"/>
              <a:buFont typeface="Gill Sans" charset="0"/>
              <a:buChar char="•"/>
            </a:pPr>
            <a:endParaRPr lang="en-US" sz="2000" dirty="0" smtClean="0">
              <a:solidFill>
                <a:srgbClr val="000099"/>
              </a:solidFill>
              <a:latin typeface="Gill Sans" charset="0"/>
              <a:ea typeface="ＭＳ Ｐゴシック" charset="-128"/>
              <a:sym typeface="Gill Sans" charset="0"/>
            </a:endParaRPr>
          </a:p>
          <a:p>
            <a:pPr marL="212725" indent="-173038">
              <a:buClr>
                <a:srgbClr val="000099"/>
              </a:buClr>
              <a:buSzPct val="100000"/>
              <a:buFont typeface="Gill Sans" charset="0"/>
              <a:buChar char="•"/>
            </a:pPr>
            <a:r>
              <a:rPr lang="en-US" sz="2000" dirty="0" smtClean="0">
                <a:solidFill>
                  <a:srgbClr val="000099"/>
                </a:solidFill>
                <a:latin typeface="Gill Sans" charset="0"/>
                <a:ea typeface="ＭＳ Ｐゴシック" charset="-128"/>
                <a:sym typeface="Gill Sans" charset="0"/>
              </a:rPr>
              <a:t>Development Program:  Future upgrades</a:t>
            </a:r>
          </a:p>
          <a:p>
            <a:pPr marL="669925" lvl="1" indent="-173038">
              <a:buClr>
                <a:srgbClr val="000099"/>
              </a:buClr>
              <a:buSzPct val="100000"/>
              <a:buFont typeface="Gill Sans" charset="0"/>
              <a:buChar char="•"/>
            </a:pPr>
            <a:r>
              <a:rPr lang="en-US" sz="2000" dirty="0" smtClean="0">
                <a:solidFill>
                  <a:srgbClr val="000099"/>
                </a:solidFill>
                <a:latin typeface="Gill Sans" charset="0"/>
                <a:ea typeface="ＭＳ Ｐゴシック" charset="-128"/>
                <a:sym typeface="Gill Sans" charset="0"/>
              </a:rPr>
              <a:t> (B1,B2, B5, ?)</a:t>
            </a:r>
          </a:p>
        </p:txBody>
      </p:sp>
      <p:pic>
        <p:nvPicPr>
          <p:cNvPr id="3" name="Picture 13"/>
          <p:cNvPicPr>
            <a:picLocks noChangeArrowheads="1"/>
          </p:cNvPicPr>
          <p:nvPr/>
        </p:nvPicPr>
        <p:blipFill>
          <a:blip r:embed="rId4"/>
          <a:srcRect/>
          <a:stretch>
            <a:fillRect/>
          </a:stretch>
        </p:blipFill>
        <p:spPr bwMode="auto">
          <a:xfrm>
            <a:off x="5638800" y="2663979"/>
            <a:ext cx="3308350" cy="1860947"/>
          </a:xfrm>
          <a:prstGeom prst="rect">
            <a:avLst/>
          </a:prstGeom>
          <a:noFill/>
          <a:ln w="9525">
            <a:noFill/>
            <a:miter lim="800000"/>
            <a:headEnd/>
            <a:tailEnd/>
          </a:ln>
        </p:spPr>
      </p:pic>
      <p:pic>
        <p:nvPicPr>
          <p:cNvPr id="7180" name="Picture 14"/>
          <p:cNvPicPr>
            <a:picLocks noChangeArrowheads="1"/>
          </p:cNvPicPr>
          <p:nvPr/>
        </p:nvPicPr>
        <p:blipFill>
          <a:blip r:embed="rId5"/>
          <a:srcRect/>
          <a:stretch>
            <a:fillRect/>
          </a:stretch>
        </p:blipFill>
        <p:spPr bwMode="auto">
          <a:xfrm>
            <a:off x="5638800" y="1143000"/>
            <a:ext cx="3295650" cy="1448351"/>
          </a:xfrm>
          <a:prstGeom prst="rect">
            <a:avLst/>
          </a:prstGeom>
          <a:noFill/>
          <a:ln w="9525">
            <a:noFill/>
            <a:miter lim="800000"/>
            <a:headEnd/>
            <a:tailEnd/>
          </a:ln>
        </p:spPr>
      </p:pic>
      <p:pic>
        <p:nvPicPr>
          <p:cNvPr id="20" name="Picture 3"/>
          <p:cNvPicPr>
            <a:picLocks noChangeArrowheads="1"/>
          </p:cNvPicPr>
          <p:nvPr/>
        </p:nvPicPr>
        <p:blipFill>
          <a:blip r:embed="rId6"/>
          <a:srcRect/>
          <a:stretch>
            <a:fillRect/>
          </a:stretch>
        </p:blipFill>
        <p:spPr bwMode="auto">
          <a:xfrm>
            <a:off x="5638799" y="4601126"/>
            <a:ext cx="3303891" cy="1143000"/>
          </a:xfrm>
          <a:prstGeom prst="rect">
            <a:avLst/>
          </a:prstGeom>
          <a:noFill/>
          <a:ln w="9525">
            <a:noFill/>
            <a:miter lim="800000"/>
            <a:headEnd/>
            <a:tailEnd/>
          </a:ln>
        </p:spPr>
      </p:pic>
      <p:sp>
        <p:nvSpPr>
          <p:cNvPr id="11"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10"/>
          <p:cNvPicPr>
            <a:picLocks noChangeArrowheads="1"/>
          </p:cNvPicPr>
          <p:nvPr/>
        </p:nvPicPr>
        <p:blipFill>
          <a:blip r:embed="rId3"/>
          <a:srcRect/>
          <a:stretch>
            <a:fillRect/>
          </a:stretch>
        </p:blipFill>
        <p:spPr bwMode="auto">
          <a:xfrm>
            <a:off x="762000" y="4279900"/>
            <a:ext cx="7924800" cy="1892300"/>
          </a:xfrm>
          <a:prstGeom prst="rect">
            <a:avLst/>
          </a:prstGeom>
          <a:noFill/>
          <a:ln w="9525">
            <a:solidFill>
              <a:schemeClr val="tx1"/>
            </a:solidFill>
            <a:miter lim="800000"/>
            <a:headEnd/>
            <a:tailEnd/>
          </a:ln>
        </p:spPr>
      </p:pic>
      <p:sp>
        <p:nvSpPr>
          <p:cNvPr id="8194" name="Rectangle 2"/>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8195" name="Picture 3"/>
          <p:cNvPicPr>
            <a:picLocks noChangeArrowheads="1"/>
          </p:cNvPicPr>
          <p:nvPr/>
        </p:nvPicPr>
        <p:blipFill>
          <a:blip r:embed="rId4"/>
          <a:srcRect/>
          <a:stretch>
            <a:fillRect/>
          </a:stretch>
        </p:blipFill>
        <p:spPr bwMode="auto">
          <a:xfrm>
            <a:off x="452438" y="5827713"/>
            <a:ext cx="590550" cy="763587"/>
          </a:xfrm>
          <a:prstGeom prst="rect">
            <a:avLst/>
          </a:prstGeom>
          <a:noFill/>
          <a:ln w="9525">
            <a:noFill/>
            <a:miter lim="800000"/>
            <a:headEnd/>
            <a:tailEnd/>
          </a:ln>
        </p:spPr>
      </p:pic>
      <p:sp>
        <p:nvSpPr>
          <p:cNvPr id="8197" name="Rectangle 5"/>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grpSp>
        <p:nvGrpSpPr>
          <p:cNvPr id="30" name="Group 29"/>
          <p:cNvGrpSpPr/>
          <p:nvPr/>
        </p:nvGrpSpPr>
        <p:grpSpPr>
          <a:xfrm>
            <a:off x="1143000" y="876412"/>
            <a:ext cx="5181600" cy="2933588"/>
            <a:chOff x="250825" y="1127125"/>
            <a:chExt cx="8686800" cy="4918075"/>
          </a:xfrm>
        </p:grpSpPr>
        <p:pic>
          <p:nvPicPr>
            <p:cNvPr id="8193" name="Picture 1"/>
            <p:cNvPicPr>
              <a:picLocks noChangeArrowheads="1"/>
            </p:cNvPicPr>
            <p:nvPr/>
          </p:nvPicPr>
          <p:blipFill>
            <a:blip r:embed="rId5"/>
            <a:srcRect/>
            <a:stretch>
              <a:fillRect/>
            </a:stretch>
          </p:blipFill>
          <p:spPr bwMode="auto">
            <a:xfrm>
              <a:off x="250825" y="1127125"/>
              <a:ext cx="8686800" cy="4914900"/>
            </a:xfrm>
            <a:prstGeom prst="rect">
              <a:avLst/>
            </a:prstGeom>
            <a:noFill/>
            <a:ln w="9525">
              <a:noFill/>
              <a:miter lim="800000"/>
              <a:headEnd/>
              <a:tailEnd/>
            </a:ln>
          </p:spPr>
        </p:pic>
        <p:grpSp>
          <p:nvGrpSpPr>
            <p:cNvPr id="3" name="Group 12"/>
            <p:cNvGrpSpPr>
              <a:grpSpLocks/>
            </p:cNvGrpSpPr>
            <p:nvPr/>
          </p:nvGrpSpPr>
          <p:grpSpPr bwMode="auto">
            <a:xfrm>
              <a:off x="1751013" y="1139825"/>
              <a:ext cx="3048000" cy="4418013"/>
              <a:chOff x="0" y="0"/>
              <a:chExt cx="1920" cy="2783"/>
            </a:xfrm>
          </p:grpSpPr>
          <p:sp>
            <p:nvSpPr>
              <p:cNvPr id="4" name="Rectangle 10"/>
              <p:cNvSpPr>
                <a:spLocks/>
              </p:cNvSpPr>
              <p:nvPr/>
            </p:nvSpPr>
            <p:spPr bwMode="auto">
              <a:xfrm>
                <a:off x="0" y="0"/>
                <a:ext cx="240" cy="2783"/>
              </a:xfrm>
              <a:prstGeom prst="rect">
                <a:avLst/>
              </a:prstGeom>
              <a:solidFill>
                <a:srgbClr val="00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en-US">
                  <a:ea typeface="ヒラギノ角ゴ ProN W3" charset="0"/>
                  <a:cs typeface="ヒラギノ角ゴ ProN W3" charset="0"/>
                </a:endParaRPr>
              </a:p>
            </p:txBody>
          </p:sp>
          <p:sp>
            <p:nvSpPr>
              <p:cNvPr id="5" name="Rectangle 11"/>
              <p:cNvSpPr>
                <a:spLocks/>
              </p:cNvSpPr>
              <p:nvPr/>
            </p:nvSpPr>
            <p:spPr bwMode="auto">
              <a:xfrm>
                <a:off x="1344" y="0"/>
                <a:ext cx="576" cy="2783"/>
              </a:xfrm>
              <a:prstGeom prst="rect">
                <a:avLst/>
              </a:prstGeom>
              <a:solidFill>
                <a:srgbClr val="00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en-US">
                  <a:ea typeface="ヒラギノ角ゴ ProN W3" charset="0"/>
                  <a:cs typeface="ヒラギノ角ゴ ProN W3" charset="0"/>
                </a:endParaRPr>
              </a:p>
            </p:txBody>
          </p:sp>
        </p:grpSp>
        <p:sp>
          <p:nvSpPr>
            <p:cNvPr id="8205" name="Rectangle 13"/>
            <p:cNvSpPr>
              <a:spLocks/>
            </p:cNvSpPr>
            <p:nvPr/>
          </p:nvSpPr>
          <p:spPr bwMode="auto">
            <a:xfrm>
              <a:off x="7004051" y="1139825"/>
              <a:ext cx="1331913" cy="4418013"/>
            </a:xfrm>
            <a:prstGeom prst="rect">
              <a:avLst/>
            </a:prstGeom>
            <a:solidFill>
              <a:srgbClr val="00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en-US">
                <a:ea typeface="ヒラギノ角ゴ ProN W3" charset="0"/>
                <a:cs typeface="ヒラギノ角ゴ ProN W3" charset="0"/>
              </a:endParaRPr>
            </a:p>
          </p:txBody>
        </p:sp>
        <p:grpSp>
          <p:nvGrpSpPr>
            <p:cNvPr id="8201" name="Group 21"/>
            <p:cNvGrpSpPr>
              <a:grpSpLocks/>
            </p:cNvGrpSpPr>
            <p:nvPr/>
          </p:nvGrpSpPr>
          <p:grpSpPr bwMode="auto">
            <a:xfrm>
              <a:off x="1462088" y="1139825"/>
              <a:ext cx="5040312" cy="4419600"/>
              <a:chOff x="0" y="0"/>
              <a:chExt cx="3175" cy="2784"/>
            </a:xfrm>
          </p:grpSpPr>
          <p:sp>
            <p:nvSpPr>
              <p:cNvPr id="8209" name="Rectangle 17"/>
              <p:cNvSpPr>
                <a:spLocks/>
              </p:cNvSpPr>
              <p:nvPr/>
            </p:nvSpPr>
            <p:spPr bwMode="auto">
              <a:xfrm>
                <a:off x="0" y="0"/>
                <a:ext cx="166" cy="2784"/>
              </a:xfrm>
              <a:prstGeom prst="rect">
                <a:avLst/>
              </a:prstGeom>
              <a:solidFill>
                <a:srgbClr val="FF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en-US">
                  <a:ea typeface="ヒラギノ角ゴ ProN W3" charset="0"/>
                  <a:cs typeface="ヒラギノ角ゴ ProN W3" charset="0"/>
                </a:endParaRPr>
              </a:p>
            </p:txBody>
          </p:sp>
          <p:sp>
            <p:nvSpPr>
              <p:cNvPr id="8210" name="Rectangle 18"/>
              <p:cNvSpPr>
                <a:spLocks/>
              </p:cNvSpPr>
              <p:nvPr/>
            </p:nvSpPr>
            <p:spPr bwMode="auto">
              <a:xfrm>
                <a:off x="630" y="0"/>
                <a:ext cx="330" cy="2784"/>
              </a:xfrm>
              <a:prstGeom prst="rect">
                <a:avLst/>
              </a:prstGeom>
              <a:solidFill>
                <a:srgbClr val="FF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en-US">
                  <a:ea typeface="ヒラギノ角ゴ ProN W3" charset="0"/>
                  <a:cs typeface="ヒラギノ角ゴ ProN W3" charset="0"/>
                </a:endParaRPr>
              </a:p>
            </p:txBody>
          </p:sp>
          <p:sp>
            <p:nvSpPr>
              <p:cNvPr id="8211" name="Rectangle 19"/>
              <p:cNvSpPr>
                <a:spLocks/>
              </p:cNvSpPr>
              <p:nvPr/>
            </p:nvSpPr>
            <p:spPr bwMode="auto">
              <a:xfrm>
                <a:off x="960" y="0"/>
                <a:ext cx="471" cy="2784"/>
              </a:xfrm>
              <a:prstGeom prst="rect">
                <a:avLst/>
              </a:prstGeom>
              <a:solidFill>
                <a:srgbClr val="FF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en-US">
                  <a:ea typeface="ヒラギノ角ゴ ProN W3" charset="0"/>
                  <a:cs typeface="ヒラギノ角ゴ ProN W3" charset="0"/>
                </a:endParaRPr>
              </a:p>
            </p:txBody>
          </p:sp>
          <p:sp>
            <p:nvSpPr>
              <p:cNvPr id="8212" name="Rectangle 20"/>
              <p:cNvSpPr>
                <a:spLocks/>
              </p:cNvSpPr>
              <p:nvPr/>
            </p:nvSpPr>
            <p:spPr bwMode="auto">
              <a:xfrm>
                <a:off x="2562" y="0"/>
                <a:ext cx="613" cy="2784"/>
              </a:xfrm>
              <a:prstGeom prst="rect">
                <a:avLst/>
              </a:prstGeom>
              <a:solidFill>
                <a:srgbClr val="FF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en-US">
                  <a:ea typeface="ヒラギノ角ゴ ProN W3" charset="0"/>
                  <a:cs typeface="ヒラギノ角ゴ ProN W3" charset="0"/>
                </a:endParaRPr>
              </a:p>
            </p:txBody>
          </p:sp>
        </p:grpSp>
        <p:pic>
          <p:nvPicPr>
            <p:cNvPr id="8202" name="Picture 22"/>
            <p:cNvPicPr>
              <a:picLocks noChangeArrowheads="1"/>
            </p:cNvPicPr>
            <p:nvPr/>
          </p:nvPicPr>
          <p:blipFill>
            <a:blip r:embed="rId6"/>
            <a:srcRect/>
            <a:stretch>
              <a:fillRect/>
            </a:stretch>
          </p:blipFill>
          <p:spPr bwMode="auto">
            <a:xfrm>
              <a:off x="1011238" y="1304925"/>
              <a:ext cx="146050" cy="376238"/>
            </a:xfrm>
            <a:prstGeom prst="rect">
              <a:avLst/>
            </a:prstGeom>
            <a:noFill/>
            <a:ln w="9525">
              <a:noFill/>
              <a:miter lim="800000"/>
              <a:headEnd/>
              <a:tailEnd/>
            </a:ln>
          </p:spPr>
        </p:pic>
        <p:sp>
          <p:nvSpPr>
            <p:cNvPr id="8203" name="Rectangle 23"/>
            <p:cNvSpPr>
              <a:spLocks/>
            </p:cNvSpPr>
            <p:nvPr/>
          </p:nvSpPr>
          <p:spPr bwMode="auto">
            <a:xfrm>
              <a:off x="292100" y="5664200"/>
              <a:ext cx="774700" cy="381000"/>
            </a:xfrm>
            <a:prstGeom prst="rect">
              <a:avLst/>
            </a:prstGeom>
            <a:solidFill>
              <a:srgbClr val="FFFFFF"/>
            </a:solidFill>
            <a:ln w="9525">
              <a:noFill/>
              <a:round/>
              <a:headEnd/>
              <a:tailEnd/>
            </a:ln>
          </p:spPr>
          <p:txBody>
            <a:bodyPr lIns="0" tIns="0" rIns="0" bIns="0">
              <a:prstTxWarp prst="textNoShape">
                <a:avLst/>
              </a:prstTxWarp>
            </a:bodyPr>
            <a:lstStyle/>
            <a:p>
              <a:endParaRPr lang="en-US"/>
            </a:p>
          </p:txBody>
        </p:sp>
      </p:grpSp>
      <p:grpSp>
        <p:nvGrpSpPr>
          <p:cNvPr id="32" name="Group 31"/>
          <p:cNvGrpSpPr/>
          <p:nvPr/>
        </p:nvGrpSpPr>
        <p:grpSpPr>
          <a:xfrm>
            <a:off x="6329262" y="890597"/>
            <a:ext cx="2128938" cy="675737"/>
            <a:chOff x="7543800" y="2338376"/>
            <a:chExt cx="1976538" cy="675737"/>
          </a:xfrm>
        </p:grpSpPr>
        <p:sp>
          <p:nvSpPr>
            <p:cNvPr id="8207" name="Rectangle 15"/>
            <p:cNvSpPr>
              <a:spLocks/>
            </p:cNvSpPr>
            <p:nvPr/>
          </p:nvSpPr>
          <p:spPr bwMode="auto">
            <a:xfrm>
              <a:off x="7543800" y="2667000"/>
              <a:ext cx="1976538" cy="347113"/>
            </a:xfrm>
            <a:prstGeom prst="rect">
              <a:avLst/>
            </a:prstGeom>
            <a:solidFill>
              <a:srgbClr val="00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nchor="ctr"/>
            <a:lstStyle/>
            <a:p>
              <a:pPr algn="ctr">
                <a:defRPr/>
              </a:pPr>
              <a:r>
                <a:rPr lang="en-US" sz="1400" b="1" dirty="0" smtClean="0">
                  <a:solidFill>
                    <a:srgbClr val="000099"/>
                  </a:solidFill>
                  <a:latin typeface="Lucida Grande" charset="0"/>
                  <a:ea typeface="ＭＳ Ｐゴシック" charset="-128"/>
                  <a:sym typeface="Lucida Grande" charset="0"/>
                </a:rPr>
                <a:t>Full Operations</a:t>
              </a:r>
            </a:p>
          </p:txBody>
        </p:sp>
        <p:sp>
          <p:nvSpPr>
            <p:cNvPr id="8216" name="Rectangle 24"/>
            <p:cNvSpPr>
              <a:spLocks/>
            </p:cNvSpPr>
            <p:nvPr/>
          </p:nvSpPr>
          <p:spPr bwMode="auto">
            <a:xfrm>
              <a:off x="7543800" y="2338376"/>
              <a:ext cx="1976538" cy="326076"/>
            </a:xfrm>
            <a:prstGeom prst="rect">
              <a:avLst/>
            </a:prstGeom>
            <a:solidFill>
              <a:srgbClr val="FF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nchor="ctr"/>
            <a:lstStyle/>
            <a:p>
              <a:pPr algn="ctr">
                <a:defRPr/>
              </a:pPr>
              <a:r>
                <a:rPr lang="en-US" sz="1400" b="1" dirty="0" smtClean="0">
                  <a:solidFill>
                    <a:srgbClr val="000099"/>
                  </a:solidFill>
                  <a:latin typeface="Lucida Grande" charset="0"/>
                  <a:ea typeface="ＭＳ Ｐゴシック" charset="-128"/>
                  <a:sym typeface="Lucida Grande" charset="0"/>
                </a:rPr>
                <a:t>Early Science (now)</a:t>
              </a:r>
            </a:p>
          </p:txBody>
        </p:sp>
      </p:grpSp>
      <p:sp>
        <p:nvSpPr>
          <p:cNvPr id="33"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8198" name="Rectangle 6"/>
          <p:cNvSpPr>
            <a:spLocks noGrp="1" noChangeArrowheads="1"/>
          </p:cNvSpPr>
          <p:nvPr>
            <p:ph type="title"/>
          </p:nvPr>
        </p:nvSpPr>
        <p:spPr>
          <a:xfrm>
            <a:off x="381000" y="0"/>
            <a:ext cx="8229600" cy="558800"/>
          </a:xfrm>
        </p:spPr>
        <p:txBody>
          <a:bodyPr rIns="81279"/>
          <a:lstStyle/>
          <a:p>
            <a:pPr indent="0" eaLnBrk="1" hangingPunct="1">
              <a:defRPr/>
            </a:pPr>
            <a:r>
              <a:rPr lang="en-US" dirty="0" smtClean="0"/>
              <a:t>Frequency Coverage</a:t>
            </a:r>
          </a:p>
        </p:txBody>
      </p:sp>
      <p:sp>
        <p:nvSpPr>
          <p:cNvPr id="25" name="TextBox 24"/>
          <p:cNvSpPr txBox="1"/>
          <p:nvPr/>
        </p:nvSpPr>
        <p:spPr>
          <a:xfrm>
            <a:off x="3429000" y="3837801"/>
            <a:ext cx="1415923" cy="276999"/>
          </a:xfrm>
          <a:prstGeom prst="rect">
            <a:avLst/>
          </a:prstGeom>
          <a:noFill/>
        </p:spPr>
        <p:txBody>
          <a:bodyPr wrap="none" rtlCol="0">
            <a:spAutoFit/>
          </a:bodyPr>
          <a:lstStyle/>
          <a:p>
            <a:r>
              <a:rPr lang="en-US" b="1" dirty="0" smtClean="0"/>
              <a:t>Frequency [GHz]</a:t>
            </a:r>
            <a:endParaRPr lang="en-US" b="1" dirty="0"/>
          </a:p>
        </p:txBody>
      </p:sp>
      <p:sp>
        <p:nvSpPr>
          <p:cNvPr id="27" name="Rectangle 24"/>
          <p:cNvSpPr>
            <a:spLocks/>
          </p:cNvSpPr>
          <p:nvPr/>
        </p:nvSpPr>
        <p:spPr bwMode="auto">
          <a:xfrm>
            <a:off x="1720850" y="5099050"/>
            <a:ext cx="247650" cy="260350"/>
          </a:xfrm>
          <a:prstGeom prst="rect">
            <a:avLst/>
          </a:prstGeom>
          <a:solidFill>
            <a:srgbClr val="FFFF00"/>
          </a:solidFill>
          <a:ln w="9525" cap="flat">
            <a:solidFill>
              <a:schemeClr val="tx1"/>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nchor="ctr"/>
          <a:lstStyle/>
          <a:p>
            <a:pPr algn="ctr">
              <a:defRPr/>
            </a:pPr>
            <a:r>
              <a:rPr lang="en-US" sz="1400" b="1" dirty="0" smtClean="0">
                <a:solidFill>
                  <a:schemeClr val="tx1"/>
                </a:solidFill>
                <a:latin typeface="Lucida Grande" charset="0"/>
                <a:ea typeface="ＭＳ Ｐゴシック" charset="-128"/>
                <a:sym typeface="Lucida Grande" charset="0"/>
              </a:rPr>
              <a:t>3</a:t>
            </a:r>
          </a:p>
        </p:txBody>
      </p:sp>
      <p:sp>
        <p:nvSpPr>
          <p:cNvPr id="28" name="Rectangle 24"/>
          <p:cNvSpPr>
            <a:spLocks/>
          </p:cNvSpPr>
          <p:nvPr/>
        </p:nvSpPr>
        <p:spPr bwMode="auto">
          <a:xfrm>
            <a:off x="2743200" y="5105400"/>
            <a:ext cx="514350" cy="254000"/>
          </a:xfrm>
          <a:prstGeom prst="rect">
            <a:avLst/>
          </a:prstGeom>
          <a:solidFill>
            <a:srgbClr val="FFFF00"/>
          </a:solidFill>
          <a:ln w="9525" cap="flat">
            <a:solidFill>
              <a:schemeClr val="tx1"/>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nchor="ctr"/>
          <a:lstStyle/>
          <a:p>
            <a:pPr algn="ctr">
              <a:defRPr/>
            </a:pPr>
            <a:r>
              <a:rPr lang="en-US" sz="1400" b="1" dirty="0" smtClean="0">
                <a:solidFill>
                  <a:schemeClr val="tx1"/>
                </a:solidFill>
                <a:latin typeface="Lucida Grande" charset="0"/>
                <a:ea typeface="ＭＳ Ｐゴシック" charset="-128"/>
                <a:sym typeface="Lucida Grande" charset="0"/>
              </a:rPr>
              <a:t>6</a:t>
            </a:r>
          </a:p>
        </p:txBody>
      </p:sp>
      <p:sp>
        <p:nvSpPr>
          <p:cNvPr id="29" name="Rectangle 24"/>
          <p:cNvSpPr>
            <a:spLocks/>
          </p:cNvSpPr>
          <p:nvPr/>
        </p:nvSpPr>
        <p:spPr bwMode="auto">
          <a:xfrm>
            <a:off x="3263900" y="5105400"/>
            <a:ext cx="774700" cy="254000"/>
          </a:xfrm>
          <a:prstGeom prst="rect">
            <a:avLst/>
          </a:prstGeom>
          <a:solidFill>
            <a:srgbClr val="FFFF00"/>
          </a:solidFill>
          <a:ln w="9525" cap="flat">
            <a:solidFill>
              <a:schemeClr val="tx1"/>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nchor="ctr"/>
          <a:lstStyle/>
          <a:p>
            <a:pPr algn="ctr">
              <a:defRPr/>
            </a:pPr>
            <a:r>
              <a:rPr lang="en-US" sz="1400" b="1" dirty="0" smtClean="0">
                <a:solidFill>
                  <a:schemeClr val="tx1"/>
                </a:solidFill>
                <a:latin typeface="Lucida Grande" charset="0"/>
                <a:ea typeface="ＭＳ Ｐゴシック" charset="-128"/>
                <a:sym typeface="Lucida Grande" charset="0"/>
              </a:rPr>
              <a:t>7</a:t>
            </a:r>
          </a:p>
        </p:txBody>
      </p:sp>
      <p:sp>
        <p:nvSpPr>
          <p:cNvPr id="34" name="Rectangle 24"/>
          <p:cNvSpPr>
            <a:spLocks/>
          </p:cNvSpPr>
          <p:nvPr/>
        </p:nvSpPr>
        <p:spPr bwMode="auto">
          <a:xfrm>
            <a:off x="5886450" y="5111750"/>
            <a:ext cx="939800" cy="254000"/>
          </a:xfrm>
          <a:prstGeom prst="rect">
            <a:avLst/>
          </a:prstGeom>
          <a:solidFill>
            <a:srgbClr val="FFFF00"/>
          </a:solidFill>
          <a:ln w="9525" cap="flat">
            <a:solidFill>
              <a:schemeClr val="tx1"/>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nchor="ctr"/>
          <a:lstStyle/>
          <a:p>
            <a:pPr algn="ctr">
              <a:defRPr/>
            </a:pPr>
            <a:r>
              <a:rPr lang="en-US" sz="1400" b="1" dirty="0" smtClean="0">
                <a:solidFill>
                  <a:schemeClr val="tx1"/>
                </a:solidFill>
                <a:latin typeface="Lucida Grande" charset="0"/>
                <a:ea typeface="ＭＳ Ｐゴシック" charset="-128"/>
                <a:sym typeface="Lucida Grande" charset="0"/>
              </a:rPr>
              <a:t>9</a:t>
            </a:r>
          </a:p>
        </p:txBody>
      </p:sp>
      <p:sp>
        <p:nvSpPr>
          <p:cNvPr id="36" name="TextBox 35"/>
          <p:cNvSpPr txBox="1"/>
          <p:nvPr/>
        </p:nvSpPr>
        <p:spPr>
          <a:xfrm>
            <a:off x="1219200" y="5080002"/>
            <a:ext cx="457200" cy="276999"/>
          </a:xfrm>
          <a:prstGeom prst="rect">
            <a:avLst/>
          </a:prstGeom>
          <a:solidFill>
            <a:schemeClr val="bg1"/>
          </a:solidFill>
        </p:spPr>
        <p:txBody>
          <a:bodyPr wrap="square" rtlCol="0">
            <a:spAutoFit/>
          </a:bodyPr>
          <a:lstStyle/>
          <a:p>
            <a:r>
              <a:rPr lang="en-US" dirty="0" smtClean="0"/>
              <a:t>ES</a:t>
            </a:r>
            <a:endParaRPr lang="en-US" dirty="0"/>
          </a:p>
        </p:txBody>
      </p:sp>
      <p:sp>
        <p:nvSpPr>
          <p:cNvPr id="38" name="Rectangle 15"/>
          <p:cNvSpPr>
            <a:spLocks/>
          </p:cNvSpPr>
          <p:nvPr/>
        </p:nvSpPr>
        <p:spPr bwMode="auto">
          <a:xfrm>
            <a:off x="2260598" y="888999"/>
            <a:ext cx="203201" cy="2624668"/>
          </a:xfrm>
          <a:prstGeom prst="rect">
            <a:avLst/>
          </a:prstGeom>
          <a:solidFill>
            <a:srgbClr val="00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nchor="ctr"/>
          <a:lstStyle/>
          <a:p>
            <a:pPr algn="ctr">
              <a:defRPr/>
            </a:pPr>
            <a:endParaRPr lang="en-US" sz="1400" b="1" dirty="0" smtClean="0">
              <a:solidFill>
                <a:srgbClr val="000099"/>
              </a:solidFill>
              <a:latin typeface="Lucida Grande" charset="0"/>
              <a:ea typeface="ＭＳ Ｐゴシック" charset="-128"/>
              <a:sym typeface="Lucida Grande" charset="0"/>
            </a:endParaRPr>
          </a:p>
        </p:txBody>
      </p:sp>
      <p:sp>
        <p:nvSpPr>
          <p:cNvPr id="35"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p:cNvSpPr>
          <p:nvPr/>
        </p:nvSpPr>
        <p:spPr bwMode="auto">
          <a:xfrm>
            <a:off x="5073650" y="81280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9222" name="Rectangle 6"/>
          <p:cNvSpPr>
            <a:spLocks/>
          </p:cNvSpPr>
          <p:nvPr/>
        </p:nvSpPr>
        <p:spPr bwMode="auto">
          <a:xfrm>
            <a:off x="5026025" y="869950"/>
            <a:ext cx="2895600" cy="800100"/>
          </a:xfrm>
          <a:prstGeom prst="rect">
            <a:avLst/>
          </a:prstGeom>
          <a:solidFill>
            <a:srgbClr val="FFFFFF"/>
          </a:solidFill>
          <a:ln w="9525">
            <a:noFill/>
            <a:round/>
            <a:headEnd/>
            <a:tailEnd/>
          </a:ln>
        </p:spPr>
        <p:txBody>
          <a:bodyPr lIns="0" tIns="0" rIns="0" bIns="0">
            <a:prstTxWarp prst="textNoShape">
              <a:avLst/>
            </a:prstTxWarp>
          </a:bodyPr>
          <a:lstStyle/>
          <a:p>
            <a:endParaRPr lang="en-US"/>
          </a:p>
        </p:txBody>
      </p:sp>
      <p:pic>
        <p:nvPicPr>
          <p:cNvPr id="9227" name="Picture 11"/>
          <p:cNvPicPr>
            <a:picLocks noChangeArrowheads="1"/>
          </p:cNvPicPr>
          <p:nvPr/>
        </p:nvPicPr>
        <p:blipFill>
          <a:blip r:embed="rId3"/>
          <a:srcRect/>
          <a:stretch>
            <a:fillRect/>
          </a:stretch>
        </p:blipFill>
        <p:spPr bwMode="auto">
          <a:xfrm>
            <a:off x="2657475" y="1274763"/>
            <a:ext cx="987425" cy="987425"/>
          </a:xfrm>
          <a:prstGeom prst="rect">
            <a:avLst/>
          </a:prstGeom>
          <a:noFill/>
          <a:ln w="9525">
            <a:noFill/>
            <a:miter lim="800000"/>
            <a:headEnd/>
            <a:tailEnd/>
          </a:ln>
        </p:spPr>
      </p:pic>
      <p:sp>
        <p:nvSpPr>
          <p:cNvPr id="9228" name="Rectangle 12"/>
          <p:cNvSpPr>
            <a:spLocks/>
          </p:cNvSpPr>
          <p:nvPr/>
        </p:nvSpPr>
        <p:spPr bwMode="auto">
          <a:xfrm>
            <a:off x="2716213" y="1827213"/>
            <a:ext cx="863600" cy="266700"/>
          </a:xfrm>
          <a:prstGeom prst="rect">
            <a:avLst/>
          </a:prstGeom>
          <a:noFill/>
          <a:ln w="12700">
            <a:noFill/>
            <a:miter lim="800000"/>
            <a:headEnd/>
            <a:tailEnd/>
          </a:ln>
        </p:spPr>
        <p:txBody>
          <a:bodyPr lIns="0" tIns="0" rIns="40639" bIns="0">
            <a:prstTxWarp prst="textNoShape">
              <a:avLst/>
            </a:prstTxWarp>
          </a:bodyPr>
          <a:lstStyle/>
          <a:p>
            <a:pPr marL="382588" indent="-342900" algn="ctr">
              <a:spcBef>
                <a:spcPts val="438"/>
              </a:spcBef>
            </a:pPr>
            <a:r>
              <a:rPr lang="en-US" sz="1800">
                <a:solidFill>
                  <a:schemeClr val="tx1"/>
                </a:solidFill>
                <a:latin typeface="Lucida Grande" charset="0"/>
                <a:ea typeface="ＭＳ Ｐゴシック" charset="-128"/>
                <a:sym typeface="Lucida Grande" charset="0"/>
              </a:rPr>
              <a:t>8 (28)</a:t>
            </a:r>
          </a:p>
        </p:txBody>
      </p:sp>
      <p:grpSp>
        <p:nvGrpSpPr>
          <p:cNvPr id="9229" name="Group 16"/>
          <p:cNvGrpSpPr>
            <a:grpSpLocks/>
          </p:cNvGrpSpPr>
          <p:nvPr/>
        </p:nvGrpSpPr>
        <p:grpSpPr bwMode="auto">
          <a:xfrm>
            <a:off x="1295400" y="1781175"/>
            <a:ext cx="1571625" cy="1573213"/>
            <a:chOff x="0" y="0"/>
            <a:chExt cx="990" cy="990"/>
          </a:xfrm>
        </p:grpSpPr>
        <p:sp>
          <p:nvSpPr>
            <p:cNvPr id="2" name="Oval 13"/>
            <p:cNvSpPr>
              <a:spLocks/>
            </p:cNvSpPr>
            <p:nvPr/>
          </p:nvSpPr>
          <p:spPr bwMode="auto">
            <a:xfrm>
              <a:off x="0" y="0"/>
              <a:ext cx="990" cy="990"/>
            </a:xfrm>
            <a:prstGeom prst="ellipse">
              <a:avLst/>
            </a:prstGeom>
            <a:solidFill>
              <a:srgbClr val="FFFF66">
                <a:alpha val="56078"/>
              </a:srgbClr>
            </a:solidFill>
            <a:ln w="9525" cap="flat">
              <a:solidFill>
                <a:srgbClr val="4A7EBB"/>
              </a:solidFill>
              <a:prstDash val="solid"/>
              <a:round/>
              <a:headEnd type="none" w="med" len="med"/>
              <a:tailEnd type="none" w="med" len="med"/>
            </a:ln>
            <a:effectLst>
              <a:outerShdw blurRad="50800" dist="38099" dir="2700000" algn="ctr" rotWithShape="0">
                <a:schemeClr val="bg2">
                  <a:alpha val="42999"/>
                </a:schemeClr>
              </a:outerShdw>
            </a:effectLst>
          </p:spPr>
          <p:txBody>
            <a:bodyPr lIns="0" tIns="0" rIns="0" bIns="0"/>
            <a:lstStyle/>
            <a:p>
              <a:pPr>
                <a:defRPr/>
              </a:pPr>
              <a:endParaRPr lang="en-US">
                <a:ea typeface="ヒラギノ角ゴ ProN W3" charset="0"/>
                <a:cs typeface="ヒラギノ角ゴ ProN W3" charset="0"/>
              </a:endParaRPr>
            </a:p>
          </p:txBody>
        </p:sp>
        <p:sp>
          <p:nvSpPr>
            <p:cNvPr id="3" name="Rectangle 14"/>
            <p:cNvSpPr>
              <a:spLocks/>
            </p:cNvSpPr>
            <p:nvPr/>
          </p:nvSpPr>
          <p:spPr bwMode="auto">
            <a:xfrm>
              <a:off x="177" y="127"/>
              <a:ext cx="688" cy="184"/>
            </a:xfrm>
            <a:prstGeom prst="rect">
              <a:avLst/>
            </a:prstGeom>
            <a:noFill/>
            <a:ln w="12700">
              <a:noFill/>
              <a:miter lim="800000"/>
              <a:headEnd/>
              <a:tailEnd/>
            </a:ln>
          </p:spPr>
          <p:txBody>
            <a:bodyPr lIns="0" tIns="0" rIns="40639" bIns="0">
              <a:prstTxWarp prst="textNoShape">
                <a:avLst/>
              </a:prstTxWarp>
            </a:bodyPr>
            <a:lstStyle/>
            <a:p>
              <a:pPr marL="382588" indent="-342900">
                <a:spcBef>
                  <a:spcPts val="475"/>
                </a:spcBef>
              </a:pPr>
              <a:r>
                <a:rPr lang="en-US" sz="2000">
                  <a:solidFill>
                    <a:schemeClr val="tx1"/>
                  </a:solidFill>
                  <a:latin typeface="Lucida Grande" charset="0"/>
                  <a:ea typeface="ＭＳ Ｐゴシック" charset="-128"/>
                  <a:sym typeface="Lucida Grande" charset="0"/>
                </a:rPr>
                <a:t>CARMA</a:t>
              </a:r>
            </a:p>
          </p:txBody>
        </p:sp>
        <p:pic>
          <p:nvPicPr>
            <p:cNvPr id="4" name="Picture 15"/>
            <p:cNvPicPr>
              <a:picLocks noChangeArrowheads="1"/>
            </p:cNvPicPr>
            <p:nvPr/>
          </p:nvPicPr>
          <p:blipFill>
            <a:blip r:embed="rId4"/>
            <a:srcRect/>
            <a:stretch>
              <a:fillRect/>
            </a:stretch>
          </p:blipFill>
          <p:spPr bwMode="auto">
            <a:xfrm>
              <a:off x="78" y="368"/>
              <a:ext cx="813" cy="271"/>
            </a:xfrm>
            <a:prstGeom prst="rect">
              <a:avLst/>
            </a:prstGeom>
            <a:noFill/>
            <a:ln w="9525">
              <a:noFill/>
              <a:miter lim="800000"/>
              <a:headEnd/>
              <a:tailEnd/>
            </a:ln>
          </p:spPr>
        </p:pic>
      </p:grpSp>
      <p:sp>
        <p:nvSpPr>
          <p:cNvPr id="9230" name="Rectangle 17"/>
          <p:cNvSpPr>
            <a:spLocks/>
          </p:cNvSpPr>
          <p:nvPr/>
        </p:nvSpPr>
        <p:spPr bwMode="auto">
          <a:xfrm>
            <a:off x="1498600" y="2820988"/>
            <a:ext cx="1168400" cy="266700"/>
          </a:xfrm>
          <a:prstGeom prst="rect">
            <a:avLst/>
          </a:prstGeom>
          <a:noFill/>
          <a:ln w="12700">
            <a:noFill/>
            <a:miter lim="800000"/>
            <a:headEnd/>
            <a:tailEnd/>
          </a:ln>
        </p:spPr>
        <p:txBody>
          <a:bodyPr lIns="0" tIns="0" rIns="40639" bIns="0">
            <a:prstTxWarp prst="textNoShape">
              <a:avLst/>
            </a:prstTxWarp>
          </a:bodyPr>
          <a:lstStyle/>
          <a:p>
            <a:pPr marL="382588" indent="-342900" algn="ctr">
              <a:spcBef>
                <a:spcPts val="438"/>
              </a:spcBef>
            </a:pPr>
            <a:r>
              <a:rPr lang="en-US" sz="1800">
                <a:solidFill>
                  <a:schemeClr val="tx1"/>
                </a:solidFill>
                <a:latin typeface="Lucida Grande" charset="0"/>
                <a:ea typeface="ＭＳ Ｐゴシック" charset="-128"/>
                <a:sym typeface="Lucida Grande" charset="0"/>
              </a:rPr>
              <a:t>23 (253)</a:t>
            </a:r>
          </a:p>
        </p:txBody>
      </p:sp>
      <p:pic>
        <p:nvPicPr>
          <p:cNvPr id="9231" name="Picture 18"/>
          <p:cNvPicPr>
            <a:picLocks noChangeArrowheads="1"/>
          </p:cNvPicPr>
          <p:nvPr/>
        </p:nvPicPr>
        <p:blipFill>
          <a:blip r:embed="rId5"/>
          <a:srcRect/>
          <a:stretch>
            <a:fillRect/>
          </a:stretch>
        </p:blipFill>
        <p:spPr bwMode="auto">
          <a:xfrm>
            <a:off x="1608138" y="3319463"/>
            <a:ext cx="1901825" cy="1895475"/>
          </a:xfrm>
          <a:prstGeom prst="rect">
            <a:avLst/>
          </a:prstGeom>
          <a:noFill/>
          <a:ln w="9525">
            <a:noFill/>
            <a:miter lim="800000"/>
            <a:headEnd/>
            <a:tailEnd/>
          </a:ln>
        </p:spPr>
      </p:pic>
      <p:sp>
        <p:nvSpPr>
          <p:cNvPr id="9232" name="Rectangle 19"/>
          <p:cNvSpPr>
            <a:spLocks/>
          </p:cNvSpPr>
          <p:nvPr/>
        </p:nvSpPr>
        <p:spPr bwMode="auto">
          <a:xfrm>
            <a:off x="2022475" y="4710113"/>
            <a:ext cx="1016000" cy="266700"/>
          </a:xfrm>
          <a:prstGeom prst="rect">
            <a:avLst/>
          </a:prstGeom>
          <a:noFill/>
          <a:ln w="12700">
            <a:noFill/>
            <a:miter lim="800000"/>
            <a:headEnd/>
            <a:tailEnd/>
          </a:ln>
        </p:spPr>
        <p:txBody>
          <a:bodyPr lIns="0" tIns="0" rIns="40639" bIns="0">
            <a:prstTxWarp prst="textNoShape">
              <a:avLst/>
            </a:prstTxWarp>
          </a:bodyPr>
          <a:lstStyle/>
          <a:p>
            <a:pPr marL="382588" indent="-342900" algn="ctr">
              <a:spcBef>
                <a:spcPts val="438"/>
              </a:spcBef>
            </a:pPr>
            <a:r>
              <a:rPr lang="en-US" sz="1800">
                <a:solidFill>
                  <a:schemeClr val="tx1"/>
                </a:solidFill>
                <a:latin typeface="Lucida Grande" charset="0"/>
                <a:ea typeface="ＭＳ Ｐゴシック" charset="-128"/>
                <a:sym typeface="Lucida Grande" charset="0"/>
              </a:rPr>
              <a:t>6 (15)</a:t>
            </a:r>
          </a:p>
        </p:txBody>
      </p:sp>
      <p:pic>
        <p:nvPicPr>
          <p:cNvPr id="9233" name="Picture 20"/>
          <p:cNvPicPr>
            <a:picLocks noChangeArrowheads="1"/>
          </p:cNvPicPr>
          <p:nvPr/>
        </p:nvPicPr>
        <p:blipFill>
          <a:blip r:embed="rId6"/>
          <a:srcRect/>
          <a:stretch>
            <a:fillRect/>
          </a:stretch>
        </p:blipFill>
        <p:spPr bwMode="auto">
          <a:xfrm>
            <a:off x="3297238" y="762000"/>
            <a:ext cx="4749800" cy="4749800"/>
          </a:xfrm>
          <a:prstGeom prst="rect">
            <a:avLst/>
          </a:prstGeom>
          <a:noFill/>
          <a:ln w="9525">
            <a:noFill/>
            <a:miter lim="800000"/>
            <a:headEnd/>
            <a:tailEnd/>
          </a:ln>
        </p:spPr>
      </p:pic>
      <p:sp>
        <p:nvSpPr>
          <p:cNvPr id="9234" name="Rectangle 21"/>
          <p:cNvSpPr>
            <a:spLocks/>
          </p:cNvSpPr>
          <p:nvPr/>
        </p:nvSpPr>
        <p:spPr bwMode="auto">
          <a:xfrm>
            <a:off x="4833938" y="827088"/>
            <a:ext cx="1562100" cy="647700"/>
          </a:xfrm>
          <a:prstGeom prst="rect">
            <a:avLst/>
          </a:prstGeom>
          <a:noFill/>
          <a:ln w="12700">
            <a:noFill/>
            <a:miter lim="800000"/>
            <a:headEnd/>
            <a:tailEnd/>
          </a:ln>
        </p:spPr>
        <p:txBody>
          <a:bodyPr lIns="0" tIns="0" rIns="40639" bIns="0">
            <a:prstTxWarp prst="textNoShape">
              <a:avLst/>
            </a:prstTxWarp>
          </a:bodyPr>
          <a:lstStyle/>
          <a:p>
            <a:pPr marL="382588" indent="-342900" algn="ctr">
              <a:spcBef>
                <a:spcPts val="475"/>
              </a:spcBef>
            </a:pPr>
            <a:r>
              <a:rPr lang="en-US" sz="2000">
                <a:solidFill>
                  <a:schemeClr val="tx1"/>
                </a:solidFill>
                <a:latin typeface="Lucida Grande" charset="0"/>
                <a:ea typeface="ＭＳ Ｐゴシック" charset="-128"/>
                <a:sym typeface="Lucida Grande" charset="0"/>
              </a:rPr>
              <a:t>ALMA </a:t>
            </a:r>
          </a:p>
          <a:p>
            <a:pPr marL="382588" indent="-342900" algn="ctr">
              <a:spcBef>
                <a:spcPts val="475"/>
              </a:spcBef>
            </a:pPr>
            <a:r>
              <a:rPr lang="en-US" sz="2000">
                <a:solidFill>
                  <a:schemeClr val="tx1"/>
                </a:solidFill>
                <a:latin typeface="Lucida Grande" charset="0"/>
                <a:ea typeface="ＭＳ Ｐゴシック" charset="-128"/>
                <a:sym typeface="Lucida Grande" charset="0"/>
              </a:rPr>
              <a:t>Full Science</a:t>
            </a:r>
          </a:p>
        </p:txBody>
      </p:sp>
      <p:sp>
        <p:nvSpPr>
          <p:cNvPr id="9235" name="Rectangle 22"/>
          <p:cNvSpPr>
            <a:spLocks/>
          </p:cNvSpPr>
          <p:nvPr/>
        </p:nvSpPr>
        <p:spPr bwMode="auto">
          <a:xfrm>
            <a:off x="4343400" y="1492250"/>
            <a:ext cx="2743200" cy="336550"/>
          </a:xfrm>
          <a:prstGeom prst="rect">
            <a:avLst/>
          </a:prstGeom>
          <a:noFill/>
          <a:ln w="12700">
            <a:noFill/>
            <a:miter lim="800000"/>
            <a:headEnd/>
            <a:tailEnd/>
          </a:ln>
        </p:spPr>
        <p:txBody>
          <a:bodyPr lIns="0" tIns="0" rIns="40639" bIns="0">
            <a:prstTxWarp prst="textNoShape">
              <a:avLst/>
            </a:prstTxWarp>
          </a:bodyPr>
          <a:lstStyle/>
          <a:p>
            <a:pPr marL="382588" indent="-342900" algn="ctr">
              <a:spcBef>
                <a:spcPts val="438"/>
              </a:spcBef>
            </a:pPr>
            <a:r>
              <a:rPr lang="en-US" sz="1800" dirty="0" smtClean="0">
                <a:solidFill>
                  <a:schemeClr val="tx1"/>
                </a:solidFill>
                <a:latin typeface="Lucida Grande" charset="0"/>
                <a:ea typeface="ＭＳ Ｐゴシック" charset="-128"/>
                <a:sym typeface="Lucida Grande" charset="0"/>
              </a:rPr>
              <a:t>50+12+4 (1225+66)</a:t>
            </a:r>
            <a:endParaRPr lang="en-US" sz="1800" dirty="0">
              <a:solidFill>
                <a:schemeClr val="tx1"/>
              </a:solidFill>
              <a:latin typeface="Lucida Grande" charset="0"/>
              <a:ea typeface="ＭＳ Ｐゴシック" charset="-128"/>
              <a:sym typeface="Lucida Grande" charset="0"/>
            </a:endParaRPr>
          </a:p>
        </p:txBody>
      </p:sp>
      <p:sp>
        <p:nvSpPr>
          <p:cNvPr id="9217"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9218" name="Picture 2"/>
          <p:cNvPicPr>
            <a:picLocks noChangeArrowheads="1"/>
          </p:cNvPicPr>
          <p:nvPr/>
        </p:nvPicPr>
        <p:blipFill>
          <a:blip r:embed="rId7"/>
          <a:srcRect/>
          <a:stretch>
            <a:fillRect/>
          </a:stretch>
        </p:blipFill>
        <p:spPr bwMode="auto">
          <a:xfrm>
            <a:off x="452438" y="5827713"/>
            <a:ext cx="590550" cy="763587"/>
          </a:xfrm>
          <a:prstGeom prst="rect">
            <a:avLst/>
          </a:prstGeom>
          <a:noFill/>
          <a:ln w="9525">
            <a:noFill/>
            <a:miter lim="800000"/>
            <a:headEnd/>
            <a:tailEnd/>
          </a:ln>
        </p:spPr>
      </p:pic>
      <p:sp>
        <p:nvSpPr>
          <p:cNvPr id="9219"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grpSp>
        <p:nvGrpSpPr>
          <p:cNvPr id="36" name="Group 35"/>
          <p:cNvGrpSpPr/>
          <p:nvPr/>
        </p:nvGrpSpPr>
        <p:grpSpPr>
          <a:xfrm>
            <a:off x="4343400" y="1981200"/>
            <a:ext cx="3268662" cy="3408362"/>
            <a:chOff x="4343400" y="1981200"/>
            <a:chExt cx="3268662" cy="3408362"/>
          </a:xfrm>
        </p:grpSpPr>
        <p:sp>
          <p:nvSpPr>
            <p:cNvPr id="9243" name="Oval 27"/>
            <p:cNvSpPr>
              <a:spLocks/>
            </p:cNvSpPr>
            <p:nvPr/>
          </p:nvSpPr>
          <p:spPr bwMode="auto">
            <a:xfrm>
              <a:off x="4343400" y="1981200"/>
              <a:ext cx="3268662" cy="3408362"/>
            </a:xfrm>
            <a:prstGeom prst="ellipse">
              <a:avLst/>
            </a:prstGeom>
            <a:solidFill>
              <a:srgbClr val="FF6FCF">
                <a:alpha val="60000"/>
              </a:srgbClr>
            </a:solidFill>
            <a:ln w="9525" cap="flat">
              <a:solidFill>
                <a:srgbClr val="4A7EBB"/>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en-US">
                <a:ea typeface="ヒラギノ角ゴ ProN W3" charset="0"/>
                <a:cs typeface="ヒラギノ角ゴ ProN W3" charset="0"/>
              </a:endParaRPr>
            </a:p>
          </p:txBody>
        </p:sp>
        <p:sp>
          <p:nvSpPr>
            <p:cNvPr id="9246" name="Rectangle 30"/>
            <p:cNvSpPr>
              <a:spLocks/>
            </p:cNvSpPr>
            <p:nvPr/>
          </p:nvSpPr>
          <p:spPr bwMode="auto">
            <a:xfrm>
              <a:off x="4724400" y="2514600"/>
              <a:ext cx="2441408" cy="679673"/>
            </a:xfrm>
            <a:prstGeom prst="rect">
              <a:avLst/>
            </a:prstGeom>
            <a:noFill/>
            <a:ln w="12700">
              <a:noFill/>
              <a:miter lim="800000"/>
              <a:headEnd/>
              <a:tailEnd/>
            </a:ln>
          </p:spPr>
          <p:txBody>
            <a:bodyPr wrap="none" lIns="0" tIns="0" rIns="40639" bIns="0">
              <a:prstTxWarp prst="textNoShape">
                <a:avLst/>
              </a:prstTxWarp>
              <a:spAutoFit/>
            </a:bodyPr>
            <a:lstStyle/>
            <a:p>
              <a:pPr marL="382588" indent="-342900" algn="ctr">
                <a:spcBef>
                  <a:spcPts val="475"/>
                </a:spcBef>
              </a:pPr>
              <a:r>
                <a:rPr lang="en-US" sz="2000" dirty="0">
                  <a:solidFill>
                    <a:srgbClr val="000099"/>
                  </a:solidFill>
                  <a:latin typeface="Lucida Grande" charset="0"/>
                  <a:ea typeface="ＭＳ Ｐゴシック" charset="-128"/>
                  <a:sym typeface="Lucida Grande" charset="0"/>
                </a:rPr>
                <a:t>Cycle I</a:t>
              </a:r>
            </a:p>
            <a:p>
              <a:pPr marL="382588" indent="-342900" algn="ctr">
                <a:spcBef>
                  <a:spcPts val="475"/>
                </a:spcBef>
              </a:pPr>
              <a:r>
                <a:rPr lang="en-US" sz="2000" dirty="0" smtClean="0">
                  <a:solidFill>
                    <a:srgbClr val="000099"/>
                  </a:solidFill>
                  <a:latin typeface="Lucida Grande" charset="0"/>
                  <a:ea typeface="ＭＳ Ｐゴシック" charset="-128"/>
                  <a:sym typeface="Lucida Grande" charset="0"/>
                </a:rPr>
                <a:t>32+9+2 </a:t>
              </a:r>
              <a:r>
                <a:rPr lang="en-US" sz="2000" dirty="0">
                  <a:solidFill>
                    <a:srgbClr val="000099"/>
                  </a:solidFill>
                  <a:latin typeface="Lucida Grande" charset="0"/>
                  <a:ea typeface="ＭＳ Ｐゴシック" charset="-128"/>
                  <a:sym typeface="Lucida Grande" charset="0"/>
                </a:rPr>
                <a:t>(</a:t>
              </a:r>
              <a:r>
                <a:rPr lang="en-US" sz="2000" dirty="0" smtClean="0">
                  <a:solidFill>
                    <a:srgbClr val="000099"/>
                  </a:solidFill>
                  <a:latin typeface="Lucida Grande" charset="0"/>
                  <a:ea typeface="ＭＳ Ｐゴシック" charset="-128"/>
                  <a:sym typeface="Lucida Grande" charset="0"/>
                </a:rPr>
                <a:t>496+36.)</a:t>
              </a:r>
              <a:endParaRPr lang="en-US" sz="2000" dirty="0">
                <a:solidFill>
                  <a:srgbClr val="000099"/>
                </a:solidFill>
                <a:latin typeface="Lucida Grande" charset="0"/>
                <a:ea typeface="ＭＳ Ｐゴシック" charset="-128"/>
                <a:sym typeface="Lucida Grande" charset="0"/>
              </a:endParaRPr>
            </a:p>
          </p:txBody>
        </p:sp>
      </p:grpSp>
      <p:sp>
        <p:nvSpPr>
          <p:cNvPr id="9221" name="Rectangle 5"/>
          <p:cNvSpPr>
            <a:spLocks noGrp="1" noChangeArrowheads="1"/>
          </p:cNvSpPr>
          <p:nvPr>
            <p:ph type="title"/>
          </p:nvPr>
        </p:nvSpPr>
        <p:spPr>
          <a:xfrm>
            <a:off x="381000" y="0"/>
            <a:ext cx="8229600" cy="558800"/>
          </a:xfrm>
        </p:spPr>
        <p:txBody>
          <a:bodyPr rIns="81279"/>
          <a:lstStyle/>
          <a:p>
            <a:pPr indent="0" eaLnBrk="1" hangingPunct="1">
              <a:defRPr/>
            </a:pPr>
            <a:r>
              <a:rPr lang="en-US" dirty="0" smtClean="0"/>
              <a:t>Collecting Area &amp; Baselines</a:t>
            </a:r>
          </a:p>
        </p:txBody>
      </p:sp>
      <p:sp>
        <p:nvSpPr>
          <p:cNvPr id="9223" name="Rectangle 7"/>
          <p:cNvSpPr>
            <a:spLocks/>
          </p:cNvSpPr>
          <p:nvPr/>
        </p:nvSpPr>
        <p:spPr bwMode="auto">
          <a:xfrm>
            <a:off x="1143000" y="5410200"/>
            <a:ext cx="7772400" cy="1041400"/>
          </a:xfrm>
          <a:prstGeom prst="rect">
            <a:avLst/>
          </a:prstGeom>
          <a:noFill/>
          <a:ln w="12700">
            <a:noFill/>
            <a:miter lim="800000"/>
            <a:headEnd/>
            <a:tailEnd/>
          </a:ln>
        </p:spPr>
        <p:txBody>
          <a:bodyPr lIns="0" tIns="0" rIns="40639" bIns="0" anchor="ctr">
            <a:prstTxWarp prst="textNoShape">
              <a:avLst/>
            </a:prstTxWarp>
          </a:bodyPr>
          <a:lstStyle/>
          <a:p>
            <a:pPr marL="382588" indent="-342900" algn="ctr">
              <a:spcBef>
                <a:spcPts val="575"/>
              </a:spcBef>
            </a:pPr>
            <a:r>
              <a:rPr lang="en-US" sz="2200" b="1" dirty="0" smtClean="0">
                <a:solidFill>
                  <a:srgbClr val="000090"/>
                </a:solidFill>
                <a:latin typeface="Lucida Grande" charset="0"/>
                <a:ea typeface="ＭＳ Ｐゴシック" charset="-128"/>
                <a:sym typeface="Lucida Grande" charset="0"/>
              </a:rPr>
              <a:t>Circles Show Collecting Area (sensitivity)</a:t>
            </a:r>
          </a:p>
          <a:p>
            <a:pPr marL="382588" indent="-342900" algn="ctr">
              <a:spcBef>
                <a:spcPts val="475"/>
              </a:spcBef>
            </a:pPr>
            <a:r>
              <a:rPr lang="en-US" sz="2000" b="1" dirty="0" smtClean="0">
                <a:solidFill>
                  <a:schemeClr val="tx1"/>
                </a:solidFill>
                <a:latin typeface="Lucida Grande" charset="0"/>
                <a:ea typeface="ＭＳ Ｐゴシック" charset="-128"/>
                <a:sym typeface="Lucida Grande" charset="0"/>
              </a:rPr>
              <a:t>Captions give # </a:t>
            </a:r>
            <a:r>
              <a:rPr lang="en-US" sz="2000" b="1" dirty="0">
                <a:solidFill>
                  <a:schemeClr val="tx1"/>
                </a:solidFill>
                <a:latin typeface="Lucida Grande" charset="0"/>
                <a:ea typeface="ＭＳ Ｐゴシック" charset="-128"/>
                <a:sym typeface="Lucida Grande" charset="0"/>
              </a:rPr>
              <a:t>of </a:t>
            </a:r>
            <a:r>
              <a:rPr lang="en-US" sz="2000" b="1" dirty="0" smtClean="0">
                <a:solidFill>
                  <a:schemeClr val="tx1"/>
                </a:solidFill>
                <a:latin typeface="Lucida Grande" charset="0"/>
                <a:ea typeface="ＭＳ Ｐゴシック" charset="-128"/>
                <a:sym typeface="Lucida Grande" charset="0"/>
              </a:rPr>
              <a:t>antennas and # </a:t>
            </a:r>
            <a:r>
              <a:rPr lang="en-US" sz="2000" b="1" dirty="0">
                <a:solidFill>
                  <a:schemeClr val="tx1"/>
                </a:solidFill>
                <a:latin typeface="Lucida Grande" charset="0"/>
                <a:ea typeface="ＭＳ Ｐゴシック" charset="-128"/>
                <a:sym typeface="Lucida Grande" charset="0"/>
              </a:rPr>
              <a:t>of </a:t>
            </a:r>
            <a:r>
              <a:rPr lang="en-US" sz="2000" b="1" dirty="0" smtClean="0">
                <a:solidFill>
                  <a:schemeClr val="tx1"/>
                </a:solidFill>
                <a:latin typeface="Lucida Grande" charset="0"/>
                <a:ea typeface="ＭＳ Ｐゴシック" charset="-128"/>
                <a:sym typeface="Lucida Grande" charset="0"/>
              </a:rPr>
              <a:t>baselines (fidelity)</a:t>
            </a:r>
            <a:endParaRPr lang="en-US" sz="2000" b="1" dirty="0">
              <a:solidFill>
                <a:schemeClr val="tx1"/>
              </a:solidFill>
              <a:latin typeface="Lucida Grande" charset="0"/>
              <a:ea typeface="ＭＳ Ｐゴシック" charset="-128"/>
              <a:sym typeface="Lucida Grande" charset="0"/>
            </a:endParaRPr>
          </a:p>
        </p:txBody>
      </p:sp>
      <p:pic>
        <p:nvPicPr>
          <p:cNvPr id="24" name="Picture 3"/>
          <p:cNvPicPr>
            <a:picLocks noChangeArrowheads="1"/>
          </p:cNvPicPr>
          <p:nvPr/>
        </p:nvPicPr>
        <p:blipFill>
          <a:blip r:embed="rId8"/>
          <a:srcRect/>
          <a:stretch>
            <a:fillRect/>
          </a:stretch>
        </p:blipFill>
        <p:spPr bwMode="auto">
          <a:xfrm>
            <a:off x="4739946" y="3276600"/>
            <a:ext cx="2422854" cy="838200"/>
          </a:xfrm>
          <a:prstGeom prst="rect">
            <a:avLst/>
          </a:prstGeom>
          <a:noFill/>
          <a:ln w="9525">
            <a:noFill/>
            <a:miter lim="800000"/>
            <a:headEnd/>
            <a:tailEnd/>
          </a:ln>
        </p:spPr>
      </p:pic>
      <p:sp>
        <p:nvSpPr>
          <p:cNvPr id="25"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14338"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14339"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14340"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14341" name="Rectangle 5"/>
          <p:cNvSpPr>
            <a:spLocks noGrp="1" noChangeArrowheads="1"/>
          </p:cNvSpPr>
          <p:nvPr>
            <p:ph type="title"/>
          </p:nvPr>
        </p:nvSpPr>
        <p:spPr>
          <a:xfrm>
            <a:off x="457200" y="0"/>
            <a:ext cx="8229600" cy="558800"/>
          </a:xfrm>
        </p:spPr>
        <p:txBody>
          <a:bodyPr rIns="81279"/>
          <a:lstStyle/>
          <a:p>
            <a:pPr indent="0" eaLnBrk="1" hangingPunct="1">
              <a:defRPr/>
            </a:pPr>
            <a:r>
              <a:rPr lang="en-US" dirty="0" smtClean="0"/>
              <a:t>Current Status</a:t>
            </a:r>
          </a:p>
        </p:txBody>
      </p:sp>
      <p:pic>
        <p:nvPicPr>
          <p:cNvPr id="14343" name="Picture 7"/>
          <p:cNvPicPr>
            <a:picLocks noChangeArrowheads="1"/>
          </p:cNvPicPr>
          <p:nvPr/>
        </p:nvPicPr>
        <p:blipFill>
          <a:blip r:embed="rId4"/>
          <a:srcRect t="23672" b="25528"/>
          <a:stretch>
            <a:fillRect/>
          </a:stretch>
        </p:blipFill>
        <p:spPr bwMode="auto">
          <a:xfrm>
            <a:off x="5486400" y="847725"/>
            <a:ext cx="3581400" cy="1285875"/>
          </a:xfrm>
          <a:prstGeom prst="rect">
            <a:avLst/>
          </a:prstGeom>
          <a:noFill/>
          <a:ln w="9525">
            <a:noFill/>
            <a:miter lim="800000"/>
            <a:headEnd/>
            <a:tailEnd/>
          </a:ln>
        </p:spPr>
      </p:pic>
      <p:sp>
        <p:nvSpPr>
          <p:cNvPr id="14344" name="Rectangle 8"/>
          <p:cNvSpPr>
            <a:spLocks/>
          </p:cNvSpPr>
          <p:nvPr/>
        </p:nvSpPr>
        <p:spPr bwMode="auto">
          <a:xfrm>
            <a:off x="7463010" y="873125"/>
            <a:ext cx="1604790" cy="215444"/>
          </a:xfrm>
          <a:prstGeom prst="rect">
            <a:avLst/>
          </a:prstGeom>
          <a:noFill/>
          <a:ln w="12700">
            <a:noFill/>
            <a:miter lim="800000"/>
            <a:headEnd/>
            <a:tailEnd/>
          </a:ln>
        </p:spPr>
        <p:txBody>
          <a:bodyPr wrap="none" lIns="0" tIns="0" rIns="40639" bIns="0">
            <a:prstTxWarp prst="textNoShape">
              <a:avLst/>
            </a:prstTxWarp>
            <a:spAutoFit/>
          </a:bodyPr>
          <a:lstStyle/>
          <a:p>
            <a:pPr marL="39688" algn="r"/>
            <a:r>
              <a:rPr lang="en-US" sz="1400" dirty="0">
                <a:solidFill>
                  <a:schemeClr val="bg1"/>
                </a:solidFill>
                <a:ea typeface="ＭＳ Ｐゴシック" charset="-128"/>
              </a:rPr>
              <a:t>20 September 2011</a:t>
            </a:r>
          </a:p>
        </p:txBody>
      </p:sp>
      <p:sp>
        <p:nvSpPr>
          <p:cNvPr id="11" name="Rectangle 7"/>
          <p:cNvSpPr>
            <a:spLocks/>
          </p:cNvSpPr>
          <p:nvPr/>
        </p:nvSpPr>
        <p:spPr bwMode="auto">
          <a:xfrm>
            <a:off x="381000" y="533400"/>
            <a:ext cx="8610600" cy="5257800"/>
          </a:xfrm>
          <a:prstGeom prst="rect">
            <a:avLst/>
          </a:prstGeom>
          <a:noFill/>
          <a:ln w="38100">
            <a:noFill/>
            <a:miter lim="800000"/>
            <a:headEnd/>
            <a:tailEnd/>
          </a:ln>
        </p:spPr>
        <p:txBody>
          <a:bodyPr lIns="0" tIns="0" rIns="40639" bIns="0">
            <a:prstTxWarp prst="textNoShape">
              <a:avLst/>
            </a:prstTxWarp>
          </a:bodyPr>
          <a:lstStyle/>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Cycle 0 observing began 30 Sep ’11.</a:t>
            </a: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Cycle 1 call for proposals out (12 July)</a:t>
            </a: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Data delivered to PIs.</a:t>
            </a: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Commissioning ongoing.</a:t>
            </a: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31+ antennas at high site.</a:t>
            </a:r>
          </a:p>
          <a:p>
            <a:pPr marL="212725" indent="-173038">
              <a:buClr>
                <a:srgbClr val="000099"/>
              </a:buClr>
              <a:buSzPct val="100000"/>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err="1" smtClean="0">
                <a:solidFill>
                  <a:srgbClr val="000099"/>
                </a:solidFill>
                <a:latin typeface="Lucida Grande" charset="0"/>
                <a:ea typeface="ＭＳ Ｐゴシック" charset="-128"/>
                <a:sym typeface="Lucida Grande" charset="0"/>
              </a:rPr>
              <a:t>Correlators</a:t>
            </a:r>
            <a:r>
              <a:rPr lang="en-US" sz="2000" dirty="0" smtClean="0">
                <a:solidFill>
                  <a:srgbClr val="000099"/>
                </a:solidFill>
                <a:latin typeface="Lucida Grande" charset="0"/>
                <a:ea typeface="ＭＳ Ｐゴシック" charset="-128"/>
                <a:sym typeface="Lucida Grande" charset="0"/>
              </a:rPr>
              <a:t> (ACA and main) working.</a:t>
            </a: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All antennas: B3, 6, 7, and 9 receivers.</a:t>
            </a: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Science verification ongoing, data publicly available.</a:t>
            </a:r>
          </a:p>
          <a:p>
            <a:pPr marL="212725" indent="-173038">
              <a:buClr>
                <a:srgbClr val="000099"/>
              </a:buClr>
              <a:buSzPct val="100000"/>
              <a:buFont typeface="Gill Sans" charset="0"/>
              <a:buChar char="•"/>
            </a:pPr>
            <a:endParaRPr lang="en-US" sz="2000" dirty="0" smtClean="0">
              <a:solidFill>
                <a:srgbClr val="000099"/>
              </a:solidFill>
              <a:latin typeface="Gill Sans" charset="0"/>
              <a:ea typeface="ＭＳ Ｐゴシック" charset="-128"/>
              <a:sym typeface="Gill Sans" charset="0"/>
            </a:endParaRPr>
          </a:p>
        </p:txBody>
      </p:sp>
      <p:sp>
        <p:nvSpPr>
          <p:cNvPr id="10" name="Slide Number Placeholder 4"/>
          <p:cNvSpPr txBox="1">
            <a:spLocks/>
          </p:cNvSpPr>
          <p:nvPr/>
        </p:nvSpPr>
        <p:spPr>
          <a:xfrm>
            <a:off x="8458200" y="6492875"/>
            <a:ext cx="4572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0E1D5A2-15D6-4292-8B9A-BC59AF07FEB8}"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N W3" charset="-128"/>
                <a:cs typeface="ヒラギノ角ゴ ProN W3" charset="-128"/>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N W3" charset="-128"/>
              <a:cs typeface="ヒラギノ角ゴ ProN W3" charset="-128"/>
              <a:sym typeface="Arial"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1_Presentation_NAASC">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1_Presentation_NAASC">
      <a:majorFont>
        <a:latin typeface="Lucida Grande"/>
        <a:ea typeface="ヒラギノ角ゴ ProN W3"/>
        <a:cs typeface="ヒラギノ角ゴ ProN W3"/>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1_Presentation_NAAS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LMA backgrnd">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ALMA backgrnd">
      <a:majorFont>
        <a:latin typeface="Gill Sans"/>
        <a:ea typeface="ヒラギノ角ゴ ProN W6"/>
        <a:cs typeface="ヒラギノ角ゴ ProN W6"/>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ALMA backgr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19023</TotalTime>
  <Pages>0</Pages>
  <Words>6433</Words>
  <Characters>0</Characters>
  <Application>Microsoft Office PowerPoint</Application>
  <PresentationFormat>On-screen Show (4:3)</PresentationFormat>
  <Lines>0</Lines>
  <Paragraphs>1194</Paragraphs>
  <Slides>56</Slides>
  <Notes>55</Notes>
  <HiddenSlides>0</HiddenSlides>
  <MMClips>0</MMClips>
  <ScaleCrop>false</ScaleCrop>
  <HeadingPairs>
    <vt:vector size="4" baseType="variant">
      <vt:variant>
        <vt:lpstr>Theme</vt:lpstr>
      </vt:variant>
      <vt:variant>
        <vt:i4>2</vt:i4>
      </vt:variant>
      <vt:variant>
        <vt:lpstr>Slide Titles</vt:lpstr>
      </vt:variant>
      <vt:variant>
        <vt:i4>56</vt:i4>
      </vt:variant>
    </vt:vector>
  </HeadingPairs>
  <TitlesOfParts>
    <vt:vector size="58" baseType="lpstr">
      <vt:lpstr>1_Presentation_NAASC</vt:lpstr>
      <vt:lpstr>ALMA backgrnd</vt:lpstr>
      <vt:lpstr>Planning ALMA Observations</vt:lpstr>
      <vt:lpstr>Talk Outline</vt:lpstr>
      <vt:lpstr>The ALMA Science Portal</vt:lpstr>
      <vt:lpstr>ALMA Basics</vt:lpstr>
      <vt:lpstr>ALMA Basics</vt:lpstr>
      <vt:lpstr>Full Science Capabilities</vt:lpstr>
      <vt:lpstr>Frequency Coverage</vt:lpstr>
      <vt:lpstr>Collecting Area &amp; Baselines</vt:lpstr>
      <vt:lpstr>Current Status</vt:lpstr>
      <vt:lpstr>Science Verification Data</vt:lpstr>
      <vt:lpstr>ALMA Images Nearby Galaxies</vt:lpstr>
      <vt:lpstr>ALMA Images Nearby Galaxies</vt:lpstr>
      <vt:lpstr>ALMA Images Debris Disks</vt:lpstr>
      <vt:lpstr>ALMA Cycle 1</vt:lpstr>
      <vt:lpstr>Talk Outline</vt:lpstr>
      <vt:lpstr>Practical Introduction</vt:lpstr>
      <vt:lpstr>Key Proposal Factors</vt:lpstr>
      <vt:lpstr>Science Goal (Cycle I)</vt:lpstr>
      <vt:lpstr>Science Goal (Cycle I)</vt:lpstr>
      <vt:lpstr>Key Proposal Factors</vt:lpstr>
      <vt:lpstr>Spectral Setup: Receiver</vt:lpstr>
      <vt:lpstr>Spectral Setup</vt:lpstr>
      <vt:lpstr>Sidebands</vt:lpstr>
      <vt:lpstr>Basebands</vt:lpstr>
      <vt:lpstr>Spectral Windows</vt:lpstr>
      <vt:lpstr>In Practice</vt:lpstr>
      <vt:lpstr>Slide 27</vt:lpstr>
      <vt:lpstr>In Practice</vt:lpstr>
      <vt:lpstr>In Practice</vt:lpstr>
      <vt:lpstr>In Practice</vt:lpstr>
      <vt:lpstr>Key Proposal Factors</vt:lpstr>
      <vt:lpstr>Target Definition</vt:lpstr>
      <vt:lpstr>Target Definition</vt:lpstr>
      <vt:lpstr>Target Definition</vt:lpstr>
      <vt:lpstr>Target Definition</vt:lpstr>
      <vt:lpstr>Key Proposal Factors</vt:lpstr>
      <vt:lpstr>Control and Performance</vt:lpstr>
      <vt:lpstr>Sensitivity</vt:lpstr>
      <vt:lpstr>Sensitivity</vt:lpstr>
      <vt:lpstr>Sensitivity</vt:lpstr>
      <vt:lpstr>Resolution</vt:lpstr>
      <vt:lpstr>Maximum Angular Scale</vt:lpstr>
      <vt:lpstr>Maximum Angular Scale</vt:lpstr>
      <vt:lpstr>Largest Angular Scale (LAS)</vt:lpstr>
      <vt:lpstr>Largest Angular Scale (LAS)</vt:lpstr>
      <vt:lpstr>Largest Angular Scale (LAS)</vt:lpstr>
      <vt:lpstr>ACA Example (see Primer)</vt:lpstr>
      <vt:lpstr>To Use the ACA?</vt:lpstr>
      <vt:lpstr>To Use the ACA?</vt:lpstr>
      <vt:lpstr>To Use the ACA?</vt:lpstr>
      <vt:lpstr>Key Proposal Factors</vt:lpstr>
      <vt:lpstr>Proposal Checklist</vt:lpstr>
      <vt:lpstr>TA Checklist</vt:lpstr>
      <vt:lpstr>Proposal Checklist</vt:lpstr>
      <vt:lpstr>The ALMA Science Portal</vt:lpstr>
      <vt:lpstr>Slide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Taylor Johnson</dc:creator>
  <cp:keywords/>
  <dc:description/>
  <cp:lastModifiedBy>dhalstea</cp:lastModifiedBy>
  <cp:revision>567</cp:revision>
  <dcterms:created xsi:type="dcterms:W3CDTF">2012-06-08T01:17:38Z</dcterms:created>
  <dcterms:modified xsi:type="dcterms:W3CDTF">2012-06-11T16:24:42Z</dcterms:modified>
</cp:coreProperties>
</file>