
<file path=[Content_Types].xml><?xml version="1.0" encoding="utf-8"?>
<Types xmlns="http://schemas.openxmlformats.org/package/2006/content-types">
  <Override PartName="/ppt/slideLayouts/slideLayout18.xml" ContentType="application/vnd.openxmlformats-officedocument.presentationml.slideLayout+xml"/>
  <Override PartName="/ppt/slideLayouts/slideLayout1.xml" ContentType="application/vnd.openxmlformats-officedocument.presentationml.slideLayout+xml"/>
  <Default Extension="png" ContentType="image/png"/>
  <Default Extension="rels" ContentType="application/vnd.openxmlformats-package.relationships+xml"/>
  <Default Extension="jpeg" ContentType="image/jpeg"/>
  <Default Extension="xml" ContentType="application/xml"/>
  <Override PartName="/ppt/slideLayouts/slideLayout16.xml" ContentType="application/vnd.openxmlformats-officedocument.presentationml.slideLayout+xml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Default Extension="bin" ContentType="application/vnd.openxmlformats-officedocument.presentationml.printerSettings"/>
  <Override PartName="/ppt/slideLayouts/slideLayout17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Layouts/slideLayout15.xml" ContentType="application/vnd.openxmlformats-officedocument.presentationml.slideLayout+xml"/>
  <Override PartName="/ppt/presentation.xml" ContentType="application/vnd.openxmlformats-officedocument.presentationml.presentation.main+xml"/>
  <Override PartName="/ppt/slideLayouts/slideLayout7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notesMasters/notesMaster1.xml" ContentType="application/vnd.openxmlformats-officedocument.presentationml.notesMaster+xml"/>
  <Override PartName="/ppt/slideMasters/slideMaster2.xml" ContentType="application/vnd.openxmlformats-officedocument.presentationml.slideMaster+xml"/>
  <Override PartName="/ppt/slideLayouts/slideLayout5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  <p:sldMasterId id="2147483660" r:id="rId2"/>
  </p:sldMasterIdLst>
  <p:notesMasterIdLst>
    <p:notesMasterId r:id="rId6"/>
  </p:notesMasterIdLst>
  <p:sldIdLst>
    <p:sldId id="361" r:id="rId3"/>
    <p:sldId id="332" r:id="rId4"/>
    <p:sldId id="344" r:id="rId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SorterView">
  <p:normalViewPr>
    <p:restoredLeft sz="15620"/>
    <p:restoredTop sz="94660"/>
  </p:normalViewPr>
  <p:slideViewPr>
    <p:cSldViewPr snapToGrid="0" snapToObjects="1">
      <p:cViewPr>
        <p:scale>
          <a:sx n="150" d="100"/>
          <a:sy n="150" d="100"/>
        </p:scale>
        <p:origin x="-496" y="-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notesMaster" Target="notesMasters/notesMaster1.xml"/><Relationship Id="rId7" Type="http://schemas.openxmlformats.org/officeDocument/2006/relationships/printerSettings" Target="printerSettings/printerSettings1.bin"/><Relationship Id="rId8" Type="http://schemas.openxmlformats.org/officeDocument/2006/relationships/presProps" Target="presProps.xml"/><Relationship Id="rId9" Type="http://schemas.openxmlformats.org/officeDocument/2006/relationships/viewProps" Target="viewProps.xml"/><Relationship Id="rId10" Type="http://schemas.openxmlformats.org/officeDocument/2006/relationships/theme" Target="theme/theme1.xml"/><Relationship Id="rId1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2F3164-E7E9-3049-B89B-76DC4EDE148C}" type="datetimeFigureOut">
              <a:rPr lang="en-US" smtClean="0"/>
              <a:pPr/>
              <a:t>6/7/12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C719F2-A938-3843-9FBB-6FDF01F08F6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61B24-7545-C546-B5E4-B9C4FF8D2DAF}" type="datetimeFigureOut">
              <a:rPr lang="en-US" smtClean="0"/>
              <a:pPr/>
              <a:t>6/7/12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407C6-9652-C847-9F73-F04E200F25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61B24-7545-C546-B5E4-B9C4FF8D2DAF}" type="datetimeFigureOut">
              <a:rPr lang="en-US" smtClean="0"/>
              <a:pPr/>
              <a:t>6/7/12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407C6-9652-C847-9F73-F04E200F25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61B24-7545-C546-B5E4-B9C4FF8D2DAF}" type="datetimeFigureOut">
              <a:rPr lang="en-US" smtClean="0"/>
              <a:pPr/>
              <a:t>6/7/12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407C6-9652-C847-9F73-F04E200F25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381000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457200" y="974725"/>
            <a:ext cx="6400800" cy="17526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00009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5D39240-F728-AD47-A7FC-DFC62E65780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7887978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7A1D922-BCE6-2241-B2B7-A65D98C4A10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3921665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069062A-0977-BF40-9896-2780CD2BEE4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1292538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9037F60-86F8-414A-9506-83DCFA977A1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0034086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17A63DB-94F7-0C40-AADF-36516E9AFD1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259143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8E8267A-2269-3C42-8C1C-73D56A38F67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9539830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B597CFE-4799-0D4C-8B33-D364C6ED124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9946574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204096C-B879-F04A-93DC-15731AA0DCD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979622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61B24-7545-C546-B5E4-B9C4FF8D2DAF}" type="datetimeFigureOut">
              <a:rPr lang="en-US" smtClean="0"/>
              <a:pPr/>
              <a:t>6/7/12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407C6-9652-C847-9F73-F04E200F25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61B24-7545-C546-B5E4-B9C4FF8D2DAF}" type="datetimeFigureOut">
              <a:rPr lang="en-US" smtClean="0"/>
              <a:pPr/>
              <a:t>6/7/12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407C6-9652-C847-9F73-F04E200F25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61B24-7545-C546-B5E4-B9C4FF8D2DAF}" type="datetimeFigureOut">
              <a:rPr lang="en-US" smtClean="0"/>
              <a:pPr/>
              <a:t>6/7/12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407C6-9652-C847-9F73-F04E200F25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61B24-7545-C546-B5E4-B9C4FF8D2DAF}" type="datetimeFigureOut">
              <a:rPr lang="en-US" smtClean="0"/>
              <a:pPr/>
              <a:t>6/7/12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407C6-9652-C847-9F73-F04E200F25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61B24-7545-C546-B5E4-B9C4FF8D2DAF}" type="datetimeFigureOut">
              <a:rPr lang="en-US" smtClean="0"/>
              <a:pPr/>
              <a:t>6/7/12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407C6-9652-C847-9F73-F04E200F25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61B24-7545-C546-B5E4-B9C4FF8D2DAF}" type="datetimeFigureOut">
              <a:rPr lang="en-US" smtClean="0"/>
              <a:pPr/>
              <a:t>6/7/12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407C6-9652-C847-9F73-F04E200F25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61B24-7545-C546-B5E4-B9C4FF8D2DAF}" type="datetimeFigureOut">
              <a:rPr lang="en-US" smtClean="0"/>
              <a:pPr/>
              <a:t>6/7/12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407C6-9652-C847-9F73-F04E200F25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61B24-7545-C546-B5E4-B9C4FF8D2DAF}" type="datetimeFigureOut">
              <a:rPr lang="en-US" smtClean="0"/>
              <a:pPr/>
              <a:t>6/7/12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407C6-9652-C847-9F73-F04E200F25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theme" Target="../theme/theme2.xml"/><Relationship Id="rId10" Type="http://schemas.openxmlformats.org/officeDocument/2006/relationships/image" Target="../media/image1.jpeg"/><Relationship Id="rId11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A61B24-7545-C546-B5E4-B9C4FF8D2DAF}" type="datetimeFigureOut">
              <a:rPr lang="en-US" smtClean="0"/>
              <a:pPr/>
              <a:t>6/7/12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4407C6-9652-C847-9F73-F04E200F25A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1">
          <a:blip r:embed="rId10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452438" y="5835650"/>
            <a:ext cx="590550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5105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dirty="0">
                <a:solidFill>
                  <a:srgbClr val="000099"/>
                </a:solidFill>
                <a:latin typeface="Gill Sans MT" pitchFamily="34" charset="0"/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0" y="6356350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charset="0"/>
              </a:defRPr>
            </a:lvl1pPr>
          </a:lstStyle>
          <a:p>
            <a:fld id="{42E6CDBB-9566-8943-BB99-37E83DDB8700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3077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666396"/>
            <a:ext cx="6049730" cy="633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078" name="Text Placeholder 11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300" b="1" kern="1200">
          <a:solidFill>
            <a:srgbClr val="990033"/>
          </a:solidFill>
          <a:latin typeface="Gill Sans MT" pitchFamily="34" charset="0"/>
          <a:ea typeface="ＭＳ Ｐゴシック" pitchFamily="48" charset="-128"/>
          <a:cs typeface="GillSan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48" charset="-128"/>
          <a:cs typeface="GillSans" pitchFamily="48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48" charset="-128"/>
          <a:cs typeface="GillSans" pitchFamily="48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48" charset="-128"/>
          <a:cs typeface="GillSans" pitchFamily="48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48" charset="-128"/>
          <a:cs typeface="GillSans" pitchFamily="48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200">
          <a:solidFill>
            <a:srgbClr val="990033"/>
          </a:solidFill>
          <a:latin typeface="Gadget" pitchFamily="48" charset="0"/>
          <a:ea typeface="ＭＳ Ｐゴシック" pitchFamily="48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200">
          <a:solidFill>
            <a:srgbClr val="990033"/>
          </a:solidFill>
          <a:latin typeface="Gadget" pitchFamily="48" charset="0"/>
          <a:ea typeface="ＭＳ Ｐゴシック" pitchFamily="48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200">
          <a:solidFill>
            <a:srgbClr val="990033"/>
          </a:solidFill>
          <a:latin typeface="Gadget" pitchFamily="48" charset="0"/>
          <a:ea typeface="ＭＳ Ｐゴシック" pitchFamily="48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200">
          <a:solidFill>
            <a:srgbClr val="990033"/>
          </a:solidFill>
          <a:latin typeface="Gadget" pitchFamily="48" charset="0"/>
          <a:ea typeface="ＭＳ Ｐゴシック" pitchFamily="48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rgbClr val="000099"/>
          </a:solidFill>
          <a:latin typeface="Gill Sans MT" pitchFamily="34" charset="0"/>
          <a:ea typeface="ＭＳ Ｐゴシック" pitchFamily="48" charset="-128"/>
          <a:cs typeface="Gill San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000099"/>
          </a:solidFill>
          <a:latin typeface="Gill Sans MT" pitchFamily="34" charset="0"/>
          <a:ea typeface="ＭＳ Ｐゴシック" pitchFamily="48" charset="-128"/>
          <a:cs typeface="Gill San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rgbClr val="000099"/>
          </a:solidFill>
          <a:latin typeface="Gill Sans MT" pitchFamily="34" charset="0"/>
          <a:ea typeface="ＭＳ Ｐゴシック" pitchFamily="48" charset="-128"/>
          <a:cs typeface="Gill San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000099"/>
          </a:solidFill>
          <a:latin typeface="Gill Sans MT" pitchFamily="34" charset="0"/>
          <a:ea typeface="ＭＳ Ｐゴシック" pitchFamily="48" charset="-128"/>
          <a:cs typeface="Gill San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000099"/>
          </a:solidFill>
          <a:latin typeface="Gill Sans MT" pitchFamily="34" charset="0"/>
          <a:ea typeface="ＭＳ Ｐゴシック" pitchFamily="48" charset="-128"/>
          <a:cs typeface="Gill San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5280" y="1442540"/>
            <a:ext cx="8533440" cy="160974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>
                <a:latin typeface="Optima"/>
                <a:ea typeface="ＭＳ Ｐゴシック" pitchFamily="26" charset="-128"/>
                <a:cs typeface="ＭＳ Ｐゴシック" pitchFamily="26" charset="-128"/>
              </a:rPr>
              <a:t>A Crash Course in</a:t>
            </a:r>
            <a:r>
              <a:rPr lang="en-US" sz="3600" dirty="0" smtClean="0">
                <a:latin typeface="Optima"/>
                <a:ea typeface="ＭＳ Ｐゴシック" pitchFamily="26" charset="-128"/>
                <a:cs typeface="ＭＳ Ｐゴシック" pitchFamily="26" charset="-128"/>
              </a:rPr>
              <a:t> </a:t>
            </a:r>
            <a:br>
              <a:rPr lang="en-US" sz="3600" dirty="0" smtClean="0">
                <a:latin typeface="Optima"/>
                <a:ea typeface="ＭＳ Ｐゴシック" pitchFamily="26" charset="-128"/>
                <a:cs typeface="ＭＳ Ｐゴシック" pitchFamily="26" charset="-128"/>
              </a:rPr>
            </a:br>
            <a:r>
              <a:rPr lang="en-US" sz="3600" dirty="0" smtClean="0">
                <a:latin typeface="Optima"/>
                <a:ea typeface="ＭＳ Ｐゴシック" pitchFamily="26" charset="-128"/>
                <a:cs typeface="ＭＳ Ｐゴシック" pitchFamily="26" charset="-128"/>
              </a:rPr>
              <a:t>Radio </a:t>
            </a:r>
            <a:r>
              <a:rPr lang="en-US" sz="3600" dirty="0">
                <a:latin typeface="Optima"/>
                <a:ea typeface="ＭＳ Ｐゴシック" pitchFamily="26" charset="-128"/>
                <a:cs typeface="ＭＳ Ｐゴシック" pitchFamily="26" charset="-128"/>
              </a:rPr>
              <a:t>Astronomy and </a:t>
            </a:r>
            <a:r>
              <a:rPr lang="en-US" sz="3600" dirty="0" err="1" smtClean="0">
                <a:latin typeface="Optima"/>
                <a:ea typeface="ＭＳ Ｐゴシック" pitchFamily="26" charset="-128"/>
                <a:cs typeface="ＭＳ Ｐゴシック" pitchFamily="26" charset="-128"/>
              </a:rPr>
              <a:t>Interferometry</a:t>
            </a:r>
            <a:r>
              <a:rPr lang="en-US" sz="3600" dirty="0" smtClean="0">
                <a:latin typeface="Optima"/>
                <a:ea typeface="ＭＳ Ｐゴシック" pitchFamily="26" charset="-128"/>
                <a:cs typeface="ＭＳ Ｐゴシック" pitchFamily="26" charset="-128"/>
              </a:rPr>
              <a:t>:</a:t>
            </a:r>
            <a:br>
              <a:rPr lang="en-US" sz="3600" dirty="0" smtClean="0">
                <a:latin typeface="Optima"/>
                <a:ea typeface="ＭＳ Ｐゴシック" pitchFamily="26" charset="-128"/>
                <a:cs typeface="ＭＳ Ｐゴシック" pitchFamily="26" charset="-128"/>
              </a:rPr>
            </a:br>
            <a:r>
              <a:rPr lang="en-US" sz="3600" dirty="0" smtClean="0">
                <a:latin typeface="Optima"/>
                <a:ea typeface="ＭＳ Ｐゴシック" pitchFamily="26" charset="-128"/>
                <a:cs typeface="ＭＳ Ｐゴシック" pitchFamily="26" charset="-128"/>
              </a:rPr>
              <a:t>0. Introduction</a:t>
            </a:r>
            <a:endParaRPr lang="en-US" sz="3600" dirty="0">
              <a:latin typeface="Optima"/>
              <a:ea typeface="ＭＳ Ｐゴシック" pitchFamily="26" charset="-128"/>
              <a:cs typeface="ＭＳ Ｐゴシック" pitchFamily="26" charset="-128"/>
            </a:endParaRP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93920" y="3158112"/>
            <a:ext cx="8156160" cy="1313418"/>
          </a:xfrm>
        </p:spPr>
        <p:txBody>
          <a:bodyPr anchor="ctr">
            <a:normAutofit lnSpcReduction="10000"/>
          </a:bodyPr>
          <a:lstStyle/>
          <a:p>
            <a:pPr algn="ctr"/>
            <a:r>
              <a:rPr lang="en-US" sz="2500" dirty="0">
                <a:solidFill>
                  <a:schemeClr val="tx1"/>
                </a:solidFill>
                <a:latin typeface="Optima"/>
                <a:ea typeface="ＭＳ Ｐゴシック" pitchFamily="26" charset="-128"/>
                <a:cs typeface="ＭＳ Ｐゴシック" pitchFamily="26" charset="-128"/>
              </a:rPr>
              <a:t>James Di Francesco</a:t>
            </a:r>
            <a:endParaRPr lang="en-US" sz="2500" dirty="0" smtClean="0">
              <a:solidFill>
                <a:schemeClr val="tx1"/>
              </a:solidFill>
              <a:latin typeface="Optima"/>
              <a:ea typeface="ＭＳ Ｐゴシック" pitchFamily="26" charset="-128"/>
              <a:cs typeface="ＭＳ Ｐゴシック" pitchFamily="26" charset="-128"/>
            </a:endParaRPr>
          </a:p>
          <a:p>
            <a:pPr algn="ctr"/>
            <a:r>
              <a:rPr lang="en-US" sz="2500" dirty="0" smtClean="0">
                <a:solidFill>
                  <a:schemeClr val="tx1"/>
                </a:solidFill>
                <a:latin typeface="Optima"/>
                <a:ea typeface="ＭＳ Ｐゴシック" pitchFamily="26" charset="-128"/>
                <a:cs typeface="ＭＳ Ｐゴシック" pitchFamily="26" charset="-128"/>
              </a:rPr>
              <a:t>National Research Council of Canada</a:t>
            </a:r>
          </a:p>
          <a:p>
            <a:pPr algn="ctr"/>
            <a:r>
              <a:rPr lang="en-US" sz="2500" dirty="0">
                <a:solidFill>
                  <a:schemeClr val="tx1"/>
                </a:solidFill>
                <a:latin typeface="Optima"/>
                <a:ea typeface="ＭＳ Ｐゴシック" pitchFamily="26" charset="-128"/>
                <a:cs typeface="ＭＳ Ｐゴシック" pitchFamily="26" charset="-128"/>
              </a:rPr>
              <a:t>North American ALMA Regional Center – Victoria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493920" y="4400963"/>
            <a:ext cx="8156160" cy="1036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0" tIns="45715" rIns="91430" bIns="45715" numCol="1" anchor="ctr" anchorCtr="0" compatLnSpc="1">
            <a:prstTxWarp prst="textNoShape">
              <a:avLst/>
            </a:prstTxWarp>
          </a:bodyPr>
          <a:lstStyle/>
          <a:p>
            <a:pPr algn="ctr" defTabSz="829452" eaLnBrk="0" fontAlgn="base" hangingPunct="0">
              <a:lnSpc>
                <a:spcPts val="2801"/>
              </a:lnSpc>
              <a:spcBef>
                <a:spcPct val="25000"/>
              </a:spcBef>
              <a:buSzPct val="120000"/>
              <a:defRPr/>
            </a:pPr>
            <a:r>
              <a:rPr lang="en-US" kern="0" dirty="0">
                <a:solidFill>
                  <a:srgbClr val="000066"/>
                </a:solidFill>
                <a:latin typeface="Optima"/>
                <a:ea typeface="ＭＳ Ｐゴシック" pitchFamily="26" charset="-128"/>
                <a:cs typeface="ＭＳ Ｐゴシック" pitchFamily="26" charset="-128"/>
              </a:rPr>
              <a:t>(thanks to S. Dougherty, C. Chandler, D. </a:t>
            </a:r>
            <a:r>
              <a:rPr lang="en-US" kern="0" dirty="0" err="1">
                <a:solidFill>
                  <a:srgbClr val="000066"/>
                </a:solidFill>
                <a:latin typeface="Optima"/>
                <a:ea typeface="ＭＳ Ｐゴシック" pitchFamily="26" charset="-128"/>
                <a:cs typeface="ＭＳ Ｐゴシック" pitchFamily="26" charset="-128"/>
              </a:rPr>
              <a:t>Wilner</a:t>
            </a:r>
            <a:r>
              <a:rPr lang="en-US" kern="0" dirty="0">
                <a:solidFill>
                  <a:srgbClr val="000066"/>
                </a:solidFill>
                <a:latin typeface="Optima"/>
                <a:ea typeface="ＭＳ Ｐゴシック" pitchFamily="26" charset="-128"/>
                <a:cs typeface="ＭＳ Ｐゴシック" pitchFamily="26" charset="-128"/>
              </a:rPr>
              <a:t> &amp; C. Brogan)</a:t>
            </a:r>
          </a:p>
        </p:txBody>
      </p:sp>
      <p:pic>
        <p:nvPicPr>
          <p:cNvPr id="5" name="Picture 4" descr="NRC-oval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290756" y="5895346"/>
            <a:ext cx="1105324" cy="671382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7" name="Text Box 4"/>
          <p:cNvSpPr txBox="1">
            <a:spLocks noChangeArrowheads="1"/>
          </p:cNvSpPr>
          <p:nvPr/>
        </p:nvSpPr>
        <p:spPr bwMode="auto">
          <a:xfrm>
            <a:off x="457199" y="1395358"/>
            <a:ext cx="8229601" cy="41960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91430" tIns="45715" rIns="91430" bIns="45715">
            <a:prstTxWarp prst="textNoShape">
              <a:avLst/>
            </a:prstTxWarp>
            <a:spAutoFit/>
          </a:bodyPr>
          <a:lstStyle/>
          <a:p>
            <a:pPr marL="173020" indent="-173020" eaLnBrk="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Tx/>
              <a:buChar char="•"/>
            </a:pP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tima"/>
                <a:ea typeface="Arial Unicode MS" charset="0"/>
                <a:cs typeface="Arial Unicode MS" charset="0"/>
              </a:rPr>
              <a:t>Both optical and radio astronomy techniques observe electromagnetic radiation, i.e., light, from space</a:t>
            </a:r>
          </a:p>
          <a:p>
            <a:pPr marL="173020" indent="-173020" eaLnBrk="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</a:pPr>
            <a:endParaRPr lang="en-US" sz="2000" dirty="0" smtClean="0">
              <a:solidFill>
                <a:schemeClr val="tx1">
                  <a:lumMod val="95000"/>
                  <a:lumOff val="5000"/>
                </a:schemeClr>
              </a:solidFill>
              <a:latin typeface="Optima"/>
              <a:ea typeface="Arial Unicode MS" charset="0"/>
              <a:cs typeface="Arial Unicode MS" charset="0"/>
            </a:endParaRPr>
          </a:p>
          <a:p>
            <a:pPr marL="173020" indent="-173020" eaLnBrk="0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SzPct val="75000"/>
              <a:buFontTx/>
              <a:buChar char="•"/>
            </a:pP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tima"/>
                <a:ea typeface="Arial Unicode MS" charset="0"/>
                <a:cs typeface="Arial Unicode MS" charset="0"/>
              </a:rPr>
              <a:t>Radio astronomy has a different heritage than optical astronomy though, one couched in terms of electrical engineering and cognizant of the wave-like nature of light</a:t>
            </a:r>
          </a:p>
          <a:p>
            <a:pPr marL="173020" indent="-173020" eaLnBrk="0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SzPct val="75000"/>
            </a:pPr>
            <a:endParaRPr lang="en-US" sz="2000" dirty="0" smtClean="0">
              <a:solidFill>
                <a:schemeClr val="tx1">
                  <a:lumMod val="95000"/>
                  <a:lumOff val="5000"/>
                </a:schemeClr>
              </a:solidFill>
              <a:latin typeface="Optima"/>
              <a:ea typeface="Arial Unicode MS" charset="0"/>
              <a:cs typeface="Arial Unicode MS" charset="0"/>
            </a:endParaRPr>
          </a:p>
          <a:p>
            <a:pPr marL="173020" indent="-173020" eaLnBrk="0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SzPct val="75000"/>
              <a:buFontTx/>
              <a:buChar char="•"/>
            </a:pP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tima"/>
                <a:ea typeface="Arial Unicode MS" charset="0"/>
                <a:cs typeface="Arial Unicode MS" charset="0"/>
              </a:rPr>
              <a:t>This series of four short lectures will provide viewers with a basic appreciation of:</a:t>
            </a:r>
          </a:p>
          <a:p>
            <a:pPr marL="173020" indent="-173020" eaLnBrk="0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SzPct val="75000"/>
            </a:pPr>
            <a:endParaRPr lang="en-US" sz="2000" dirty="0" smtClean="0">
              <a:solidFill>
                <a:schemeClr val="tx1">
                  <a:lumMod val="95000"/>
                  <a:lumOff val="5000"/>
                </a:schemeClr>
              </a:solidFill>
              <a:latin typeface="Optima"/>
              <a:ea typeface="Arial Unicode MS" charset="0"/>
              <a:cs typeface="Arial Unicode MS" charset="0"/>
            </a:endParaRPr>
          </a:p>
          <a:p>
            <a:pPr marL="173020" indent="-173020" eaLnBrk="0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SzPct val="75000"/>
            </a:pP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tima"/>
                <a:ea typeface="Arial Unicode MS" charset="0"/>
                <a:cs typeface="Arial Unicode MS" charset="0"/>
              </a:rPr>
              <a:t>	- the basics of radio/mm astronomy</a:t>
            </a:r>
          </a:p>
          <a:p>
            <a:pPr marL="173020" indent="-173020" eaLnBrk="0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SzPct val="75000"/>
            </a:pP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tima"/>
                <a:ea typeface="Arial Unicode MS" charset="0"/>
                <a:cs typeface="Arial Unicode MS" charset="0"/>
              </a:rPr>
              <a:t>	- concepts of aperture synthesis</a:t>
            </a:r>
          </a:p>
          <a:p>
            <a:pPr marL="173020" indent="-173020" eaLnBrk="0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SzPct val="75000"/>
            </a:pP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tima"/>
                <a:ea typeface="Arial Unicode MS" charset="0"/>
                <a:cs typeface="Arial Unicode MS" charset="0"/>
              </a:rPr>
              <a:t>	- </a:t>
            </a:r>
            <a:r>
              <a:rPr lang="en-US" sz="2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Optima"/>
                <a:ea typeface="Arial Unicode MS" charset="0"/>
                <a:cs typeface="Arial Unicode MS" charset="0"/>
              </a:rPr>
              <a:t>interferometric</a:t>
            </a: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tima"/>
                <a:ea typeface="Arial Unicode MS" charset="0"/>
                <a:cs typeface="Arial Unicode MS" charset="0"/>
              </a:rPr>
              <a:t> imaging</a:t>
            </a:r>
          </a:p>
          <a:p>
            <a:pPr marL="173020" indent="-173020" eaLnBrk="0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SzPct val="75000"/>
            </a:pP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tima"/>
                <a:ea typeface="Arial Unicode MS" charset="0"/>
                <a:cs typeface="Arial Unicode MS" charset="0"/>
              </a:rPr>
              <a:t>	- </a:t>
            </a:r>
            <a:r>
              <a:rPr lang="en-US" sz="2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Optima"/>
                <a:ea typeface="Arial Unicode MS" charset="0"/>
                <a:cs typeface="Arial Unicode MS" charset="0"/>
              </a:rPr>
              <a:t>deconvolution</a:t>
            </a: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tima"/>
                <a:ea typeface="Arial Unicode MS" charset="0"/>
                <a:cs typeface="Arial Unicode MS" charset="0"/>
              </a:rPr>
              <a:t> techniques</a:t>
            </a:r>
          </a:p>
        </p:txBody>
      </p:sp>
      <p:sp>
        <p:nvSpPr>
          <p:cNvPr id="28678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220358"/>
            <a:ext cx="8229600" cy="1143000"/>
          </a:xfrm>
          <a:noFill/>
        </p:spPr>
        <p:txBody>
          <a:bodyPr lIns="91430" tIns="45715" rIns="91430" bIns="45715" anchor="ctr">
            <a:normAutofit/>
          </a:bodyPr>
          <a:lstStyle/>
          <a:p>
            <a:pPr eaLnBrk="1" hangingPunct="1"/>
            <a:r>
              <a:rPr lang="en-US" sz="3600" dirty="0" smtClean="0">
                <a:latin typeface="Optima"/>
              </a:rPr>
              <a:t>Radio vs. Optical Astronomy</a:t>
            </a:r>
            <a:endParaRPr lang="en-US" sz="3600" dirty="0">
              <a:latin typeface="Optima"/>
            </a:endParaRPr>
          </a:p>
        </p:txBody>
      </p:sp>
      <p:pic>
        <p:nvPicPr>
          <p:cNvPr id="22" name="Picture 21" descr="alma_antennas_nrao04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7537" y="4089576"/>
            <a:ext cx="3502554" cy="23350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 _26_.jpg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589"/>
            <a:ext cx="9144000" cy="6858000"/>
          </a:xfrm>
          <a:prstGeom prst="rect">
            <a:avLst/>
          </a:prstGeom>
        </p:spPr>
      </p:pic>
      <p:sp>
        <p:nvSpPr>
          <p:cNvPr id="28678" name="Rectangle 5"/>
          <p:cNvSpPr>
            <a:spLocks noGrp="1" noChangeArrowheads="1"/>
          </p:cNvSpPr>
          <p:nvPr>
            <p:ph type="title"/>
          </p:nvPr>
        </p:nvSpPr>
        <p:spPr>
          <a:xfrm>
            <a:off x="4339849" y="0"/>
            <a:ext cx="4804151" cy="1143000"/>
          </a:xfrm>
          <a:noFill/>
        </p:spPr>
        <p:txBody>
          <a:bodyPr lIns="91430" tIns="45715" rIns="91430" bIns="45715" anchor="ctr">
            <a:normAutofit/>
          </a:bodyPr>
          <a:lstStyle/>
          <a:p>
            <a:pPr eaLnBrk="1" hangingPunct="1"/>
            <a:r>
              <a:rPr lang="en-US" sz="2800" dirty="0" smtClean="0">
                <a:solidFill>
                  <a:schemeClr val="bg1"/>
                </a:solidFill>
                <a:latin typeface="Optima"/>
              </a:rPr>
              <a:t>Next: Basic Radio/mm Astronomy</a:t>
            </a:r>
            <a:endParaRPr lang="en-US" sz="2800" dirty="0">
              <a:solidFill>
                <a:schemeClr val="bg1"/>
              </a:solidFill>
              <a:latin typeface="Optim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NAASC-NRAO-NRC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Metro.thmx</Template>
  <TotalTime>17181</TotalTime>
  <Words>143</Words>
  <Application>Microsoft Macintosh PowerPoint</Application>
  <PresentationFormat>On-screen Show (4:3)</PresentationFormat>
  <Paragraphs>17</Paragraphs>
  <Slides>3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2</vt:i4>
      </vt:variant>
      <vt:variant>
        <vt:lpstr>Slide Titles</vt:lpstr>
      </vt:variant>
      <vt:variant>
        <vt:i4>3</vt:i4>
      </vt:variant>
    </vt:vector>
  </HeadingPairs>
  <TitlesOfParts>
    <vt:vector size="5" baseType="lpstr">
      <vt:lpstr>Office Theme</vt:lpstr>
      <vt:lpstr>NAASC-NRAO-NRC</vt:lpstr>
      <vt:lpstr>A Crash Course in  Radio Astronomy and Interferometry: 0. Introduction</vt:lpstr>
      <vt:lpstr>Radio vs. Optical Astronomy</vt:lpstr>
      <vt:lpstr>Next: Basic Radio/mm Astronomy</vt:lpstr>
    </vt:vector>
  </TitlesOfParts>
  <Company>National Reseach Council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Crash Course in Submillimetre Astronomy and Interferometry</dc:title>
  <dc:creator>James Di Francesco</dc:creator>
  <cp:lastModifiedBy>James  Di Francesco</cp:lastModifiedBy>
  <cp:revision>73</cp:revision>
  <cp:lastPrinted>2012-06-07T21:29:28Z</cp:lastPrinted>
  <dcterms:created xsi:type="dcterms:W3CDTF">2012-06-07T21:27:02Z</dcterms:created>
  <dcterms:modified xsi:type="dcterms:W3CDTF">2012-06-07T21:34:36Z</dcterms:modified>
</cp:coreProperties>
</file>