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16"/>
  </p:notesMasterIdLst>
  <p:handoutMasterIdLst>
    <p:handoutMasterId r:id="rId17"/>
  </p:handoutMasterIdLst>
  <p:sldIdLst>
    <p:sldId id="257" r:id="rId4"/>
    <p:sldId id="262" r:id="rId5"/>
    <p:sldId id="260" r:id="rId6"/>
    <p:sldId id="271" r:id="rId7"/>
    <p:sldId id="272" r:id="rId8"/>
    <p:sldId id="258" r:id="rId9"/>
    <p:sldId id="273" r:id="rId10"/>
    <p:sldId id="274" r:id="rId11"/>
    <p:sldId id="280" r:id="rId12"/>
    <p:sldId id="264" r:id="rId13"/>
    <p:sldId id="266" r:id="rId14"/>
    <p:sldId id="281" r:id="rId15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8816" autoAdjust="0"/>
    <p:restoredTop sz="94659" autoAdjust="0"/>
  </p:normalViewPr>
  <p:slideViewPr>
    <p:cSldViewPr snapToGrid="0" snapToObjects="1">
      <p:cViewPr varScale="1">
        <p:scale>
          <a:sx n="55" d="100"/>
          <a:sy n="55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777948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777948"/>
            <a:ext cx="209550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nrao.edu/observing/proposal-types/timeallocation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xc.harvard.edu/" TargetMode="External"/><Relationship Id="rId2" Type="http://schemas.openxmlformats.org/officeDocument/2006/relationships/hyperlink" Target="https://science.nrao.edu/observing/proposal-types/directorsdiscretionarytim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fermi.gsfc.nasa.gov/ss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" TargetMode="External"/><Relationship Id="rId2" Type="http://schemas.openxmlformats.org/officeDocument/2006/relationships/hyperlink" Target="https://science.nrao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nrao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nrao.edu/enew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ience.nrao.edu/facilities/evla/proposing/configpropdeadl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y.nrao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opportunities/student-programs/sos" TargetMode="External"/><Relationship Id="rId2" Type="http://schemas.openxmlformats.org/officeDocument/2006/relationships/hyperlink" Target="https://my.nrao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rao.edu/libr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Proposing for VLA and VLBA Time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xfrm>
            <a:off x="457200" y="4604657"/>
            <a:ext cx="6400800" cy="8926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Lorant</a:t>
            </a:r>
            <a:r>
              <a:rPr lang="en-US" sz="2400" b="1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</a:t>
            </a:r>
            <a:r>
              <a:rPr lang="en-US" sz="2400" b="1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Sjouwerman</a:t>
            </a:r>
            <a:endParaRPr lang="en-US" sz="2400" b="1" dirty="0" smtClean="0">
              <a:latin typeface="Gill Sans MT" pitchFamily="34" charset="0"/>
              <a:ea typeface="ＭＳ Ｐゴシック" pitchFamily="17" charset="-128"/>
              <a:cs typeface="Gill Sans" pitchFamily="17" charset="0"/>
            </a:endParaRPr>
          </a:p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National Radio Astronomy Observatory, Socorro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proposal submission process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26087"/>
            <a:ext cx="8229600" cy="4525963"/>
          </a:xfrm>
        </p:spPr>
        <p:txBody>
          <a:bodyPr/>
          <a:lstStyle/>
          <a:p>
            <a:r>
              <a:rPr lang="en-US" dirty="0" smtClean="0"/>
              <a:t>Received for deadlines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Feb,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Aug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se</a:t>
            </a:r>
            <a:r>
              <a:rPr lang="en-US" dirty="0" smtClean="0"/>
              <a:t>mesters (year)B, (year+1)</a:t>
            </a:r>
            <a:r>
              <a:rPr lang="en-US" dirty="0" smtClean="0"/>
              <a:t>A</a:t>
            </a:r>
            <a:endParaRPr lang="en-US" dirty="0" smtClean="0"/>
          </a:p>
          <a:p>
            <a:r>
              <a:rPr lang="en-US" dirty="0" smtClean="0"/>
              <a:t>Classified by scientific </a:t>
            </a:r>
            <a:r>
              <a:rPr lang="en-US" dirty="0" smtClean="0"/>
              <a:t>categories</a:t>
            </a:r>
            <a:endParaRPr lang="en-US" dirty="0" smtClean="0"/>
          </a:p>
          <a:p>
            <a:r>
              <a:rPr lang="en-US" dirty="0" smtClean="0"/>
              <a:t>Sent to category’s </a:t>
            </a:r>
            <a:r>
              <a:rPr lang="en-US" dirty="0" smtClean="0"/>
              <a:t>scientific review panel and NRAO technical reviewers</a:t>
            </a:r>
            <a:endParaRPr lang="en-US" dirty="0" smtClean="0"/>
          </a:p>
          <a:p>
            <a:r>
              <a:rPr lang="en-US" dirty="0" smtClean="0"/>
              <a:t>Referees return ratings and comments</a:t>
            </a:r>
          </a:p>
          <a:p>
            <a:r>
              <a:rPr lang="en-US" dirty="0" smtClean="0"/>
              <a:t>Ratings and comments sent to Proposal Selection Committee (PSC)</a:t>
            </a:r>
          </a:p>
          <a:p>
            <a:pPr lvl="1"/>
            <a:r>
              <a:rPr lang="en-US" dirty="0" smtClean="0"/>
              <a:t>5-10 representatives of the community</a:t>
            </a:r>
          </a:p>
          <a:p>
            <a:pPr lvl="1"/>
            <a:r>
              <a:rPr lang="en-US" dirty="0" smtClean="0"/>
              <a:t>3-5 representatives of NRAO</a:t>
            </a:r>
          </a:p>
          <a:p>
            <a:r>
              <a:rPr lang="en-US" dirty="0" smtClean="0"/>
              <a:t>PSC meets </a:t>
            </a:r>
            <a:r>
              <a:rPr lang="en-US" dirty="0" smtClean="0"/>
              <a:t>around early </a:t>
            </a:r>
            <a:r>
              <a:rPr lang="en-US" dirty="0" smtClean="0"/>
              <a:t>April and </a:t>
            </a:r>
            <a:r>
              <a:rPr lang="en-US" dirty="0" smtClean="0"/>
              <a:t>October</a:t>
            </a:r>
            <a:endParaRPr lang="en-US" dirty="0" smtClean="0"/>
          </a:p>
          <a:p>
            <a:r>
              <a:rPr lang="en-US" dirty="0" smtClean="0"/>
              <a:t>PSC results emailed to proposers </a:t>
            </a:r>
            <a:r>
              <a:rPr lang="en-US" dirty="0" smtClean="0"/>
              <a:t>around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June</a:t>
            </a:r>
            <a:r>
              <a:rPr lang="en-US" dirty="0" smtClean="0"/>
              <a:t> and1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December</a:t>
            </a:r>
          </a:p>
          <a:p>
            <a:r>
              <a:rPr lang="en-US" dirty="0" smtClean="0"/>
              <a:t>Approved projects will appear in the Observation Preparation Tool</a:t>
            </a:r>
            <a:endParaRPr lang="en-US" dirty="0" smtClean="0"/>
          </a:p>
          <a:p>
            <a:r>
              <a:rPr lang="en-US" dirty="0" smtClean="0"/>
              <a:t>Details at </a:t>
            </a:r>
            <a:r>
              <a:rPr lang="en-US" dirty="0" smtClean="0">
                <a:hlinkClick r:id="rId2"/>
              </a:rPr>
              <a:t>https://science.nrao.edu/observing/proposal-types/timeallocation</a:t>
            </a: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10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Proposal Types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06821"/>
            <a:ext cx="8479767" cy="4862446"/>
          </a:xfrm>
        </p:spPr>
        <p:txBody>
          <a:bodyPr/>
          <a:lstStyle/>
          <a:p>
            <a:r>
              <a:rPr lang="en-US" dirty="0" smtClean="0"/>
              <a:t>VLA/VLBA </a:t>
            </a:r>
            <a:r>
              <a:rPr lang="en-US" dirty="0" smtClean="0"/>
              <a:t>Director's Discretionary </a:t>
            </a:r>
            <a:r>
              <a:rPr lang="en-US" dirty="0" smtClean="0"/>
              <a:t>Time (a.k.a. </a:t>
            </a:r>
            <a:r>
              <a:rPr lang="en-US" dirty="0" smtClean="0"/>
              <a:t>rapid response science)</a:t>
            </a:r>
            <a:endParaRPr lang="en-US" dirty="0" smtClean="0"/>
          </a:p>
          <a:p>
            <a:pPr lvl="1"/>
            <a:r>
              <a:rPr lang="en-US" dirty="0" smtClean="0"/>
              <a:t>Exploratory or filler:</a:t>
            </a:r>
            <a:r>
              <a:rPr lang="en-US" dirty="0" smtClean="0"/>
              <a:t> e</a:t>
            </a:r>
            <a:r>
              <a:rPr lang="en-US" dirty="0" smtClean="0"/>
              <a:t>.g., </a:t>
            </a:r>
            <a:r>
              <a:rPr lang="en-US" dirty="0" smtClean="0"/>
              <a:t>quick follow-up of recent discovery</a:t>
            </a:r>
          </a:p>
          <a:p>
            <a:pPr lvl="1"/>
            <a:r>
              <a:rPr lang="en-US" dirty="0" smtClean="0"/>
              <a:t>Target of opportunity: </a:t>
            </a:r>
            <a:r>
              <a:rPr lang="en-US" dirty="0" smtClean="0"/>
              <a:t> e.g., </a:t>
            </a:r>
            <a:r>
              <a:rPr lang="en-US" dirty="0" smtClean="0"/>
              <a:t>unpredicted phenomenon</a:t>
            </a:r>
          </a:p>
          <a:p>
            <a:pPr lvl="1"/>
            <a:r>
              <a:rPr lang="en-US" dirty="0" smtClean="0">
                <a:hlinkClick r:id="rId2"/>
              </a:rPr>
              <a:t>https://science.nrao.edu/observing/proposal-types/directorsdiscretionarytime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 smtClean="0"/>
              <a:t> for a missed deadline</a:t>
            </a:r>
            <a:endParaRPr lang="en-US" dirty="0" smtClean="0"/>
          </a:p>
          <a:p>
            <a:r>
              <a:rPr lang="en-US" dirty="0" smtClean="0"/>
              <a:t>Joint proposal </a:t>
            </a:r>
            <a:r>
              <a:rPr lang="en-US" dirty="0" smtClean="0"/>
              <a:t>routes, not through PST</a:t>
            </a:r>
            <a:endParaRPr lang="en-US" dirty="0" smtClean="0"/>
          </a:p>
          <a:p>
            <a:pPr lvl="1"/>
            <a:r>
              <a:rPr lang="en-US" dirty="0" smtClean="0"/>
              <a:t>Chandra/VLA/VLBA 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http://cxc.harvard.edu</a:t>
            </a:r>
            <a:endParaRPr lang="en-US" dirty="0" smtClean="0"/>
          </a:p>
          <a:p>
            <a:pPr lvl="1"/>
            <a:r>
              <a:rPr lang="en-US" dirty="0" smtClean="0"/>
              <a:t>Fermi/VLA/VLBA 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http://fermi.gsfc.nasa.gov/ssc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 descr="glast_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758" y="3434687"/>
            <a:ext cx="1470042" cy="1960056"/>
          </a:xfrm>
          <a:prstGeom prst="rect">
            <a:avLst/>
          </a:prstGeom>
        </p:spPr>
      </p:pic>
      <p:pic>
        <p:nvPicPr>
          <p:cNvPr id="11" name="Picture 10" descr="chandra_gcenter_300dp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75" y="3434686"/>
            <a:ext cx="1969709" cy="152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5337" y="495673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Chandra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6243" y="5394743"/>
            <a:ext cx="66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Fermi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useful web pages for help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26087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 NRAO</a:t>
            </a:r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https://science.nrao.edu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Specific NRAO instrument</a:t>
            </a:r>
          </a:p>
          <a:p>
            <a:pPr algn="ctr">
              <a:buNone/>
            </a:pPr>
            <a:r>
              <a:rPr lang="en-US" sz="2800" dirty="0" smtClean="0">
                <a:hlinkClick r:id="rId3"/>
              </a:rPr>
              <a:t>https://science.nrao.edu/facilities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Helpdesk</a:t>
            </a:r>
          </a:p>
          <a:p>
            <a:pPr algn="ctr">
              <a:buNone/>
            </a:pPr>
            <a:r>
              <a:rPr lang="en-US" sz="2800" dirty="0" smtClean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help.nrao.edu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(Google, etc)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LAWye1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1011863"/>
            <a:ext cx="3104663" cy="2067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8229601" cy="4365171"/>
          </a:xfrm>
        </p:spPr>
        <p:txBody>
          <a:bodyPr/>
          <a:lstStyle/>
          <a:p>
            <a:r>
              <a:rPr lang="en-US" dirty="0" smtClean="0"/>
              <a:t>Proposal writing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Generic</a:t>
            </a:r>
          </a:p>
          <a:p>
            <a:pPr lvl="2"/>
            <a:r>
              <a:rPr lang="en-US" dirty="0" smtClean="0"/>
              <a:t>Science goal</a:t>
            </a:r>
          </a:p>
          <a:p>
            <a:pPr lvl="2"/>
            <a:r>
              <a:rPr lang="en-US" dirty="0" smtClean="0"/>
              <a:t>Requirements</a:t>
            </a:r>
            <a:endParaRPr lang="en-US" dirty="0" smtClean="0"/>
          </a:p>
          <a:p>
            <a:pPr lvl="2"/>
            <a:r>
              <a:rPr lang="en-US" dirty="0" smtClean="0"/>
              <a:t>Other considerations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VLA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VLBA </a:t>
            </a:r>
            <a:r>
              <a:rPr lang="en-US" dirty="0" smtClean="0"/>
              <a:t>(and GBT)</a:t>
            </a:r>
          </a:p>
          <a:p>
            <a:pPr lvl="2"/>
            <a:r>
              <a:rPr lang="en-US" dirty="0" smtClean="0"/>
              <a:t>NRAO call for proposals</a:t>
            </a:r>
            <a:endParaRPr lang="en-US" dirty="0" smtClean="0"/>
          </a:p>
          <a:p>
            <a:pPr lvl="2"/>
            <a:r>
              <a:rPr lang="en-US" dirty="0" smtClean="0"/>
              <a:t>VLA configurations and VL(B)A dynamic scheduling</a:t>
            </a:r>
            <a:endParaRPr lang="en-US" dirty="0" smtClean="0"/>
          </a:p>
          <a:p>
            <a:pPr lvl="2"/>
            <a:r>
              <a:rPr lang="en-US" dirty="0" smtClean="0"/>
              <a:t>Proposal Submission Tool (PST)</a:t>
            </a:r>
          </a:p>
          <a:p>
            <a:pPr lvl="2"/>
            <a:r>
              <a:rPr lang="en-US" dirty="0" smtClean="0"/>
              <a:t>Regular proposal submission process</a:t>
            </a:r>
          </a:p>
          <a:p>
            <a:pPr lvl="2"/>
            <a:r>
              <a:rPr lang="en-US" dirty="0" smtClean="0"/>
              <a:t>Other </a:t>
            </a:r>
            <a:r>
              <a:rPr lang="en-US" dirty="0" smtClean="0"/>
              <a:t>Proposal Types and </a:t>
            </a:r>
            <a:r>
              <a:rPr lang="en-US" dirty="0" smtClean="0"/>
              <a:t>Routes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4391" y="673309"/>
            <a:ext cx="1421013" cy="396562"/>
          </a:xfrm>
        </p:spPr>
        <p:txBody>
          <a:bodyPr/>
          <a:lstStyle/>
          <a:p>
            <a:pPr algn="ctr">
              <a:buNone/>
            </a:pPr>
            <a:r>
              <a:rPr lang="en-US" sz="1600" dirty="0" smtClean="0">
                <a:solidFill>
                  <a:srgbClr val="3366FF"/>
                </a:solidFill>
              </a:rPr>
              <a:t>NRAO VLA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VLBA1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79" y="975431"/>
            <a:ext cx="2250886" cy="2112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772" y="673309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NRAO  VLBA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6905" cy="530524"/>
          </a:xfrm>
        </p:spPr>
        <p:txBody>
          <a:bodyPr/>
          <a:lstStyle/>
          <a:p>
            <a:r>
              <a:rPr lang="en-US" dirty="0" smtClean="0"/>
              <a:t>Generic: science goal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9" y="1054608"/>
            <a:ext cx="8229601" cy="4399708"/>
          </a:xfrm>
        </p:spPr>
        <p:txBody>
          <a:bodyPr/>
          <a:lstStyle/>
          <a:p>
            <a:r>
              <a:rPr lang="en-US" dirty="0" smtClean="0"/>
              <a:t>Start with a scientific idea and target list</a:t>
            </a:r>
          </a:p>
          <a:p>
            <a:r>
              <a:rPr lang="en-US" dirty="0" smtClean="0"/>
              <a:t>Draft a scientific </a:t>
            </a:r>
            <a:r>
              <a:rPr lang="en-US" dirty="0" smtClean="0"/>
              <a:t>justification: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</a:t>
            </a: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Write to </a:t>
            </a:r>
            <a:r>
              <a:rPr lang="en-US" dirty="0" err="1" smtClean="0"/>
              <a:t>astrophysically</a:t>
            </a:r>
            <a:r>
              <a:rPr lang="en-US" dirty="0" smtClean="0"/>
              <a:t>-literate but non-expert reviewers</a:t>
            </a:r>
          </a:p>
          <a:p>
            <a:pPr lvl="1"/>
            <a:r>
              <a:rPr lang="en-US" dirty="0" smtClean="0"/>
              <a:t>Give science context and motivation</a:t>
            </a:r>
          </a:p>
          <a:p>
            <a:pPr lvl="1"/>
            <a:r>
              <a:rPr lang="en-US" dirty="0" smtClean="0"/>
              <a:t>Pose specific science questions</a:t>
            </a:r>
          </a:p>
          <a:p>
            <a:pPr lvl="1"/>
            <a:r>
              <a:rPr lang="en-US" dirty="0" smtClean="0"/>
              <a:t>State specific science goals</a:t>
            </a:r>
          </a:p>
          <a:p>
            <a:pPr lvl="1"/>
            <a:r>
              <a:rPr lang="en-US" dirty="0" smtClean="0"/>
              <a:t>Describe target selection criteria</a:t>
            </a:r>
          </a:p>
          <a:p>
            <a:pPr lvl="1"/>
            <a:r>
              <a:rPr lang="en-US" dirty="0" smtClean="0"/>
              <a:t>Say how the proposed observations will … </a:t>
            </a:r>
          </a:p>
          <a:p>
            <a:pPr lvl="2"/>
            <a:r>
              <a:rPr lang="en-US" dirty="0" smtClean="0"/>
              <a:t>Answer the science questions</a:t>
            </a:r>
          </a:p>
          <a:p>
            <a:pPr lvl="2"/>
            <a:r>
              <a:rPr lang="en-US" dirty="0" smtClean="0"/>
              <a:t>Achieve the science goals</a:t>
            </a:r>
          </a:p>
          <a:p>
            <a:pPr lvl="1"/>
            <a:r>
              <a:rPr lang="en-US" dirty="0" smtClean="0"/>
              <a:t>Be quantitative !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3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6905" cy="530524"/>
          </a:xfrm>
        </p:spPr>
        <p:txBody>
          <a:bodyPr/>
          <a:lstStyle/>
          <a:p>
            <a:r>
              <a:rPr lang="en-US" dirty="0" smtClean="0"/>
              <a:t>Generic: requirements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8" y="1054608"/>
            <a:ext cx="8229602" cy="4399708"/>
          </a:xfrm>
        </p:spPr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a </a:t>
            </a:r>
            <a:r>
              <a:rPr lang="en-US" dirty="0" smtClean="0"/>
              <a:t>technical</a:t>
            </a:r>
            <a:r>
              <a:rPr lang="en-US" dirty="0" smtClean="0"/>
              <a:t> justification: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ngular resolution (longest projected baseline required)</a:t>
            </a:r>
            <a:endParaRPr lang="en-US" dirty="0" smtClean="0"/>
          </a:p>
          <a:p>
            <a:pPr lvl="1"/>
            <a:r>
              <a:rPr lang="en-US" dirty="0" smtClean="0"/>
              <a:t>Largest angular scale (shortest projected baseline required)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redshifted</a:t>
            </a:r>
            <a:r>
              <a:rPr lang="en-US" dirty="0" smtClean="0"/>
              <a:t>) </a:t>
            </a:r>
            <a:r>
              <a:rPr lang="en-US" dirty="0" smtClean="0"/>
              <a:t>Observing frequency, Stokes parameters (polarization)</a:t>
            </a:r>
            <a:endParaRPr lang="en-US" dirty="0" smtClean="0"/>
          </a:p>
          <a:p>
            <a:pPr lvl="1"/>
            <a:r>
              <a:rPr lang="en-US" dirty="0" smtClean="0"/>
              <a:t>Spectral resolution and bandwidth coverage, e.g., line-of-sight velocity</a:t>
            </a:r>
            <a:endParaRPr lang="en-US" dirty="0" smtClean="0"/>
          </a:p>
          <a:p>
            <a:pPr lvl="1"/>
            <a:r>
              <a:rPr lang="en-US" dirty="0" smtClean="0"/>
              <a:t>Elevation limits and snapshot or full </a:t>
            </a:r>
            <a:r>
              <a:rPr lang="en-US" i="1" dirty="0" err="1" smtClean="0"/>
              <a:t>uv</a:t>
            </a:r>
            <a:r>
              <a:rPr lang="en-US" dirty="0" smtClean="0"/>
              <a:t>-coverage</a:t>
            </a:r>
            <a:endParaRPr lang="en-US" dirty="0" smtClean="0"/>
          </a:p>
          <a:p>
            <a:pPr lvl="1"/>
            <a:r>
              <a:rPr lang="en-US" dirty="0" smtClean="0"/>
              <a:t>Sensitivity: use (online) sensitivity calculators!</a:t>
            </a:r>
            <a:endParaRPr lang="en-US" dirty="0" smtClean="0"/>
          </a:p>
          <a:p>
            <a:pPr lvl="2"/>
            <a:r>
              <a:rPr lang="en-US" dirty="0" smtClean="0"/>
              <a:t>In the image (</a:t>
            </a:r>
            <a:r>
              <a:rPr lang="en-US" dirty="0" smtClean="0"/>
              <a:t>dynamic range and signal to noise ratio </a:t>
            </a:r>
            <a:r>
              <a:rPr lang="en-US" dirty="0" smtClean="0"/>
              <a:t>on target)</a:t>
            </a:r>
          </a:p>
          <a:p>
            <a:pPr lvl="2"/>
            <a:r>
              <a:rPr lang="en-US" dirty="0" smtClean="0"/>
              <a:t>On a baseline (for calibration, self-calibration)</a:t>
            </a:r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 smtClean="0"/>
              <a:t>quantitative ! </a:t>
            </a:r>
            <a:endParaRPr lang="en-US" dirty="0" smtClean="0"/>
          </a:p>
          <a:p>
            <a:pPr lvl="1"/>
            <a:r>
              <a:rPr lang="en-US" dirty="0" smtClean="0"/>
              <a:t>Flexibility, or what are the possible trade-offs?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Check the </a:t>
            </a:r>
            <a:r>
              <a:rPr lang="en-US" dirty="0" smtClean="0">
                <a:solidFill>
                  <a:srgbClr val="FF0000"/>
                </a:solidFill>
              </a:rPr>
              <a:t>archives</a:t>
            </a:r>
            <a:r>
              <a:rPr lang="en-US" dirty="0" smtClean="0"/>
              <a:t> for existing data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530524"/>
          </a:xfrm>
        </p:spPr>
        <p:txBody>
          <a:bodyPr/>
          <a:lstStyle/>
          <a:p>
            <a:r>
              <a:rPr lang="en-US" dirty="0" smtClean="0"/>
              <a:t>Generic: other considerations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9" y="1054607"/>
            <a:ext cx="8229601" cy="4780135"/>
          </a:xfrm>
        </p:spPr>
        <p:txBody>
          <a:bodyPr/>
          <a:lstStyle/>
          <a:p>
            <a:r>
              <a:rPr lang="en-US" dirty="0" smtClean="0"/>
              <a:t>Enough field of view?</a:t>
            </a:r>
          </a:p>
          <a:p>
            <a:pPr lvl="1"/>
            <a:r>
              <a:rPr lang="en-US" dirty="0" smtClean="0"/>
              <a:t>Primary beam attenuation; single field or mosaic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Time and bandwidth smearing affect sources at the edge of the field</a:t>
            </a:r>
          </a:p>
          <a:p>
            <a:r>
              <a:rPr lang="en-US" dirty="0" smtClean="0"/>
              <a:t>Nearby calibrators?</a:t>
            </a:r>
          </a:p>
          <a:p>
            <a:pPr lvl="1"/>
            <a:r>
              <a:rPr lang="en-US" dirty="0" smtClean="0"/>
              <a:t>Need to find better ones, are there other lists to be used?</a:t>
            </a:r>
            <a:endParaRPr lang="en-US" dirty="0" smtClean="0"/>
          </a:p>
          <a:p>
            <a:r>
              <a:rPr lang="en-US" dirty="0" smtClean="0"/>
              <a:t>Optimal timeframes?</a:t>
            </a:r>
            <a:endParaRPr lang="en-US" dirty="0" smtClean="0"/>
          </a:p>
          <a:p>
            <a:pPr lvl="1"/>
            <a:r>
              <a:rPr lang="en-US" dirty="0" smtClean="0"/>
              <a:t>Time of day (night versus day observing, maintenance/RFI)</a:t>
            </a:r>
          </a:p>
          <a:p>
            <a:pPr lvl="1"/>
            <a:r>
              <a:rPr lang="en-US" dirty="0" smtClean="0"/>
              <a:t>Season (summer, winter)</a:t>
            </a:r>
          </a:p>
          <a:p>
            <a:pPr lvl="1"/>
            <a:r>
              <a:rPr lang="en-US" dirty="0" smtClean="0"/>
              <a:t>Is the required configuration observing mode offered for this cycle?</a:t>
            </a:r>
            <a:endParaRPr lang="en-US" dirty="0" smtClean="0"/>
          </a:p>
          <a:p>
            <a:pPr lvl="1"/>
            <a:r>
              <a:rPr lang="en-US" dirty="0" smtClean="0"/>
              <a:t>Solar activity, planet positions, other..</a:t>
            </a:r>
          </a:p>
          <a:p>
            <a:r>
              <a:rPr lang="en-US" dirty="0" smtClean="0"/>
              <a:t>Data reduction plan for large data sets</a:t>
            </a:r>
          </a:p>
          <a:p>
            <a:r>
              <a:rPr lang="en-US" dirty="0" smtClean="0"/>
              <a:t>Cover sheets: </a:t>
            </a:r>
          </a:p>
          <a:p>
            <a:pPr lvl="1"/>
            <a:r>
              <a:rPr lang="en-US" dirty="0" smtClean="0"/>
              <a:t>Consult collaborators, abstract, student support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VL(B)A (and GBT): Call for </a:t>
            </a:r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39181"/>
            <a:ext cx="8229600" cy="4830298"/>
          </a:xfrm>
        </p:spPr>
        <p:txBody>
          <a:bodyPr/>
          <a:lstStyle/>
          <a:p>
            <a:r>
              <a:rPr lang="en-US" dirty="0" smtClean="0"/>
              <a:t>See NRAO Call for Proposals at </a:t>
            </a:r>
            <a:r>
              <a:rPr lang="en-US" dirty="0" smtClean="0">
                <a:hlinkClick r:id="rId2"/>
              </a:rPr>
              <a:t>https://science.nrao.edu/enews</a:t>
            </a:r>
            <a:endParaRPr lang="en-US" dirty="0" smtClean="0"/>
          </a:p>
          <a:p>
            <a:pPr lvl="1"/>
            <a:r>
              <a:rPr lang="en-US" dirty="0" smtClean="0"/>
              <a:t>Proposal deadlines at  5pm Eastern Time on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February, for observing during about July through December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of August </a:t>
            </a:r>
            <a:r>
              <a:rPr lang="en-US" dirty="0" smtClean="0"/>
              <a:t>, for observing during about January through June</a:t>
            </a:r>
            <a:endParaRPr lang="en-US" dirty="0" smtClean="0"/>
          </a:p>
          <a:p>
            <a:pPr lvl="1"/>
            <a:r>
              <a:rPr lang="en-US" dirty="0" smtClean="0"/>
              <a:t>Call for proposals issued about 3-4 weeks before each deadline</a:t>
            </a:r>
          </a:p>
          <a:p>
            <a:pPr lvl="2"/>
            <a:r>
              <a:rPr lang="en-US" dirty="0" smtClean="0"/>
              <a:t>Occasional out-of-cycle calls for special opportunities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Everyone </a:t>
            </a:r>
            <a:r>
              <a:rPr lang="en-US" dirty="0" smtClean="0"/>
              <a:t>can apply for NRAO time (“open skies” policy)</a:t>
            </a:r>
          </a:p>
          <a:p>
            <a:pPr lvl="1"/>
            <a:r>
              <a:rPr lang="en-US" dirty="0" smtClean="0"/>
              <a:t>If you are interested in applying for time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call for proposals! </a:t>
            </a:r>
          </a:p>
          <a:p>
            <a:pPr lvl="3"/>
            <a:r>
              <a:rPr lang="en-US" dirty="0" smtClean="0"/>
              <a:t>It c</a:t>
            </a:r>
            <a:r>
              <a:rPr lang="en-US" dirty="0" smtClean="0"/>
              <a:t>ontains the latest updates; things </a:t>
            </a:r>
            <a:r>
              <a:rPr lang="en-US" i="1" dirty="0" smtClean="0"/>
              <a:t>do</a:t>
            </a:r>
            <a:r>
              <a:rPr lang="en-US" dirty="0" smtClean="0"/>
              <a:t> change</a:t>
            </a:r>
          </a:p>
          <a:p>
            <a:pPr lvl="3"/>
            <a:r>
              <a:rPr lang="en-US" dirty="0" smtClean="0"/>
              <a:t>Planned capabilities offered</a:t>
            </a:r>
            <a:endParaRPr lang="en-US" dirty="0" smtClean="0"/>
          </a:p>
          <a:p>
            <a:pPr lvl="3"/>
            <a:r>
              <a:rPr lang="en-US" dirty="0" smtClean="0"/>
              <a:t>Special opportunities offered</a:t>
            </a:r>
          </a:p>
          <a:p>
            <a:pPr lvl="1"/>
            <a:r>
              <a:rPr lang="en-US" dirty="0" smtClean="0"/>
              <a:t>Start as early as possible; you are competing for time</a:t>
            </a: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6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5686" y="274638"/>
            <a:ext cx="8828313" cy="1143000"/>
          </a:xfrm>
        </p:spPr>
        <p:txBody>
          <a:bodyPr/>
          <a:lstStyle/>
          <a:p>
            <a:r>
              <a:rPr lang="en-US" dirty="0" smtClean="0"/>
              <a:t>VLA Configuration and dynamic scheduling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39181"/>
            <a:ext cx="8229600" cy="4525963"/>
          </a:xfrm>
        </p:spPr>
        <p:txBody>
          <a:bodyPr/>
          <a:lstStyle/>
          <a:p>
            <a:r>
              <a:rPr lang="en-US" dirty="0" smtClean="0"/>
              <a:t>Upcoming VLA configurations at                        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https://science.nrao.edu/facilities/evla/proposing/configpropdeadlines</a:t>
            </a:r>
            <a:endParaRPr lang="en-US" dirty="0" smtClean="0"/>
          </a:p>
          <a:p>
            <a:pPr lvl="1"/>
            <a:r>
              <a:rPr lang="en-US" dirty="0" smtClean="0"/>
              <a:t>This1</a:t>
            </a:r>
            <a:r>
              <a:rPr lang="en-US" baseline="30000" dirty="0" smtClean="0"/>
              <a:t>st</a:t>
            </a:r>
            <a:r>
              <a:rPr lang="en-US" dirty="0" smtClean="0"/>
              <a:t> of August:  D, </a:t>
            </a:r>
            <a:r>
              <a:rPr lang="en-US" dirty="0" err="1" smtClean="0"/>
              <a:t>DnC</a:t>
            </a:r>
            <a:r>
              <a:rPr lang="en-US" dirty="0" smtClean="0"/>
              <a:t>, C (smaller configurations, up to 1 or 3 km)</a:t>
            </a:r>
          </a:p>
          <a:p>
            <a:pPr lvl="1"/>
            <a:r>
              <a:rPr lang="en-US" dirty="0" smtClean="0"/>
              <a:t>12A and 12B:</a:t>
            </a:r>
          </a:p>
          <a:p>
            <a:pPr lvl="2"/>
            <a:r>
              <a:rPr lang="en-US" dirty="0" smtClean="0"/>
              <a:t>13A daytime:</a:t>
            </a:r>
          </a:p>
          <a:p>
            <a:pPr lvl="2">
              <a:buNone/>
            </a:pPr>
            <a:r>
              <a:rPr lang="en-US" dirty="0" smtClean="0"/>
              <a:t>    late LST (R.A.)</a:t>
            </a:r>
          </a:p>
          <a:p>
            <a:r>
              <a:rPr lang="en-US" dirty="0" smtClean="0"/>
              <a:t>Both VLA and VLBA use                                                                                   dynamic scheduling</a:t>
            </a:r>
          </a:p>
          <a:p>
            <a:pPr lvl="1"/>
            <a:r>
              <a:rPr lang="en-US" dirty="0" smtClean="0"/>
              <a:t>Range of starting times</a:t>
            </a:r>
          </a:p>
          <a:p>
            <a:pPr lvl="1"/>
            <a:r>
              <a:rPr lang="en-US" dirty="0" smtClean="0"/>
              <a:t>Calibration and overhead included in your scheduling blocks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Include calibration and overhead </a:t>
            </a:r>
            <a:r>
              <a:rPr lang="en-US" dirty="0" smtClean="0"/>
              <a:t>in the observing time request</a:t>
            </a:r>
          </a:p>
          <a:p>
            <a:pPr lvl="2"/>
            <a:r>
              <a:rPr lang="en-US" dirty="0" smtClean="0"/>
              <a:t>Depending on the science this can be anywhere from 20 to &gt;50%</a:t>
            </a:r>
          </a:p>
          <a:p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7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  <p:pic>
        <p:nvPicPr>
          <p:cNvPr id="6" name="Picture 5" descr="2012aVLA-Bconf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34" y="2430556"/>
            <a:ext cx="2193266" cy="1679763"/>
          </a:xfrm>
          <a:prstGeom prst="rect">
            <a:avLst/>
          </a:prstGeom>
        </p:spPr>
      </p:pic>
      <p:pic>
        <p:nvPicPr>
          <p:cNvPr id="7" name="Picture 6" descr="2012aVLA-Bconf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85" y="2494481"/>
            <a:ext cx="2193266" cy="155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Submission Tool (PST)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39181"/>
            <a:ext cx="8229600" cy="4525963"/>
          </a:xfrm>
        </p:spPr>
        <p:txBody>
          <a:bodyPr/>
          <a:lstStyle/>
          <a:p>
            <a:r>
              <a:rPr lang="en-US" dirty="0" smtClean="0"/>
              <a:t>Prepare a PDF file using any editor </a:t>
            </a:r>
            <a:r>
              <a:rPr lang="en-US" dirty="0" smtClean="0"/>
              <a:t>to </a:t>
            </a:r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The scientific </a:t>
            </a:r>
            <a:r>
              <a:rPr lang="en-US" dirty="0" smtClean="0"/>
              <a:t>and technical justification </a:t>
            </a:r>
            <a:r>
              <a:rPr lang="en-US" dirty="0" smtClean="0"/>
              <a:t>(i.e., </a:t>
            </a:r>
            <a:r>
              <a:rPr lang="en-US" dirty="0" smtClean="0">
                <a:solidFill>
                  <a:srgbClr val="FF0000"/>
                </a:solidFill>
              </a:rPr>
              <a:t>what, </a:t>
            </a:r>
            <a:r>
              <a:rPr lang="en-US" dirty="0" smtClean="0">
                <a:solidFill>
                  <a:srgbClr val="FF0000"/>
                </a:solidFill>
              </a:rPr>
              <a:t>why and how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The combined </a:t>
            </a:r>
            <a:r>
              <a:rPr lang="en-US" dirty="0" smtClean="0"/>
              <a:t>PDF file should meet the requirements:</a:t>
            </a:r>
          </a:p>
          <a:p>
            <a:pPr lvl="2"/>
            <a:r>
              <a:rPr lang="en-US" dirty="0" smtClean="0"/>
              <a:t>Content, minimum font size, maximum number of pages</a:t>
            </a:r>
          </a:p>
          <a:p>
            <a:pPr lvl="3"/>
            <a:r>
              <a:rPr lang="en-US" sz="1600" dirty="0" smtClean="0"/>
              <a:t>Up to  4 </a:t>
            </a:r>
            <a:r>
              <a:rPr lang="en-US" sz="1600" dirty="0" smtClean="0"/>
              <a:t>pages for a regular proposal (total, including figures, etc.)</a:t>
            </a:r>
          </a:p>
          <a:p>
            <a:pPr lvl="3"/>
            <a:r>
              <a:rPr lang="en-US" sz="1600" dirty="0" smtClean="0"/>
              <a:t>Up to10 </a:t>
            </a:r>
            <a:r>
              <a:rPr lang="en-US" sz="1600" dirty="0" smtClean="0"/>
              <a:t>pages for a large proposal (~200 or more NRAO hours)</a:t>
            </a:r>
          </a:p>
          <a:p>
            <a:r>
              <a:rPr lang="en-US" dirty="0" smtClean="0"/>
              <a:t>Access the NRAO </a:t>
            </a:r>
            <a:r>
              <a:rPr lang="en-US" dirty="0" smtClean="0"/>
              <a:t>PST at </a:t>
            </a:r>
            <a:r>
              <a:rPr lang="en-US" dirty="0" smtClean="0">
                <a:hlinkClick r:id="rId2"/>
              </a:rPr>
              <a:t>https://my.nrao.edu</a:t>
            </a:r>
            <a:endParaRPr lang="en-US" dirty="0" smtClean="0"/>
          </a:p>
          <a:p>
            <a:pPr lvl="1"/>
            <a:r>
              <a:rPr lang="en-US" dirty="0" smtClean="0"/>
              <a:t>Register and invite co-authors to register (required!)</a:t>
            </a:r>
            <a:endParaRPr lang="en-US" dirty="0" smtClean="0"/>
          </a:p>
          <a:p>
            <a:pPr lvl="1"/>
            <a:r>
              <a:rPr lang="en-US" dirty="0" smtClean="0"/>
              <a:t>Select</a:t>
            </a:r>
            <a:r>
              <a:rPr lang="en-US" dirty="0" smtClean="0"/>
              <a:t> </a:t>
            </a:r>
            <a:r>
              <a:rPr lang="en-US" dirty="0" smtClean="0"/>
              <a:t>VLA, VLBA, GBT </a:t>
            </a:r>
            <a:r>
              <a:rPr lang="en-US" dirty="0" smtClean="0"/>
              <a:t>(and further select </a:t>
            </a:r>
            <a:r>
              <a:rPr lang="en-US" dirty="0" smtClean="0"/>
              <a:t>any joint </a:t>
            </a:r>
            <a:r>
              <a:rPr lang="en-US" dirty="0" smtClean="0"/>
              <a:t>combination)</a:t>
            </a:r>
          </a:p>
          <a:p>
            <a:pPr lvl="1"/>
            <a:r>
              <a:rPr lang="en-US" dirty="0" smtClean="0"/>
              <a:t>Fill out the cover sheets and abstract, and attach the PDF file</a:t>
            </a:r>
            <a:endParaRPr lang="en-US" dirty="0" smtClean="0"/>
          </a:p>
          <a:p>
            <a:r>
              <a:rPr lang="en-US" dirty="0" smtClean="0"/>
              <a:t>Numbers (etc.) in cover and justification text should </a:t>
            </a:r>
            <a:r>
              <a:rPr lang="en-US" dirty="0" smtClean="0">
                <a:solidFill>
                  <a:srgbClr val="FF0000"/>
                </a:solidFill>
              </a:rPr>
              <a:t>match!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Inclusion of a NRAO </a:t>
            </a:r>
            <a:r>
              <a:rPr lang="en-US" dirty="0" smtClean="0"/>
              <a:t>staff co-author </a:t>
            </a:r>
            <a:r>
              <a:rPr lang="en-US" dirty="0" smtClean="0"/>
              <a:t>is optional but may be useful</a:t>
            </a:r>
          </a:p>
          <a:p>
            <a:r>
              <a:rPr lang="en-US" dirty="0" smtClean="0"/>
              <a:t>Single submission, no updated submissions without canceling first!</a:t>
            </a: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VLA/VLBA </a:t>
            </a:r>
            <a:r>
              <a:rPr lang="en-US" dirty="0" smtClean="0"/>
              <a:t>Proposals and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73711"/>
            <a:ext cx="8229601" cy="4687664"/>
          </a:xfrm>
        </p:spPr>
        <p:txBody>
          <a:bodyPr/>
          <a:lstStyle/>
          <a:p>
            <a:r>
              <a:rPr lang="en-US" dirty="0" smtClean="0"/>
              <a:t>Consider submitting a deadline early</a:t>
            </a:r>
          </a:p>
          <a:p>
            <a:pPr lvl="1"/>
            <a:r>
              <a:rPr lang="en-US" dirty="0" smtClean="0"/>
              <a:t>Use referee feedback to prepare, re-submit improved proposal</a:t>
            </a:r>
          </a:p>
          <a:p>
            <a:r>
              <a:rPr lang="en-US" dirty="0" smtClean="0"/>
              <a:t>Are </a:t>
            </a:r>
            <a:r>
              <a:rPr lang="en-US" dirty="0" smtClean="0"/>
              <a:t>the proposed </a:t>
            </a:r>
            <a:r>
              <a:rPr lang="en-US" dirty="0" smtClean="0"/>
              <a:t>observations for </a:t>
            </a:r>
            <a:r>
              <a:rPr lang="en-US" dirty="0" smtClean="0"/>
              <a:t>a </a:t>
            </a:r>
            <a:r>
              <a:rPr lang="en-US" dirty="0" smtClean="0"/>
              <a:t>thesis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yes, amend your user profile at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my.nrao.edu</a:t>
            </a:r>
            <a:endParaRPr lang="en-US" dirty="0" smtClean="0"/>
          </a:p>
          <a:p>
            <a:pPr lvl="2"/>
            <a:r>
              <a:rPr lang="en-US" dirty="0" smtClean="0"/>
              <a:t>Add </a:t>
            </a:r>
            <a:r>
              <a:rPr lang="en-US" dirty="0" smtClean="0"/>
              <a:t>a “Plan </a:t>
            </a:r>
            <a:r>
              <a:rPr lang="en-US" dirty="0" smtClean="0"/>
              <a:t>of </a:t>
            </a:r>
            <a:r>
              <a:rPr lang="en-US" dirty="0" smtClean="0"/>
              <a:t>Dissertation”: </a:t>
            </a:r>
            <a:r>
              <a:rPr lang="en-US" dirty="0" smtClean="0"/>
              <a:t>~ timeline + NRAO resources  </a:t>
            </a:r>
          </a:p>
          <a:p>
            <a:pPr lvl="2"/>
            <a:r>
              <a:rPr lang="en-US" dirty="0" smtClean="0"/>
              <a:t>Update graduation year</a:t>
            </a:r>
          </a:p>
          <a:p>
            <a:r>
              <a:rPr lang="en-US" dirty="0" smtClean="0"/>
              <a:t>Is the student</a:t>
            </a:r>
            <a:r>
              <a:rPr lang="en-US" dirty="0" smtClean="0"/>
              <a:t> </a:t>
            </a:r>
            <a:r>
              <a:rPr lang="en-US" dirty="0" smtClean="0"/>
              <a:t>eligible for funding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https://science.nrao.edu/opportunities/student-programs/sos</a:t>
            </a:r>
            <a:endParaRPr lang="en-US" dirty="0" smtClean="0"/>
          </a:p>
          <a:p>
            <a:pPr lvl="1"/>
            <a:r>
              <a:rPr lang="en-US" dirty="0" smtClean="0"/>
              <a:t>US universities and </a:t>
            </a:r>
            <a:r>
              <a:rPr lang="en-US" dirty="0" smtClean="0"/>
              <a:t>colleges and for Regular </a:t>
            </a:r>
            <a:r>
              <a:rPr lang="en-US" dirty="0" smtClean="0"/>
              <a:t>or Large proposals</a:t>
            </a:r>
          </a:p>
          <a:p>
            <a:pPr lvl="1"/>
            <a:r>
              <a:rPr lang="en-US" dirty="0" smtClean="0"/>
              <a:t>Apply via NRAO </a:t>
            </a:r>
            <a:r>
              <a:rPr lang="en-US" dirty="0" smtClean="0"/>
              <a:t>PST at the submission stage (extra work: start early!)</a:t>
            </a:r>
            <a:endParaRPr lang="en-US" dirty="0" smtClean="0"/>
          </a:p>
          <a:p>
            <a:r>
              <a:rPr lang="en-US" dirty="0" smtClean="0"/>
              <a:t>Donate thesis copies to NRAO</a:t>
            </a:r>
          </a:p>
          <a:p>
            <a:pPr lvl="1"/>
            <a:r>
              <a:rPr lang="en-US" dirty="0" smtClean="0">
                <a:hlinkClick r:id="rId4"/>
              </a:rPr>
              <a:t>http://www.nrao.edu/library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Proposing for VLA and VLBA Time - Webinar, 2012 June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1099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NRAO Title Page</vt:lpstr>
      <vt:lpstr>Blue Image Bottom Bar</vt:lpstr>
      <vt:lpstr>Gold Image Bottom Bar</vt:lpstr>
      <vt:lpstr>Proposing for VLA and VLBA Time</vt:lpstr>
      <vt:lpstr>Outline</vt:lpstr>
      <vt:lpstr>Generic: science goal</vt:lpstr>
      <vt:lpstr>Generic: requirements</vt:lpstr>
      <vt:lpstr>Generic: other considerations</vt:lpstr>
      <vt:lpstr>VL(B)A (and GBT): Call for Proposals</vt:lpstr>
      <vt:lpstr>VLA Configuration and dynamic scheduling</vt:lpstr>
      <vt:lpstr>Proposal Submission Tool (PST)</vt:lpstr>
      <vt:lpstr>VLA/VLBA Proposals and Students</vt:lpstr>
      <vt:lpstr>Regular proposal submission process</vt:lpstr>
      <vt:lpstr>Other Proposal Types and Routes</vt:lpstr>
      <vt:lpstr>Most useful web pages for help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amiodusz</dc:creator>
  <cp:lastModifiedBy>lsjouwer</cp:lastModifiedBy>
  <cp:revision>194</cp:revision>
  <cp:lastPrinted>2010-06-03T18:46:13Z</cp:lastPrinted>
  <dcterms:created xsi:type="dcterms:W3CDTF">2010-06-09T20:33:18Z</dcterms:created>
  <dcterms:modified xsi:type="dcterms:W3CDTF">2012-06-10T23:07:14Z</dcterms:modified>
</cp:coreProperties>
</file>