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0" r:id="rId3"/>
    <p:sldMasterId id="2147483679" r:id="rId4"/>
  </p:sldMasterIdLst>
  <p:notesMasterIdLst>
    <p:notesMasterId r:id="rId27"/>
  </p:notesMasterIdLst>
  <p:handoutMasterIdLst>
    <p:handoutMasterId r:id="rId28"/>
  </p:handoutMasterIdLst>
  <p:sldIdLst>
    <p:sldId id="372" r:id="rId5"/>
    <p:sldId id="256" r:id="rId6"/>
    <p:sldId id="352" r:id="rId7"/>
    <p:sldId id="261" r:id="rId8"/>
    <p:sldId id="262" r:id="rId9"/>
    <p:sldId id="264" r:id="rId10"/>
    <p:sldId id="260" r:id="rId11"/>
    <p:sldId id="323" r:id="rId12"/>
    <p:sldId id="324" r:id="rId13"/>
    <p:sldId id="331" r:id="rId14"/>
    <p:sldId id="361" r:id="rId15"/>
    <p:sldId id="343" r:id="rId16"/>
    <p:sldId id="345" r:id="rId17"/>
    <p:sldId id="346" r:id="rId18"/>
    <p:sldId id="347" r:id="rId19"/>
    <p:sldId id="348" r:id="rId20"/>
    <p:sldId id="349" r:id="rId21"/>
    <p:sldId id="350" r:id="rId22"/>
    <p:sldId id="351" r:id="rId23"/>
    <p:sldId id="366" r:id="rId24"/>
    <p:sldId id="300" r:id="rId25"/>
    <p:sldId id="36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AC"/>
    <a:srgbClr val="970C15"/>
    <a:srgbClr val="6A090F"/>
    <a:srgbClr val="973D3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4687" autoAdjust="0"/>
  </p:normalViewPr>
  <p:slideViewPr>
    <p:cSldViewPr>
      <p:cViewPr varScale="1">
        <p:scale>
          <a:sx n="75" d="100"/>
          <a:sy n="75" d="100"/>
        </p:scale>
        <p:origin x="-780" y="-84"/>
      </p:cViewPr>
      <p:guideLst>
        <p:guide orient="horz" pos="2160"/>
        <p:guide pos="2880"/>
      </p:guideLst>
    </p:cSldViewPr>
  </p:slideViewPr>
  <p:outlineViewPr>
    <p:cViewPr>
      <p:scale>
        <a:sx n="33" d="100"/>
        <a:sy n="33" d="100"/>
      </p:scale>
      <p:origin x="0" y="523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ABE710-3603-9A4F-B268-3D9EAB70AB8A}" type="datetimeFigureOut">
              <a:rPr lang="en-US" smtClean="0"/>
              <a:pPr/>
              <a:t>6/10/2012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A9F4DB-F210-2E43-960B-46779B184CA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478B8-F522-4012-A47C-D1AD2DC2BCAE}" type="datetimeFigureOut">
              <a:rPr lang="en-US" smtClean="0"/>
              <a:pPr/>
              <a:t>6/10/2012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97A2E-D45B-47F6-88DF-12C813176D5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Hybrid configurations are for sources outside the</a:t>
            </a:r>
            <a:r>
              <a:rPr lang="en-US" baseline="0" dirty="0" smtClean="0"/>
              <a:t> range -15 and 75 deg declination.</a:t>
            </a:r>
            <a:endParaRPr lang="en-US" dirty="0"/>
          </a:p>
        </p:txBody>
      </p:sp>
      <p:sp>
        <p:nvSpPr>
          <p:cNvPr id="4" name="Slide Number Placeholder 3"/>
          <p:cNvSpPr>
            <a:spLocks noGrp="1"/>
          </p:cNvSpPr>
          <p:nvPr>
            <p:ph type="sldNum" sz="quarter" idx="10"/>
          </p:nvPr>
        </p:nvSpPr>
        <p:spPr/>
        <p:txBody>
          <a:bodyPr/>
          <a:lstStyle/>
          <a:p>
            <a:fld id="{AA697A2E-D45B-47F6-88DF-12C813176D56}" type="slidenum">
              <a:rPr lang="en-US" smtClean="0"/>
              <a:pPr/>
              <a:t>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Narrowest</a:t>
            </a:r>
            <a:r>
              <a:rPr lang="en-US" baseline="0" dirty="0" smtClean="0"/>
              <a:t> is L-band: 1GHz. Widest is Ka-band 13.5 GHz</a:t>
            </a:r>
            <a:endParaRPr lang="en-US" dirty="0"/>
          </a:p>
        </p:txBody>
      </p:sp>
      <p:sp>
        <p:nvSpPr>
          <p:cNvPr id="4" name="Slide Number Placeholder 3"/>
          <p:cNvSpPr>
            <a:spLocks noGrp="1"/>
          </p:cNvSpPr>
          <p:nvPr>
            <p:ph type="sldNum" sz="quarter" idx="10"/>
          </p:nvPr>
        </p:nvSpPr>
        <p:spPr/>
        <p:txBody>
          <a:bodyPr/>
          <a:lstStyle/>
          <a:p>
            <a:fld id="{AA697A2E-D45B-47F6-88DF-12C813176D56}" type="slidenum">
              <a:rPr lang="en-US" smtClean="0"/>
              <a:pPr/>
              <a:t>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6" descr="bg_slides.jpg"/>
          <p:cNvPicPr>
            <a:picLocks noChangeAspect="1"/>
          </p:cNvPicPr>
          <p:nvPr/>
        </p:nvPicPr>
        <p:blipFill>
          <a:blip r:embed="rId2" cstate="print"/>
          <a:srcRect/>
          <a:stretch>
            <a:fillRect/>
          </a:stretch>
        </p:blipFill>
        <p:spPr bwMode="auto">
          <a:xfrm>
            <a:off x="0" y="1428750"/>
            <a:ext cx="9144000" cy="2870200"/>
          </a:xfrm>
          <a:prstGeom prst="rect">
            <a:avLst/>
          </a:prstGeom>
          <a:noFill/>
          <a:ln w="9525">
            <a:noFill/>
            <a:miter lim="800000"/>
            <a:headEnd/>
            <a:tailEnd/>
          </a:ln>
        </p:spPr>
      </p:pic>
      <p:sp>
        <p:nvSpPr>
          <p:cNvPr id="7" name="TextBox 6"/>
          <p:cNvSpPr txBox="1"/>
          <p:nvPr/>
        </p:nvSpPr>
        <p:spPr>
          <a:xfrm>
            <a:off x="3390900" y="5489575"/>
            <a:ext cx="4246563" cy="1047750"/>
          </a:xfrm>
          <a:prstGeom prst="rect">
            <a:avLst/>
          </a:prstGeom>
          <a:solidFill>
            <a:schemeClr val="bg1"/>
          </a:solidFill>
        </p:spPr>
        <p:txBody>
          <a:bodyPr>
            <a:spAutoFit/>
          </a:bodyPr>
          <a:lstStyle/>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Atacama Large Millimeter/submillimeter Array</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Expanded Very Large Array</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Robert C. Byrd Green Bank Telescope</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Very Long Baseline Array</a:t>
            </a:r>
          </a:p>
        </p:txBody>
      </p:sp>
      <p:pic>
        <p:nvPicPr>
          <p:cNvPr id="9" name="Picture 2"/>
          <p:cNvPicPr>
            <a:picLocks noChangeAspect="1" noChangeArrowheads="1"/>
          </p:cNvPicPr>
          <p:nvPr/>
        </p:nvPicPr>
        <p:blipFill>
          <a:blip r:embed="rId3" cstate="print"/>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fld id="{5E1387E5-FB1B-4C60-B7E5-680958FD8C64}"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fld id="{0DB73703-9285-4523-9166-535704C06098}"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fld id="{5614DA03-C702-47D9-81D7-0FA62C8FF6EB}"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fld id="{588CEB39-9CBB-40E4-88DF-F96BCCB0E852}"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fld id="{1812053D-21AA-4B2B-A3B1-8E84FCF13A3D}"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
        <p:nvSpPr>
          <p:cNvPr id="3" name="Slide Number Placeholder 5"/>
          <p:cNvSpPr>
            <a:spLocks noGrp="1"/>
          </p:cNvSpPr>
          <p:nvPr>
            <p:ph type="sldNum" sz="quarter" idx="11"/>
          </p:nvPr>
        </p:nvSpPr>
        <p:spPr/>
        <p:txBody>
          <a:bodyPr/>
          <a:lstStyle>
            <a:lvl1pPr>
              <a:defRPr/>
            </a:lvl1pPr>
          </a:lstStyle>
          <a:p>
            <a:fld id="{E679396C-8D3F-49B2-A42F-FC2263584F7C}"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8271"/>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fld id="{1D83D675-E90D-49AD-8490-CDF0EC1B5AA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7772400" cy="1470025"/>
          </a:xfrm>
          <a:prstGeom prst="rect">
            <a:avLst/>
          </a:prstGeom>
        </p:spPr>
        <p:txBody>
          <a:bodyPr/>
          <a:lstStyle/>
          <a:p>
            <a:r>
              <a:rPr lang="en-US" dirty="0" smtClean="0"/>
              <a:t>Click to edit Master title style</a:t>
            </a:r>
            <a:endParaRPr lang="en-US" dirty="0"/>
          </a:p>
        </p:txBody>
      </p:sp>
      <p:sp>
        <p:nvSpPr>
          <p:cNvPr id="7" name="Subtitle 2"/>
          <p:cNvSpPr>
            <a:spLocks noGrp="1"/>
          </p:cNvSpPr>
          <p:nvPr>
            <p:ph type="subTitle" idx="1"/>
          </p:nvPr>
        </p:nvSpPr>
        <p:spPr>
          <a:xfrm>
            <a:off x="457200" y="974725"/>
            <a:ext cx="6400800" cy="1752600"/>
          </a:xfr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solidFill>
                  <a:srgbClr val="000099"/>
                </a:solidFill>
              </a:defRPr>
            </a:lvl1pPr>
          </a:lstStyle>
          <a:p>
            <a:fld id="{AB6336F5-4056-8543-BFCE-471831AC3253}"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088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4383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solidFill>
                  <a:srgbClr val="000099"/>
                </a:solidFill>
              </a:defRPr>
            </a:lvl1pPr>
          </a:lstStyle>
          <a:p>
            <a:fld id="{756C86E0-8BB5-ED4C-9A30-1177328DABCD}"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solidFill>
                  <a:srgbClr val="000099"/>
                </a:solidFill>
              </a:defRPr>
            </a:lvl1pPr>
          </a:lstStyle>
          <a:p>
            <a:fld id="{F880A173-2B3E-3A44-A489-5E328DB721D0}"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solidFill>
                  <a:srgbClr val="000099"/>
                </a:solidFill>
              </a:defRPr>
            </a:lvl1pPr>
          </a:lstStyle>
          <a:p>
            <a:fld id="{3071D3BC-0103-B640-8E54-0F9B447A6230}" type="slidenum">
              <a:rPr lang="en-US"/>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solidFill>
                  <a:srgbClr val="000099"/>
                </a:solidFill>
              </a:defRPr>
            </a:lvl1pPr>
          </a:lstStyle>
          <a:p>
            <a:fld id="{8E37DF53-A10A-C84C-ADCF-CD9F003B0F62}" type="slidenum">
              <a:rPr lang="en-US"/>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3" name="Slide Number Placeholder 5"/>
          <p:cNvSpPr>
            <a:spLocks noGrp="1"/>
          </p:cNvSpPr>
          <p:nvPr>
            <p:ph type="sldNum" sz="quarter" idx="11"/>
          </p:nvPr>
        </p:nvSpPr>
        <p:spPr/>
        <p:txBody>
          <a:bodyPr/>
          <a:lstStyle>
            <a:lvl1pPr>
              <a:defRPr>
                <a:solidFill>
                  <a:srgbClr val="000099"/>
                </a:solidFill>
              </a:defRPr>
            </a:lvl1pPr>
          </a:lstStyle>
          <a:p>
            <a:fld id="{4C7DB232-13D6-7A42-BE9D-D35362B041B1}" type="slidenum">
              <a:rPr lang="en-US"/>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solidFill>
                  <a:srgbClr val="000099"/>
                </a:solidFill>
              </a:defRPr>
            </a:lvl1pPr>
          </a:lstStyle>
          <a:p>
            <a:fld id="{9F35DC40-3EBF-8F43-875C-058123707C30}" type="slidenum">
              <a:rPr lang="en-US"/>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dirty="0">
                <a:solidFill>
                  <a:srgbClr val="000099"/>
                </a:solidFill>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solidFill>
                  <a:srgbClr val="000099"/>
                </a:solidFill>
              </a:defRPr>
            </a:lvl1pPr>
          </a:lstStyle>
          <a:p>
            <a:fld id="{02DD90C0-8EF1-8545-84A7-36F5254AE95F}" type="slidenum">
              <a:rPr lang="en-US"/>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3DDDAE4-EBC7-452D-979F-50835750FAAA}"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fld id="{0DB73703-9285-4523-9166-535704C06098}"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560E43-CFCB-4086-9E27-882EAE10AC4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4.jpe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60E43-CFCB-4086-9E27-882EAE10AC4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pic>
        <p:nvPicPr>
          <p:cNvPr id="70658" name="Picture 6"/>
          <p:cNvPicPr>
            <a:picLocks noChangeAspect="1" noChangeArrowheads="1"/>
          </p:cNvPicPr>
          <p:nvPr/>
        </p:nvPicPr>
        <p:blipFill>
          <a:blip r:embed="rId10" cstate="print"/>
          <a:srcRect/>
          <a:stretch>
            <a:fillRect/>
          </a:stretch>
        </p:blipFill>
        <p:spPr bwMode="auto">
          <a:xfrm>
            <a:off x="452438" y="5835650"/>
            <a:ext cx="590550" cy="763588"/>
          </a:xfrm>
          <a:prstGeom prst="rect">
            <a:avLst/>
          </a:prstGeom>
          <a:noFill/>
          <a:ln w="9525">
            <a:noFill/>
            <a:miter lim="800000"/>
            <a:headEnd/>
            <a:tailEnd/>
          </a:ln>
        </p:spPr>
      </p:pic>
      <p:sp>
        <p:nvSpPr>
          <p:cNvPr id="70659" name="Title Placeholder 1"/>
          <p:cNvSpPr>
            <a:spLocks noGrp="1"/>
          </p:cNvSpPr>
          <p:nvPr>
            <p:ph type="title"/>
          </p:nvPr>
        </p:nvSpPr>
        <p:spPr bwMode="auto">
          <a:xfrm>
            <a:off x="457200" y="508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066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defTabSz="457200" fontAlgn="base">
              <a:spcBef>
                <a:spcPct val="0"/>
              </a:spcBef>
              <a:spcAft>
                <a:spcPct val="0"/>
              </a:spcAft>
              <a:defRPr/>
            </a:pPr>
            <a:endParaRPr lang="en-US" dirty="0"/>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defRPr>
            </a:lvl1pPr>
          </a:lstStyle>
          <a:p>
            <a:pPr defTabSz="457200" fontAlgn="base">
              <a:spcBef>
                <a:spcPct val="0"/>
              </a:spcBef>
              <a:spcAft>
                <a:spcPct val="0"/>
              </a:spcAft>
            </a:pPr>
            <a:fld id="{AE60D46A-2AC0-4F2E-BE71-7AF1AB53053D}" type="slidenum">
              <a:rPr lang="en-US">
                <a:ea typeface="ＭＳ Ｐゴシック" charset="-128"/>
              </a:rPr>
              <a:pPr defTabSz="457200" fontAlgn="base">
                <a:spcBef>
                  <a:spcPct val="0"/>
                </a:spcBef>
                <a:spcAft>
                  <a:spcPct val="0"/>
                </a:spcAft>
              </a:pPr>
              <a:t>‹#›</a:t>
            </a:fld>
            <a:endParaRPr lang="en-US" dirty="0">
              <a:ea typeface="ＭＳ Ｐゴシック" charset="-128"/>
            </a:endParaRPr>
          </a:p>
        </p:txBody>
      </p:sp>
      <p:sp>
        <p:nvSpPr>
          <p:cNvPr id="70663" name="Rectangle 7"/>
          <p:cNvSpPr>
            <a:spLocks noChangeArrowheads="1"/>
          </p:cNvSpPr>
          <p:nvPr/>
        </p:nvSpPr>
        <p:spPr bwMode="auto">
          <a:xfrm>
            <a:off x="123825" y="19050"/>
            <a:ext cx="8869363" cy="779463"/>
          </a:xfrm>
          <a:prstGeom prst="rect">
            <a:avLst/>
          </a:prstGeom>
          <a:solidFill>
            <a:schemeClr val="bg1"/>
          </a:solidFill>
          <a:ln w="9525">
            <a:noFill/>
            <a:miter lim="800000"/>
            <a:headEnd/>
            <a:tailEnd/>
          </a:ln>
        </p:spPr>
        <p:txBody>
          <a:bodyPr wrap="none" anchor="ctr"/>
          <a:lstStyle/>
          <a:p>
            <a:pPr defTabSz="457200" fontAlgn="base">
              <a:spcBef>
                <a:spcPct val="0"/>
              </a:spcBef>
              <a:spcAft>
                <a:spcPct val="0"/>
              </a:spcAft>
            </a:pPr>
            <a:endParaRPr lang="en-US" sz="2400" dirty="0">
              <a:solidFill>
                <a:prstClr val="black"/>
              </a:solidFill>
              <a:latin typeface="Arial" pitchFamily="34" charset="0"/>
              <a:ea typeface="ＭＳ Ｐゴシック" charset="-128"/>
            </a:endParaRPr>
          </a:p>
        </p:txBody>
      </p:sp>
      <p:sp>
        <p:nvSpPr>
          <p:cNvPr id="54280" name="Text Box 8"/>
          <p:cNvSpPr txBox="1">
            <a:spLocks noChangeArrowheads="1"/>
          </p:cNvSpPr>
          <p:nvPr/>
        </p:nvSpPr>
        <p:spPr bwMode="auto">
          <a:xfrm>
            <a:off x="7011988" y="22225"/>
            <a:ext cx="1816100" cy="914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0"/>
              </a:spcBef>
              <a:spcAft>
                <a:spcPct val="0"/>
              </a:spcAft>
              <a:defRPr/>
            </a:pPr>
            <a:r>
              <a:rPr lang="en-US" sz="5400" b="1" dirty="0" smtClean="0">
                <a:solidFill>
                  <a:srgbClr val="8CC7EA"/>
                </a:solidFill>
                <a:latin typeface="Trebuchet MS" charset="0"/>
              </a:rPr>
              <a:t>EVLA</a:t>
            </a:r>
          </a:p>
        </p:txBody>
      </p:sp>
      <p:sp>
        <p:nvSpPr>
          <p:cNvPr id="70665" name="Line 9"/>
          <p:cNvSpPr>
            <a:spLocks noChangeShapeType="1"/>
          </p:cNvSpPr>
          <p:nvPr/>
        </p:nvSpPr>
        <p:spPr bwMode="auto">
          <a:xfrm>
            <a:off x="452438" y="495300"/>
            <a:ext cx="6578600" cy="0"/>
          </a:xfrm>
          <a:prstGeom prst="line">
            <a:avLst/>
          </a:prstGeom>
          <a:noFill/>
          <a:ln w="28575">
            <a:solidFill>
              <a:srgbClr val="8CC7EA"/>
            </a:solidFill>
            <a:round/>
            <a:headEnd/>
            <a:tailEnd/>
          </a:ln>
        </p:spPr>
        <p:txBody>
          <a:bodyPr/>
          <a:lstStyle/>
          <a:p>
            <a:pPr defTabSz="457200" fontAlgn="base">
              <a:spcBef>
                <a:spcPct val="0"/>
              </a:spcBef>
              <a:spcAft>
                <a:spcPct val="0"/>
              </a:spcAft>
            </a:pPr>
            <a:endParaRPr lang="en-US" sz="2400" dirty="0">
              <a:solidFill>
                <a:prstClr val="black"/>
              </a:solidFill>
              <a:latin typeface="Arial" pitchFamily="34"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pic>
        <p:nvPicPr>
          <p:cNvPr id="2050" name="Picture 6"/>
          <p:cNvPicPr>
            <a:picLocks noChangeAspect="1" noChangeArrowheads="1"/>
          </p:cNvPicPr>
          <p:nvPr/>
        </p:nvPicPr>
        <p:blipFill>
          <a:blip r:embed="rId11" cstate="print"/>
          <a:srcRect/>
          <a:stretch>
            <a:fillRect/>
          </a:stretch>
        </p:blipFill>
        <p:spPr bwMode="auto">
          <a:xfrm>
            <a:off x="452438" y="5835650"/>
            <a:ext cx="590550" cy="763588"/>
          </a:xfrm>
          <a:prstGeom prst="rect">
            <a:avLst/>
          </a:prstGeom>
          <a:noFill/>
          <a:ln w="9525">
            <a:noFill/>
            <a:miter lim="800000"/>
            <a:headEnd/>
            <a:tailEnd/>
          </a:ln>
        </p:spPr>
      </p:pic>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Gill Sans MT" pitchFamily="34" charset="0"/>
                <a:ea typeface="ＭＳ Ｐゴシック" pitchFamily="17" charset="-128"/>
                <a:cs typeface="+mn-cs"/>
              </a:defRPr>
            </a:lvl1pPr>
          </a:lstStyle>
          <a:p>
            <a:pPr defTabSz="457200" fontAlgn="base">
              <a:spcBef>
                <a:spcPct val="0"/>
              </a:spcBef>
              <a:spcAft>
                <a:spcPct val="0"/>
              </a:spcAft>
              <a:defRPr/>
            </a:pPr>
            <a:endParaRPr lang="en-US" dirty="0">
              <a:solidFill>
                <a:prstClr val="black"/>
              </a:solidFill>
            </a:endParaRPr>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pPr defTabSz="457200" fontAlgn="base">
              <a:spcBef>
                <a:spcPct val="0"/>
              </a:spcBef>
              <a:spcAft>
                <a:spcPct val="0"/>
              </a:spcAft>
            </a:pPr>
            <a:fld id="{72A8465B-EE06-2645-A796-B13FB5A8EA6F}" type="slidenum">
              <a:rPr lang="en-US">
                <a:solidFill>
                  <a:prstClr val="black"/>
                </a:solidFill>
                <a:latin typeface="Gill Sans MT" pitchFamily="1" charset="0"/>
                <a:ea typeface="ＭＳ Ｐゴシック" pitchFamily="1" charset="-128"/>
              </a:rPr>
              <a:pPr defTabSz="457200" fontAlgn="base">
                <a:spcBef>
                  <a:spcPct val="0"/>
                </a:spcBef>
                <a:spcAft>
                  <a:spcPct val="0"/>
                </a:spcAft>
              </a:pPr>
              <a:t>‹#›</a:t>
            </a:fld>
            <a:endParaRPr lang="en-US" dirty="0">
              <a:solidFill>
                <a:prstClr val="black"/>
              </a:solidFill>
              <a:latin typeface="Gill Sans MT" pitchFamily="1" charset="0"/>
              <a:ea typeface="ＭＳ Ｐゴシック" pitchFamily="1" charset="-128"/>
            </a:endParaRPr>
          </a:p>
        </p:txBody>
      </p:sp>
      <p:sp>
        <p:nvSpPr>
          <p:cNvPr id="2053" name="Title Placeholder 1"/>
          <p:cNvSpPr>
            <a:spLocks noGrp="1"/>
          </p:cNvSpPr>
          <p:nvPr>
            <p:ph type="title"/>
          </p:nvPr>
        </p:nvSpPr>
        <p:spPr bwMode="auto">
          <a:xfrm>
            <a:off x="457200" y="274638"/>
            <a:ext cx="8229600" cy="789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2054" name="Text Placeholder 11"/>
          <p:cNvSpPr>
            <a:spLocks noGrp="1"/>
          </p:cNvSpPr>
          <p:nvPr>
            <p:ph type="body" idx="1"/>
          </p:nvPr>
        </p:nvSpPr>
        <p:spPr bwMode="auto">
          <a:xfrm>
            <a:off x="457200" y="108011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457200" rtl="0" eaLnBrk="0" fontAlgn="base" hangingPunct="0">
        <a:spcBef>
          <a:spcPct val="0"/>
        </a:spcBef>
        <a:spcAft>
          <a:spcPct val="0"/>
        </a:spcAft>
        <a:defRPr sz="32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pitchFamily="1"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pitchFamily="1"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pitchFamily="1"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pitchFamily="1"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pitchFamily="1"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70658" name="Picture 6"/>
          <p:cNvPicPr>
            <a:picLocks noChangeAspect="1" noChangeArrowheads="1"/>
          </p:cNvPicPr>
          <p:nvPr/>
        </p:nvPicPr>
        <p:blipFill>
          <a:blip r:embed="rId5" cstate="print"/>
          <a:srcRect/>
          <a:stretch>
            <a:fillRect/>
          </a:stretch>
        </p:blipFill>
        <p:spPr bwMode="auto">
          <a:xfrm>
            <a:off x="452438" y="5835650"/>
            <a:ext cx="590550" cy="763588"/>
          </a:xfrm>
          <a:prstGeom prst="rect">
            <a:avLst/>
          </a:prstGeom>
          <a:noFill/>
          <a:ln w="9525">
            <a:noFill/>
            <a:miter lim="800000"/>
            <a:headEnd/>
            <a:tailEnd/>
          </a:ln>
        </p:spPr>
      </p:pic>
      <p:sp>
        <p:nvSpPr>
          <p:cNvPr id="70659" name="Title Placeholder 1"/>
          <p:cNvSpPr>
            <a:spLocks noGrp="1"/>
          </p:cNvSpPr>
          <p:nvPr>
            <p:ph type="title"/>
          </p:nvPr>
        </p:nvSpPr>
        <p:spPr bwMode="auto">
          <a:xfrm>
            <a:off x="457200" y="508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066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defTabSz="457200" fontAlgn="base">
              <a:spcBef>
                <a:spcPct val="0"/>
              </a:spcBef>
              <a:spcAft>
                <a:spcPct val="0"/>
              </a:spcAft>
              <a:defRPr/>
            </a:pPr>
            <a:endParaRPr lang="en-US" dirty="0"/>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defRPr>
            </a:lvl1pPr>
          </a:lstStyle>
          <a:p>
            <a:pPr defTabSz="457200" fontAlgn="base">
              <a:spcBef>
                <a:spcPct val="0"/>
              </a:spcBef>
              <a:spcAft>
                <a:spcPct val="0"/>
              </a:spcAft>
            </a:pPr>
            <a:fld id="{AE60D46A-2AC0-4F2E-BE71-7AF1AB53053D}" type="slidenum">
              <a:rPr lang="en-US">
                <a:ea typeface="ＭＳ Ｐゴシック" charset="-128"/>
              </a:rPr>
              <a:pPr defTabSz="457200" fontAlgn="base">
                <a:spcBef>
                  <a:spcPct val="0"/>
                </a:spcBef>
                <a:spcAft>
                  <a:spcPct val="0"/>
                </a:spcAft>
              </a:pPr>
              <a:t>‹#›</a:t>
            </a:fld>
            <a:endParaRPr lang="en-US" dirty="0">
              <a:ea typeface="ＭＳ Ｐゴシック" charset="-128"/>
            </a:endParaRPr>
          </a:p>
        </p:txBody>
      </p:sp>
      <p:sp>
        <p:nvSpPr>
          <p:cNvPr id="70663" name="Rectangle 7"/>
          <p:cNvSpPr>
            <a:spLocks noChangeArrowheads="1"/>
          </p:cNvSpPr>
          <p:nvPr/>
        </p:nvSpPr>
        <p:spPr bwMode="auto">
          <a:xfrm>
            <a:off x="123825" y="19050"/>
            <a:ext cx="8869363" cy="779463"/>
          </a:xfrm>
          <a:prstGeom prst="rect">
            <a:avLst/>
          </a:prstGeom>
          <a:solidFill>
            <a:schemeClr val="bg1"/>
          </a:solidFill>
          <a:ln w="9525">
            <a:noFill/>
            <a:miter lim="800000"/>
            <a:headEnd/>
            <a:tailEnd/>
          </a:ln>
        </p:spPr>
        <p:txBody>
          <a:bodyPr wrap="none" anchor="ctr"/>
          <a:lstStyle/>
          <a:p>
            <a:pPr defTabSz="457200" fontAlgn="base">
              <a:spcBef>
                <a:spcPct val="0"/>
              </a:spcBef>
              <a:spcAft>
                <a:spcPct val="0"/>
              </a:spcAft>
            </a:pPr>
            <a:endParaRPr lang="en-US" sz="2400" dirty="0">
              <a:solidFill>
                <a:prstClr val="black"/>
              </a:solidFill>
              <a:latin typeface="Arial" pitchFamily="34" charset="0"/>
              <a:ea typeface="ＭＳ Ｐゴシック" charset="-128"/>
            </a:endParaRPr>
          </a:p>
        </p:txBody>
      </p:sp>
      <p:sp>
        <p:nvSpPr>
          <p:cNvPr id="54280" name="Text Box 8"/>
          <p:cNvSpPr txBox="1">
            <a:spLocks noChangeArrowheads="1"/>
          </p:cNvSpPr>
          <p:nvPr/>
        </p:nvSpPr>
        <p:spPr bwMode="auto">
          <a:xfrm>
            <a:off x="7011988" y="22225"/>
            <a:ext cx="1816100" cy="9144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0"/>
              </a:spcBef>
              <a:spcAft>
                <a:spcPct val="0"/>
              </a:spcAft>
              <a:defRPr/>
            </a:pPr>
            <a:r>
              <a:rPr lang="en-US" sz="5400" b="1" dirty="0" smtClean="0">
                <a:solidFill>
                  <a:srgbClr val="8CC7EA"/>
                </a:solidFill>
                <a:latin typeface="Trebuchet MS" charset="0"/>
              </a:rPr>
              <a:t>EVLA</a:t>
            </a:r>
          </a:p>
        </p:txBody>
      </p:sp>
      <p:sp>
        <p:nvSpPr>
          <p:cNvPr id="70665" name="Line 9"/>
          <p:cNvSpPr>
            <a:spLocks noChangeShapeType="1"/>
          </p:cNvSpPr>
          <p:nvPr/>
        </p:nvSpPr>
        <p:spPr bwMode="auto">
          <a:xfrm>
            <a:off x="452438" y="495300"/>
            <a:ext cx="6578600" cy="0"/>
          </a:xfrm>
          <a:prstGeom prst="line">
            <a:avLst/>
          </a:prstGeom>
          <a:noFill/>
          <a:ln w="28575">
            <a:solidFill>
              <a:srgbClr val="8CC7EA"/>
            </a:solidFill>
            <a:round/>
            <a:headEnd/>
            <a:tailEnd/>
          </a:ln>
        </p:spPr>
        <p:txBody>
          <a:bodyPr/>
          <a:lstStyle/>
          <a:p>
            <a:pPr defTabSz="457200" fontAlgn="base">
              <a:spcBef>
                <a:spcPct val="0"/>
              </a:spcBef>
              <a:spcAft>
                <a:spcPct val="0"/>
              </a:spcAft>
            </a:pPr>
            <a:endParaRPr lang="en-US" sz="2400" dirty="0">
              <a:solidFill>
                <a:prstClr val="black"/>
              </a:solidFill>
              <a:latin typeface="Arial" pitchFamily="34"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science.nrao.edu/" TargetMode="External"/><Relationship Id="rId2" Type="http://schemas.openxmlformats.org/officeDocument/2006/relationships/hyperlink" Target="https://help.nrao.edu/"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5"/>
          <p:cNvSpPr>
            <a:spLocks noGrp="1"/>
          </p:cNvSpPr>
          <p:nvPr>
            <p:ph type="ctrTitle"/>
          </p:nvPr>
        </p:nvSpPr>
        <p:spPr bwMode="auto">
          <a:xfrm>
            <a:off x="228600" y="0"/>
            <a:ext cx="8521860" cy="1470025"/>
          </a:xfrm>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solidFill>
                  <a:srgbClr val="000090"/>
                </a:solidFill>
                <a:latin typeface="Gill Sans MT" pitchFamily="34" charset="0"/>
                <a:ea typeface="ＭＳ Ｐゴシック" charset="-128"/>
              </a:rPr>
              <a:t>The Expanded Very Large Array Project</a:t>
            </a:r>
            <a:endParaRPr lang="en-US" dirty="0" smtClean="0">
              <a:solidFill>
                <a:srgbClr val="000090"/>
              </a:solidFill>
              <a:latin typeface="Gill Sans MT" pitchFamily="34" charset="0"/>
              <a:ea typeface="ＭＳ Ｐゴシック" charset="-128"/>
            </a:endParaRPr>
          </a:p>
        </p:txBody>
      </p:sp>
      <p:sp>
        <p:nvSpPr>
          <p:cNvPr id="144386" name="Subtitle 6"/>
          <p:cNvSpPr>
            <a:spLocks noGrp="1"/>
          </p:cNvSpPr>
          <p:nvPr>
            <p:ph type="subTitle" idx="1"/>
          </p:nvPr>
        </p:nvSpPr>
        <p:spPr bwMode="auto">
          <a:xfrm>
            <a:off x="1371600" y="685800"/>
            <a:ext cx="6400800" cy="1752600"/>
          </a:xfrm>
          <a:noFill/>
          <a:ln>
            <a:miter lim="800000"/>
            <a:headEnd/>
            <a:tailEnd/>
          </a:ln>
        </p:spPr>
        <p:txBody>
          <a:bodyPr vert="horz" wrap="square" lIns="91440" tIns="45720" rIns="91440" bIns="45720" numCol="1" anchor="t" anchorCtr="0" compatLnSpc="1">
            <a:prstTxWarp prst="textNoShape">
              <a:avLst/>
            </a:prstTxWarp>
            <a:normAutofit/>
          </a:bodyPr>
          <a:lstStyle/>
          <a:p>
            <a:pPr algn="ctr"/>
            <a:r>
              <a:rPr lang="en-US" sz="3600" dirty="0" smtClean="0">
                <a:solidFill>
                  <a:srgbClr val="970C15"/>
                </a:solidFill>
                <a:latin typeface="Gill Sans MT" pitchFamily="34" charset="0"/>
                <a:ea typeface="ＭＳ Ｐゴシック" charset="-128"/>
              </a:rPr>
              <a:t>Observing with the Jansky VLA</a:t>
            </a:r>
          </a:p>
        </p:txBody>
      </p:sp>
      <p:sp>
        <p:nvSpPr>
          <p:cNvPr id="144387" name="Text Placeholder 7"/>
          <p:cNvSpPr>
            <a:spLocks noGrp="1"/>
          </p:cNvSpPr>
          <p:nvPr>
            <p:ph type="body" sz="quarter" idx="13"/>
          </p:nvPr>
        </p:nvSpPr>
        <p:spPr bwMode="auto">
          <a:xfrm>
            <a:off x="152400" y="4419600"/>
            <a:ext cx="4572000" cy="1988820"/>
          </a:xfrm>
          <a:noFill/>
          <a:ln>
            <a:miter lim="800000"/>
            <a:headEnd/>
            <a:tailEnd/>
          </a:ln>
        </p:spPr>
        <p:txBody>
          <a:bodyPr vert="horz" wrap="square" lIns="91440" tIns="45720" rIns="91440" bIns="45720" numCol="1" anchor="t" anchorCtr="0" compatLnSpc="1">
            <a:prstTxWarp prst="textNoShape">
              <a:avLst/>
            </a:prstTxWarp>
          </a:bodyPr>
          <a:lstStyle/>
          <a:p>
            <a:pPr marL="0" indent="0">
              <a:buNone/>
            </a:pPr>
            <a:r>
              <a:rPr lang="en-US" sz="2000" dirty="0" smtClean="0">
                <a:solidFill>
                  <a:srgbClr val="0070C0"/>
                </a:solidFill>
                <a:latin typeface="Gill Sans MT" pitchFamily="34" charset="0"/>
                <a:ea typeface="ＭＳ Ｐゴシック" charset="-128"/>
              </a:rPr>
              <a:t>Gustaaf van Moorsel</a:t>
            </a:r>
          </a:p>
          <a:p>
            <a:pPr marL="0" indent="0">
              <a:buNone/>
            </a:pPr>
            <a:r>
              <a:rPr lang="en-US" sz="2000" dirty="0" smtClean="0">
                <a:solidFill>
                  <a:srgbClr val="0070C0"/>
                </a:solidFill>
                <a:latin typeface="Gill Sans MT" pitchFamily="34" charset="0"/>
                <a:ea typeface="ＭＳ Ｐゴシック" charset="-128"/>
              </a:rPr>
              <a:t>Array Science Center</a:t>
            </a:r>
          </a:p>
          <a:p>
            <a:pPr marL="0" indent="0">
              <a:buNone/>
            </a:pPr>
            <a:r>
              <a:rPr lang="en-US" sz="2000" dirty="0" smtClean="0">
                <a:solidFill>
                  <a:srgbClr val="0070C0"/>
                </a:solidFill>
                <a:latin typeface="Gill Sans MT" pitchFamily="34" charset="0"/>
                <a:ea typeface="ＭＳ Ｐゴシック" charset="-128"/>
              </a:rPr>
              <a:t>National Radio Astronomy Observatory</a:t>
            </a:r>
          </a:p>
          <a:p>
            <a:pPr marL="0" indent="0"/>
            <a:endParaRPr lang="en-US" sz="2000" dirty="0" smtClean="0">
              <a:latin typeface="Gill Sans MT" pitchFamily="34" charset="0"/>
              <a:ea typeface="ＭＳ Ｐゴシック" charset="-128"/>
            </a:endParaRPr>
          </a:p>
          <a:p>
            <a:pPr marL="0" indent="0">
              <a:buNone/>
            </a:pPr>
            <a:endParaRPr lang="en-US" sz="2000" dirty="0" smtClean="0">
              <a:latin typeface="Gill Sans MT" pitchFamily="34" charset="0"/>
              <a:ea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8229600" cy="707342"/>
          </a:xfrm>
        </p:spPr>
        <p:txBody>
          <a:bodyPr/>
          <a:lstStyle/>
          <a:p>
            <a:r>
              <a:rPr lang="en-US" dirty="0" smtClean="0"/>
              <a:t>The ‘WIDAR’ Correlator</a:t>
            </a:r>
            <a:endParaRPr lang="en-US" dirty="0"/>
          </a:p>
        </p:txBody>
      </p:sp>
      <p:sp>
        <p:nvSpPr>
          <p:cNvPr id="3" name="Content Placeholder 2"/>
          <p:cNvSpPr>
            <a:spLocks noGrp="1"/>
          </p:cNvSpPr>
          <p:nvPr>
            <p:ph idx="1"/>
          </p:nvPr>
        </p:nvSpPr>
        <p:spPr>
          <a:xfrm>
            <a:off x="457200" y="1752600"/>
            <a:ext cx="8229600" cy="3124200"/>
          </a:xfrm>
        </p:spPr>
        <p:txBody>
          <a:bodyPr/>
          <a:lstStyle/>
          <a:p>
            <a:r>
              <a:rPr lang="en-US" sz="2400" dirty="0" smtClean="0"/>
              <a:t>This extraordinarily flexible machine is now fully installed at the VLA site, and is working magnificently.  </a:t>
            </a:r>
          </a:p>
          <a:p>
            <a:r>
              <a:rPr lang="en-US" sz="2400" dirty="0" smtClean="0"/>
              <a:t>We are far from deploying all of its capabilities, however.  This is a lengthy process, which is months to years away from completion.  </a:t>
            </a:r>
          </a:p>
          <a:p>
            <a:r>
              <a:rPr lang="en-US" sz="2400" dirty="0" smtClean="0"/>
              <a:t>Installation of  WIDAR began January, 2010.  It was turned on for astronomy in early March, 2010.   This was the only time during the whole project that the instrument did not observe</a:t>
            </a:r>
            <a:endParaRPr lang="en-US" sz="2400"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capabilities during construction and commissioning</a:t>
            </a:r>
            <a:endParaRPr lang="en-US" dirty="0"/>
          </a:p>
        </p:txBody>
      </p:sp>
      <p:sp>
        <p:nvSpPr>
          <p:cNvPr id="3" name="Content Placeholder 2"/>
          <p:cNvSpPr>
            <a:spLocks noGrp="1"/>
          </p:cNvSpPr>
          <p:nvPr>
            <p:ph idx="1"/>
          </p:nvPr>
        </p:nvSpPr>
        <p:spPr/>
        <p:txBody>
          <a:bodyPr/>
          <a:lstStyle/>
          <a:p>
            <a:r>
              <a:rPr lang="en-US" dirty="0" smtClean="0">
                <a:solidFill>
                  <a:schemeClr val="accent3">
                    <a:lumMod val="50000"/>
                  </a:schemeClr>
                </a:solidFill>
              </a:rPr>
              <a:t>Open Shared Risk Observing (OSRO)</a:t>
            </a:r>
          </a:p>
          <a:p>
            <a:pPr lvl="1"/>
            <a:r>
              <a:rPr lang="en-US" dirty="0" smtClean="0"/>
              <a:t>Restricted, but well tested capabilities</a:t>
            </a:r>
          </a:p>
          <a:p>
            <a:pPr lvl="1"/>
            <a:r>
              <a:rPr lang="en-US" dirty="0" smtClean="0"/>
              <a:t>Scheduling block setup supported in OPT</a:t>
            </a:r>
          </a:p>
          <a:p>
            <a:pPr lvl="1"/>
            <a:r>
              <a:rPr lang="en-US" dirty="0" smtClean="0"/>
              <a:t>Shared risk: we’ll do all in our power to make observations successful but we don’t guarantee re-observation in case of problems</a:t>
            </a:r>
          </a:p>
          <a:p>
            <a:r>
              <a:rPr lang="en-US" dirty="0" smtClean="0">
                <a:solidFill>
                  <a:schemeClr val="accent3">
                    <a:lumMod val="50000"/>
                  </a:schemeClr>
                </a:solidFill>
              </a:rPr>
              <a:t>Resident Shared Risk Observing (RSRO)</a:t>
            </a:r>
          </a:p>
          <a:p>
            <a:pPr lvl="1"/>
            <a:r>
              <a:rPr lang="en-US" dirty="0" smtClean="0"/>
              <a:t>Far fewer restrictions; observers encouraged to test uncharted waters</a:t>
            </a:r>
          </a:p>
          <a:p>
            <a:pPr lvl="1"/>
            <a:r>
              <a:rPr lang="en-US" dirty="0" smtClean="0"/>
              <a:t>OPT unlikely to support scheduling block creation</a:t>
            </a:r>
          </a:p>
          <a:p>
            <a:pPr lvl="1"/>
            <a:r>
              <a:rPr lang="en-US" dirty="0" smtClean="0"/>
              <a:t>Residency requirement to help us in commissioning</a:t>
            </a:r>
          </a:p>
          <a:p>
            <a:r>
              <a:rPr lang="en-US" dirty="0" smtClean="0">
                <a:solidFill>
                  <a:schemeClr val="accent3">
                    <a:lumMod val="50000"/>
                  </a:schemeClr>
                </a:solidFill>
              </a:rPr>
              <a:t>After full cycle of configurations (new D-configuration) we expand OSRO capabilities based on success of commissioning effort</a:t>
            </a:r>
          </a:p>
          <a:p>
            <a:pPr lvl="1"/>
            <a:r>
              <a:rPr lang="en-US" dirty="0" smtClean="0"/>
              <a:t>Huge leap every 16 months instead of piecemeal introduction</a:t>
            </a:r>
          </a:p>
          <a:p>
            <a:endParaRPr lang="en-US"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1143000"/>
          </a:xfrm>
        </p:spPr>
        <p:txBody>
          <a:bodyPr/>
          <a:lstStyle/>
          <a:p>
            <a:r>
              <a:rPr lang="en-US" dirty="0" smtClean="0"/>
              <a:t>Next Proposal Deadline</a:t>
            </a:r>
            <a:br>
              <a:rPr lang="en-US" dirty="0" smtClean="0"/>
            </a:br>
            <a:r>
              <a:rPr lang="en-US" sz="2400" dirty="0" smtClean="0"/>
              <a:t>August 1, 2012 (2013A)</a:t>
            </a:r>
            <a:endParaRPr lang="en-US" sz="2400" dirty="0"/>
          </a:p>
        </p:txBody>
      </p:sp>
      <p:sp>
        <p:nvSpPr>
          <p:cNvPr id="11" name="Rectangle 4"/>
          <p:cNvSpPr>
            <a:spLocks noChangeArrowheads="1"/>
          </p:cNvSpPr>
          <p:nvPr/>
        </p:nvSpPr>
        <p:spPr bwMode="auto">
          <a:xfrm>
            <a:off x="2902502" y="3350567"/>
            <a:ext cx="165291" cy="461665"/>
          </a:xfrm>
          <a:prstGeom prst="rect">
            <a:avLst/>
          </a:prstGeom>
          <a:noFill/>
          <a:ln w="9525">
            <a:noFill/>
            <a:miter lim="800000"/>
            <a:headEnd/>
            <a:tailEnd/>
          </a:ln>
        </p:spPr>
        <p:txBody>
          <a:bodyPr wrap="square">
            <a:prstTxWarp prst="textNoShape">
              <a:avLst/>
            </a:prstTxWarp>
            <a:spAutoFit/>
          </a:bodyPr>
          <a:lstStyle/>
          <a:p>
            <a:endParaRPr lang="en-US" dirty="0"/>
          </a:p>
        </p:txBody>
      </p:sp>
      <p:sp>
        <p:nvSpPr>
          <p:cNvPr id="16" name="Content Placeholder 2"/>
          <p:cNvSpPr txBox="1">
            <a:spLocks/>
          </p:cNvSpPr>
          <p:nvPr/>
        </p:nvSpPr>
        <p:spPr bwMode="auto">
          <a:xfrm>
            <a:off x="762000" y="1143000"/>
            <a:ext cx="46329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 typeface="Arial" pitchFamily="1" charset="0"/>
              <a:buChar char="•"/>
              <a:defRPr/>
            </a:pPr>
            <a:endParaRPr lang="en-US" sz="2000" dirty="0" smtClean="0">
              <a:solidFill>
                <a:srgbClr val="000099"/>
              </a:solidFill>
              <a:latin typeface="Gill Sans MT" pitchFamily="34" charset="0"/>
              <a:ea typeface="ＭＳ Ｐゴシック" pitchFamily="48" charset="-128"/>
              <a:cs typeface="Gill Sans"/>
            </a:endParaRPr>
          </a:p>
          <a:p>
            <a:pPr marL="342900" lvl="0" indent="-342900" eaLnBrk="0" hangingPunct="0">
              <a:spcBef>
                <a:spcPct val="20000"/>
              </a:spcBef>
              <a:buFont typeface="Arial" pitchFamily="1" charset="0"/>
              <a:buChar char="•"/>
              <a:defRPr/>
            </a:pPr>
            <a:endParaRPr lang="en-US" sz="2000" dirty="0" smtClean="0">
              <a:solidFill>
                <a:srgbClr val="000099"/>
              </a:solidFill>
              <a:latin typeface="Gill Sans MT" pitchFamily="34" charset="0"/>
              <a:ea typeface="ＭＳ Ｐゴシック" pitchFamily="48" charset="-128"/>
              <a:cs typeface="Gill Sans"/>
            </a:endParaRPr>
          </a:p>
          <a:p>
            <a:pPr marL="342900" lvl="0" indent="-342900" eaLnBrk="0" hangingPunct="0">
              <a:spcBef>
                <a:spcPct val="20000"/>
              </a:spcBef>
              <a:defRPr/>
            </a:pPr>
            <a:endParaRPr lang="en-US" sz="2000" dirty="0" smtClean="0">
              <a:solidFill>
                <a:srgbClr val="000099"/>
              </a:solidFill>
              <a:latin typeface="Gill Sans MT" pitchFamily="34" charset="0"/>
              <a:ea typeface="ＭＳ Ｐゴシック" pitchFamily="48" charset="-128"/>
              <a:cs typeface="Gill Sans"/>
            </a:endParaRPr>
          </a:p>
        </p:txBody>
      </p:sp>
      <p:sp>
        <p:nvSpPr>
          <p:cNvPr id="7" name="Slide Number Placeholder 4"/>
          <p:cNvSpPr txBox="1">
            <a:spLocks/>
          </p:cNvSpPr>
          <p:nvPr/>
        </p:nvSpPr>
        <p:spPr bwMode="auto">
          <a:xfrm>
            <a:off x="7150100" y="63246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BCB11-D487-0F40-B35C-FCE359F82634}" type="slidenum">
              <a:rPr kumimoji="0" lang="en-US" sz="800" b="1"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800" b="1" i="0" u="none" strike="noStrike" kern="1200" cap="none" spc="0" normalizeH="0" baseline="0" noProof="0" dirty="0">
              <a:ln>
                <a:noFill/>
              </a:ln>
              <a:solidFill>
                <a:schemeClr val="bg1"/>
              </a:solidFill>
              <a:effectLst/>
              <a:uLnTx/>
              <a:uFillTx/>
              <a:latin typeface="Arial" charset="0"/>
              <a:ea typeface="+mn-ea"/>
              <a:cs typeface="+mn-cs"/>
            </a:endParaRPr>
          </a:p>
        </p:txBody>
      </p:sp>
      <p:pic>
        <p:nvPicPr>
          <p:cNvPr id="9" name="Picture 7" descr="3c391.png"/>
          <p:cNvPicPr>
            <a:picLocks noChangeAspect="1"/>
          </p:cNvPicPr>
          <p:nvPr/>
        </p:nvPicPr>
        <p:blipFill>
          <a:blip r:embed="rId2" cstate="print"/>
          <a:srcRect/>
          <a:stretch>
            <a:fillRect/>
          </a:stretch>
        </p:blipFill>
        <p:spPr bwMode="auto">
          <a:xfrm>
            <a:off x="6481992" y="3800547"/>
            <a:ext cx="1949230" cy="1777057"/>
          </a:xfrm>
          <a:prstGeom prst="rect">
            <a:avLst/>
          </a:prstGeom>
          <a:noFill/>
          <a:ln w="9525">
            <a:noFill/>
            <a:miter lim="800000"/>
            <a:headEnd/>
            <a:tailEnd/>
          </a:ln>
        </p:spPr>
      </p:pic>
      <p:pic>
        <p:nvPicPr>
          <p:cNvPr id="13" name="Picture 9" descr="Irc10216.jpg"/>
          <p:cNvPicPr>
            <a:picLocks noChangeAspect="1"/>
          </p:cNvPicPr>
          <p:nvPr/>
        </p:nvPicPr>
        <p:blipFill>
          <a:blip r:embed="rId3" cstate="print"/>
          <a:srcRect/>
          <a:stretch>
            <a:fillRect/>
          </a:stretch>
        </p:blipFill>
        <p:spPr bwMode="auto">
          <a:xfrm>
            <a:off x="3902278" y="2034824"/>
            <a:ext cx="2032285" cy="1547140"/>
          </a:xfrm>
          <a:prstGeom prst="rect">
            <a:avLst/>
          </a:prstGeom>
          <a:noFill/>
          <a:ln w="9525">
            <a:noFill/>
            <a:miter lim="800000"/>
            <a:headEnd/>
            <a:tailEnd/>
          </a:ln>
        </p:spPr>
      </p:pic>
      <p:pic>
        <p:nvPicPr>
          <p:cNvPr id="17" name="Picture 12" descr="M87CH1446.jpg"/>
          <p:cNvPicPr>
            <a:picLocks noChangeAspect="1"/>
          </p:cNvPicPr>
          <p:nvPr/>
        </p:nvPicPr>
        <p:blipFill>
          <a:blip r:embed="rId4" cstate="print"/>
          <a:srcRect/>
          <a:stretch>
            <a:fillRect/>
          </a:stretch>
        </p:blipFill>
        <p:spPr bwMode="auto">
          <a:xfrm>
            <a:off x="3902278" y="3812231"/>
            <a:ext cx="1917147" cy="1765373"/>
          </a:xfrm>
          <a:prstGeom prst="rect">
            <a:avLst/>
          </a:prstGeom>
          <a:noFill/>
          <a:ln w="9525">
            <a:noFill/>
            <a:miter lim="800000"/>
            <a:headEnd/>
            <a:tailEnd/>
          </a:ln>
        </p:spPr>
      </p:pic>
      <p:pic>
        <p:nvPicPr>
          <p:cNvPr id="20" name="Picture 11" descr="irc10216_spec.jpg"/>
          <p:cNvPicPr>
            <a:picLocks noChangeAspect="1"/>
          </p:cNvPicPr>
          <p:nvPr/>
        </p:nvPicPr>
        <p:blipFill>
          <a:blip r:embed="rId5" cstate="print"/>
          <a:srcRect/>
          <a:stretch>
            <a:fillRect/>
          </a:stretch>
        </p:blipFill>
        <p:spPr bwMode="auto">
          <a:xfrm>
            <a:off x="6276296" y="1908967"/>
            <a:ext cx="2089472" cy="1652140"/>
          </a:xfrm>
          <a:prstGeom prst="rect">
            <a:avLst/>
          </a:prstGeom>
          <a:noFill/>
          <a:ln w="9525">
            <a:noFill/>
            <a:miter lim="800000"/>
            <a:headEnd/>
            <a:tailEnd/>
          </a:ln>
        </p:spPr>
      </p:pic>
      <p:sp>
        <p:nvSpPr>
          <p:cNvPr id="22" name="TextBox 22"/>
          <p:cNvSpPr txBox="1">
            <a:spLocks noChangeArrowheads="1"/>
          </p:cNvSpPr>
          <p:nvPr/>
        </p:nvSpPr>
        <p:spPr bwMode="auto">
          <a:xfrm>
            <a:off x="3856289" y="5740400"/>
            <a:ext cx="5287711" cy="707886"/>
          </a:xfrm>
          <a:prstGeom prst="rect">
            <a:avLst/>
          </a:prstGeom>
          <a:noFill/>
          <a:ln w="9525">
            <a:noFill/>
            <a:miter lim="800000"/>
            <a:headEnd/>
            <a:tailEnd/>
          </a:ln>
        </p:spPr>
        <p:txBody>
          <a:bodyPr wrap="square">
            <a:prstTxWarp prst="textNoShape">
              <a:avLst/>
            </a:prstTxWarp>
            <a:spAutoFit/>
          </a:bodyPr>
          <a:lstStyle/>
          <a:p>
            <a:pPr algn="l"/>
            <a:r>
              <a:rPr lang="en-US" sz="2400" u="sng" dirty="0">
                <a:solidFill>
                  <a:srgbClr val="000099"/>
                </a:solidFill>
                <a:latin typeface="Gill Sans MT"/>
                <a:cs typeface="Gill Sans MT"/>
              </a:rPr>
              <a:t>http://science.nrao.edu/evla</a:t>
            </a:r>
            <a:r>
              <a:rPr lang="en-US" sz="2400" u="sng" dirty="0" smtClean="0">
                <a:solidFill>
                  <a:srgbClr val="000099"/>
                </a:solidFill>
                <a:latin typeface="Gill Sans MT"/>
                <a:cs typeface="Gill Sans MT"/>
              </a:rPr>
              <a:t>/</a:t>
            </a:r>
            <a:endParaRPr lang="en-US" sz="2400" dirty="0" smtClean="0">
              <a:solidFill>
                <a:srgbClr val="000099"/>
              </a:solidFill>
              <a:latin typeface="Gill Sans MT"/>
              <a:cs typeface="Gill Sans MT"/>
            </a:endParaRPr>
          </a:p>
          <a:p>
            <a:pPr algn="l"/>
            <a:endParaRPr lang="en-US" sz="1600" dirty="0">
              <a:solidFill>
                <a:srgbClr val="92D050"/>
              </a:solidFill>
            </a:endParaRPr>
          </a:p>
        </p:txBody>
      </p:sp>
      <p:pic>
        <p:nvPicPr>
          <p:cNvPr id="29" name="Picture 28"/>
          <p:cNvPicPr>
            <a:picLocks noChangeAspect="1"/>
          </p:cNvPicPr>
          <p:nvPr/>
        </p:nvPicPr>
        <p:blipFill>
          <a:blip r:embed="rId6" cstate="print"/>
          <a:stretch>
            <a:fillRect/>
          </a:stretch>
        </p:blipFill>
        <p:spPr>
          <a:xfrm>
            <a:off x="609599" y="1908967"/>
            <a:ext cx="2718614" cy="4108737"/>
          </a:xfrm>
          <a:prstGeom prst="rect">
            <a:avLst/>
          </a:prstGeom>
        </p:spPr>
      </p:pic>
      <p:sp>
        <p:nvSpPr>
          <p:cNvPr id="14" name="Slide Number Placeholder 13"/>
          <p:cNvSpPr>
            <a:spLocks noGrp="1"/>
          </p:cNvSpPr>
          <p:nvPr>
            <p:ph type="sldNum" sz="quarter" idx="11"/>
          </p:nvPr>
        </p:nvSpPr>
        <p:spPr/>
        <p:txBody>
          <a:bodyPr/>
          <a:lstStyle/>
          <a:p>
            <a:fld id="{0DB73703-9285-4523-9166-535704C06098}"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Observing Capabilities</a:t>
            </a:r>
            <a:endParaRPr lang="en-US" dirty="0"/>
          </a:p>
        </p:txBody>
      </p:sp>
      <p:sp>
        <p:nvSpPr>
          <p:cNvPr id="3" name="Content Placeholder 2"/>
          <p:cNvSpPr>
            <a:spLocks noGrp="1"/>
          </p:cNvSpPr>
          <p:nvPr>
            <p:ph idx="1"/>
          </p:nvPr>
        </p:nvSpPr>
        <p:spPr>
          <a:xfrm>
            <a:off x="0" y="1219200"/>
            <a:ext cx="9144000" cy="4525963"/>
          </a:xfrm>
        </p:spPr>
        <p:txBody>
          <a:bodyPr/>
          <a:lstStyle/>
          <a:p>
            <a:pPr>
              <a:buNone/>
            </a:pPr>
            <a:r>
              <a:rPr lang="en-US" sz="2200" dirty="0" smtClean="0"/>
              <a:t>   Will be offered in three categories (note: OSRO is now gone):</a:t>
            </a:r>
          </a:p>
          <a:p>
            <a:pPr marL="914400" lvl="1" indent="-457200">
              <a:buFont typeface="+mj-lt"/>
              <a:buAutoNum type="arabicPeriod"/>
            </a:pPr>
            <a:r>
              <a:rPr lang="en-US" sz="2200" b="1" dirty="0" smtClean="0"/>
              <a:t>General capabilities (</a:t>
            </a:r>
            <a:r>
              <a:rPr lang="en-US" sz="2200" dirty="0" smtClean="0"/>
              <a:t>akin to what used to be OSRO</a:t>
            </a:r>
            <a:r>
              <a:rPr lang="en-US" sz="2200" b="1" dirty="0" smtClean="0"/>
              <a:t>)</a:t>
            </a:r>
            <a:endParaRPr lang="en-US" sz="2200" dirty="0" smtClean="0"/>
          </a:p>
          <a:p>
            <a:pPr marL="1025525" lvl="2" indent="-230188"/>
            <a:r>
              <a:rPr lang="en-US" sz="2200" dirty="0" smtClean="0"/>
              <a:t>Includes all well tested capabilities.</a:t>
            </a:r>
          </a:p>
          <a:p>
            <a:pPr marL="1025525" lvl="2" indent="-230188"/>
            <a:r>
              <a:rPr lang="en-US" sz="2200" dirty="0" smtClean="0"/>
              <a:t>Data rate limit of 20 MB/sec.</a:t>
            </a:r>
          </a:p>
          <a:p>
            <a:pPr marL="914400" lvl="1" indent="-457200">
              <a:buFont typeface="+mj-lt"/>
              <a:buAutoNum type="arabicPeriod"/>
            </a:pPr>
            <a:r>
              <a:rPr lang="en-US" sz="2200" b="1" dirty="0" smtClean="0"/>
              <a:t>Shared Risk</a:t>
            </a:r>
          </a:p>
          <a:p>
            <a:pPr marL="1025525" lvl="2" indent="-230188"/>
            <a:r>
              <a:rPr lang="en-US" sz="2200" dirty="0" smtClean="0"/>
              <a:t>For not well tested capabilities,</a:t>
            </a:r>
          </a:p>
          <a:p>
            <a:pPr marL="1025525" lvl="2" indent="-230188"/>
            <a:r>
              <a:rPr lang="en-US" sz="2200" dirty="0" smtClean="0"/>
              <a:t>Can be set up and executed with the observing and scheduling software.</a:t>
            </a:r>
          </a:p>
          <a:p>
            <a:pPr marL="1025525" lvl="2" indent="-230188"/>
            <a:r>
              <a:rPr lang="en-US" sz="2200" dirty="0" smtClean="0"/>
              <a:t>SR observers will receive 1 hr of test time to validate their correlator set-up and observing procedure.</a:t>
            </a:r>
          </a:p>
          <a:p>
            <a:pPr marL="914400" lvl="1" indent="-457200">
              <a:buFont typeface="+mj-lt"/>
              <a:buAutoNum type="arabicPeriod"/>
            </a:pPr>
            <a:r>
              <a:rPr lang="en-US" sz="2200" b="1" dirty="0" smtClean="0"/>
              <a:t>Resident Shared Risk</a:t>
            </a:r>
          </a:p>
          <a:p>
            <a:pPr marL="1025525" lvl="2" indent="-230188"/>
            <a:r>
              <a:rPr lang="en-US" sz="2200" dirty="0" smtClean="0"/>
              <a:t>For capabilities that have not been tested, or known not to be robust.</a:t>
            </a:r>
          </a:p>
          <a:p>
            <a:pPr marL="1025525" lvl="2" indent="-230188"/>
            <a:r>
              <a:rPr lang="en-US" sz="2200" dirty="0" smtClean="0"/>
              <a:t>Requires residency;  1 month visit per 20 hours of observing time. </a:t>
            </a:r>
          </a:p>
          <a:p>
            <a:endParaRPr lang="en-US"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General Capabilities 2013A (1)</a:t>
            </a:r>
            <a:endParaRPr lang="en-US" dirty="0"/>
          </a:p>
        </p:txBody>
      </p:sp>
      <p:sp>
        <p:nvSpPr>
          <p:cNvPr id="3" name="Content Placeholder 2"/>
          <p:cNvSpPr>
            <a:spLocks noGrp="1"/>
          </p:cNvSpPr>
          <p:nvPr>
            <p:ph idx="1"/>
          </p:nvPr>
        </p:nvSpPr>
        <p:spPr>
          <a:xfrm>
            <a:off x="457200" y="1417637"/>
            <a:ext cx="8229600" cy="4525963"/>
          </a:xfrm>
        </p:spPr>
        <p:txBody>
          <a:bodyPr/>
          <a:lstStyle/>
          <a:p>
            <a:r>
              <a:rPr lang="en-US" sz="2400" dirty="0" smtClean="0"/>
              <a:t>8-bit samplers</a:t>
            </a:r>
          </a:p>
          <a:p>
            <a:pPr lvl="1"/>
            <a:r>
              <a:rPr lang="en-US" sz="2400" dirty="0" smtClean="0"/>
              <a:t>2 basebands, 1 GHz bandwidth each (same)</a:t>
            </a:r>
          </a:p>
          <a:p>
            <a:pPr lvl="1"/>
            <a:r>
              <a:rPr lang="en-US" sz="2400" dirty="0" smtClean="0"/>
              <a:t>Up to 16 subband pairs per baseband (was: 8)</a:t>
            </a:r>
          </a:p>
          <a:p>
            <a:pPr lvl="1"/>
            <a:r>
              <a:rPr lang="en-US" sz="2400" dirty="0" smtClean="0"/>
              <a:t>Independently tunable (anywhere in the baseband)</a:t>
            </a:r>
          </a:p>
          <a:p>
            <a:pPr lvl="1"/>
            <a:r>
              <a:rPr lang="en-US" sz="2400" dirty="0" smtClean="0"/>
              <a:t>Independent bandwidths</a:t>
            </a:r>
          </a:p>
          <a:p>
            <a:pPr lvl="1"/>
            <a:r>
              <a:rPr lang="en-US" sz="2400" dirty="0" smtClean="0"/>
              <a:t>Doppler setting per baseband</a:t>
            </a:r>
          </a:p>
          <a:p>
            <a:pPr lvl="1"/>
            <a:r>
              <a:rPr lang="en-US" sz="2400" dirty="0" smtClean="0"/>
              <a:t>Baseline board stacking by factors of 2, to give up to 4096 channels per subband</a:t>
            </a:r>
          </a:p>
          <a:p>
            <a:pPr lvl="1"/>
            <a:r>
              <a:rPr lang="en-US" sz="2400" dirty="0" smtClean="0"/>
              <a:t>Up to 16384 channels total</a:t>
            </a:r>
            <a:r>
              <a:rPr lang="en-US" sz="2400" dirty="0"/>
              <a:t>.</a:t>
            </a:r>
            <a:endParaRPr lang="en-US" sz="2400" dirty="0" smtClean="0"/>
          </a:p>
        </p:txBody>
      </p:sp>
      <p:sp>
        <p:nvSpPr>
          <p:cNvPr id="5" name="Slide Number Placeholder 4"/>
          <p:cNvSpPr>
            <a:spLocks noGrp="1"/>
          </p:cNvSpPr>
          <p:nvPr>
            <p:ph type="sldNum" sz="quarter" idx="11"/>
          </p:nvPr>
        </p:nvSpPr>
        <p:spPr/>
        <p:txBody>
          <a:bodyPr/>
          <a:lstStyle/>
          <a:p>
            <a:fld id="{0DB73703-9285-4523-9166-535704C06098}"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General Capabilities 2013A (2)</a:t>
            </a:r>
            <a:endParaRPr lang="en-US" dirty="0"/>
          </a:p>
        </p:txBody>
      </p:sp>
      <p:sp>
        <p:nvSpPr>
          <p:cNvPr id="3" name="Content Placeholder 2"/>
          <p:cNvSpPr>
            <a:spLocks noGrp="1"/>
          </p:cNvSpPr>
          <p:nvPr>
            <p:ph idx="1"/>
          </p:nvPr>
        </p:nvSpPr>
        <p:spPr>
          <a:xfrm>
            <a:off x="457200" y="1219200"/>
            <a:ext cx="8229600" cy="4525963"/>
          </a:xfrm>
        </p:spPr>
        <p:txBody>
          <a:bodyPr/>
          <a:lstStyle/>
          <a:p>
            <a:pPr>
              <a:buNone/>
            </a:pPr>
            <a:endParaRPr lang="en-US" dirty="0" smtClean="0"/>
          </a:p>
          <a:p>
            <a:r>
              <a:rPr lang="en-US" sz="2400" dirty="0" smtClean="0"/>
              <a:t>3-bit samplers</a:t>
            </a:r>
          </a:p>
          <a:p>
            <a:pPr lvl="1"/>
            <a:r>
              <a:rPr lang="en-US" sz="2400" dirty="0" smtClean="0"/>
              <a:t>128 MHz subbands, contiguous in frequency within a baseband.</a:t>
            </a:r>
          </a:p>
          <a:p>
            <a:pPr lvl="1"/>
            <a:r>
              <a:rPr lang="en-US" sz="2400" dirty="0" smtClean="0"/>
              <a:t>Up to 64x128 MHz subbands to cover available receiver bandwidth.</a:t>
            </a:r>
          </a:p>
          <a:p>
            <a:pPr lvl="1"/>
            <a:r>
              <a:rPr lang="en-US" sz="2400" dirty="0" smtClean="0"/>
              <a:t>Full, dual, or single polarization to give spectral resolutions 2, 1, or 0.5 MHz (64, 128, or 256 channels per subband).</a:t>
            </a:r>
          </a:p>
          <a:p>
            <a:pPr lvl="1"/>
            <a:endParaRPr lang="en-US"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General Capabilities 2013A (3)</a:t>
            </a:r>
            <a:endParaRPr lang="en-US" dirty="0"/>
          </a:p>
        </p:txBody>
      </p:sp>
      <p:sp>
        <p:nvSpPr>
          <p:cNvPr id="3" name="Content Placeholder 2"/>
          <p:cNvSpPr>
            <a:spLocks noGrp="1"/>
          </p:cNvSpPr>
          <p:nvPr>
            <p:ph idx="1"/>
          </p:nvPr>
        </p:nvSpPr>
        <p:spPr/>
        <p:txBody>
          <a:bodyPr>
            <a:normAutofit/>
          </a:bodyPr>
          <a:lstStyle/>
          <a:p>
            <a:r>
              <a:rPr lang="en-US" sz="2400" dirty="0" smtClean="0"/>
              <a:t>Phased VLA output for VLBI</a:t>
            </a:r>
          </a:p>
          <a:p>
            <a:pPr lvl="1"/>
            <a:r>
              <a:rPr lang="en-US" sz="2400" dirty="0" smtClean="0"/>
              <a:t>8-bit samplers</a:t>
            </a:r>
          </a:p>
          <a:p>
            <a:pPr lvl="1"/>
            <a:r>
              <a:rPr lang="en-US" sz="2400" dirty="0" smtClean="0"/>
              <a:t>1 or 2 x 128 MHz subbands, independently phased</a:t>
            </a:r>
          </a:p>
          <a:p>
            <a:pPr lvl="1"/>
            <a:r>
              <a:rPr lang="en-US" sz="2400" dirty="0" smtClean="0"/>
              <a:t>256 channels per subband</a:t>
            </a:r>
          </a:p>
          <a:p>
            <a:pPr lvl="1"/>
            <a:r>
              <a:rPr lang="en-US" sz="2400" dirty="0" smtClean="0"/>
              <a:t>No subarrays or baseline board stacking</a:t>
            </a:r>
          </a:p>
          <a:p>
            <a:pPr lvl="1"/>
            <a:r>
              <a:rPr lang="en-US" sz="2400" dirty="0" smtClean="0"/>
              <a:t>No simultaneous access to unused correlator resources</a:t>
            </a:r>
          </a:p>
        </p:txBody>
      </p:sp>
      <p:sp>
        <p:nvSpPr>
          <p:cNvPr id="5" name="Slide Number Placeholder 4"/>
          <p:cNvSpPr>
            <a:spLocks noGrp="1"/>
          </p:cNvSpPr>
          <p:nvPr>
            <p:ph type="sldNum" sz="quarter" idx="11"/>
          </p:nvPr>
        </p:nvSpPr>
        <p:spPr/>
        <p:txBody>
          <a:bodyPr/>
          <a:lstStyle/>
          <a:p>
            <a:fld id="{0DB73703-9285-4523-9166-535704C06098}"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General Capabilities 2013A (4)</a:t>
            </a:r>
            <a:endParaRPr lang="en-US" dirty="0"/>
          </a:p>
        </p:txBody>
      </p:sp>
      <p:sp>
        <p:nvSpPr>
          <p:cNvPr id="3" name="Content Placeholder 2"/>
          <p:cNvSpPr>
            <a:spLocks noGrp="1"/>
          </p:cNvSpPr>
          <p:nvPr>
            <p:ph idx="1"/>
          </p:nvPr>
        </p:nvSpPr>
        <p:spPr/>
        <p:txBody>
          <a:bodyPr>
            <a:normAutofit/>
          </a:bodyPr>
          <a:lstStyle/>
          <a:p>
            <a:r>
              <a:rPr lang="en-US" sz="2400" dirty="0" smtClean="0"/>
              <a:t>Subarrays</a:t>
            </a:r>
          </a:p>
          <a:p>
            <a:pPr lvl="1"/>
            <a:r>
              <a:rPr lang="en-US" sz="2400" dirty="0" smtClean="0"/>
              <a:t>Up to 3 independent subarrays</a:t>
            </a:r>
          </a:p>
          <a:p>
            <a:pPr lvl="1"/>
            <a:r>
              <a:rPr lang="en-US" sz="2400" dirty="0" smtClean="0"/>
              <a:t>8-bit samplers, 128 MHz contiguous subbands only</a:t>
            </a:r>
          </a:p>
          <a:p>
            <a:pPr lvl="1"/>
            <a:r>
              <a:rPr lang="en-US" sz="2400" dirty="0" smtClean="0"/>
              <a:t>Separate SBs for each subarray</a:t>
            </a:r>
          </a:p>
          <a:p>
            <a:pPr lvl="1"/>
            <a:r>
              <a:rPr lang="en-US" sz="2400" dirty="0" smtClean="0"/>
              <a:t>Observer specifies which antennas go in each subarray</a:t>
            </a:r>
          </a:p>
          <a:p>
            <a:pPr lvl="1"/>
            <a:r>
              <a:rPr lang="en-US" sz="2400" dirty="0" smtClean="0"/>
              <a:t>Some restrictions on number of antennas per subarray</a:t>
            </a:r>
          </a:p>
        </p:txBody>
      </p:sp>
      <p:sp>
        <p:nvSpPr>
          <p:cNvPr id="5" name="Slide Number Placeholder 4"/>
          <p:cNvSpPr>
            <a:spLocks noGrp="1"/>
          </p:cNvSpPr>
          <p:nvPr>
            <p:ph type="sldNum" sz="quarter" idx="11"/>
          </p:nvPr>
        </p:nvSpPr>
        <p:spPr/>
        <p:txBody>
          <a:bodyPr/>
          <a:lstStyle/>
          <a:p>
            <a:fld id="{0DB73703-9285-4523-9166-535704C06098}"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Shared Risk Capabilities</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r>
              <a:rPr lang="en-US" sz="2400" dirty="0" smtClean="0"/>
              <a:t>One or two recirculation set-ups that have already been used by RSRO participants</a:t>
            </a:r>
          </a:p>
          <a:p>
            <a:r>
              <a:rPr lang="en-US" sz="2400" dirty="0" smtClean="0"/>
              <a:t>For 8-bit samplers</a:t>
            </a:r>
          </a:p>
          <a:p>
            <a:pPr lvl="1"/>
            <a:r>
              <a:rPr lang="en-US" sz="2400" dirty="0" smtClean="0"/>
              <a:t>Fast dump modes up to 60 MB/s, dump times &gt;=50ms</a:t>
            </a:r>
          </a:p>
          <a:p>
            <a:pPr lvl="1"/>
            <a:r>
              <a:rPr lang="en-US" sz="2400" dirty="0" smtClean="0"/>
              <a:t>More than 16 subband pairs per baseband</a:t>
            </a:r>
          </a:p>
          <a:p>
            <a:r>
              <a:rPr lang="en-US" sz="2400" dirty="0" smtClean="0"/>
              <a:t>For 3-bit samplers</a:t>
            </a:r>
          </a:p>
          <a:p>
            <a:pPr lvl="1"/>
            <a:r>
              <a:rPr lang="en-US" sz="2400" dirty="0" smtClean="0"/>
              <a:t>Subarrays</a:t>
            </a:r>
          </a:p>
          <a:p>
            <a:pPr lvl="1"/>
            <a:r>
              <a:rPr lang="en-US" sz="2400" dirty="0" smtClean="0"/>
              <a:t>Subband bandwidths narrower than 128 MHz</a:t>
            </a:r>
          </a:p>
        </p:txBody>
      </p:sp>
      <p:sp>
        <p:nvSpPr>
          <p:cNvPr id="5" name="Slide Number Placeholder 4"/>
          <p:cNvSpPr>
            <a:spLocks noGrp="1"/>
          </p:cNvSpPr>
          <p:nvPr>
            <p:ph type="sldNum" sz="quarter" idx="11"/>
          </p:nvPr>
        </p:nvSpPr>
        <p:spPr/>
        <p:txBody>
          <a:bodyPr/>
          <a:lstStyle/>
          <a:p>
            <a:fld id="{0DB73703-9285-4523-9166-535704C06098}"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lstStyle/>
          <a:p>
            <a:r>
              <a:rPr lang="en-US" dirty="0" smtClean="0"/>
              <a:t>Resident Shared Risk (RSRO) Capabilities</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pPr>
              <a:buNone/>
            </a:pPr>
            <a:endParaRPr lang="en-US" dirty="0" smtClean="0"/>
          </a:p>
          <a:p>
            <a:pPr>
              <a:buFont typeface="Arial"/>
              <a:buChar char="•"/>
            </a:pPr>
            <a:r>
              <a:rPr lang="en-US" sz="2400" dirty="0" smtClean="0"/>
              <a:t>OTF mosaics</a:t>
            </a:r>
          </a:p>
          <a:p>
            <a:pPr>
              <a:buFont typeface="Arial"/>
              <a:buChar char="•"/>
            </a:pPr>
            <a:r>
              <a:rPr lang="en-US" sz="2400" dirty="0" smtClean="0"/>
              <a:t>Phased array for all but VLBI</a:t>
            </a:r>
          </a:p>
          <a:p>
            <a:pPr>
              <a:buFont typeface="Arial"/>
              <a:buChar char="•"/>
            </a:pPr>
            <a:r>
              <a:rPr lang="en-US" sz="2400" dirty="0" smtClean="0"/>
              <a:t>Real-time transient detection</a:t>
            </a:r>
          </a:p>
          <a:p>
            <a:pPr>
              <a:buFont typeface="Arial"/>
              <a:buChar char="•"/>
            </a:pPr>
            <a:r>
              <a:rPr lang="en-US" sz="2400" dirty="0" smtClean="0"/>
              <a:t>Pulsars</a:t>
            </a:r>
          </a:p>
          <a:p>
            <a:pPr>
              <a:buFont typeface="Arial"/>
              <a:buChar char="•"/>
            </a:pPr>
            <a:r>
              <a:rPr lang="en-US" sz="2400" dirty="0" smtClean="0"/>
              <a:t>Complicated subarrays</a:t>
            </a:r>
          </a:p>
          <a:p>
            <a:pPr>
              <a:buFont typeface="Arial"/>
              <a:buChar char="•"/>
            </a:pPr>
            <a:r>
              <a:rPr lang="en-US" sz="2400" dirty="0" smtClean="0"/>
              <a:t>General recirculation set-ups</a:t>
            </a:r>
          </a:p>
        </p:txBody>
      </p:sp>
      <p:sp>
        <p:nvSpPr>
          <p:cNvPr id="5" name="Slide Number Placeholder 4"/>
          <p:cNvSpPr>
            <a:spLocks noGrp="1"/>
          </p:cNvSpPr>
          <p:nvPr>
            <p:ph type="sldNum" sz="quarter" idx="11"/>
          </p:nvPr>
        </p:nvSpPr>
        <p:spPr/>
        <p:txBody>
          <a:bodyPr/>
          <a:lstStyle/>
          <a:p>
            <a:fld id="{0DB73703-9285-4523-9166-535704C06098}"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508000"/>
            <a:ext cx="8229600" cy="8521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990033"/>
                </a:solidFill>
                <a:effectLst/>
                <a:uLnTx/>
                <a:uFillTx/>
                <a:latin typeface="Gill Sans MT" pitchFamily="34" charset="0"/>
                <a:ea typeface="ＭＳ Ｐゴシック" pitchFamily="96" charset="-128"/>
                <a:cs typeface="GillSans"/>
              </a:rPr>
              <a:t>EVLA Project Overview</a:t>
            </a:r>
          </a:p>
        </p:txBody>
      </p:sp>
      <p:sp>
        <p:nvSpPr>
          <p:cNvPr id="7" name="Rectangle 3"/>
          <p:cNvSpPr txBox="1">
            <a:spLocks noChangeArrowheads="1"/>
          </p:cNvSpPr>
          <p:nvPr/>
        </p:nvSpPr>
        <p:spPr bwMode="auto">
          <a:xfrm>
            <a:off x="762000" y="1676400"/>
            <a:ext cx="7680960" cy="4765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The Expanded Very Large Array is a major upgrade of the Very Large Array</a:t>
            </a:r>
            <a:endParaRPr kumimoji="0" lang="en-US" sz="12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The fundamental goal is to improve major observational capabilities of the original VLA (sensitivity, bandwidth) by at least an order of magnitude</a:t>
            </a:r>
            <a:endParaRPr kumimoji="0" lang="en-US" sz="12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The project </a:t>
            </a:r>
            <a:r>
              <a:rPr lang="en-US" sz="2400" dirty="0" smtClean="0">
                <a:solidFill>
                  <a:srgbClr val="000099"/>
                </a:solidFill>
                <a:latin typeface="Gill Sans MT" pitchFamily="34" charset="0"/>
                <a:ea typeface="ＭＳ Ｐゴシック" pitchFamily="96" charset="-128"/>
                <a:cs typeface="Gill Sans"/>
              </a:rPr>
              <a:t>is on schedule to</a:t>
            </a: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 be completed at the end of this year.  </a:t>
            </a:r>
            <a:endParaRPr kumimoji="0" lang="en-US" sz="12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Key aspect:  This is a leveraged project – building upon existing infrastructure of the VLA</a:t>
            </a:r>
            <a:endParaRPr lang="en-US" sz="2400" dirty="0" smtClean="0">
              <a:solidFill>
                <a:srgbClr val="000099"/>
              </a:solidFill>
              <a:latin typeface="Gill Sans MT" pitchFamily="34" charset="0"/>
              <a:ea typeface="ＭＳ Ｐゴシック" pitchFamily="96" charset="-128"/>
              <a:cs typeface="Gill Sans"/>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rPr>
              <a:t>Renamed</a:t>
            </a:r>
            <a:r>
              <a:rPr kumimoji="0" lang="en-US" sz="2400" b="0" i="0" u="none" strike="noStrike" kern="1200" cap="none" spc="0" normalizeH="0" noProof="0" dirty="0" smtClean="0">
                <a:ln>
                  <a:noFill/>
                </a:ln>
                <a:solidFill>
                  <a:srgbClr val="000099"/>
                </a:solidFill>
                <a:effectLst/>
                <a:uLnTx/>
                <a:uFillTx/>
                <a:latin typeface="Gill Sans MT" pitchFamily="34" charset="0"/>
                <a:ea typeface="ＭＳ Ｐゴシック" pitchFamily="96" charset="-128"/>
                <a:cs typeface="Gill Sans"/>
              </a:rPr>
              <a:t> the Jansky Very Large Array (Jansky VLA) during a rededication on 31 March, 2012</a:t>
            </a:r>
            <a:endParaRPr kumimoji="0" lang="en-US" sz="24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96" charset="-128"/>
              <a:cs typeface="Gill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exploiting the general capabilities offered for 2013A:</a:t>
            </a:r>
            <a:endParaRPr lang="en-US" dirty="0"/>
          </a:p>
        </p:txBody>
      </p:sp>
      <p:sp>
        <p:nvSpPr>
          <p:cNvPr id="3" name="Content Placeholder 2"/>
          <p:cNvSpPr>
            <a:spLocks noGrp="1"/>
          </p:cNvSpPr>
          <p:nvPr>
            <p:ph idx="1"/>
          </p:nvPr>
        </p:nvSpPr>
        <p:spPr>
          <a:xfrm>
            <a:off x="457200" y="1676400"/>
            <a:ext cx="8229600" cy="4267200"/>
          </a:xfrm>
        </p:spPr>
        <p:txBody>
          <a:bodyPr/>
          <a:lstStyle/>
          <a:p>
            <a:r>
              <a:rPr lang="en-US" dirty="0" smtClean="0"/>
              <a:t>8 GHz wide observation in any of the high frequency bands.  Gives unprecedented continuum sensitivity and spectral index info</a:t>
            </a:r>
          </a:p>
          <a:p>
            <a:pPr lvl="1"/>
            <a:r>
              <a:rPr lang="en-US" dirty="0" smtClean="0"/>
              <a:t>Uses the new 3-bit samplers.  Not much versatility yet in tuning subbands but for pure sensitivity that is not needed</a:t>
            </a:r>
          </a:p>
          <a:p>
            <a:r>
              <a:rPr lang="en-US" dirty="0" smtClean="0"/>
              <a:t>Simultaneous observation of a wide variety of lines within one band with very high spectral resolution, e.g. by tuning each one of the 16 subband pairs (per baseband) on each of the lines</a:t>
            </a:r>
          </a:p>
          <a:p>
            <a:pPr lvl="1"/>
            <a:r>
              <a:rPr lang="en-US" dirty="0" smtClean="0"/>
              <a:t>Uses the ‘traditional’ 8-bit samplers but exploits the newly introduced versatility in tuning subbands</a:t>
            </a:r>
          </a:p>
          <a:p>
            <a:pPr lvl="1"/>
            <a:r>
              <a:rPr lang="en-US" dirty="0" smtClean="0"/>
              <a:t>Refinement 1: use some wide-bandwidth (128 MHz) subbands to form a continuum, and use remaining subbands (at much narrower bandwidth) to target lines</a:t>
            </a:r>
          </a:p>
          <a:p>
            <a:pPr lvl="1"/>
            <a:r>
              <a:rPr lang="en-US" dirty="0" smtClean="0"/>
              <a:t>Refinement 2: use several subbands per line to increase # channels</a:t>
            </a:r>
            <a:endParaRPr lang="en-US"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8229600" cy="887663"/>
          </a:xfrm>
        </p:spPr>
        <p:txBody>
          <a:bodyPr/>
          <a:lstStyle/>
          <a:p>
            <a:r>
              <a:rPr lang="en-US" dirty="0" smtClean="0"/>
              <a:t>Concluding Remarks</a:t>
            </a:r>
            <a:endParaRPr lang="en-US" dirty="0"/>
          </a:p>
        </p:txBody>
      </p:sp>
      <p:sp>
        <p:nvSpPr>
          <p:cNvPr id="3" name="Content Placeholder 2"/>
          <p:cNvSpPr>
            <a:spLocks noGrp="1"/>
          </p:cNvSpPr>
          <p:nvPr>
            <p:ph idx="1"/>
          </p:nvPr>
        </p:nvSpPr>
        <p:spPr>
          <a:xfrm>
            <a:off x="685800" y="1371600"/>
            <a:ext cx="8229600" cy="4525963"/>
          </a:xfrm>
          <a:noFill/>
        </p:spPr>
        <p:txBody>
          <a:bodyPr/>
          <a:lstStyle/>
          <a:p>
            <a:r>
              <a:rPr lang="en-US" sz="2400" dirty="0" smtClean="0"/>
              <a:t>The EVLA project is near completion</a:t>
            </a:r>
          </a:p>
          <a:p>
            <a:r>
              <a:rPr lang="en-US" sz="2400" dirty="0" smtClean="0"/>
              <a:t>Most key, and many new, capabilities are already available.</a:t>
            </a:r>
          </a:p>
          <a:p>
            <a:r>
              <a:rPr lang="en-US" sz="2400" dirty="0" smtClean="0"/>
              <a:t>Increased capabilities will be added over the next few years.</a:t>
            </a:r>
          </a:p>
          <a:p>
            <a:r>
              <a:rPr lang="en-US" sz="2400" dirty="0" smtClean="0"/>
              <a:t>Capabilities will continue to grow, as more capable correlator and post-processing software is developed.  </a:t>
            </a:r>
          </a:p>
          <a:p>
            <a:r>
              <a:rPr lang="en-US" sz="2400" dirty="0" smtClean="0"/>
              <a:t>Many challenges remain before full throughput is obtained. </a:t>
            </a:r>
          </a:p>
          <a:p>
            <a:r>
              <a:rPr lang="en-US" sz="2400" dirty="0" smtClean="0"/>
              <a:t>The JVLA will be, as the VLA has been, a general-purpose, open-access, cm-wavelength telescope</a:t>
            </a:r>
          </a:p>
          <a:p>
            <a:r>
              <a:rPr lang="en-US" sz="2400" dirty="0" smtClean="0"/>
              <a:t>Important dates:</a:t>
            </a:r>
          </a:p>
          <a:p>
            <a:pPr lvl="1"/>
            <a:r>
              <a:rPr lang="en-US" sz="2400" dirty="0" smtClean="0"/>
              <a:t>Call for proposals: ~ July 9, 2012.  </a:t>
            </a:r>
            <a:r>
              <a:rPr lang="en-US" sz="2400" dirty="0" smtClean="0">
                <a:solidFill>
                  <a:srgbClr val="C00000"/>
                </a:solidFill>
              </a:rPr>
              <a:t>Will be final word on capabilities offered</a:t>
            </a:r>
          </a:p>
          <a:p>
            <a:pPr lvl="1"/>
            <a:r>
              <a:rPr lang="en-US" sz="2400" dirty="0" smtClean="0"/>
              <a:t>Proposal deadline: August 1, 2012</a:t>
            </a:r>
            <a:endParaRPr lang="en-US" sz="2400" dirty="0"/>
          </a:p>
        </p:txBody>
      </p:sp>
      <p:sp>
        <p:nvSpPr>
          <p:cNvPr id="5" name="Slide Number Placeholder 4"/>
          <p:cNvSpPr>
            <a:spLocks noGrp="1"/>
          </p:cNvSpPr>
          <p:nvPr>
            <p:ph type="sldNum" sz="quarter" idx="11"/>
          </p:nvPr>
        </p:nvSpPr>
        <p:spPr/>
        <p:txBody>
          <a:bodyPr/>
          <a:lstStyle/>
          <a:p>
            <a:fld id="{0DB73703-9285-4523-9166-535704C06098}"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Main EVLA observing page: https://science.nrao.edu/facilities/evla</a:t>
            </a:r>
          </a:p>
          <a:p>
            <a:r>
              <a:rPr lang="en-US" dirty="0" smtClean="0"/>
              <a:t>EVLA Observational Status Summary:  https://science.nrao.edu/facilities/EVLA/docs/manuals/oss</a:t>
            </a:r>
          </a:p>
          <a:p>
            <a:r>
              <a:rPr lang="en-US" dirty="0" smtClean="0"/>
              <a:t>Helpdesk: </a:t>
            </a:r>
            <a:r>
              <a:rPr lang="en-US" dirty="0" smtClean="0">
                <a:hlinkClick r:id="rId2"/>
              </a:rPr>
              <a:t>https://help.nrao.edu</a:t>
            </a:r>
            <a:endParaRPr lang="en-US" dirty="0" smtClean="0"/>
          </a:p>
          <a:p>
            <a:r>
              <a:rPr lang="en-US" dirty="0" smtClean="0"/>
              <a:t>NRAO science page: </a:t>
            </a:r>
            <a:r>
              <a:rPr lang="en-US" dirty="0" smtClean="0">
                <a:hlinkClick r:id="rId3"/>
              </a:rPr>
              <a:t>https://science.nrao.edu</a:t>
            </a:r>
            <a:endParaRPr lang="en-US" dirty="0" smtClean="0"/>
          </a:p>
          <a:p>
            <a:r>
              <a:rPr lang="en-US" dirty="0" smtClean="0"/>
              <a:t>NRAO eNews: https://science.nrao.edu/enews/5.4/</a:t>
            </a:r>
          </a:p>
        </p:txBody>
      </p:sp>
      <p:sp>
        <p:nvSpPr>
          <p:cNvPr id="5" name="Slide Number Placeholder 4"/>
          <p:cNvSpPr>
            <a:spLocks noGrp="1"/>
          </p:cNvSpPr>
          <p:nvPr>
            <p:ph type="sldNum" sz="quarter" idx="11"/>
          </p:nvPr>
        </p:nvSpPr>
        <p:spPr/>
        <p:txBody>
          <a:bodyPr/>
          <a:lstStyle/>
          <a:p>
            <a:fld id="{0DB73703-9285-4523-9166-535704C06098}" type="slidenum">
              <a:rPr lang="en-US" smtClean="0"/>
              <a:pPr/>
              <a:t>22</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457200" y="633413"/>
            <a:ext cx="8229600" cy="358775"/>
          </a:xfrm>
        </p:spPr>
        <p:txBody>
          <a:bodyPr/>
          <a:lstStyle/>
          <a:p>
            <a:pPr eaLnBrk="1" hangingPunct="1"/>
            <a:r>
              <a:rPr lang="en-US" sz="3200" dirty="0" smtClean="0"/>
              <a:t>Key EVLA Project Goals</a:t>
            </a:r>
          </a:p>
        </p:txBody>
      </p:sp>
      <p:sp>
        <p:nvSpPr>
          <p:cNvPr id="8196" name="Rectangle 3"/>
          <p:cNvSpPr>
            <a:spLocks noGrp="1" noChangeArrowheads="1"/>
          </p:cNvSpPr>
          <p:nvPr>
            <p:ph type="body" idx="4294967295"/>
          </p:nvPr>
        </p:nvSpPr>
        <p:spPr>
          <a:xfrm>
            <a:off x="609600" y="1143000"/>
            <a:ext cx="8839200" cy="5056188"/>
          </a:xfrm>
        </p:spPr>
        <p:txBody>
          <a:bodyPr/>
          <a:lstStyle/>
          <a:p>
            <a:pPr eaLnBrk="1" hangingPunct="1">
              <a:lnSpc>
                <a:spcPct val="90000"/>
              </a:lnSpc>
            </a:pPr>
            <a:r>
              <a:rPr lang="en-US" sz="2400" dirty="0" smtClean="0"/>
              <a:t>Full frequency coverage from 1 to 50 GHz.</a:t>
            </a:r>
          </a:p>
          <a:p>
            <a:pPr lvl="1" eaLnBrk="1" hangingPunct="1">
              <a:lnSpc>
                <a:spcPct val="90000"/>
              </a:lnSpc>
            </a:pPr>
            <a:r>
              <a:rPr lang="en-US" sz="2400" dirty="0" smtClean="0"/>
              <a:t>Provided by 8 frequency bands with cryogenic receivers.</a:t>
            </a:r>
          </a:p>
          <a:p>
            <a:pPr eaLnBrk="1" hangingPunct="1">
              <a:lnSpc>
                <a:spcPct val="90000"/>
              </a:lnSpc>
            </a:pPr>
            <a:r>
              <a:rPr lang="en-US" sz="2400" dirty="0" smtClean="0"/>
              <a:t>Up to 8 GHz instantaneous bandwidth per polarization</a:t>
            </a:r>
          </a:p>
          <a:p>
            <a:pPr lvl="1" eaLnBrk="1" hangingPunct="1">
              <a:lnSpc>
                <a:spcPct val="90000"/>
              </a:lnSpc>
            </a:pPr>
            <a:r>
              <a:rPr lang="en-US" sz="2400" dirty="0" smtClean="0"/>
              <a:t>All digital design to maximize instrumental stability and repeatability.</a:t>
            </a:r>
          </a:p>
          <a:p>
            <a:pPr eaLnBrk="1" hangingPunct="1">
              <a:lnSpc>
                <a:spcPct val="90000"/>
              </a:lnSpc>
            </a:pPr>
            <a:r>
              <a:rPr lang="en-US" sz="2400" dirty="0" smtClean="0"/>
              <a:t>New correlator with 8 GHz/polarization capability</a:t>
            </a:r>
          </a:p>
          <a:p>
            <a:pPr lvl="1" eaLnBrk="1" hangingPunct="1">
              <a:lnSpc>
                <a:spcPct val="90000"/>
              </a:lnSpc>
            </a:pPr>
            <a:r>
              <a:rPr lang="en-US" sz="2400" dirty="0" smtClean="0"/>
              <a:t>Designed, funded, and constructed by our Canadian partners, HIA/DRAO</a:t>
            </a:r>
          </a:p>
          <a:p>
            <a:pPr lvl="1" eaLnBrk="1" hangingPunct="1">
              <a:lnSpc>
                <a:spcPct val="90000"/>
              </a:lnSpc>
            </a:pPr>
            <a:r>
              <a:rPr lang="en-US" sz="2400" dirty="0" smtClean="0"/>
              <a:t>Unprecedented flexibility in matching resources to attain science goals.  </a:t>
            </a:r>
          </a:p>
          <a:p>
            <a:pPr eaLnBrk="1" hangingPunct="1">
              <a:lnSpc>
                <a:spcPct val="90000"/>
              </a:lnSpc>
            </a:pPr>
            <a:r>
              <a:rPr lang="en-US" sz="2400" dirty="0" smtClean="0"/>
              <a:t>Noise-limited, full-field imaging in all Stokes parameters for most observational fields.</a:t>
            </a:r>
          </a:p>
          <a:p>
            <a:pPr eaLnBrk="1" hangingPunct="1">
              <a:lnSpc>
                <a:spcPct val="90000"/>
              </a:lnSpc>
            </a:pPr>
            <a:r>
              <a:rPr lang="en-US" sz="2400" dirty="0" smtClean="0"/>
              <a:t>New software for telescope operations, correlator management, and post-processing. </a:t>
            </a:r>
          </a:p>
        </p:txBody>
      </p:sp>
      <p:sp>
        <p:nvSpPr>
          <p:cNvPr id="5" name="Slide Number Placeholder 4"/>
          <p:cNvSpPr>
            <a:spLocks noGrp="1"/>
          </p:cNvSpPr>
          <p:nvPr>
            <p:ph type="sldNum" sz="quarter" idx="11"/>
          </p:nvPr>
        </p:nvSpPr>
        <p:spPr/>
        <p:txBody>
          <a:bodyPr/>
          <a:lstStyle/>
          <a:p>
            <a:fld id="{E679396C-8D3F-49B2-A42F-FC2263584F7C}" type="slidenum">
              <a:rPr lang="en-US" smtClean="0"/>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304800"/>
            <a:ext cx="8229600" cy="8521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990033"/>
                </a:solidFill>
                <a:effectLst/>
                <a:uLnTx/>
                <a:uFillTx/>
                <a:latin typeface="Gill Sans MT" pitchFamily="34" charset="0"/>
                <a:ea typeface="ＭＳ Ｐゴシック" pitchFamily="96" charset="-128"/>
                <a:cs typeface="GillSans"/>
              </a:rPr>
              <a:t>What is the JVLA?</a:t>
            </a:r>
          </a:p>
        </p:txBody>
      </p:sp>
      <p:sp>
        <p:nvSpPr>
          <p:cNvPr id="4" name="Content Placeholder 2"/>
          <p:cNvSpPr txBox="1">
            <a:spLocks/>
          </p:cNvSpPr>
          <p:nvPr/>
        </p:nvSpPr>
        <p:spPr bwMode="auto">
          <a:xfrm>
            <a:off x="457200" y="10366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en-US" sz="20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48" charset="-128"/>
                <a:cs typeface="Gill Sans"/>
              </a:rPr>
              <a:t>27x25m antennas reconfigurable on baselines 35m to 36km</a:t>
            </a:r>
          </a:p>
          <a:p>
            <a:pPr marL="342900" marR="0" lvl="0" indent="-342900" algn="l" defTabSz="457200" rtl="0" eaLnBrk="0" fontAlgn="base" latinLnBrk="0" hangingPunct="0">
              <a:lnSpc>
                <a:spcPct val="100000"/>
              </a:lnSpc>
              <a:spcBef>
                <a:spcPct val="20000"/>
              </a:spcBef>
              <a:spcAft>
                <a:spcPct val="0"/>
              </a:spcAft>
              <a:buClrTx/>
              <a:buSzTx/>
              <a:buFont typeface="Arial" pitchFamily="1" charset="0"/>
              <a:buChar char="•"/>
              <a:tabLst/>
              <a:defRPr/>
            </a:pPr>
            <a:r>
              <a:rPr kumimoji="0" lang="en-US" sz="2000" b="0" i="0" u="none" strike="noStrike" kern="1200" cap="none" spc="0" normalizeH="0" baseline="0" noProof="0" dirty="0" smtClean="0">
                <a:ln>
                  <a:noFill/>
                </a:ln>
                <a:solidFill>
                  <a:srgbClr val="000099"/>
                </a:solidFill>
                <a:effectLst/>
                <a:uLnTx/>
                <a:uFillTx/>
                <a:latin typeface="Gill Sans MT" pitchFamily="34" charset="0"/>
                <a:ea typeface="ＭＳ Ｐゴシック" pitchFamily="48" charset="-128"/>
                <a:cs typeface="Gill Sans"/>
              </a:rPr>
              <a:t>located in Southern New Mexico at 2100m altitude</a:t>
            </a:r>
          </a:p>
        </p:txBody>
      </p:sp>
      <p:pic>
        <p:nvPicPr>
          <p:cNvPr id="6" name="Content Placeholder 7" descr="Finley2_hi.tif"/>
          <p:cNvPicPr>
            <a:picLocks noChangeAspect="1"/>
          </p:cNvPicPr>
          <p:nvPr/>
        </p:nvPicPr>
        <p:blipFill>
          <a:blip r:embed="rId2" cstate="print"/>
          <a:srcRect l="-9138" r="-9138"/>
          <a:stretch>
            <a:fillRect/>
          </a:stretch>
        </p:blipFill>
        <p:spPr bwMode="auto">
          <a:xfrm>
            <a:off x="685800" y="1752600"/>
            <a:ext cx="8229600" cy="4525963"/>
          </a:xfrm>
          <a:prstGeom prst="rect">
            <a:avLst/>
          </a:prstGeom>
          <a:noFill/>
          <a:ln w="9525">
            <a:noFill/>
            <a:miter lim="800000"/>
            <a:headEnd/>
            <a:tailEnd/>
          </a:ln>
        </p:spPr>
      </p:pic>
      <p:pic>
        <p:nvPicPr>
          <p:cNvPr id="8" name="Content Placeholder 6" descr="vla_finley_3_hi.tif"/>
          <p:cNvPicPr>
            <a:picLocks noChangeAspect="1"/>
          </p:cNvPicPr>
          <p:nvPr/>
        </p:nvPicPr>
        <p:blipFill>
          <a:blip r:embed="rId3" cstate="print"/>
          <a:srcRect l="-18018" r="-18018"/>
          <a:stretch>
            <a:fillRect/>
          </a:stretch>
        </p:blipFill>
        <p:spPr bwMode="auto">
          <a:xfrm>
            <a:off x="4419600" y="4114800"/>
            <a:ext cx="4987986"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Spatial Resolution (unchanged!)</a:t>
            </a:r>
            <a:endParaRPr lang="en-US" dirty="0"/>
          </a:p>
        </p:txBody>
      </p:sp>
      <p:sp>
        <p:nvSpPr>
          <p:cNvPr id="3" name="Content Placeholder 2"/>
          <p:cNvSpPr>
            <a:spLocks noGrp="1"/>
          </p:cNvSpPr>
          <p:nvPr>
            <p:ph idx="1"/>
          </p:nvPr>
        </p:nvSpPr>
        <p:spPr>
          <a:xfrm>
            <a:off x="457200" y="1143000"/>
            <a:ext cx="8229600" cy="4525963"/>
          </a:xfrm>
        </p:spPr>
        <p:txBody>
          <a:bodyPr/>
          <a:lstStyle/>
          <a:p>
            <a:r>
              <a:rPr lang="en-US" sz="2400" dirty="0" smtClean="0"/>
              <a:t>With reconfiguration of the antennas, the JVLA can vary its spatial resolution by a factor of ~50.</a:t>
            </a:r>
          </a:p>
          <a:p>
            <a:r>
              <a:rPr lang="en-US" sz="2400" dirty="0" smtClean="0"/>
              <a:t>Configuration sequence:  D </a:t>
            </a:r>
            <a:r>
              <a:rPr lang="en-US" sz="2400" dirty="0" smtClean="0">
                <a:sym typeface="Wingdings"/>
              </a:rPr>
              <a:t> C  B  A</a:t>
            </a:r>
            <a:endParaRPr lang="en-US" sz="2400" dirty="0" smtClean="0"/>
          </a:p>
          <a:p>
            <a:r>
              <a:rPr lang="en-US" sz="2400" dirty="0" smtClean="0"/>
              <a:t>Reconfiguration about every 4</a:t>
            </a:r>
          </a:p>
          <a:p>
            <a:pPr>
              <a:buNone/>
            </a:pPr>
            <a:r>
              <a:rPr lang="en-US" sz="2400" dirty="0" smtClean="0"/>
              <a:t>	months (modifications during</a:t>
            </a:r>
          </a:p>
          <a:p>
            <a:pPr>
              <a:buNone/>
            </a:pPr>
            <a:r>
              <a:rPr lang="en-US" sz="2400" dirty="0" smtClean="0"/>
              <a:t>	commissioning).</a:t>
            </a:r>
          </a:p>
          <a:p>
            <a:r>
              <a:rPr lang="en-US" sz="2400" dirty="0" smtClean="0"/>
              <a:t>Hybrid configurations (DnC, CnB,</a:t>
            </a:r>
          </a:p>
          <a:p>
            <a:pPr>
              <a:buNone/>
            </a:pPr>
            <a:r>
              <a:rPr lang="en-US" sz="2400" dirty="0" smtClean="0"/>
              <a:t>	BnA) extend for about 2 weeks</a:t>
            </a:r>
          </a:p>
          <a:p>
            <a:pPr>
              <a:buNone/>
            </a:pPr>
            <a:r>
              <a:rPr lang="en-US" sz="2400" dirty="0" smtClean="0"/>
              <a:t>	in between regular configurations</a:t>
            </a:r>
          </a:p>
          <a:p>
            <a:pPr>
              <a:buNone/>
            </a:pPr>
            <a:r>
              <a:rPr lang="en-US" sz="2400" dirty="0" smtClean="0"/>
              <a:t> </a:t>
            </a:r>
            <a:endParaRPr lang="en-US" sz="2400" dirty="0"/>
          </a:p>
        </p:txBody>
      </p:sp>
      <p:pic>
        <p:nvPicPr>
          <p:cNvPr id="7" name="Picture 6"/>
          <p:cNvPicPr>
            <a:picLocks noChangeAspect="1"/>
          </p:cNvPicPr>
          <p:nvPr/>
        </p:nvPicPr>
        <p:blipFill>
          <a:blip r:embed="rId3" cstate="print"/>
          <a:stretch>
            <a:fillRect/>
          </a:stretch>
        </p:blipFill>
        <p:spPr>
          <a:xfrm>
            <a:off x="5029200" y="2286000"/>
            <a:ext cx="4079576" cy="3823908"/>
          </a:xfrm>
          <a:prstGeom prst="rect">
            <a:avLst/>
          </a:prstGeom>
        </p:spPr>
      </p:pic>
      <p:sp>
        <p:nvSpPr>
          <p:cNvPr id="6" name="Slide Number Placeholder 5"/>
          <p:cNvSpPr>
            <a:spLocks noGrp="1"/>
          </p:cNvSpPr>
          <p:nvPr>
            <p:ph type="sldNum" sz="quarter" idx="11"/>
          </p:nvPr>
        </p:nvSpPr>
        <p:spPr/>
        <p:txBody>
          <a:bodyPr/>
          <a:lstStyle/>
          <a:p>
            <a:fld id="{0DB73703-9285-4523-9166-535704C06098}"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Receivers</a:t>
            </a:r>
            <a:endParaRPr lang="en-US" dirty="0"/>
          </a:p>
        </p:txBody>
      </p:sp>
      <p:sp>
        <p:nvSpPr>
          <p:cNvPr id="3" name="Content Placeholder 2"/>
          <p:cNvSpPr>
            <a:spLocks noGrp="1"/>
          </p:cNvSpPr>
          <p:nvPr>
            <p:ph idx="1"/>
          </p:nvPr>
        </p:nvSpPr>
        <p:spPr>
          <a:xfrm>
            <a:off x="304800" y="1189037"/>
            <a:ext cx="8229600" cy="4525963"/>
          </a:xfrm>
        </p:spPr>
        <p:txBody>
          <a:bodyPr/>
          <a:lstStyle/>
          <a:p>
            <a:r>
              <a:rPr lang="en-US" sz="2400" dirty="0" smtClean="0"/>
              <a:t>8 wideband receivers</a:t>
            </a:r>
          </a:p>
          <a:p>
            <a:r>
              <a:rPr lang="en-US" sz="2400" dirty="0" smtClean="0"/>
              <a:t>Switching receivers can be as fast as 20s</a:t>
            </a:r>
          </a:p>
          <a:p>
            <a:pPr>
              <a:buNone/>
            </a:pPr>
            <a:endParaRPr lang="en-US" dirty="0" smtClean="0"/>
          </a:p>
          <a:p>
            <a:endParaRPr lang="en-US" dirty="0" smtClean="0"/>
          </a:p>
        </p:txBody>
      </p:sp>
      <p:sp>
        <p:nvSpPr>
          <p:cNvPr id="11" name="Rectangle 10"/>
          <p:cNvSpPr/>
          <p:nvPr/>
        </p:nvSpPr>
        <p:spPr>
          <a:xfrm>
            <a:off x="2746293" y="2036913"/>
            <a:ext cx="4370977" cy="115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stretch>
            <a:fillRect/>
          </a:stretch>
        </p:blipFill>
        <p:spPr>
          <a:xfrm>
            <a:off x="590700" y="2152364"/>
            <a:ext cx="1790700" cy="3340100"/>
          </a:xfrm>
          <a:prstGeom prst="rect">
            <a:avLst/>
          </a:prstGeom>
        </p:spPr>
      </p:pic>
      <p:sp>
        <p:nvSpPr>
          <p:cNvPr id="10" name="Rectangle 9"/>
          <p:cNvSpPr/>
          <p:nvPr/>
        </p:nvSpPr>
        <p:spPr>
          <a:xfrm rot="16200000">
            <a:off x="699965" y="3736810"/>
            <a:ext cx="3395855" cy="1154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5"/>
          <p:cNvPicPr>
            <a:picLocks noChangeAspect="1" noChangeArrowheads="1"/>
          </p:cNvPicPr>
          <p:nvPr/>
        </p:nvPicPr>
        <p:blipFill>
          <a:blip r:embed="rId4" cstate="print"/>
          <a:srcRect t="55845"/>
          <a:stretch>
            <a:fillRect/>
          </a:stretch>
        </p:blipFill>
        <p:spPr bwMode="auto">
          <a:xfrm>
            <a:off x="2537635" y="2152364"/>
            <a:ext cx="3154330" cy="3093308"/>
          </a:xfrm>
          <a:prstGeom prst="rect">
            <a:avLst/>
          </a:prstGeom>
          <a:noFill/>
          <a:ln w="9525">
            <a:noFill/>
            <a:miter lim="800000"/>
            <a:headEnd/>
            <a:tailEnd/>
          </a:ln>
        </p:spPr>
      </p:pic>
      <p:pic>
        <p:nvPicPr>
          <p:cNvPr id="14" name="Content Placeholder 7" descr="vla_finley_1_hi.tif"/>
          <p:cNvPicPr>
            <a:picLocks noChangeAspect="1"/>
          </p:cNvPicPr>
          <p:nvPr/>
        </p:nvPicPr>
        <p:blipFill>
          <a:blip r:embed="rId5" cstate="print"/>
          <a:srcRect l="-71521" r="-71521"/>
          <a:stretch>
            <a:fillRect/>
          </a:stretch>
        </p:blipFill>
        <p:spPr bwMode="auto">
          <a:xfrm>
            <a:off x="3276600" y="1154939"/>
            <a:ext cx="8229600" cy="4525963"/>
          </a:xfrm>
          <a:prstGeom prst="rect">
            <a:avLst/>
          </a:prstGeom>
          <a:noFill/>
          <a:ln w="9525">
            <a:noFill/>
            <a:miter lim="800000"/>
            <a:headEnd/>
            <a:tailEnd/>
          </a:ln>
        </p:spPr>
      </p:pic>
      <p:sp>
        <p:nvSpPr>
          <p:cNvPr id="15" name="Slide Number Placeholder 14"/>
          <p:cNvSpPr>
            <a:spLocks noGrp="1"/>
          </p:cNvSpPr>
          <p:nvPr>
            <p:ph type="sldNum" sz="quarter" idx="11"/>
          </p:nvPr>
        </p:nvSpPr>
        <p:spPr/>
        <p:txBody>
          <a:bodyPr/>
          <a:lstStyle/>
          <a:p>
            <a:fld id="{0DB73703-9285-4523-9166-535704C06098}"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04800" y="427038"/>
            <a:ext cx="7818437" cy="639762"/>
          </a:xfrm>
        </p:spPr>
        <p:txBody>
          <a:bodyPr/>
          <a:lstStyle/>
          <a:p>
            <a:pPr eaLnBrk="1" hangingPunct="1"/>
            <a:r>
              <a:rPr lang="en-US" sz="3200" dirty="0" smtClean="0"/>
              <a:t>JVLA-VLA Capabilities Comparison</a:t>
            </a:r>
          </a:p>
        </p:txBody>
      </p:sp>
      <p:graphicFrame>
        <p:nvGraphicFramePr>
          <p:cNvPr id="77013" name="Group 213"/>
          <p:cNvGraphicFramePr>
            <a:graphicFrameLocks noGrp="1"/>
          </p:cNvGraphicFramePr>
          <p:nvPr>
            <p:ph sz="half" idx="2"/>
          </p:nvPr>
        </p:nvGraphicFramePr>
        <p:xfrm>
          <a:off x="304800" y="1714500"/>
          <a:ext cx="8610600" cy="4146708"/>
        </p:xfrm>
        <a:graphic>
          <a:graphicData uri="http://schemas.openxmlformats.org/drawingml/2006/table">
            <a:tbl>
              <a:tblPr/>
              <a:tblGrid>
                <a:gridCol w="4029915"/>
                <a:gridCol w="1151959"/>
                <a:gridCol w="1338134"/>
                <a:gridCol w="1058871"/>
                <a:gridCol w="1031721"/>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VLA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JVLA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Factor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Current(OSRO)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Point Source Cont. Sensitivity (1</a:t>
                      </a:r>
                      <a:r>
                        <a:rPr kumimoji="0" lang="en-US" sz="1600" b="0" i="0" u="none" strike="noStrike" cap="none" normalizeH="0" baseline="0" dirty="0" smtClean="0">
                          <a:ln>
                            <a:noFill/>
                          </a:ln>
                          <a:solidFill>
                            <a:schemeClr val="tx1"/>
                          </a:solidFill>
                          <a:effectLst/>
                          <a:latin typeface="Symbol" pitchFamily="18" charset="2"/>
                        </a:rPr>
                        <a:t>s</a:t>
                      </a:r>
                      <a:r>
                        <a:rPr kumimoji="0" lang="en-US" sz="1600" b="0" i="0" u="none" strike="noStrike" cap="none" normalizeH="0" baseline="0" dirty="0" smtClean="0">
                          <a:ln>
                            <a:noFill/>
                          </a:ln>
                          <a:solidFill>
                            <a:schemeClr val="tx1"/>
                          </a:solidFill>
                          <a:effectLst/>
                          <a:latin typeface="Arial" charset="0"/>
                        </a:rPr>
                        <a:t>,12hr.)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10 </a:t>
                      </a:r>
                      <a:r>
                        <a:rPr kumimoji="0" lang="en-US" sz="1600" b="0" i="0" u="none" strike="noStrike" cap="none" normalizeH="0" baseline="0" dirty="0" smtClean="0">
                          <a:ln>
                            <a:noFill/>
                          </a:ln>
                          <a:solidFill>
                            <a:schemeClr val="tx1"/>
                          </a:solidFill>
                          <a:effectLst/>
                          <a:latin typeface="Symbol" pitchFamily="18" charset="2"/>
                        </a:rPr>
                        <a:t>m</a:t>
                      </a:r>
                      <a:r>
                        <a:rPr kumimoji="0" lang="en-US" sz="1600" b="0" i="0" u="none" strike="noStrike" cap="none" normalizeH="0" baseline="0" dirty="0" smtClean="0">
                          <a:ln>
                            <a:noFill/>
                          </a:ln>
                          <a:solidFill>
                            <a:schemeClr val="tx1"/>
                          </a:solidFill>
                          <a:effectLst/>
                          <a:latin typeface="Arial" charset="0"/>
                        </a:rPr>
                        <a:t>Jy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 </a:t>
                      </a:r>
                      <a:r>
                        <a:rPr kumimoji="0" lang="en-US" sz="1600" b="0" i="0" u="none" strike="noStrike" cap="none" normalizeH="0" baseline="0" dirty="0" smtClean="0">
                          <a:ln>
                            <a:noFill/>
                          </a:ln>
                          <a:solidFill>
                            <a:schemeClr val="tx1"/>
                          </a:solidFill>
                          <a:effectLst/>
                          <a:latin typeface="Symbol" pitchFamily="18" charset="2"/>
                        </a:rPr>
                        <a:t>m</a:t>
                      </a:r>
                      <a:r>
                        <a:rPr kumimoji="0" lang="en-US" sz="1600" b="0" i="0" u="none" strike="noStrike" cap="none" normalizeH="0" baseline="0" dirty="0" smtClean="0">
                          <a:ln>
                            <a:noFill/>
                          </a:ln>
                          <a:solidFill>
                            <a:schemeClr val="tx1"/>
                          </a:solidFill>
                          <a:effectLst/>
                          <a:latin typeface="Arial" charset="0"/>
                        </a:rPr>
                        <a:t>Jy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10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Arial" charset="0"/>
                        </a:rPr>
                        <a:t>2 </a:t>
                      </a:r>
                      <a:r>
                        <a:rPr kumimoji="0" lang="en-US" sz="1600" b="0" i="0" u="none" strike="noStrike" cap="none" normalizeH="0" baseline="0" dirty="0" smtClean="0">
                          <a:ln>
                            <a:noFill/>
                          </a:ln>
                          <a:solidFill>
                            <a:schemeClr val="tx1"/>
                          </a:solidFill>
                          <a:effectLst/>
                          <a:latin typeface="Symbol" pitchFamily="18" charset="2"/>
                        </a:rPr>
                        <a:t>m</a:t>
                      </a:r>
                      <a:r>
                        <a:rPr kumimoji="0" lang="en-US" sz="1600" b="0" i="0" u="none" strike="noStrike" cap="none" normalizeH="0" baseline="0" dirty="0" smtClean="0">
                          <a:ln>
                            <a:noFill/>
                          </a:ln>
                          <a:solidFill>
                            <a:schemeClr val="tx1"/>
                          </a:solidFill>
                          <a:effectLst/>
                          <a:latin typeface="Arial" charset="0"/>
                        </a:rPr>
                        <a:t>Jy</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Maximum BW in each polarization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0.1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8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80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 GHz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of frequency channels at max. BW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16,384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1024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4096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Maximum number of freq. channels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512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4,194,304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8192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4096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Coarsest frequency 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50 MHz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 MHz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25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 MHz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Finest frequency 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381 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0.12 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3180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0.12 kHz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of full-polarization spectral windows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3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(log) Frequency Coverage (1 – 50 GHz)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72" name="Text Box 50"/>
          <p:cNvSpPr txBox="1">
            <a:spLocks noChangeArrowheads="1"/>
          </p:cNvSpPr>
          <p:nvPr/>
        </p:nvSpPr>
        <p:spPr bwMode="auto">
          <a:xfrm>
            <a:off x="457200" y="1066800"/>
            <a:ext cx="7648248" cy="46166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2400" dirty="0">
                <a:latin typeface="Gill Sans MT"/>
                <a:ea typeface="ＭＳ Ｐゴシック" charset="-128"/>
              </a:rPr>
              <a:t>The</a:t>
            </a:r>
            <a:r>
              <a:rPr lang="en-US" sz="2400" dirty="0" smtClean="0">
                <a:latin typeface="Gill Sans MT"/>
                <a:ea typeface="ＭＳ Ｐゴシック" charset="-128"/>
              </a:rPr>
              <a:t> JVLA’s </a:t>
            </a:r>
            <a:r>
              <a:rPr lang="en-US" sz="2400" dirty="0">
                <a:latin typeface="Gill Sans MT"/>
                <a:ea typeface="ＭＳ Ｐゴシック" charset="-128"/>
              </a:rPr>
              <a:t>performance will be vastly better than the VLA’s: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508000"/>
            <a:ext cx="8001000" cy="635000"/>
          </a:xfrm>
        </p:spPr>
        <p:txBody>
          <a:bodyPr/>
          <a:lstStyle/>
          <a:p>
            <a:pPr algn="ctr" eaLnBrk="1" hangingPunct="1"/>
            <a:r>
              <a:rPr lang="en-US" dirty="0" smtClean="0"/>
              <a:t>EVLA Project Current Status (06/2012)</a:t>
            </a:r>
          </a:p>
        </p:txBody>
      </p:sp>
      <p:sp>
        <p:nvSpPr>
          <p:cNvPr id="13315" name="Content Placeholder 2"/>
          <p:cNvSpPr>
            <a:spLocks noGrp="1"/>
          </p:cNvSpPr>
          <p:nvPr>
            <p:ph idx="1"/>
          </p:nvPr>
        </p:nvSpPr>
        <p:spPr>
          <a:xfrm>
            <a:off x="651510" y="1219200"/>
            <a:ext cx="8035290" cy="5486400"/>
          </a:xfrm>
        </p:spPr>
        <p:txBody>
          <a:bodyPr/>
          <a:lstStyle/>
          <a:p>
            <a:pPr eaLnBrk="1" hangingPunct="1"/>
            <a:r>
              <a:rPr lang="en-US" sz="2400" dirty="0" smtClean="0"/>
              <a:t>Installation of new wideband receivers now complete at:</a:t>
            </a:r>
          </a:p>
          <a:p>
            <a:pPr lvl="1" eaLnBrk="1" hangingPunct="1">
              <a:buFont typeface="Wingdings" charset="2"/>
              <a:buChar char="Ø"/>
            </a:pPr>
            <a:r>
              <a:rPr lang="en-US" sz="2400" dirty="0" smtClean="0"/>
              <a:t>4 – 8 GHz (C-Band)</a:t>
            </a:r>
          </a:p>
          <a:p>
            <a:pPr lvl="1" eaLnBrk="1" hangingPunct="1">
              <a:buFont typeface="Wingdings" charset="2"/>
              <a:buChar char="Ø"/>
            </a:pPr>
            <a:r>
              <a:rPr lang="en-US" sz="2400" dirty="0" smtClean="0"/>
              <a:t>18 – 27 GHz (K-Band)</a:t>
            </a:r>
          </a:p>
          <a:p>
            <a:pPr lvl="1" eaLnBrk="1" hangingPunct="1">
              <a:buFont typeface="Wingdings" charset="2"/>
              <a:buChar char="Ø"/>
            </a:pPr>
            <a:r>
              <a:rPr lang="en-US" sz="2400" dirty="0" smtClean="0"/>
              <a:t>27 – 40 GHz (Ka-Band)</a:t>
            </a:r>
          </a:p>
          <a:p>
            <a:pPr lvl="1" eaLnBrk="1" hangingPunct="1">
              <a:buFont typeface="Wingdings" charset="2"/>
              <a:buChar char="Ø"/>
            </a:pPr>
            <a:r>
              <a:rPr lang="en-US" sz="2400" dirty="0" smtClean="0"/>
              <a:t>40 – 50 GHz (Q-Band)</a:t>
            </a:r>
          </a:p>
          <a:p>
            <a:pPr eaLnBrk="1" hangingPunct="1"/>
            <a:r>
              <a:rPr lang="en-US" sz="2400" dirty="0" smtClean="0"/>
              <a:t>Installation of remaining four bands completed late-2012:</a:t>
            </a:r>
          </a:p>
          <a:p>
            <a:pPr lvl="1" eaLnBrk="1" hangingPunct="1">
              <a:buFont typeface="Wingdings" charset="2"/>
              <a:buChar char="Ø"/>
            </a:pPr>
            <a:r>
              <a:rPr lang="en-US" sz="2400" dirty="0" smtClean="0"/>
              <a:t>1 – 2 GHz (L-Band)  22 now,  completed end of 2012.</a:t>
            </a:r>
          </a:p>
          <a:p>
            <a:pPr lvl="1" eaLnBrk="1" hangingPunct="1">
              <a:buFont typeface="Wingdings" charset="2"/>
              <a:buChar char="Ø"/>
            </a:pPr>
            <a:r>
              <a:rPr lang="en-US" sz="2400" dirty="0" smtClean="0"/>
              <a:t>2 – 4 GHz (S-Band)   24 now, completed Sept. 2012.</a:t>
            </a:r>
          </a:p>
          <a:p>
            <a:pPr lvl="1" eaLnBrk="1" hangingPunct="1">
              <a:buFont typeface="Wingdings" charset="2"/>
              <a:buChar char="Ø"/>
            </a:pPr>
            <a:r>
              <a:rPr lang="en-US" sz="2400" dirty="0" smtClean="0"/>
              <a:t>8 – 12 GHz (X-Band) 20 now, completed end of 2012.</a:t>
            </a:r>
          </a:p>
          <a:p>
            <a:pPr lvl="1" eaLnBrk="1" hangingPunct="1">
              <a:buFont typeface="Wingdings" charset="2"/>
              <a:buChar char="Ø"/>
            </a:pPr>
            <a:r>
              <a:rPr lang="en-US" sz="2400" dirty="0" smtClean="0"/>
              <a:t>12 – 18 GHz (Ku-Band)  21 now, completed end of 2012.</a:t>
            </a:r>
          </a:p>
          <a:p>
            <a:pPr eaLnBrk="1" hangingPunct="1">
              <a:buFont typeface="Wingdings" charset="2"/>
              <a:buChar char="Ø"/>
            </a:pPr>
            <a:r>
              <a:rPr lang="en-US" sz="2400" dirty="0" smtClean="0"/>
              <a:t>  Low frequency (50-436 MHz) (not part of project)</a:t>
            </a:r>
          </a:p>
        </p:txBody>
      </p:sp>
      <p:sp>
        <p:nvSpPr>
          <p:cNvPr id="5" name="Slide Number Placeholder 4"/>
          <p:cNvSpPr>
            <a:spLocks noGrp="1"/>
          </p:cNvSpPr>
          <p:nvPr>
            <p:ph type="sldNum" sz="quarter" idx="11"/>
          </p:nvPr>
        </p:nvSpPr>
        <p:spPr/>
        <p:txBody>
          <a:bodyPr/>
          <a:lstStyle/>
          <a:p>
            <a:fld id="{0DB73703-9285-4523-9166-535704C06098}"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762000"/>
            <a:ext cx="7315200" cy="635000"/>
          </a:xfrm>
        </p:spPr>
        <p:txBody>
          <a:bodyPr/>
          <a:lstStyle/>
          <a:p>
            <a:pPr algn="ctr" eaLnBrk="1" hangingPunct="1"/>
            <a:r>
              <a:rPr lang="en-US" dirty="0" smtClean="0"/>
              <a:t>EVLA Project Current Status (06/2012)</a:t>
            </a:r>
          </a:p>
        </p:txBody>
      </p:sp>
      <p:sp>
        <p:nvSpPr>
          <p:cNvPr id="13315" name="Content Placeholder 2"/>
          <p:cNvSpPr>
            <a:spLocks noGrp="1"/>
          </p:cNvSpPr>
          <p:nvPr>
            <p:ph idx="1"/>
          </p:nvPr>
        </p:nvSpPr>
        <p:spPr>
          <a:xfrm>
            <a:off x="651510" y="1600200"/>
            <a:ext cx="8035290" cy="5486400"/>
          </a:xfrm>
        </p:spPr>
        <p:txBody>
          <a:bodyPr/>
          <a:lstStyle/>
          <a:p>
            <a:pPr eaLnBrk="1" hangingPunct="1"/>
            <a:r>
              <a:rPr lang="en-US" sz="2400" dirty="0" smtClean="0"/>
              <a:t>The last major construction component has been the installation of the 3-bit , 4 Gsamp/sec samplers.  </a:t>
            </a:r>
          </a:p>
          <a:p>
            <a:pPr eaLnBrk="1" hangingPunct="1"/>
            <a:r>
              <a:rPr lang="en-US" sz="2400" dirty="0" smtClean="0"/>
              <a:t>There are eight such samplers in each antenna.  These provide the full 8 GHz/polarization capability needed for the high frequency bands (above 4 GHz observing frequency).  </a:t>
            </a:r>
          </a:p>
          <a:p>
            <a:pPr eaLnBrk="1" hangingPunct="1"/>
            <a:r>
              <a:rPr lang="en-US" sz="2400" dirty="0" smtClean="0"/>
              <a:t>Status:</a:t>
            </a:r>
          </a:p>
          <a:p>
            <a:pPr lvl="1" eaLnBrk="1" hangingPunct="1"/>
            <a:r>
              <a:rPr lang="en-US" sz="2400" dirty="0" smtClean="0"/>
              <a:t>17 antennas now fully outfitted.</a:t>
            </a:r>
          </a:p>
          <a:p>
            <a:pPr lvl="1" eaLnBrk="1" hangingPunct="1"/>
            <a:r>
              <a:rPr lang="en-US" sz="2400" dirty="0" smtClean="0"/>
              <a:t>3 others with half the sampler complement.  </a:t>
            </a:r>
          </a:p>
          <a:p>
            <a:pPr lvl="1" eaLnBrk="1" hangingPunct="1"/>
            <a:r>
              <a:rPr lang="en-US" sz="2400" dirty="0" smtClean="0"/>
              <a:t>Outfitting scheduled for completion in mid-August.  </a:t>
            </a:r>
          </a:p>
        </p:txBody>
      </p:sp>
      <p:sp>
        <p:nvSpPr>
          <p:cNvPr id="5" name="Slide Number Placeholder 4"/>
          <p:cNvSpPr>
            <a:spLocks noGrp="1"/>
          </p:cNvSpPr>
          <p:nvPr>
            <p:ph type="sldNum" sz="quarter" idx="11"/>
          </p:nvPr>
        </p:nvSpPr>
        <p:spPr/>
        <p:txBody>
          <a:bodyPr/>
          <a:lstStyle/>
          <a:p>
            <a:fld id="{0DB73703-9285-4523-9166-535704C06098}"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VLA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Blue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a:solidFill>
              <a:srgbClr val="000099"/>
            </a:solidFill>
          </a:defRPr>
        </a:defPPr>
      </a:lstStyle>
    </a:txDef>
  </a:objectDefaults>
  <a:extraClrSchemeLst/>
</a:theme>
</file>

<file path=ppt/theme/theme4.xml><?xml version="1.0" encoding="utf-8"?>
<a:theme xmlns:a="http://schemas.openxmlformats.org/drawingml/2006/main" name="1_EVLA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19812</TotalTime>
  <Words>1511</Words>
  <Application>Microsoft Office PowerPoint</Application>
  <PresentationFormat>On-screen Show (4:3)</PresentationFormat>
  <Paragraphs>224</Paragraphs>
  <Slides>22</Slides>
  <Notes>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EVLA Background</vt:lpstr>
      <vt:lpstr>Blue Image Bottom Bar</vt:lpstr>
      <vt:lpstr>1_EVLA Background</vt:lpstr>
      <vt:lpstr>The Expanded Very Large Array Project</vt:lpstr>
      <vt:lpstr>Slide 2</vt:lpstr>
      <vt:lpstr>Key EVLA Project Goals</vt:lpstr>
      <vt:lpstr>Slide 4</vt:lpstr>
      <vt:lpstr>Spatial Resolution (unchanged!)</vt:lpstr>
      <vt:lpstr>Receivers</vt:lpstr>
      <vt:lpstr>JVLA-VLA Capabilities Comparison</vt:lpstr>
      <vt:lpstr>EVLA Project Current Status (06/2012)</vt:lpstr>
      <vt:lpstr>EVLA Project Current Status (06/2012)</vt:lpstr>
      <vt:lpstr>The ‘WIDAR’ Correlator</vt:lpstr>
      <vt:lpstr>Enabling capabilities during construction and commissioning</vt:lpstr>
      <vt:lpstr>Next Proposal Deadline August 1, 2012 (2013A)</vt:lpstr>
      <vt:lpstr>Observing Capabilities</vt:lpstr>
      <vt:lpstr>General Capabilities 2013A (1)</vt:lpstr>
      <vt:lpstr>General Capabilities 2013A (2)</vt:lpstr>
      <vt:lpstr>General Capabilities 2013A (3)</vt:lpstr>
      <vt:lpstr>General Capabilities 2013A (4)</vt:lpstr>
      <vt:lpstr>Shared Risk Capabilities</vt:lpstr>
      <vt:lpstr>Resident Shared Risk (RSRO) Capabilities</vt:lpstr>
      <vt:lpstr>Examples of exploiting the general capabilities offered for 2013A:</vt:lpstr>
      <vt:lpstr>Concluding Remarks</vt:lpstr>
      <vt:lpstr>Resources</vt:lpstr>
    </vt:vector>
  </TitlesOfParts>
  <Company>NRAO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Expanded Very Large Array Project</dc:title>
  <dc:creator>NRAO</dc:creator>
  <cp:lastModifiedBy>gvanmoor</cp:lastModifiedBy>
  <cp:revision>477</cp:revision>
  <dcterms:created xsi:type="dcterms:W3CDTF">2012-05-28T03:47:12Z</dcterms:created>
  <dcterms:modified xsi:type="dcterms:W3CDTF">2012-06-10T15:13:22Z</dcterms:modified>
</cp:coreProperties>
</file>