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Layouts/slideLayout15.xml" ContentType="application/vnd.openxmlformats-officedocument.presentationml.slideLayout+xml"/>
  <Default Extension="pict" ContentType="image/pict"/>
  <Override PartName="/ppt/slides/slide9.xml" ContentType="application/vnd.openxmlformats-officedocument.presentationml.slide+xml"/>
  <Override PartName="/ppt/embeddings/Microsoft_Equation12.bin" ContentType="application/vnd.openxmlformats-officedocument.oleObject"/>
  <Override PartName="/ppt/notesSlides/notesSlide4.xml" ContentType="application/vnd.openxmlformats-officedocument.presentationml.notes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embeddings/Microsoft_Equation7.bin" ContentType="application/vnd.openxmlformats-officedocument.oleObject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ppt/slideMasters/slideMaster2.xml" ContentType="application/vnd.openxmlformats-officedocument.presentationml.slideMaster+xml"/>
  <Override PartName="/ppt/embeddings/Microsoft_Equation3.bin" ContentType="application/vnd.openxmlformats-officedocument.oleObject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Default Extension="xml" ContentType="application/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embeddings/Microsoft_Equation13.bin" ContentType="application/vnd.openxmlformats-officedocument.oleObject"/>
  <Override PartName="/ppt/notesSlides/notesSlide5.xml" ContentType="application/vnd.openxmlformats-officedocument.presentationml.notesSlide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ppt/embeddings/Microsoft_Equation8.bin" ContentType="application/vnd.openxmlformats-officedocument.oleObject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tags/tag2.xml" ContentType="application/vnd.openxmlformats-officedocument.presentationml.tags+xml"/>
  <Override PartName="/ppt/slides/slide2.xml" ContentType="application/vnd.openxmlformats-officedocument.presentationml.slide+xml"/>
  <Override PartName="/ppt/embeddings/Microsoft_Equation4.bin" ContentType="application/vnd.openxmlformats-officedocument.oleObject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embeddings/Microsoft_Equation14.bin" ContentType="application/vnd.openxmlformats-officedocument.oleObject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embeddings/Microsoft_Equation10.bin" ContentType="application/vnd.openxmlformats-officedocument.oleObject"/>
  <Override PartName="/ppt/slides/slide7.xml" ContentType="application/vnd.openxmlformats-officedocument.presentationml.slide+xml"/>
  <Override PartName="/ppt/embeddings/Microsoft_Equation9.bin" ContentType="application/vnd.openxmlformats-officedocument.oleObject"/>
  <Override PartName="/ppt/presentation.xml" ContentType="application/vnd.openxmlformats-officedocument.presentationml.presentation.main+xml"/>
  <Override PartName="/ppt/notesSlides/notesSlide2.xml" ContentType="application/vnd.openxmlformats-officedocument.presentationml.notesSlide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embeddings/Microsoft_Equation5.bin" ContentType="application/vnd.openxmlformats-officedocument.oleObject"/>
  <Override PartName="/ppt/tags/tag3.xml" ContentType="application/vnd.openxmlformats-officedocument.presentationml.tags+xml"/>
  <Override PartName="/ppt/slideLayouts/slideLayout3.xml" ContentType="application/vnd.openxmlformats-officedocument.presentationml.slideLayout+xml"/>
  <Override PartName="/ppt/embeddings/Microsoft_Equation1.bin" ContentType="application/vnd.openxmlformats-officedocument.oleObject"/>
  <Override PartName="/ppt/slideLayouts/slideLayout18.xml" ContentType="application/vnd.openxmlformats-officedocument.presentationml.slideLayout+xml"/>
  <Override PartName="/ppt/embeddings/Microsoft_Equation15.bin" ContentType="application/vnd.openxmlformats-officedocument.oleObject"/>
  <Override PartName="/ppt/slides/slide17.xml" ContentType="application/vnd.openxmlformats-officedocument.presentationml.slide+xml"/>
  <Override PartName="/ppt/slideLayouts/slideLayout14.xml" ContentType="application/vnd.openxmlformats-officedocument.presentationml.slideLayout+xml"/>
  <Override PartName="/ppt/embeddings/Microsoft_Equation11.bin" ContentType="application/vnd.openxmlformats-officedocument.oleObject"/>
  <Override PartName="/ppt/slides/slide8.xml" ContentType="application/vnd.openxmlformats-officedocument.presentationml.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embeddings/Microsoft_Equation6.bin" ContentType="application/vnd.openxmlformats-officedocument.oleObject"/>
  <Default Extension="wmf" ContentType="image/x-wmf"/>
  <Override PartName="/ppt/tags/tag4.xml" ContentType="application/vnd.openxmlformats-officedocument.presentationml.tags+xml"/>
  <Override PartName="/ppt/slideLayouts/slideLayout4.xml" ContentType="application/vnd.openxmlformats-officedocument.presentationml.slideLayout+xml"/>
  <Override PartName="/ppt/embeddings/Microsoft_Equation2.bin" ContentType="application/vnd.openxmlformats-officedocument.oleObject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9.xml" ContentType="application/vnd.openxmlformats-officedocument.presentationml.slideLayout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embeddings/Microsoft_Equation16.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  <p:sldMasterId id="2147483660" r:id="rId2"/>
  </p:sldMasterIdLst>
  <p:notesMasterIdLst>
    <p:notesMasterId r:id="rId21"/>
  </p:notesMasterIdLst>
  <p:sldIdLst>
    <p:sldId id="358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354" r:id="rId12"/>
    <p:sldId id="294" r:id="rId13"/>
    <p:sldId id="295" r:id="rId14"/>
    <p:sldId id="296" r:id="rId15"/>
    <p:sldId id="298" r:id="rId16"/>
    <p:sldId id="345" r:id="rId17"/>
    <p:sldId id="287" r:id="rId18"/>
    <p:sldId id="303" r:id="rId19"/>
    <p:sldId id="350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SorterView">
  <p:normalViewPr>
    <p:restoredLeft sz="15620"/>
    <p:restoredTop sz="94660"/>
  </p:normalViewPr>
  <p:slideViewPr>
    <p:cSldViewPr snapToGrid="0" snapToObjects="1">
      <p:cViewPr>
        <p:scale>
          <a:sx n="150" d="100"/>
          <a:sy n="150" d="100"/>
        </p:scale>
        <p:origin x="-496" y="-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ict"/><Relationship Id="rId2" Type="http://schemas.openxmlformats.org/officeDocument/2006/relationships/image" Target="../media/image7.pict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ict"/><Relationship Id="rId4" Type="http://schemas.openxmlformats.org/officeDocument/2006/relationships/image" Target="../media/image12.pict"/><Relationship Id="rId5" Type="http://schemas.openxmlformats.org/officeDocument/2006/relationships/image" Target="../media/image13.pict"/><Relationship Id="rId1" Type="http://schemas.openxmlformats.org/officeDocument/2006/relationships/image" Target="../media/image9.pict"/><Relationship Id="rId2" Type="http://schemas.openxmlformats.org/officeDocument/2006/relationships/image" Target="../media/image10.pict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ict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ict"/><Relationship Id="rId4" Type="http://schemas.openxmlformats.org/officeDocument/2006/relationships/image" Target="../media/image18.pict"/><Relationship Id="rId5" Type="http://schemas.openxmlformats.org/officeDocument/2006/relationships/image" Target="../media/image19.wmf"/><Relationship Id="rId6" Type="http://schemas.openxmlformats.org/officeDocument/2006/relationships/image" Target="../media/image20.wmf"/><Relationship Id="rId1" Type="http://schemas.openxmlformats.org/officeDocument/2006/relationships/image" Target="../media/image15.pict"/><Relationship Id="rId2" Type="http://schemas.openxmlformats.org/officeDocument/2006/relationships/image" Target="../media/image16.pict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ict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2F3164-E7E9-3049-B89B-76DC4EDE148C}" type="datetimeFigureOut">
              <a:rPr lang="en-US" smtClean="0"/>
              <a:pPr/>
              <a:t>6/7/12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C719F2-A938-3843-9FBB-6FDF01F08F6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94B4DE-17EA-7A44-B0A7-195EA7CED46B}" type="slidenum">
              <a:rPr lang="en-US">
                <a:latin typeface="Times New Roman" charset="0"/>
              </a:rPr>
              <a:pPr/>
              <a:t>11</a:t>
            </a:fld>
            <a:endParaRPr lang="en-US">
              <a:latin typeface="Times New Roman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3738"/>
            <a:ext cx="4567237" cy="3427412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3CCAF5-7FDA-1540-9E2C-435979B54D96}" type="slidenum">
              <a:rPr lang="en-US">
                <a:latin typeface="Times New Roman" charset="0"/>
              </a:rPr>
              <a:pPr/>
              <a:t>12</a:t>
            </a:fld>
            <a:endParaRPr lang="en-US">
              <a:latin typeface="Times New Roman" charset="0"/>
            </a:endParaRPr>
          </a:p>
        </p:txBody>
      </p:sp>
      <p:sp>
        <p:nvSpPr>
          <p:cNvPr id="2560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3738"/>
            <a:ext cx="4567237" cy="3427412"/>
          </a:xfrm>
          <a:ln/>
        </p:spPr>
      </p:sp>
      <p:sp>
        <p:nvSpPr>
          <p:cNvPr id="2560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9D693B-3035-2E4E-8BFA-AA5EEA277CFE}" type="slidenum">
              <a:rPr lang="en-US">
                <a:latin typeface="Times New Roman" charset="0"/>
              </a:rPr>
              <a:pPr/>
              <a:t>13</a:t>
            </a:fld>
            <a:endParaRPr lang="en-US">
              <a:latin typeface="Times New Roman" charset="0"/>
            </a:endParaRPr>
          </a:p>
        </p:txBody>
      </p:sp>
      <p:sp>
        <p:nvSpPr>
          <p:cNvPr id="2765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3738"/>
            <a:ext cx="4567237" cy="3427412"/>
          </a:xfrm>
          <a:ln/>
        </p:spPr>
      </p:sp>
      <p:sp>
        <p:nvSpPr>
          <p:cNvPr id="2765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1A1E85-A6D3-2F4C-B01E-A92217DA77BB}" type="slidenum">
              <a:rPr lang="en-US">
                <a:latin typeface="Times New Roman" charset="0"/>
              </a:rPr>
              <a:pPr/>
              <a:t>14</a:t>
            </a:fld>
            <a:endParaRPr lang="en-US">
              <a:latin typeface="Times New Roman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3738"/>
            <a:ext cx="4567237" cy="3427412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1A1E85-A6D3-2F4C-B01E-A92217DA77BB}" type="slidenum">
              <a:rPr lang="en-US">
                <a:latin typeface="Times New Roman" charset="0"/>
              </a:rPr>
              <a:pPr/>
              <a:t>15</a:t>
            </a:fld>
            <a:endParaRPr lang="en-US">
              <a:latin typeface="Times New Roman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3738"/>
            <a:ext cx="4567237" cy="3427412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45D093-DF43-6E48-BDBA-D451FC6E81AD}" type="slidenum">
              <a:rPr lang="en-US">
                <a:latin typeface="Times New Roman" charset="0"/>
              </a:rPr>
              <a:pPr/>
              <a:t>17</a:t>
            </a:fld>
            <a:endParaRPr lang="en-US">
              <a:latin typeface="Times New Roman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3738"/>
            <a:ext cx="4567237" cy="3427412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61B24-7545-C546-B5E4-B9C4FF8D2DAF}" type="datetimeFigureOut">
              <a:rPr lang="en-US" smtClean="0"/>
              <a:pPr/>
              <a:t>6/7/12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407C6-9652-C847-9F73-F04E200F25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61B24-7545-C546-B5E4-B9C4FF8D2DAF}" type="datetimeFigureOut">
              <a:rPr lang="en-US" smtClean="0"/>
              <a:pPr/>
              <a:t>6/7/12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407C6-9652-C847-9F73-F04E200F25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61B24-7545-C546-B5E4-B9C4FF8D2DAF}" type="datetimeFigureOut">
              <a:rPr lang="en-US" smtClean="0"/>
              <a:pPr/>
              <a:t>6/7/12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407C6-9652-C847-9F73-F04E200F25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81000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457200" y="974725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0000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5D39240-F728-AD47-A7FC-DFC62E6578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887978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7A1D922-BCE6-2241-B2B7-A65D98C4A1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921665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069062A-0977-BF40-9896-2780CD2BEE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292538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9037F60-86F8-414A-9506-83DCFA977A1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034086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17A63DB-94F7-0C40-AADF-36516E9AFD1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59143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8E8267A-2269-3C42-8C1C-73D56A38F67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539830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B597CFE-4799-0D4C-8B33-D364C6ED124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946574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204096C-B879-F04A-93DC-15731AA0DCD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7962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61B24-7545-C546-B5E4-B9C4FF8D2DAF}" type="datetimeFigureOut">
              <a:rPr lang="en-US" smtClean="0"/>
              <a:pPr/>
              <a:t>6/7/12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407C6-9652-C847-9F73-F04E200F25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61B24-7545-C546-B5E4-B9C4FF8D2DAF}" type="datetimeFigureOut">
              <a:rPr lang="en-US" smtClean="0"/>
              <a:pPr/>
              <a:t>6/7/12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407C6-9652-C847-9F73-F04E200F25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61B24-7545-C546-B5E4-B9C4FF8D2DAF}" type="datetimeFigureOut">
              <a:rPr lang="en-US" smtClean="0"/>
              <a:pPr/>
              <a:t>6/7/12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407C6-9652-C847-9F73-F04E200F25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61B24-7545-C546-B5E4-B9C4FF8D2DAF}" type="datetimeFigureOut">
              <a:rPr lang="en-US" smtClean="0"/>
              <a:pPr/>
              <a:t>6/7/12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407C6-9652-C847-9F73-F04E200F25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61B24-7545-C546-B5E4-B9C4FF8D2DAF}" type="datetimeFigureOut">
              <a:rPr lang="en-US" smtClean="0"/>
              <a:pPr/>
              <a:t>6/7/12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407C6-9652-C847-9F73-F04E200F25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61B24-7545-C546-B5E4-B9C4FF8D2DAF}" type="datetimeFigureOut">
              <a:rPr lang="en-US" smtClean="0"/>
              <a:pPr/>
              <a:t>6/7/12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407C6-9652-C847-9F73-F04E200F25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61B24-7545-C546-B5E4-B9C4FF8D2DAF}" type="datetimeFigureOut">
              <a:rPr lang="en-US" smtClean="0"/>
              <a:pPr/>
              <a:t>6/7/12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407C6-9652-C847-9F73-F04E200F25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61B24-7545-C546-B5E4-B9C4FF8D2DAF}" type="datetimeFigureOut">
              <a:rPr lang="en-US" smtClean="0"/>
              <a:pPr/>
              <a:t>6/7/12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407C6-9652-C847-9F73-F04E200F25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theme" Target="../theme/theme2.xml"/><Relationship Id="rId10" Type="http://schemas.openxmlformats.org/officeDocument/2006/relationships/image" Target="../media/image1.jpeg"/><Relationship Id="rId11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A61B24-7545-C546-B5E4-B9C4FF8D2DAF}" type="datetimeFigureOut">
              <a:rPr lang="en-US" smtClean="0"/>
              <a:pPr/>
              <a:t>6/7/12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4407C6-9652-C847-9F73-F04E200F25A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2438" y="5835650"/>
            <a:ext cx="59055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5105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dirty="0">
                <a:solidFill>
                  <a:srgbClr val="000099"/>
                </a:solidFill>
                <a:latin typeface="Gill Sans MT" pitchFamily="34" charset="0"/>
                <a:ea typeface="ＭＳ Ｐゴシック" pitchFamily="17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356350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99"/>
                </a:solidFill>
                <a:latin typeface="Gill Sans MT" charset="0"/>
              </a:defRPr>
            </a:lvl1pPr>
          </a:lstStyle>
          <a:p>
            <a:fld id="{42E6CDBB-9566-8943-BB99-37E83DDB870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7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666396"/>
            <a:ext cx="6049730" cy="633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078" name="Text Placeholder 11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300" b="1" kern="1200">
          <a:solidFill>
            <a:srgbClr val="990033"/>
          </a:solidFill>
          <a:latin typeface="Gill Sans MT" pitchFamily="34" charset="0"/>
          <a:ea typeface="ＭＳ Ｐゴシック" pitchFamily="48" charset="-128"/>
          <a:cs typeface="GillSan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48" charset="-128"/>
          <a:cs typeface="GillSans" pitchFamily="48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48" charset="-128"/>
          <a:cs typeface="GillSans" pitchFamily="48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48" charset="-128"/>
          <a:cs typeface="GillSans" pitchFamily="48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48" charset="-128"/>
          <a:cs typeface="GillSans" pitchFamily="48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>
          <a:solidFill>
            <a:srgbClr val="990033"/>
          </a:solidFill>
          <a:latin typeface="Gadget" pitchFamily="48" charset="0"/>
          <a:ea typeface="ＭＳ Ｐゴシック" pitchFamily="48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>
          <a:solidFill>
            <a:srgbClr val="990033"/>
          </a:solidFill>
          <a:latin typeface="Gadget" pitchFamily="48" charset="0"/>
          <a:ea typeface="ＭＳ Ｐゴシック" pitchFamily="48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>
          <a:solidFill>
            <a:srgbClr val="990033"/>
          </a:solidFill>
          <a:latin typeface="Gadget" pitchFamily="48" charset="0"/>
          <a:ea typeface="ＭＳ Ｐゴシック" pitchFamily="48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>
          <a:solidFill>
            <a:srgbClr val="990033"/>
          </a:solidFill>
          <a:latin typeface="Gadget" pitchFamily="48" charset="0"/>
          <a:ea typeface="ＭＳ Ｐゴシック" pitchFamily="48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000099"/>
          </a:solidFill>
          <a:latin typeface="Gill Sans MT" pitchFamily="34" charset="0"/>
          <a:ea typeface="ＭＳ Ｐゴシック" pitchFamily="48" charset="-128"/>
          <a:cs typeface="Gill San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0099"/>
          </a:solidFill>
          <a:latin typeface="Gill Sans MT" pitchFamily="34" charset="0"/>
          <a:ea typeface="ＭＳ Ｐゴシック" pitchFamily="48" charset="-128"/>
          <a:cs typeface="Gill San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000099"/>
          </a:solidFill>
          <a:latin typeface="Gill Sans MT" pitchFamily="34" charset="0"/>
          <a:ea typeface="ＭＳ Ｐゴシック" pitchFamily="48" charset="-128"/>
          <a:cs typeface="Gill San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0099"/>
          </a:solidFill>
          <a:latin typeface="Gill Sans MT" pitchFamily="34" charset="0"/>
          <a:ea typeface="ＭＳ Ｐゴシック" pitchFamily="48" charset="-128"/>
          <a:cs typeface="Gill San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0099"/>
          </a:solidFill>
          <a:latin typeface="Gill Sans MT" pitchFamily="34" charset="0"/>
          <a:ea typeface="ＭＳ Ｐゴシック" pitchFamily="48" charset="-128"/>
          <a:cs typeface="Gill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16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image" Target="../media/image27.jpeg"/><Relationship Id="rId8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2.xml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8" Type="http://schemas.openxmlformats.org/officeDocument/2006/relationships/image" Target="../media/image32.png"/><Relationship Id="rId9" Type="http://schemas.openxmlformats.org/officeDocument/2006/relationships/image" Target="../media/image33.png"/><Relationship Id="rId1" Type="http://schemas.openxmlformats.org/officeDocument/2006/relationships/tags" Target="../tags/tag1.xml"/><Relationship Id="rId2" Type="http://schemas.openxmlformats.org/officeDocument/2006/relationships/tags" Target="../tags/tag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7" Type="http://schemas.openxmlformats.org/officeDocument/2006/relationships/image" Target="../media/image32.png"/><Relationship Id="rId8" Type="http://schemas.openxmlformats.org/officeDocument/2006/relationships/image" Target="../media/image25.png"/><Relationship Id="rId9" Type="http://schemas.openxmlformats.org/officeDocument/2006/relationships/image" Target="../media/image26.png"/><Relationship Id="rId1" Type="http://schemas.openxmlformats.org/officeDocument/2006/relationships/tags" Target="../tags/tag3.xml"/><Relationship Id="rId2" Type="http://schemas.openxmlformats.org/officeDocument/2006/relationships/tags" Target="../tags/tag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3.png"/><Relationship Id="rId5" Type="http://schemas.openxmlformats.org/officeDocument/2006/relationships/image" Target="../media/image36.png"/><Relationship Id="rId6" Type="http://schemas.openxmlformats.org/officeDocument/2006/relationships/image" Target="../media/image37.png"/><Relationship Id="rId7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30.png"/><Relationship Id="rId6" Type="http://schemas.openxmlformats.org/officeDocument/2006/relationships/image" Target="../media/image33.png"/><Relationship Id="rId7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jpeg"/><Relationship Id="rId5" Type="http://schemas.openxmlformats.org/officeDocument/2006/relationships/image" Target="../media/image43.jpeg"/><Relationship Id="rId6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.bin"/><Relationship Id="rId4" Type="http://schemas.openxmlformats.org/officeDocument/2006/relationships/image" Target="../media/image5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2.bin"/><Relationship Id="rId4" Type="http://schemas.openxmlformats.org/officeDocument/2006/relationships/oleObject" Target="../embeddings/Microsoft_Equation3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4.bin"/><Relationship Id="rId4" Type="http://schemas.openxmlformats.org/officeDocument/2006/relationships/oleObject" Target="../embeddings/Microsoft_Equation5.bin"/><Relationship Id="rId5" Type="http://schemas.openxmlformats.org/officeDocument/2006/relationships/oleObject" Target="../embeddings/Microsoft_Equation6.bin"/><Relationship Id="rId6" Type="http://schemas.openxmlformats.org/officeDocument/2006/relationships/oleObject" Target="../embeddings/Microsoft_Equation7.bin"/><Relationship Id="rId7" Type="http://schemas.openxmlformats.org/officeDocument/2006/relationships/oleObject" Target="../embeddings/Microsoft_Equation8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9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0.bin"/><Relationship Id="rId4" Type="http://schemas.openxmlformats.org/officeDocument/2006/relationships/oleObject" Target="../embeddings/Microsoft_Equation11.bin"/><Relationship Id="rId5" Type="http://schemas.openxmlformats.org/officeDocument/2006/relationships/oleObject" Target="../embeddings/Microsoft_Equation12.bin"/><Relationship Id="rId6" Type="http://schemas.openxmlformats.org/officeDocument/2006/relationships/oleObject" Target="../embeddings/Microsoft_Equation13.bin"/><Relationship Id="rId7" Type="http://schemas.openxmlformats.org/officeDocument/2006/relationships/oleObject" Target="../embeddings/Microsoft_Equation14.bin"/><Relationship Id="rId8" Type="http://schemas.openxmlformats.org/officeDocument/2006/relationships/oleObject" Target="../embeddings/Microsoft_Equation15.bin"/><Relationship Id="rId9" Type="http://schemas.openxmlformats.org/officeDocument/2006/relationships/image" Target="../media/image21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5280" y="1442540"/>
            <a:ext cx="8533440" cy="160974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latin typeface="Optima"/>
                <a:ea typeface="ＭＳ Ｐゴシック" pitchFamily="26" charset="-128"/>
                <a:cs typeface="ＭＳ Ｐゴシック" pitchFamily="26" charset="-128"/>
              </a:rPr>
              <a:t>A Crash Course in</a:t>
            </a:r>
            <a:r>
              <a:rPr lang="en-US" sz="3600" dirty="0" smtClean="0">
                <a:latin typeface="Optima"/>
                <a:ea typeface="ＭＳ Ｐゴシック" pitchFamily="26" charset="-128"/>
                <a:cs typeface="ＭＳ Ｐゴシック" pitchFamily="26" charset="-128"/>
              </a:rPr>
              <a:t> </a:t>
            </a:r>
            <a:br>
              <a:rPr lang="en-US" sz="3600" dirty="0" smtClean="0">
                <a:latin typeface="Optima"/>
                <a:ea typeface="ＭＳ Ｐゴシック" pitchFamily="26" charset="-128"/>
                <a:cs typeface="ＭＳ Ｐゴシック" pitchFamily="26" charset="-128"/>
              </a:rPr>
            </a:br>
            <a:r>
              <a:rPr lang="en-US" sz="3600" dirty="0" smtClean="0">
                <a:latin typeface="Optima"/>
                <a:ea typeface="ＭＳ Ｐゴシック" pitchFamily="26" charset="-128"/>
                <a:cs typeface="ＭＳ Ｐゴシック" pitchFamily="26" charset="-128"/>
              </a:rPr>
              <a:t>Radio </a:t>
            </a:r>
            <a:r>
              <a:rPr lang="en-US" sz="3600" dirty="0">
                <a:latin typeface="Optima"/>
                <a:ea typeface="ＭＳ Ｐゴシック" pitchFamily="26" charset="-128"/>
                <a:cs typeface="ＭＳ Ｐゴシック" pitchFamily="26" charset="-128"/>
              </a:rPr>
              <a:t>Astronomy and </a:t>
            </a:r>
            <a:r>
              <a:rPr lang="en-US" sz="3600" dirty="0" err="1" smtClean="0">
                <a:latin typeface="Optima"/>
                <a:ea typeface="ＭＳ Ｐゴシック" pitchFamily="26" charset="-128"/>
                <a:cs typeface="ＭＳ Ｐゴシック" pitchFamily="26" charset="-128"/>
              </a:rPr>
              <a:t>Interferometry</a:t>
            </a:r>
            <a:r>
              <a:rPr lang="en-US" sz="3600" dirty="0" smtClean="0">
                <a:latin typeface="Optima"/>
                <a:ea typeface="ＭＳ Ｐゴシック" pitchFamily="26" charset="-128"/>
                <a:cs typeface="ＭＳ Ｐゴシック" pitchFamily="26" charset="-128"/>
              </a:rPr>
              <a:t>:</a:t>
            </a:r>
            <a:br>
              <a:rPr lang="en-US" sz="3600" dirty="0" smtClean="0">
                <a:latin typeface="Optima"/>
                <a:ea typeface="ＭＳ Ｐゴシック" pitchFamily="26" charset="-128"/>
                <a:cs typeface="ＭＳ Ｐゴシック" pitchFamily="26" charset="-128"/>
              </a:rPr>
            </a:br>
            <a:r>
              <a:rPr lang="en-US" sz="3600" dirty="0" smtClean="0">
                <a:latin typeface="Optima"/>
                <a:ea typeface="ＭＳ Ｐゴシック" pitchFamily="26" charset="-128"/>
                <a:cs typeface="ＭＳ Ｐゴシック" pitchFamily="26" charset="-128"/>
              </a:rPr>
              <a:t>2. Aperture Synthesis</a:t>
            </a:r>
            <a:endParaRPr lang="en-US" sz="3600" dirty="0">
              <a:latin typeface="Optima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93920" y="3158112"/>
            <a:ext cx="8156160" cy="1313418"/>
          </a:xfrm>
        </p:spPr>
        <p:txBody>
          <a:bodyPr anchor="ctr">
            <a:normAutofit lnSpcReduction="10000"/>
          </a:bodyPr>
          <a:lstStyle/>
          <a:p>
            <a:pPr algn="ctr"/>
            <a:r>
              <a:rPr lang="en-US" sz="2500" dirty="0">
                <a:solidFill>
                  <a:schemeClr val="tx1"/>
                </a:solidFill>
                <a:latin typeface="Optima"/>
                <a:ea typeface="ＭＳ Ｐゴシック" pitchFamily="26" charset="-128"/>
                <a:cs typeface="ＭＳ Ｐゴシック" pitchFamily="26" charset="-128"/>
              </a:rPr>
              <a:t>James Di Francesco</a:t>
            </a:r>
            <a:endParaRPr lang="en-US" sz="2500" dirty="0" smtClean="0">
              <a:solidFill>
                <a:schemeClr val="tx1"/>
              </a:solidFill>
              <a:latin typeface="Optima"/>
              <a:ea typeface="ＭＳ Ｐゴシック" pitchFamily="26" charset="-128"/>
              <a:cs typeface="ＭＳ Ｐゴシック" pitchFamily="26" charset="-128"/>
            </a:endParaRPr>
          </a:p>
          <a:p>
            <a:pPr algn="ctr"/>
            <a:r>
              <a:rPr lang="en-US" sz="2500" dirty="0" smtClean="0">
                <a:solidFill>
                  <a:schemeClr val="tx1"/>
                </a:solidFill>
                <a:latin typeface="Optima"/>
                <a:ea typeface="ＭＳ Ｐゴシック" pitchFamily="26" charset="-128"/>
                <a:cs typeface="ＭＳ Ｐゴシック" pitchFamily="26" charset="-128"/>
              </a:rPr>
              <a:t>National Research Council of Canada</a:t>
            </a:r>
          </a:p>
          <a:p>
            <a:pPr algn="ctr"/>
            <a:r>
              <a:rPr lang="en-US" sz="2500" dirty="0">
                <a:solidFill>
                  <a:schemeClr val="tx1"/>
                </a:solidFill>
                <a:latin typeface="Optima"/>
                <a:ea typeface="ＭＳ Ｐゴシック" pitchFamily="26" charset="-128"/>
                <a:cs typeface="ＭＳ Ｐゴシック" pitchFamily="26" charset="-128"/>
              </a:rPr>
              <a:t>North American ALMA Regional Center – Victoria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93920" y="4400963"/>
            <a:ext cx="8156160" cy="1036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/>
          <a:p>
            <a:pPr algn="ctr" defTabSz="829452" eaLnBrk="0" fontAlgn="base" hangingPunct="0">
              <a:lnSpc>
                <a:spcPts val="2801"/>
              </a:lnSpc>
              <a:spcBef>
                <a:spcPct val="25000"/>
              </a:spcBef>
              <a:buSzPct val="120000"/>
              <a:defRPr/>
            </a:pPr>
            <a:r>
              <a:rPr lang="en-US" kern="0" dirty="0">
                <a:solidFill>
                  <a:srgbClr val="000066"/>
                </a:solidFill>
                <a:latin typeface="Optima"/>
                <a:ea typeface="ＭＳ Ｐゴシック" pitchFamily="26" charset="-128"/>
                <a:cs typeface="ＭＳ Ｐゴシック" pitchFamily="26" charset="-128"/>
              </a:rPr>
              <a:t>(thanks to S. Dougherty, C. Chandler, D. </a:t>
            </a:r>
            <a:r>
              <a:rPr lang="en-US" kern="0" dirty="0" err="1">
                <a:solidFill>
                  <a:srgbClr val="000066"/>
                </a:solidFill>
                <a:latin typeface="Optima"/>
                <a:ea typeface="ＭＳ Ｐゴシック" pitchFamily="26" charset="-128"/>
                <a:cs typeface="ＭＳ Ｐゴシック" pitchFamily="26" charset="-128"/>
              </a:rPr>
              <a:t>Wilner</a:t>
            </a:r>
            <a:r>
              <a:rPr lang="en-US" kern="0" dirty="0">
                <a:solidFill>
                  <a:srgbClr val="000066"/>
                </a:solidFill>
                <a:latin typeface="Optima"/>
                <a:ea typeface="ＭＳ Ｐゴシック" pitchFamily="26" charset="-128"/>
                <a:cs typeface="ＭＳ Ｐゴシック" pitchFamily="26" charset="-128"/>
              </a:rPr>
              <a:t> &amp; C. Brogan)</a:t>
            </a:r>
          </a:p>
        </p:txBody>
      </p:sp>
      <p:pic>
        <p:nvPicPr>
          <p:cNvPr id="5" name="Picture 4" descr="NRC-oval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290756" y="5895346"/>
            <a:ext cx="1105324" cy="67138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66070"/>
            <a:ext cx="8229600" cy="4922982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000" dirty="0">
                <a:latin typeface="Optima"/>
                <a:cs typeface="Optima"/>
              </a:rPr>
              <a:t>The elements of an interferometer have finite size, and so have their own response to the radiation from the sky</a:t>
            </a:r>
          </a:p>
          <a:p>
            <a:pPr eaLnBrk="1" hangingPunct="1"/>
            <a:r>
              <a:rPr lang="en-US" sz="2000" dirty="0">
                <a:latin typeface="Optima"/>
                <a:cs typeface="Optima"/>
              </a:rPr>
              <a:t>This results in an additional factor, </a:t>
            </a:r>
            <a:r>
              <a:rPr lang="en-US" sz="2000" dirty="0" err="1">
                <a:latin typeface="Monotype Corsiva" charset="0"/>
              </a:rPr>
              <a:t>A</a:t>
            </a:r>
            <a:r>
              <a:rPr lang="en-US" sz="2000" dirty="0" err="1">
                <a:latin typeface="Times New Roman" charset="0"/>
              </a:rPr>
              <a:t>(</a:t>
            </a:r>
            <a:r>
              <a:rPr lang="en-US" sz="2000" i="1" dirty="0" err="1">
                <a:latin typeface="Times New Roman" charset="0"/>
              </a:rPr>
              <a:t>l</a:t>
            </a:r>
            <a:r>
              <a:rPr lang="en-US" sz="2000" dirty="0" err="1">
                <a:latin typeface="Times New Roman" charset="0"/>
              </a:rPr>
              <a:t>,</a:t>
            </a:r>
            <a:r>
              <a:rPr lang="en-US" sz="2000" i="1" dirty="0" err="1">
                <a:latin typeface="Times New Roman" charset="0"/>
              </a:rPr>
              <a:t>m</a:t>
            </a:r>
            <a:r>
              <a:rPr lang="en-US" sz="2000" dirty="0">
                <a:latin typeface="Times New Roman" charset="0"/>
              </a:rPr>
              <a:t>)</a:t>
            </a:r>
            <a:r>
              <a:rPr lang="en-US" sz="2000" dirty="0">
                <a:latin typeface="Optima"/>
                <a:cs typeface="Optima"/>
              </a:rPr>
              <a:t>, to be included in the expression for the </a:t>
            </a:r>
            <a:r>
              <a:rPr lang="en-US" sz="2000" dirty="0" err="1">
                <a:latin typeface="Optima"/>
                <a:cs typeface="Optima"/>
              </a:rPr>
              <a:t>correlator</a:t>
            </a:r>
            <a:r>
              <a:rPr lang="en-US" sz="2000" dirty="0">
                <a:latin typeface="Optima"/>
                <a:cs typeface="Optima"/>
              </a:rPr>
              <a:t> output, which is the </a:t>
            </a:r>
            <a:r>
              <a:rPr lang="en-US" sz="2000" i="1" dirty="0">
                <a:latin typeface="Optima"/>
                <a:cs typeface="Optima"/>
              </a:rPr>
              <a:t>primary beam</a:t>
            </a:r>
            <a:r>
              <a:rPr lang="en-US" sz="2000" dirty="0">
                <a:latin typeface="Optima"/>
                <a:cs typeface="Optima"/>
              </a:rPr>
              <a:t> or normalized reception pattern of the individual elements</a:t>
            </a:r>
          </a:p>
          <a:p>
            <a:pPr eaLnBrk="1" hangingPunct="1"/>
            <a:endParaRPr lang="en-US" sz="2000" dirty="0" smtClean="0">
              <a:latin typeface="Optima"/>
              <a:cs typeface="Optima"/>
            </a:endParaRPr>
          </a:p>
          <a:p>
            <a:pPr eaLnBrk="1" hangingPunct="1">
              <a:buNone/>
            </a:pPr>
            <a:endParaRPr lang="en-US" sz="2000" dirty="0" smtClean="0">
              <a:latin typeface="Optima"/>
              <a:cs typeface="Optima"/>
            </a:endParaRPr>
          </a:p>
          <a:p>
            <a:pPr eaLnBrk="1" hangingPunct="1">
              <a:buNone/>
            </a:pPr>
            <a:endParaRPr lang="en-US" sz="2000" dirty="0" smtClean="0">
              <a:latin typeface="Optima"/>
              <a:cs typeface="Optima"/>
            </a:endParaRPr>
          </a:p>
          <a:p>
            <a:pPr eaLnBrk="1" hangingPunct="1"/>
            <a:r>
              <a:rPr lang="en-US" sz="2000" dirty="0">
                <a:latin typeface="Optima"/>
                <a:cs typeface="Optima"/>
              </a:rPr>
              <a:t>Interferometer actually measures the FT of the sky multiplied by the primary beam response</a:t>
            </a:r>
          </a:p>
          <a:p>
            <a:pPr eaLnBrk="1" hangingPunct="1"/>
            <a:r>
              <a:rPr lang="en-US" sz="2000" dirty="0">
                <a:latin typeface="Optima"/>
                <a:cs typeface="Optima"/>
              </a:rPr>
              <a:t>Need to divide by </a:t>
            </a:r>
            <a:r>
              <a:rPr lang="en-US" sz="2000" dirty="0" err="1">
                <a:latin typeface="Monotype Corsiva" charset="0"/>
              </a:rPr>
              <a:t>A</a:t>
            </a:r>
            <a:r>
              <a:rPr lang="en-US" sz="2000" dirty="0" err="1">
                <a:latin typeface="Times New Roman" charset="0"/>
              </a:rPr>
              <a:t>(</a:t>
            </a:r>
            <a:r>
              <a:rPr lang="en-US" sz="2000" i="1" dirty="0" err="1">
                <a:latin typeface="Times New Roman" charset="0"/>
              </a:rPr>
              <a:t>l</a:t>
            </a:r>
            <a:r>
              <a:rPr lang="en-US" sz="2000" dirty="0" err="1">
                <a:latin typeface="Times New Roman" charset="0"/>
              </a:rPr>
              <a:t>,</a:t>
            </a:r>
            <a:r>
              <a:rPr lang="en-US" sz="2000" i="1" dirty="0" err="1" smtClean="0">
                <a:latin typeface="Times New Roman" charset="0"/>
              </a:rPr>
              <a:t>m</a:t>
            </a:r>
            <a:r>
              <a:rPr lang="en-US" sz="2000" dirty="0" smtClean="0">
                <a:latin typeface="Times New Roman" charset="0"/>
              </a:rPr>
              <a:t>)</a:t>
            </a:r>
            <a:r>
              <a:rPr lang="en-US" sz="2000" dirty="0" smtClean="0">
                <a:latin typeface="Optima"/>
                <a:cs typeface="Optima"/>
              </a:rPr>
              <a:t> </a:t>
            </a:r>
            <a:r>
              <a:rPr lang="en-US" sz="2000" dirty="0">
                <a:latin typeface="Optima"/>
                <a:cs typeface="Optima"/>
              </a:rPr>
              <a:t>to recover </a:t>
            </a:r>
            <a:r>
              <a:rPr lang="en-US" sz="2000" i="1" dirty="0" err="1">
                <a:latin typeface="Times New Roman" charset="0"/>
              </a:rPr>
              <a:t>I</a:t>
            </a:r>
            <a:r>
              <a:rPr lang="en-US" sz="2000" dirty="0" err="1">
                <a:latin typeface="Times New Roman" charset="0"/>
              </a:rPr>
              <a:t>(</a:t>
            </a:r>
            <a:r>
              <a:rPr lang="en-US" sz="2000" i="1" dirty="0" err="1">
                <a:latin typeface="Times New Roman" charset="0"/>
              </a:rPr>
              <a:t>l,m</a:t>
            </a:r>
            <a:r>
              <a:rPr lang="en-US" sz="2000" dirty="0" smtClean="0">
                <a:latin typeface="Times New Roman" charset="0"/>
              </a:rPr>
              <a:t>)</a:t>
            </a:r>
            <a:r>
              <a:rPr lang="en-US" sz="2000" dirty="0" smtClean="0">
                <a:latin typeface="Optima"/>
                <a:cs typeface="Optima"/>
              </a:rPr>
              <a:t>, the last step of image production</a:t>
            </a:r>
          </a:p>
          <a:p>
            <a:pPr eaLnBrk="1" hangingPunct="1"/>
            <a:r>
              <a:rPr lang="en-US" sz="2000" dirty="0" smtClean="0">
                <a:latin typeface="Optima"/>
                <a:cs typeface="Optima"/>
              </a:rPr>
              <a:t>Primary Beam FWHM is the “Field-of-View” of a single-pointing </a:t>
            </a:r>
            <a:r>
              <a:rPr lang="en-US" sz="2000" dirty="0" err="1" smtClean="0">
                <a:latin typeface="Optima"/>
                <a:cs typeface="Optima"/>
              </a:rPr>
              <a:t>interferometric</a:t>
            </a:r>
            <a:r>
              <a:rPr lang="en-US" sz="2000" dirty="0" smtClean="0">
                <a:latin typeface="Optima"/>
                <a:cs typeface="Optima"/>
              </a:rPr>
              <a:t> image</a:t>
            </a:r>
          </a:p>
        </p:txBody>
      </p:sp>
      <p:graphicFrame>
        <p:nvGraphicFramePr>
          <p:cNvPr id="8194" name="Object 4"/>
          <p:cNvGraphicFramePr>
            <a:graphicFrameLocks noChangeAspect="1"/>
          </p:cNvGraphicFramePr>
          <p:nvPr/>
        </p:nvGraphicFramePr>
        <p:xfrm>
          <a:off x="2522538" y="3226338"/>
          <a:ext cx="4006850" cy="449262"/>
        </p:xfrm>
        <a:graphic>
          <a:graphicData uri="http://schemas.openxmlformats.org/presentationml/2006/ole">
            <p:oleObj spid="_x0000_s286722" name="Equation" r:id="rId3" imgW="2146300" imgH="241300" progId="Equation.3">
              <p:embed/>
            </p:oleObj>
          </a:graphicData>
        </a:graphic>
      </p:graphicFrame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1" y="0"/>
            <a:ext cx="232847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0" tIns="45711" rIns="91420" bIns="45711">
            <a:prstTxWarp prst="textNoShape">
              <a:avLst/>
            </a:prstTxWarp>
          </a:bodyPr>
          <a:lstStyle/>
          <a:p>
            <a:pPr marL="342829" indent="-342829">
              <a:spcBef>
                <a:spcPct val="20000"/>
              </a:spcBef>
            </a:pPr>
            <a:r>
              <a:rPr lang="en-US" sz="1200" dirty="0" smtClean="0">
                <a:latin typeface="Optima"/>
              </a:rPr>
              <a:t>Aperture Synthesis</a:t>
            </a:r>
            <a:endParaRPr lang="en-US" sz="1200" dirty="0">
              <a:latin typeface="Optima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79340" y="12307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latin typeface="Optima"/>
                <a:ea typeface="+mj-ea"/>
                <a:cs typeface="+mj-cs"/>
              </a:rPr>
              <a:t>The Primary Beam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tima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65151" y="1143001"/>
            <a:ext cx="7924800" cy="685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162" dirty="0">
                <a:latin typeface="Optima"/>
                <a:cs typeface="Optima"/>
              </a:rPr>
              <a:t>Fourier theory states that any signal (including images)                       can be expressed as a sum of </a:t>
            </a:r>
            <a:r>
              <a:rPr lang="en-US" sz="2162" dirty="0" smtClean="0">
                <a:latin typeface="Optima"/>
                <a:cs typeface="Optima"/>
              </a:rPr>
              <a:t>sinusoids</a:t>
            </a:r>
            <a:endParaRPr lang="en-US" sz="2162" dirty="0">
              <a:latin typeface="Optima"/>
              <a:cs typeface="Optima"/>
            </a:endParaRPr>
          </a:p>
        </p:txBody>
      </p:sp>
      <p:pic>
        <p:nvPicPr>
          <p:cNvPr id="20485" name="Picture 5" descr="imageofFouri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78714" y="914401"/>
            <a:ext cx="1284287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Text Box 8"/>
          <p:cNvSpPr txBox="1">
            <a:spLocks noChangeArrowheads="1"/>
          </p:cNvSpPr>
          <p:nvPr/>
        </p:nvSpPr>
        <p:spPr bwMode="auto">
          <a:xfrm>
            <a:off x="7489826" y="2285999"/>
            <a:ext cx="1501775" cy="738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>
                <a:latin typeface="Optima"/>
                <a:cs typeface="Optima"/>
              </a:rPr>
              <a:t>Jean </a:t>
            </a:r>
            <a:r>
              <a:rPr lang="en-US" sz="1400" b="1" dirty="0" err="1">
                <a:latin typeface="Optima"/>
                <a:cs typeface="Optima"/>
              </a:rPr>
              <a:t>Baptiste</a:t>
            </a:r>
            <a:r>
              <a:rPr lang="en-US" sz="1400" b="1" dirty="0">
                <a:latin typeface="Optima"/>
                <a:cs typeface="Optima"/>
              </a:rPr>
              <a:t> Joseph Fourier  1768-1830</a:t>
            </a:r>
          </a:p>
        </p:txBody>
      </p:sp>
      <p:pic>
        <p:nvPicPr>
          <p:cNvPr id="20487" name="Picture 9" descr="22px-Flag_of_Franc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66151" y="2152650"/>
            <a:ext cx="19685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23" descr="disk_ax.gif"/>
          <p:cNvPicPr>
            <a:picLocks noChangeAspect="1"/>
          </p:cNvPicPr>
          <p:nvPr/>
        </p:nvPicPr>
        <p:blipFill>
          <a:blip r:embed="rId5"/>
          <a:srcRect l="7777" b="8888"/>
          <a:stretch>
            <a:fillRect/>
          </a:stretch>
        </p:blipFill>
        <p:spPr bwMode="auto">
          <a:xfrm>
            <a:off x="1435101" y="4465638"/>
            <a:ext cx="1676400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24" descr="disk_a.mag.gif"/>
          <p:cNvPicPr>
            <a:picLocks noChangeAspect="1"/>
          </p:cNvPicPr>
          <p:nvPr/>
        </p:nvPicPr>
        <p:blipFill>
          <a:blip r:embed="rId6"/>
          <a:srcRect l="7777" b="8888"/>
          <a:stretch>
            <a:fillRect/>
          </a:stretch>
        </p:blipFill>
        <p:spPr bwMode="auto">
          <a:xfrm>
            <a:off x="4229100" y="4440238"/>
            <a:ext cx="1676400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Picture 13" descr="ppos-06-fourier.jpg"/>
          <p:cNvPicPr>
            <a:picLocks noChangeAspect="1"/>
          </p:cNvPicPr>
          <p:nvPr/>
        </p:nvPicPr>
        <p:blipFill>
          <a:blip r:embed="rId7"/>
          <a:srcRect l="49625" b="57248"/>
          <a:stretch>
            <a:fillRect/>
          </a:stretch>
        </p:blipFill>
        <p:spPr bwMode="auto">
          <a:xfrm>
            <a:off x="5257800" y="2012156"/>
            <a:ext cx="2057400" cy="133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1" name="Picture 14" descr="ppos-06-fourier.jpg"/>
          <p:cNvPicPr>
            <a:picLocks noChangeAspect="1"/>
          </p:cNvPicPr>
          <p:nvPr/>
        </p:nvPicPr>
        <p:blipFill>
          <a:blip r:embed="rId7"/>
          <a:srcRect r="49248" b="54300"/>
          <a:stretch>
            <a:fillRect/>
          </a:stretch>
        </p:blipFill>
        <p:spPr bwMode="auto">
          <a:xfrm>
            <a:off x="3124200" y="1996281"/>
            <a:ext cx="2057400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2" name="Picture 15" descr="ppos-06-fourier.jpg"/>
          <p:cNvPicPr>
            <a:picLocks noChangeAspect="1"/>
          </p:cNvPicPr>
          <p:nvPr/>
        </p:nvPicPr>
        <p:blipFill>
          <a:blip r:embed="rId7"/>
          <a:srcRect l="50752" t="48650" b="7124"/>
          <a:stretch>
            <a:fillRect/>
          </a:stretch>
        </p:blipFill>
        <p:spPr bwMode="auto">
          <a:xfrm>
            <a:off x="788989" y="1955800"/>
            <a:ext cx="2106612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3" name="Picture 17" descr="disk_a.pha.gif"/>
          <p:cNvPicPr>
            <a:picLocks noChangeAspect="1"/>
          </p:cNvPicPr>
          <p:nvPr/>
        </p:nvPicPr>
        <p:blipFill>
          <a:blip r:embed="rId8"/>
          <a:srcRect l="7799" b="8888"/>
          <a:stretch>
            <a:fillRect/>
          </a:stretch>
        </p:blipFill>
        <p:spPr bwMode="auto">
          <a:xfrm>
            <a:off x="5981700" y="4419601"/>
            <a:ext cx="1905000" cy="170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4" name="TextBox 18"/>
          <p:cNvSpPr txBox="1">
            <a:spLocks noChangeArrowheads="1"/>
          </p:cNvSpPr>
          <p:nvPr/>
        </p:nvSpPr>
        <p:spPr bwMode="auto">
          <a:xfrm>
            <a:off x="990600" y="2988470"/>
            <a:ext cx="11430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latin typeface="Optima"/>
                <a:ea typeface="Arial" charset="0"/>
                <a:cs typeface="Optima"/>
              </a:rPr>
              <a:t>signal</a:t>
            </a:r>
          </a:p>
        </p:txBody>
      </p:sp>
      <p:sp>
        <p:nvSpPr>
          <p:cNvPr id="20495" name="TextBox 19"/>
          <p:cNvSpPr txBox="1">
            <a:spLocks noChangeArrowheads="1"/>
          </p:cNvSpPr>
          <p:nvPr/>
        </p:nvSpPr>
        <p:spPr bwMode="auto">
          <a:xfrm>
            <a:off x="3276600" y="2988470"/>
            <a:ext cx="11430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latin typeface="Optima"/>
                <a:ea typeface="Arial" charset="0"/>
                <a:cs typeface="Optima"/>
              </a:rPr>
              <a:t>4 sinusoids</a:t>
            </a:r>
          </a:p>
        </p:txBody>
      </p:sp>
      <p:sp>
        <p:nvSpPr>
          <p:cNvPr id="20496" name="TextBox 20"/>
          <p:cNvSpPr txBox="1">
            <a:spLocks noChangeArrowheads="1"/>
          </p:cNvSpPr>
          <p:nvPr/>
        </p:nvSpPr>
        <p:spPr bwMode="auto">
          <a:xfrm>
            <a:off x="5562600" y="2988470"/>
            <a:ext cx="11430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latin typeface="Optima"/>
                <a:ea typeface="Arial" charset="0"/>
                <a:cs typeface="Optima"/>
              </a:rPr>
              <a:t>sum</a:t>
            </a:r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1" y="0"/>
            <a:ext cx="232847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0" tIns="45711" rIns="91420" bIns="45711">
            <a:prstTxWarp prst="textNoShape">
              <a:avLst/>
            </a:prstTxWarp>
          </a:bodyPr>
          <a:lstStyle/>
          <a:p>
            <a:pPr marL="342829" indent="-342829">
              <a:spcBef>
                <a:spcPct val="20000"/>
              </a:spcBef>
            </a:pPr>
            <a:r>
              <a:rPr lang="en-US" sz="1200" dirty="0" smtClean="0">
                <a:latin typeface="Optima"/>
              </a:rPr>
              <a:t>Aperture Synthesis</a:t>
            </a:r>
            <a:endParaRPr lang="en-US" sz="1200" dirty="0">
              <a:latin typeface="Optima"/>
            </a:endParaRP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>
          <a:xfrm>
            <a:off x="479340" y="12307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tima"/>
                <a:ea typeface="+mj-ea"/>
                <a:cs typeface="+mj-cs"/>
              </a:rPr>
              <a:t>The Fourier Transform</a:t>
            </a: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565151" y="5668130"/>
            <a:ext cx="7924800" cy="12660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42950" marR="0" lvl="1" indent="-28575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tima"/>
              <a:ea typeface="+mn-ea"/>
              <a:cs typeface="Optima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tima"/>
              <a:ea typeface="+mn-ea"/>
              <a:cs typeface="Optima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162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tima"/>
                <a:ea typeface="+mn-ea"/>
                <a:cs typeface="Optima"/>
              </a:rPr>
              <a:t>the Fourier Transform contains all information of the original</a:t>
            </a:r>
          </a:p>
          <a:p>
            <a:pPr marL="1143000" marR="0" lvl="2" indent="-22860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tima"/>
              <a:ea typeface="+mn-ea"/>
              <a:cs typeface="Optima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tima"/>
              <a:ea typeface="+mn-ea"/>
              <a:cs typeface="Optima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tima"/>
              <a:ea typeface="+mn-ea"/>
              <a:cs typeface="Optima"/>
            </a:endParaRPr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>
          <a:xfrm>
            <a:off x="565151" y="3163888"/>
            <a:ext cx="7924800" cy="10937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tima"/>
              <a:ea typeface="+mn-ea"/>
              <a:cs typeface="Optima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162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tima"/>
                <a:ea typeface="+mn-ea"/>
                <a:cs typeface="Optima"/>
              </a:rPr>
              <a:t>(</a:t>
            </a:r>
            <a:r>
              <a:rPr kumimoji="0" lang="en-US" sz="2162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tima"/>
                <a:ea typeface="+mn-ea"/>
                <a:cs typeface="Optima"/>
              </a:rPr>
              <a:t>x,y</a:t>
            </a:r>
            <a:r>
              <a:rPr kumimoji="0" lang="en-US" sz="2162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tima"/>
                <a:ea typeface="+mn-ea"/>
                <a:cs typeface="Optima"/>
              </a:rPr>
              <a:t>) plane and (</a:t>
            </a:r>
            <a:r>
              <a:rPr kumimoji="0" lang="en-US" sz="2162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tima"/>
                <a:ea typeface="+mn-ea"/>
                <a:cs typeface="Optima"/>
              </a:rPr>
              <a:t>u,v</a:t>
            </a:r>
            <a:r>
              <a:rPr kumimoji="0" lang="en-US" sz="2162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tima"/>
                <a:ea typeface="+mn-ea"/>
                <a:cs typeface="Optima"/>
              </a:rPr>
              <a:t>) plane are conjugate coordinate systems</a:t>
            </a:r>
          </a:p>
          <a:p>
            <a:pPr marL="742950" marR="0" lvl="1" indent="-28575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62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tima"/>
                <a:ea typeface="+mn-ea"/>
                <a:cs typeface="Optima"/>
              </a:rPr>
              <a:t>           </a:t>
            </a:r>
            <a:r>
              <a:rPr kumimoji="0" lang="en-US" sz="2162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tima"/>
                <a:ea typeface="+mn-ea"/>
                <a:cs typeface="Optima"/>
              </a:rPr>
              <a:t>I</a:t>
            </a:r>
            <a:r>
              <a:rPr kumimoji="0" lang="en-US" sz="2162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tima"/>
                <a:ea typeface="+mn-ea"/>
                <a:cs typeface="Optima"/>
              </a:rPr>
              <a:t>(x,y</a:t>
            </a:r>
            <a:r>
              <a:rPr kumimoji="0" lang="en-US" sz="2162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tima"/>
                <a:ea typeface="+mn-ea"/>
                <a:cs typeface="Optima"/>
              </a:rPr>
              <a:t>)                                 </a:t>
            </a:r>
            <a:r>
              <a:rPr kumimoji="0" lang="en-US" sz="2162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tima"/>
                <a:ea typeface="+mn-ea"/>
                <a:cs typeface="Optima"/>
              </a:rPr>
              <a:t>V</a:t>
            </a:r>
            <a:r>
              <a:rPr kumimoji="0" lang="en-US" sz="2162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tima"/>
                <a:ea typeface="+mn-ea"/>
                <a:cs typeface="Optima"/>
              </a:rPr>
              <a:t>(u,v</a:t>
            </a:r>
            <a:r>
              <a:rPr kumimoji="0" lang="en-US" sz="2162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tima"/>
                <a:ea typeface="+mn-ea"/>
                <a:cs typeface="Optima"/>
              </a:rPr>
              <a:t>) = </a:t>
            </a:r>
            <a:r>
              <a:rPr kumimoji="0" lang="en-US" sz="2162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tima"/>
                <a:ea typeface="+mn-ea"/>
                <a:cs typeface="Optima"/>
              </a:rPr>
              <a:t>FT{</a:t>
            </a:r>
            <a:r>
              <a:rPr kumimoji="0" lang="en-US" sz="2162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tima"/>
                <a:ea typeface="+mn-ea"/>
                <a:cs typeface="Optima"/>
              </a:rPr>
              <a:t>I</a:t>
            </a:r>
            <a:r>
              <a:rPr kumimoji="0" lang="en-US" sz="2162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tima"/>
                <a:ea typeface="+mn-ea"/>
                <a:cs typeface="Optima"/>
              </a:rPr>
              <a:t>(x,y</a:t>
            </a:r>
            <a:r>
              <a:rPr kumimoji="0" lang="en-US" sz="2162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tima"/>
                <a:ea typeface="+mn-ea"/>
                <a:cs typeface="Optima"/>
              </a:rPr>
              <a:t>)}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5450" y="1219200"/>
            <a:ext cx="1139550" cy="489528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2400" b="1" i="1" dirty="0" err="1" smtClean="0">
                <a:latin typeface="Optima"/>
                <a:cs typeface="Optima"/>
              </a:rPr>
              <a:t>I</a:t>
            </a:r>
            <a:r>
              <a:rPr lang="en-US" sz="2400" b="1" dirty="0" err="1" smtClean="0">
                <a:latin typeface="Optima"/>
                <a:cs typeface="Optima"/>
              </a:rPr>
              <a:t>(</a:t>
            </a:r>
            <a:r>
              <a:rPr lang="en-US" sz="2400" b="1" dirty="0" err="1">
                <a:latin typeface="Optima"/>
                <a:cs typeface="Optima"/>
              </a:rPr>
              <a:t>x,y</a:t>
            </a:r>
            <a:r>
              <a:rPr lang="en-US" sz="2400" b="1" dirty="0">
                <a:latin typeface="Optima"/>
                <a:cs typeface="Optima"/>
              </a:rPr>
              <a:t>)</a:t>
            </a:r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  <a:buFontTx/>
              <a:buNone/>
            </a:pPr>
            <a:endParaRPr lang="en-US" sz="2000" dirty="0"/>
          </a:p>
        </p:txBody>
      </p:sp>
      <p:pic>
        <p:nvPicPr>
          <p:cNvPr id="24581" name="Picture 11" descr="gauss_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52600" y="1371601"/>
            <a:ext cx="2133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5" name="Rectangle 15"/>
          <p:cNvSpPr>
            <a:spLocks noChangeArrowheads="1"/>
          </p:cNvSpPr>
          <p:nvPr/>
        </p:nvSpPr>
        <p:spPr bwMode="auto">
          <a:xfrm>
            <a:off x="912091" y="6172200"/>
            <a:ext cx="741218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prstTxWarp prst="textNoShape">
              <a:avLst/>
            </a:prstTxWarp>
          </a:bodyPr>
          <a:lstStyle/>
          <a:p>
            <a:pPr marL="342865" indent="-342865" algn="ctr">
              <a:lnSpc>
                <a:spcPct val="90000"/>
              </a:lnSpc>
              <a:spcBef>
                <a:spcPct val="20000"/>
              </a:spcBef>
            </a:pPr>
            <a:r>
              <a:rPr lang="en-US" sz="2000" dirty="0">
                <a:latin typeface="Optima"/>
                <a:cs typeface="Optima"/>
              </a:rPr>
              <a:t>narrow features transform to wide features (and vice-versa)</a:t>
            </a:r>
          </a:p>
          <a:p>
            <a:pPr marL="342865" indent="-342865">
              <a:lnSpc>
                <a:spcPct val="90000"/>
              </a:lnSpc>
              <a:spcBef>
                <a:spcPct val="20000"/>
              </a:spcBef>
            </a:pPr>
            <a:endParaRPr lang="en-US" dirty="0">
              <a:latin typeface="Arial" charset="0"/>
            </a:endParaRPr>
          </a:p>
        </p:txBody>
      </p:sp>
      <p:sp>
        <p:nvSpPr>
          <p:cNvPr id="24583" name="Rectangle 3"/>
          <p:cNvSpPr txBox="1">
            <a:spLocks noChangeArrowheads="1"/>
          </p:cNvSpPr>
          <p:nvPr/>
        </p:nvSpPr>
        <p:spPr bwMode="auto">
          <a:xfrm>
            <a:off x="6943445" y="1219199"/>
            <a:ext cx="1981200" cy="789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prstTxWarp prst="textNoShape">
              <a:avLst/>
            </a:prstTxWarp>
          </a:bodyPr>
          <a:lstStyle/>
          <a:p>
            <a:pPr marL="342865" indent="-342865" algn="ctr">
              <a:lnSpc>
                <a:spcPct val="90000"/>
              </a:lnSpc>
              <a:spcBef>
                <a:spcPct val="20000"/>
              </a:spcBef>
            </a:pPr>
            <a:r>
              <a:rPr lang="en-US" sz="2400" b="1" dirty="0" err="1">
                <a:latin typeface="Optima"/>
                <a:ea typeface="ＭＳ Ｐゴシック" charset="-128"/>
                <a:cs typeface="Optima"/>
              </a:rPr>
              <a:t>Amp{</a:t>
            </a:r>
            <a:r>
              <a:rPr lang="en-US" sz="2400" b="1" i="1" dirty="0" err="1">
                <a:latin typeface="Optima"/>
                <a:ea typeface="ＭＳ Ｐゴシック" charset="-128"/>
                <a:cs typeface="Optima"/>
              </a:rPr>
              <a:t>V</a:t>
            </a:r>
            <a:r>
              <a:rPr lang="en-US" sz="2400" b="1" dirty="0" err="1">
                <a:latin typeface="Optima"/>
                <a:ea typeface="ＭＳ Ｐゴシック" charset="-128"/>
                <a:cs typeface="Optima"/>
              </a:rPr>
              <a:t>(u,v</a:t>
            </a:r>
            <a:r>
              <a:rPr lang="en-US" sz="2400" b="1" dirty="0">
                <a:latin typeface="Optima"/>
                <a:ea typeface="ＭＳ Ｐゴシック" charset="-128"/>
                <a:cs typeface="Optima"/>
              </a:rPr>
              <a:t>)}</a:t>
            </a:r>
          </a:p>
          <a:p>
            <a:pPr marL="342865" indent="-342865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000" dirty="0">
              <a:latin typeface="Arial" charset="0"/>
              <a:ea typeface="ＭＳ Ｐゴシック" charset="-128"/>
              <a:cs typeface="ＭＳ Ｐゴシック" charset="-128"/>
            </a:endParaRPr>
          </a:p>
          <a:p>
            <a:pPr marL="342865" indent="-342865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000" dirty="0">
              <a:latin typeface="Arial" charset="0"/>
              <a:ea typeface="ＭＳ Ｐゴシック" charset="-128"/>
              <a:cs typeface="ＭＳ Ｐゴシック" charset="-128"/>
            </a:endParaRPr>
          </a:p>
          <a:p>
            <a:pPr marL="342865" indent="-342865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000" dirty="0">
              <a:latin typeface="Arial" charset="0"/>
              <a:ea typeface="ＭＳ Ｐゴシック" charset="-128"/>
              <a:cs typeface="ＭＳ Ｐゴシック" charset="-128"/>
            </a:endParaRPr>
          </a:p>
          <a:p>
            <a:pPr marL="342865" indent="-342865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000" dirty="0">
              <a:latin typeface="Arial" charset="0"/>
              <a:ea typeface="ＭＳ Ｐゴシック" charset="-128"/>
              <a:cs typeface="ＭＳ Ｐゴシック" charset="-128"/>
            </a:endParaRPr>
          </a:p>
          <a:p>
            <a:pPr marL="342865" indent="-342865">
              <a:lnSpc>
                <a:spcPct val="90000"/>
              </a:lnSpc>
              <a:spcBef>
                <a:spcPct val="20000"/>
              </a:spcBef>
            </a:pPr>
            <a:endParaRPr lang="en-US" sz="2000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260487" y="3657601"/>
            <a:ext cx="3625713" cy="2133600"/>
            <a:chOff x="260487" y="3657600"/>
            <a:chExt cx="3625713" cy="2133600"/>
          </a:xfrm>
        </p:grpSpPr>
        <p:pic>
          <p:nvPicPr>
            <p:cNvPr id="24594" name="Picture 11" descr="gauss_a.gif"/>
            <p:cNvPicPr>
              <a:picLocks noChangeAspect="1"/>
            </p:cNvPicPr>
            <p:nvPr/>
          </p:nvPicPr>
          <p:blipFill>
            <a:blip r:embed="rId6"/>
            <a:srcRect l="8888" b="8888"/>
            <a:stretch>
              <a:fillRect/>
            </a:stretch>
          </p:blipFill>
          <p:spPr bwMode="auto">
            <a:xfrm>
              <a:off x="1752600" y="3657600"/>
              <a:ext cx="2133600" cy="213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595" name="TextBox 14"/>
            <p:cNvSpPr txBox="1">
              <a:spLocks noChangeArrowheads="1"/>
            </p:cNvSpPr>
            <p:nvPr/>
          </p:nvSpPr>
          <p:spPr bwMode="auto">
            <a:xfrm>
              <a:off x="260487" y="4400550"/>
              <a:ext cx="133934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 dirty="0" smtClean="0">
                  <a:latin typeface="Optima"/>
                  <a:ea typeface="Arial" charset="0"/>
                  <a:cs typeface="Optima"/>
                </a:rPr>
                <a:t>  Gaussian</a:t>
              </a:r>
              <a:endParaRPr lang="en-US" sz="2000" dirty="0">
                <a:latin typeface="Optima"/>
                <a:ea typeface="Arial" charset="0"/>
                <a:cs typeface="Optima"/>
              </a:endParaRPr>
            </a:p>
          </p:txBody>
        </p:sp>
      </p:grpSp>
      <p:sp>
        <p:nvSpPr>
          <p:cNvPr id="5" name="TextBox 15"/>
          <p:cNvSpPr txBox="1">
            <a:spLocks noChangeArrowheads="1"/>
          </p:cNvSpPr>
          <p:nvPr/>
        </p:nvSpPr>
        <p:spPr bwMode="auto">
          <a:xfrm>
            <a:off x="228600" y="2342257"/>
            <a:ext cx="1366359" cy="40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5" rIns="91430" bIns="45715">
            <a:prstTxWarp prst="textNoShape">
              <a:avLst/>
            </a:prstTxWarp>
            <a:spAutoFit/>
          </a:bodyPr>
          <a:lstStyle/>
          <a:p>
            <a:r>
              <a:rPr lang="en-US" sz="2000" dirty="0" err="1">
                <a:latin typeface="Optima"/>
                <a:cs typeface="Optima"/>
                <a:sym typeface="Symbol" charset="2"/>
              </a:rPr>
              <a:t></a:t>
            </a:r>
            <a:r>
              <a:rPr lang="en-US" sz="2000" dirty="0">
                <a:latin typeface="Optima"/>
                <a:cs typeface="Optima"/>
                <a:sym typeface="Symbol" charset="2"/>
              </a:rPr>
              <a:t> </a:t>
            </a:r>
            <a:r>
              <a:rPr lang="en-US" sz="2000" dirty="0">
                <a:latin typeface="Optima"/>
                <a:cs typeface="Optima"/>
              </a:rPr>
              <a:t>Function </a:t>
            </a:r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4191000" y="1371601"/>
            <a:ext cx="4288256" cy="2133600"/>
            <a:chOff x="4191000" y="1371600"/>
            <a:chExt cx="4288255" cy="2133600"/>
          </a:xfrm>
        </p:grpSpPr>
        <p:pic>
          <p:nvPicPr>
            <p:cNvPr id="24591" name="Picture 12" descr="level_d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876800" y="1371600"/>
              <a:ext cx="2133600" cy="213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92" name="Picture 13" descr="TP_tmp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191000" y="2311400"/>
              <a:ext cx="393700" cy="35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593" name="TextBox 16"/>
            <p:cNvSpPr txBox="1">
              <a:spLocks noChangeArrowheads="1"/>
            </p:cNvSpPr>
            <p:nvPr/>
          </p:nvSpPr>
          <p:spPr bwMode="auto">
            <a:xfrm>
              <a:off x="7319963" y="2258295"/>
              <a:ext cx="115929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dirty="0" smtClean="0">
                  <a:latin typeface="Optima"/>
                  <a:cs typeface="Optima"/>
                  <a:sym typeface="Symbol" charset="2"/>
                </a:rPr>
                <a:t>Constant</a:t>
              </a:r>
              <a:r>
                <a:rPr lang="en-US" sz="2000" dirty="0" smtClean="0">
                  <a:latin typeface="Optima"/>
                  <a:cs typeface="Optima"/>
                </a:rPr>
                <a:t> </a:t>
              </a:r>
              <a:endParaRPr lang="en-US" sz="2000" dirty="0">
                <a:latin typeface="Optima"/>
                <a:cs typeface="Optima"/>
              </a:endParaRPr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4114801" y="3657601"/>
            <a:ext cx="4397142" cy="2133600"/>
            <a:chOff x="4114800" y="3657600"/>
            <a:chExt cx="4397142" cy="2133600"/>
          </a:xfrm>
        </p:grpSpPr>
        <p:pic>
          <p:nvPicPr>
            <p:cNvPr id="24588" name="Picture 14" descr="TP_tmp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114800" y="4445000"/>
              <a:ext cx="393700" cy="35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89" name="Picture 12" descr="gauss_a.mag.gif"/>
            <p:cNvPicPr>
              <a:picLocks noChangeAspect="1"/>
            </p:cNvPicPr>
            <p:nvPr/>
          </p:nvPicPr>
          <p:blipFill>
            <a:blip r:embed="rId9"/>
            <a:srcRect l="7793" b="9091"/>
            <a:stretch>
              <a:fillRect/>
            </a:stretch>
          </p:blipFill>
          <p:spPr bwMode="auto">
            <a:xfrm>
              <a:off x="4876800" y="3657600"/>
              <a:ext cx="2163763" cy="213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590" name="TextBox 17"/>
            <p:cNvSpPr txBox="1">
              <a:spLocks noChangeArrowheads="1"/>
            </p:cNvSpPr>
            <p:nvPr/>
          </p:nvSpPr>
          <p:spPr bwMode="auto">
            <a:xfrm>
              <a:off x="7315200" y="4400550"/>
              <a:ext cx="119674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 dirty="0" smtClean="0">
                  <a:latin typeface="Optima"/>
                  <a:ea typeface="Arial" charset="0"/>
                  <a:cs typeface="Optima"/>
                </a:rPr>
                <a:t>Gaussian</a:t>
              </a:r>
              <a:endParaRPr lang="en-US" sz="2000" dirty="0">
                <a:latin typeface="Optima"/>
                <a:ea typeface="Arial" charset="0"/>
                <a:cs typeface="Optima"/>
              </a:endParaRPr>
            </a:p>
          </p:txBody>
        </p:sp>
      </p:grpSp>
      <p:sp>
        <p:nvSpPr>
          <p:cNvPr id="21" name="Rectangle 9"/>
          <p:cNvSpPr>
            <a:spLocks noChangeArrowheads="1"/>
          </p:cNvSpPr>
          <p:nvPr/>
        </p:nvSpPr>
        <p:spPr bwMode="auto">
          <a:xfrm>
            <a:off x="1" y="0"/>
            <a:ext cx="232847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0" tIns="45711" rIns="91420" bIns="45711">
            <a:prstTxWarp prst="textNoShape">
              <a:avLst/>
            </a:prstTxWarp>
          </a:bodyPr>
          <a:lstStyle/>
          <a:p>
            <a:pPr marL="342829" indent="-342829">
              <a:spcBef>
                <a:spcPct val="20000"/>
              </a:spcBef>
            </a:pPr>
            <a:r>
              <a:rPr lang="en-US" sz="1200" dirty="0" smtClean="0">
                <a:latin typeface="Optima"/>
              </a:rPr>
              <a:t>Aperture Synthesis</a:t>
            </a:r>
            <a:endParaRPr lang="en-US" sz="1200" dirty="0">
              <a:latin typeface="Optima"/>
            </a:endParaRPr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>
          <a:xfrm>
            <a:off x="479340" y="12307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tima"/>
                <a:ea typeface="+mj-ea"/>
                <a:cs typeface="+mj-cs"/>
              </a:rPr>
              <a:t>Some 2-D Fourier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tima"/>
                <a:ea typeface="+mj-ea"/>
                <a:cs typeface="+mj-cs"/>
              </a:rPr>
              <a:t> Transform Pairs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tima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1" descr="gauss_c.gif"/>
          <p:cNvPicPr>
            <a:picLocks noChangeAspect="1"/>
          </p:cNvPicPr>
          <p:nvPr/>
        </p:nvPicPr>
        <p:blipFill>
          <a:blip r:embed="rId5"/>
          <a:srcRect l="7777" b="8888"/>
          <a:stretch>
            <a:fillRect/>
          </a:stretch>
        </p:blipFill>
        <p:spPr bwMode="auto">
          <a:xfrm>
            <a:off x="1752600" y="1397000"/>
            <a:ext cx="2133600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1" name="TextBox 14"/>
          <p:cNvSpPr txBox="1">
            <a:spLocks noChangeArrowheads="1"/>
          </p:cNvSpPr>
          <p:nvPr/>
        </p:nvSpPr>
        <p:spPr bwMode="auto">
          <a:xfrm>
            <a:off x="331788" y="2149761"/>
            <a:ext cx="1196721" cy="707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5" rIns="91430" bIns="45715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Optima"/>
                <a:ea typeface="Arial" charset="0"/>
                <a:cs typeface="Optima"/>
              </a:rPr>
              <a:t>elliptical</a:t>
            </a:r>
          </a:p>
          <a:p>
            <a:r>
              <a:rPr lang="en-US" sz="2000" dirty="0">
                <a:latin typeface="Optima"/>
                <a:ea typeface="Arial" charset="0"/>
                <a:cs typeface="Optima"/>
              </a:rPr>
              <a:t>Gaussian</a:t>
            </a:r>
          </a:p>
        </p:txBody>
      </p:sp>
      <p:sp>
        <p:nvSpPr>
          <p:cNvPr id="26638" name="Rectangle 15"/>
          <p:cNvSpPr>
            <a:spLocks noChangeArrowheads="1"/>
          </p:cNvSpPr>
          <p:nvPr/>
        </p:nvSpPr>
        <p:spPr bwMode="auto">
          <a:xfrm>
            <a:off x="1231900" y="6070595"/>
            <a:ext cx="6553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prstTxWarp prst="textNoShape">
              <a:avLst/>
            </a:prstTxWarp>
          </a:bodyPr>
          <a:lstStyle/>
          <a:p>
            <a:pPr marL="342865" indent="-342865" algn="ctr">
              <a:lnSpc>
                <a:spcPct val="90000"/>
              </a:lnSpc>
              <a:spcBef>
                <a:spcPct val="20000"/>
              </a:spcBef>
            </a:pPr>
            <a:r>
              <a:rPr lang="en-US" sz="2000" dirty="0">
                <a:latin typeface="Optima"/>
                <a:cs typeface="Optima"/>
              </a:rPr>
              <a:t>sharp edges result in many high spatial frequencies</a:t>
            </a:r>
          </a:p>
          <a:p>
            <a:pPr marL="342865" indent="-342865">
              <a:lnSpc>
                <a:spcPct val="90000"/>
              </a:lnSpc>
              <a:spcBef>
                <a:spcPct val="20000"/>
              </a:spcBef>
            </a:pPr>
            <a:endParaRPr lang="en-US" dirty="0">
              <a:latin typeface="Arial" charset="0"/>
            </a:endParaRP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4191000" y="1371600"/>
            <a:ext cx="4309397" cy="2108200"/>
            <a:chOff x="4191000" y="1371600"/>
            <a:chExt cx="4309397" cy="2108200"/>
          </a:xfrm>
        </p:grpSpPr>
        <p:pic>
          <p:nvPicPr>
            <p:cNvPr id="26641" name="Picture 22" descr="gauss_c.mag.gif"/>
            <p:cNvPicPr>
              <a:picLocks noChangeAspect="1"/>
            </p:cNvPicPr>
            <p:nvPr/>
          </p:nvPicPr>
          <p:blipFill>
            <a:blip r:embed="rId6"/>
            <a:srcRect l="7777" b="8888"/>
            <a:stretch>
              <a:fillRect/>
            </a:stretch>
          </p:blipFill>
          <p:spPr bwMode="auto">
            <a:xfrm>
              <a:off x="4876800" y="1371600"/>
              <a:ext cx="2133600" cy="210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42" name="Picture 13" descr="TP_tmp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191000" y="2311400"/>
              <a:ext cx="393700" cy="35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43" name="TextBox 17"/>
            <p:cNvSpPr txBox="1">
              <a:spLocks noChangeArrowheads="1"/>
            </p:cNvSpPr>
            <p:nvPr/>
          </p:nvSpPr>
          <p:spPr bwMode="auto">
            <a:xfrm>
              <a:off x="7303655" y="2122055"/>
              <a:ext cx="1196742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dirty="0">
                  <a:latin typeface="Optima"/>
                  <a:ea typeface="Arial" charset="0"/>
                  <a:cs typeface="Optima"/>
                </a:rPr>
                <a:t>elliptical</a:t>
              </a:r>
            </a:p>
            <a:p>
              <a:r>
                <a:rPr lang="en-US" sz="2000" dirty="0">
                  <a:latin typeface="Optima"/>
                  <a:ea typeface="Arial" charset="0"/>
                  <a:cs typeface="Optima"/>
                </a:rPr>
                <a:t>Gaussian</a:t>
              </a:r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534989" y="3683000"/>
            <a:ext cx="3351212" cy="2108200"/>
            <a:chOff x="534988" y="3683000"/>
            <a:chExt cx="3351212" cy="2108200"/>
          </a:xfrm>
        </p:grpSpPr>
        <p:pic>
          <p:nvPicPr>
            <p:cNvPr id="26639" name="Picture 23" descr="disk_ax.gif"/>
            <p:cNvPicPr>
              <a:picLocks noChangeAspect="1"/>
            </p:cNvPicPr>
            <p:nvPr/>
          </p:nvPicPr>
          <p:blipFill>
            <a:blip r:embed="rId8"/>
            <a:srcRect l="7777" b="8888"/>
            <a:stretch>
              <a:fillRect/>
            </a:stretch>
          </p:blipFill>
          <p:spPr bwMode="auto">
            <a:xfrm>
              <a:off x="1752600" y="3683000"/>
              <a:ext cx="2133600" cy="210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40" name="TextBox 19"/>
            <p:cNvSpPr txBox="1">
              <a:spLocks noChangeArrowheads="1"/>
            </p:cNvSpPr>
            <p:nvPr/>
          </p:nvSpPr>
          <p:spPr bwMode="auto">
            <a:xfrm>
              <a:off x="534988" y="4476750"/>
              <a:ext cx="684803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dirty="0">
                  <a:latin typeface="Optima"/>
                  <a:ea typeface="Arial" charset="0"/>
                  <a:cs typeface="Optima"/>
                </a:rPr>
                <a:t>Disk</a:t>
              </a:r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4114800" y="3683000"/>
            <a:ext cx="4104026" cy="2108200"/>
            <a:chOff x="4114800" y="3683000"/>
            <a:chExt cx="4104026" cy="2108200"/>
          </a:xfrm>
        </p:grpSpPr>
        <p:pic>
          <p:nvPicPr>
            <p:cNvPr id="26636" name="Picture 14" descr="TP_tmp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114800" y="4445000"/>
              <a:ext cx="393700" cy="35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37" name="Picture 24" descr="disk_a.mag.gif"/>
            <p:cNvPicPr>
              <a:picLocks noChangeAspect="1"/>
            </p:cNvPicPr>
            <p:nvPr/>
          </p:nvPicPr>
          <p:blipFill>
            <a:blip r:embed="rId9"/>
            <a:srcRect l="7777" b="8888"/>
            <a:stretch>
              <a:fillRect/>
            </a:stretch>
          </p:blipFill>
          <p:spPr bwMode="auto">
            <a:xfrm>
              <a:off x="4876800" y="3683000"/>
              <a:ext cx="2133600" cy="210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Box 16"/>
            <p:cNvSpPr txBox="1">
              <a:spLocks noChangeArrowheads="1"/>
            </p:cNvSpPr>
            <p:nvPr/>
          </p:nvSpPr>
          <p:spPr bwMode="auto">
            <a:xfrm>
              <a:off x="7350125" y="4453660"/>
              <a:ext cx="86870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dirty="0">
                  <a:latin typeface="Optima"/>
                  <a:cs typeface="Optima"/>
                  <a:sym typeface="Symbol" charset="2"/>
                </a:rPr>
                <a:t>Bessel</a:t>
              </a:r>
              <a:r>
                <a:rPr lang="en-US" sz="2000" dirty="0">
                  <a:latin typeface="Optima"/>
                  <a:cs typeface="Optima"/>
                </a:rPr>
                <a:t> </a:t>
              </a:r>
            </a:p>
          </p:txBody>
        </p:sp>
      </p:grpSp>
      <p:sp>
        <p:nvSpPr>
          <p:cNvPr id="21" name="Rectangle 9"/>
          <p:cNvSpPr>
            <a:spLocks noChangeArrowheads="1"/>
          </p:cNvSpPr>
          <p:nvPr/>
        </p:nvSpPr>
        <p:spPr bwMode="auto">
          <a:xfrm>
            <a:off x="1" y="0"/>
            <a:ext cx="232847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0" tIns="45711" rIns="91420" bIns="45711">
            <a:prstTxWarp prst="textNoShape">
              <a:avLst/>
            </a:prstTxWarp>
          </a:bodyPr>
          <a:lstStyle/>
          <a:p>
            <a:pPr marL="342829" indent="-342829">
              <a:spcBef>
                <a:spcPct val="20000"/>
              </a:spcBef>
            </a:pPr>
            <a:r>
              <a:rPr lang="en-US" sz="1200" dirty="0" smtClean="0">
                <a:latin typeface="Optima"/>
              </a:rPr>
              <a:t>Aperture Synthesis</a:t>
            </a:r>
            <a:endParaRPr lang="en-US" sz="1200" dirty="0">
              <a:latin typeface="Optima"/>
            </a:endParaRPr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>
          <a:xfrm>
            <a:off x="479340" y="12307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tima"/>
                <a:ea typeface="+mj-ea"/>
                <a:cs typeface="+mj-cs"/>
              </a:rPr>
              <a:t>More 2-D Fourier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tima"/>
                <a:ea typeface="+mj-ea"/>
                <a:cs typeface="+mj-cs"/>
              </a:rPr>
              <a:t> Transform Pairs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tima"/>
              <a:ea typeface="+mj-ea"/>
              <a:cs typeface="+mj-cs"/>
            </a:endParaRPr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>
          <a:xfrm>
            <a:off x="765450" y="1219200"/>
            <a:ext cx="1139550" cy="489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tima"/>
                <a:ea typeface="+mn-ea"/>
                <a:cs typeface="Optima"/>
              </a:rPr>
              <a:t>I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tima"/>
                <a:ea typeface="+mn-ea"/>
                <a:cs typeface="Optima"/>
              </a:rPr>
              <a:t>(x,y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tima"/>
                <a:ea typeface="+mn-ea"/>
                <a:cs typeface="Optima"/>
              </a:rPr>
              <a:t>)</a:t>
            </a: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Rectangle 3"/>
          <p:cNvSpPr txBox="1">
            <a:spLocks noChangeArrowheads="1"/>
          </p:cNvSpPr>
          <p:nvPr/>
        </p:nvSpPr>
        <p:spPr bwMode="auto">
          <a:xfrm>
            <a:off x="6943445" y="1219199"/>
            <a:ext cx="1981200" cy="789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prstTxWarp prst="textNoShape">
              <a:avLst/>
            </a:prstTxWarp>
          </a:bodyPr>
          <a:lstStyle/>
          <a:p>
            <a:pPr marL="342865" indent="-342865" algn="ctr">
              <a:lnSpc>
                <a:spcPct val="90000"/>
              </a:lnSpc>
              <a:spcBef>
                <a:spcPct val="20000"/>
              </a:spcBef>
            </a:pPr>
            <a:r>
              <a:rPr lang="en-US" sz="2400" b="1" dirty="0" err="1">
                <a:latin typeface="Optima"/>
                <a:ea typeface="ＭＳ Ｐゴシック" charset="-128"/>
                <a:cs typeface="Optima"/>
              </a:rPr>
              <a:t>Amp{</a:t>
            </a:r>
            <a:r>
              <a:rPr lang="en-US" sz="2400" b="1" i="1" dirty="0" err="1">
                <a:latin typeface="Optima"/>
                <a:ea typeface="ＭＳ Ｐゴシック" charset="-128"/>
                <a:cs typeface="Optima"/>
              </a:rPr>
              <a:t>V</a:t>
            </a:r>
            <a:r>
              <a:rPr lang="en-US" sz="2400" b="1" dirty="0" err="1">
                <a:latin typeface="Optima"/>
                <a:ea typeface="ＭＳ Ｐゴシック" charset="-128"/>
                <a:cs typeface="Optima"/>
              </a:rPr>
              <a:t>(u,v</a:t>
            </a:r>
            <a:r>
              <a:rPr lang="en-US" sz="2400" b="1" dirty="0">
                <a:latin typeface="Optima"/>
                <a:ea typeface="ＭＳ Ｐゴシック" charset="-128"/>
                <a:cs typeface="Optima"/>
              </a:rPr>
              <a:t>)}</a:t>
            </a:r>
          </a:p>
          <a:p>
            <a:pPr marL="342865" indent="-342865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000" dirty="0">
              <a:latin typeface="Arial" charset="0"/>
              <a:ea typeface="ＭＳ Ｐゴシック" charset="-128"/>
              <a:cs typeface="ＭＳ Ｐゴシック" charset="-128"/>
            </a:endParaRPr>
          </a:p>
          <a:p>
            <a:pPr marL="342865" indent="-342865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000" dirty="0">
              <a:latin typeface="Arial" charset="0"/>
              <a:ea typeface="ＭＳ Ｐゴシック" charset="-128"/>
              <a:cs typeface="ＭＳ Ｐゴシック" charset="-128"/>
            </a:endParaRPr>
          </a:p>
          <a:p>
            <a:pPr marL="342865" indent="-342865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000" dirty="0">
              <a:latin typeface="Arial" charset="0"/>
              <a:ea typeface="ＭＳ Ｐゴシック" charset="-128"/>
              <a:cs typeface="ＭＳ Ｐゴシック" charset="-128"/>
            </a:endParaRPr>
          </a:p>
          <a:p>
            <a:pPr marL="342865" indent="-342865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000" dirty="0">
              <a:latin typeface="Arial" charset="0"/>
              <a:ea typeface="ＭＳ Ｐゴシック" charset="-128"/>
              <a:cs typeface="ＭＳ Ｐゴシック" charset="-128"/>
            </a:endParaRPr>
          </a:p>
          <a:p>
            <a:pPr marL="342865" indent="-342865">
              <a:lnSpc>
                <a:spcPct val="90000"/>
              </a:lnSpc>
              <a:spcBef>
                <a:spcPct val="20000"/>
              </a:spcBef>
            </a:pPr>
            <a:endParaRPr lang="en-US" sz="2000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Content Placeholder 12"/>
          <p:cNvSpPr>
            <a:spLocks noGrp="1"/>
          </p:cNvSpPr>
          <p:nvPr>
            <p:ph idx="1"/>
          </p:nvPr>
        </p:nvSpPr>
        <p:spPr>
          <a:xfrm>
            <a:off x="457200" y="1059870"/>
            <a:ext cx="8534400" cy="1156855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en-US" sz="2000" dirty="0">
                <a:latin typeface="Optima"/>
                <a:cs typeface="Optima"/>
              </a:rPr>
              <a:t>complex numbers: (real, imaginary) or (amplitude, phase)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Optima"/>
                <a:cs typeface="Optima"/>
              </a:rPr>
              <a:t>amplitude tells “how much” of a certain</a:t>
            </a:r>
            <a:r>
              <a:rPr lang="en-US" sz="2000" dirty="0" smtClean="0">
                <a:latin typeface="Optima"/>
                <a:cs typeface="Optima"/>
              </a:rPr>
              <a:t> spatial frequency </a:t>
            </a:r>
            <a:r>
              <a:rPr lang="en-US" sz="2000" dirty="0">
                <a:latin typeface="Optima"/>
                <a:cs typeface="Optima"/>
              </a:rPr>
              <a:t>component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Optima"/>
                <a:cs typeface="Optima"/>
              </a:rPr>
              <a:t>phase tells “where” this component is located</a:t>
            </a:r>
          </a:p>
          <a:p>
            <a:endParaRPr lang="en-US" dirty="0" smtClean="0"/>
          </a:p>
        </p:txBody>
      </p:sp>
      <p:grpSp>
        <p:nvGrpSpPr>
          <p:cNvPr id="19" name="Group 18"/>
          <p:cNvGrpSpPr/>
          <p:nvPr/>
        </p:nvGrpSpPr>
        <p:grpSpPr>
          <a:xfrm>
            <a:off x="1297710" y="2608279"/>
            <a:ext cx="6743701" cy="4061691"/>
            <a:chOff x="1066800" y="2362200"/>
            <a:chExt cx="7010400" cy="4343400"/>
          </a:xfrm>
        </p:grpSpPr>
        <p:pic>
          <p:nvPicPr>
            <p:cNvPr id="30725" name="Picture 13" descr="gauss_a.gif"/>
            <p:cNvPicPr>
              <a:picLocks noChangeAspect="1"/>
            </p:cNvPicPr>
            <p:nvPr/>
          </p:nvPicPr>
          <p:blipFill>
            <a:blip r:embed="rId3"/>
            <a:srcRect l="8888" b="8888"/>
            <a:stretch>
              <a:fillRect/>
            </a:stretch>
          </p:blipFill>
          <p:spPr bwMode="auto">
            <a:xfrm>
              <a:off x="1066800" y="2362200"/>
              <a:ext cx="2133600" cy="213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26" name="Picture 14" descr="gauss_a.mag.gif"/>
            <p:cNvPicPr>
              <a:picLocks noChangeAspect="1"/>
            </p:cNvPicPr>
            <p:nvPr/>
          </p:nvPicPr>
          <p:blipFill>
            <a:blip r:embed="rId4"/>
            <a:srcRect l="7793" b="9091"/>
            <a:stretch>
              <a:fillRect/>
            </a:stretch>
          </p:blipFill>
          <p:spPr bwMode="auto">
            <a:xfrm>
              <a:off x="3322639" y="2362200"/>
              <a:ext cx="2163762" cy="213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27" name="Picture 15" descr="gauss_a.pha.gif"/>
            <p:cNvPicPr>
              <a:picLocks noChangeAspect="1"/>
            </p:cNvPicPr>
            <p:nvPr/>
          </p:nvPicPr>
          <p:blipFill>
            <a:blip r:embed="rId5"/>
            <a:srcRect l="8324" r="-182" b="10001"/>
            <a:stretch>
              <a:fillRect/>
            </a:stretch>
          </p:blipFill>
          <p:spPr bwMode="auto">
            <a:xfrm>
              <a:off x="5638800" y="2362200"/>
              <a:ext cx="2438400" cy="213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16" descr="gauss_ao.gif"/>
            <p:cNvPicPr>
              <a:picLocks noChangeAspect="1"/>
            </p:cNvPicPr>
            <p:nvPr/>
          </p:nvPicPr>
          <p:blipFill>
            <a:blip r:embed="rId6"/>
            <a:srcRect l="8888" b="8888"/>
            <a:stretch>
              <a:fillRect/>
            </a:stretch>
          </p:blipFill>
          <p:spPr bwMode="auto">
            <a:xfrm>
              <a:off x="1066800" y="4572000"/>
              <a:ext cx="2133600" cy="213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9" descr="gauss_ao.mag.gif"/>
            <p:cNvPicPr>
              <a:picLocks noChangeAspect="1"/>
            </p:cNvPicPr>
            <p:nvPr/>
          </p:nvPicPr>
          <p:blipFill>
            <a:blip r:embed="rId4"/>
            <a:srcRect l="8888" b="8888"/>
            <a:stretch>
              <a:fillRect/>
            </a:stretch>
          </p:blipFill>
          <p:spPr bwMode="auto">
            <a:xfrm>
              <a:off x="3352800" y="4572000"/>
              <a:ext cx="2133600" cy="213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0" descr="gauss_ao.pha.gif"/>
            <p:cNvPicPr>
              <a:picLocks noChangeAspect="1"/>
            </p:cNvPicPr>
            <p:nvPr/>
          </p:nvPicPr>
          <p:blipFill>
            <a:blip r:embed="rId7"/>
            <a:srcRect l="8324" b="10001"/>
            <a:stretch>
              <a:fillRect/>
            </a:stretch>
          </p:blipFill>
          <p:spPr bwMode="auto">
            <a:xfrm>
              <a:off x="5638800" y="4567238"/>
              <a:ext cx="2438400" cy="2138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731" name="Rectangle 3"/>
          <p:cNvSpPr txBox="1">
            <a:spLocks noChangeArrowheads="1"/>
          </p:cNvSpPr>
          <p:nvPr/>
        </p:nvSpPr>
        <p:spPr bwMode="auto">
          <a:xfrm>
            <a:off x="1776025" y="2151079"/>
            <a:ext cx="1104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prstTxWarp prst="textNoShape">
              <a:avLst/>
            </a:prstTxWarp>
          </a:bodyPr>
          <a:lstStyle/>
          <a:p>
            <a:pPr marL="342865" indent="-342865" algn="ctr">
              <a:lnSpc>
                <a:spcPct val="90000"/>
              </a:lnSpc>
              <a:spcBef>
                <a:spcPct val="20000"/>
              </a:spcBef>
            </a:pPr>
            <a:r>
              <a:rPr lang="en-US" sz="2000" i="1" dirty="0" err="1" smtClean="0">
                <a:latin typeface="Arial" charset="0"/>
                <a:ea typeface="ＭＳ Ｐゴシック" charset="-128"/>
                <a:cs typeface="ＭＳ Ｐゴシック" charset="-128"/>
              </a:rPr>
              <a:t>I</a:t>
            </a:r>
            <a:r>
              <a:rPr lang="en-US" sz="2000" dirty="0" err="1" smtClean="0">
                <a:latin typeface="Arial" charset="0"/>
                <a:ea typeface="ＭＳ Ｐゴシック" charset="-128"/>
                <a:cs typeface="ＭＳ Ｐゴシック" charset="-128"/>
              </a:rPr>
              <a:t>(</a:t>
            </a:r>
            <a:r>
              <a:rPr lang="en-US" sz="2000" dirty="0" err="1">
                <a:latin typeface="Arial" charset="0"/>
                <a:ea typeface="ＭＳ Ｐゴシック" charset="-128"/>
                <a:cs typeface="ＭＳ Ｐゴシック" charset="-128"/>
              </a:rPr>
              <a:t>x,y</a:t>
            </a:r>
            <a:r>
              <a:rPr lang="en-US" sz="2000" dirty="0">
                <a:latin typeface="Arial" charset="0"/>
                <a:ea typeface="ＭＳ Ｐゴシック" charset="-128"/>
                <a:cs typeface="ＭＳ Ｐゴシック" charset="-128"/>
              </a:rPr>
              <a:t>)</a:t>
            </a:r>
          </a:p>
          <a:p>
            <a:pPr marL="342865" indent="-342865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000" dirty="0">
              <a:latin typeface="Arial" charset="0"/>
              <a:ea typeface="ＭＳ Ｐゴシック" charset="-128"/>
              <a:cs typeface="ＭＳ Ｐゴシック" charset="-128"/>
            </a:endParaRPr>
          </a:p>
          <a:p>
            <a:pPr marL="342865" indent="-342865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000" dirty="0">
              <a:latin typeface="Arial" charset="0"/>
              <a:ea typeface="ＭＳ Ｐゴシック" charset="-128"/>
              <a:cs typeface="ＭＳ Ｐゴシック" charset="-128"/>
            </a:endParaRPr>
          </a:p>
          <a:p>
            <a:pPr marL="342865" indent="-342865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000" dirty="0">
              <a:latin typeface="Arial" charset="0"/>
              <a:ea typeface="ＭＳ Ｐゴシック" charset="-128"/>
              <a:cs typeface="ＭＳ Ｐゴシック" charset="-128"/>
            </a:endParaRPr>
          </a:p>
          <a:p>
            <a:pPr marL="342865" indent="-342865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000" dirty="0">
              <a:latin typeface="Arial" charset="0"/>
              <a:ea typeface="ＭＳ Ｐゴシック" charset="-128"/>
              <a:cs typeface="ＭＳ Ｐゴシック" charset="-128"/>
            </a:endParaRPr>
          </a:p>
          <a:p>
            <a:pPr marL="342865" indent="-342865">
              <a:lnSpc>
                <a:spcPct val="90000"/>
              </a:lnSpc>
              <a:spcBef>
                <a:spcPct val="20000"/>
              </a:spcBef>
            </a:pPr>
            <a:endParaRPr lang="en-US" sz="2000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0732" name="Rectangle 3"/>
          <p:cNvSpPr txBox="1">
            <a:spLocks noChangeArrowheads="1"/>
          </p:cNvSpPr>
          <p:nvPr/>
        </p:nvSpPr>
        <p:spPr bwMode="auto">
          <a:xfrm>
            <a:off x="3467101" y="2151079"/>
            <a:ext cx="1943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prstTxWarp prst="textNoShape">
              <a:avLst/>
            </a:prstTxWarp>
          </a:bodyPr>
          <a:lstStyle/>
          <a:p>
            <a:pPr marL="342865" indent="-342865" algn="ctr">
              <a:lnSpc>
                <a:spcPct val="90000"/>
              </a:lnSpc>
              <a:spcBef>
                <a:spcPct val="20000"/>
              </a:spcBef>
            </a:pPr>
            <a:r>
              <a:rPr lang="en-US" sz="2000" dirty="0" err="1">
                <a:latin typeface="Arial" charset="0"/>
                <a:ea typeface="ＭＳ Ｐゴシック" charset="-128"/>
                <a:cs typeface="ＭＳ Ｐゴシック" charset="-128"/>
              </a:rPr>
              <a:t>Amp{</a:t>
            </a:r>
            <a:r>
              <a:rPr lang="en-US" sz="2000" i="1" dirty="0" err="1">
                <a:latin typeface="Arial" charset="0"/>
                <a:ea typeface="ＭＳ Ｐゴシック" charset="-128"/>
                <a:cs typeface="ＭＳ Ｐゴシック" charset="-128"/>
              </a:rPr>
              <a:t>V</a:t>
            </a:r>
            <a:r>
              <a:rPr lang="en-US" sz="2000" dirty="0" err="1">
                <a:latin typeface="Arial" charset="0"/>
                <a:ea typeface="ＭＳ Ｐゴシック" charset="-128"/>
                <a:cs typeface="ＭＳ Ｐゴシック" charset="-128"/>
              </a:rPr>
              <a:t>(u,v</a:t>
            </a:r>
            <a:r>
              <a:rPr lang="en-US" sz="2000" dirty="0">
                <a:latin typeface="Arial" charset="0"/>
                <a:ea typeface="ＭＳ Ｐゴシック" charset="-128"/>
                <a:cs typeface="ＭＳ Ｐゴシック" charset="-128"/>
              </a:rPr>
              <a:t>)}</a:t>
            </a:r>
          </a:p>
          <a:p>
            <a:pPr marL="342865" indent="-342865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000" dirty="0">
              <a:latin typeface="Arial" charset="0"/>
              <a:ea typeface="ＭＳ Ｐゴシック" charset="-128"/>
              <a:cs typeface="ＭＳ Ｐゴシック" charset="-128"/>
            </a:endParaRPr>
          </a:p>
          <a:p>
            <a:pPr marL="342865" indent="-342865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000" dirty="0">
              <a:latin typeface="Arial" charset="0"/>
              <a:ea typeface="ＭＳ Ｐゴシック" charset="-128"/>
              <a:cs typeface="ＭＳ Ｐゴシック" charset="-128"/>
            </a:endParaRPr>
          </a:p>
          <a:p>
            <a:pPr marL="342865" indent="-342865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000" dirty="0">
              <a:latin typeface="Arial" charset="0"/>
              <a:ea typeface="ＭＳ Ｐゴシック" charset="-128"/>
              <a:cs typeface="ＭＳ Ｐゴシック" charset="-128"/>
            </a:endParaRPr>
          </a:p>
          <a:p>
            <a:pPr marL="342865" indent="-342865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000" dirty="0">
              <a:latin typeface="Arial" charset="0"/>
              <a:ea typeface="ＭＳ Ｐゴシック" charset="-128"/>
              <a:cs typeface="ＭＳ Ｐゴシック" charset="-128"/>
            </a:endParaRPr>
          </a:p>
          <a:p>
            <a:pPr marL="342865" indent="-342865">
              <a:lnSpc>
                <a:spcPct val="90000"/>
              </a:lnSpc>
              <a:spcBef>
                <a:spcPct val="20000"/>
              </a:spcBef>
            </a:pPr>
            <a:endParaRPr lang="en-US" sz="2000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0733" name="Rectangle 3"/>
          <p:cNvSpPr txBox="1">
            <a:spLocks noChangeArrowheads="1"/>
          </p:cNvSpPr>
          <p:nvPr/>
        </p:nvSpPr>
        <p:spPr bwMode="auto">
          <a:xfrm>
            <a:off x="5867401" y="2151079"/>
            <a:ext cx="1943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prstTxWarp prst="textNoShape">
              <a:avLst/>
            </a:prstTxWarp>
          </a:bodyPr>
          <a:lstStyle/>
          <a:p>
            <a:pPr marL="342865" indent="-342865" algn="ctr">
              <a:lnSpc>
                <a:spcPct val="90000"/>
              </a:lnSpc>
              <a:spcBef>
                <a:spcPct val="20000"/>
              </a:spcBef>
            </a:pPr>
            <a:r>
              <a:rPr lang="en-US" sz="2000" dirty="0" err="1">
                <a:latin typeface="Arial" charset="0"/>
                <a:ea typeface="ＭＳ Ｐゴシック" charset="-128"/>
                <a:cs typeface="ＭＳ Ｐゴシック" charset="-128"/>
              </a:rPr>
              <a:t>Pha{</a:t>
            </a:r>
            <a:r>
              <a:rPr lang="en-US" sz="2000" i="1" dirty="0" err="1">
                <a:latin typeface="Arial" charset="0"/>
                <a:ea typeface="ＭＳ Ｐゴシック" charset="-128"/>
                <a:cs typeface="ＭＳ Ｐゴシック" charset="-128"/>
              </a:rPr>
              <a:t>V</a:t>
            </a:r>
            <a:r>
              <a:rPr lang="en-US" sz="2000" dirty="0" err="1">
                <a:latin typeface="Arial" charset="0"/>
                <a:ea typeface="ＭＳ Ｐゴシック" charset="-128"/>
                <a:cs typeface="ＭＳ Ｐゴシック" charset="-128"/>
              </a:rPr>
              <a:t>(u,v</a:t>
            </a:r>
            <a:r>
              <a:rPr lang="en-US" sz="2000" dirty="0">
                <a:latin typeface="Arial" charset="0"/>
                <a:ea typeface="ＭＳ Ｐゴシック" charset="-128"/>
                <a:cs typeface="ＭＳ Ｐゴシック" charset="-128"/>
              </a:rPr>
              <a:t>)}</a:t>
            </a:r>
          </a:p>
          <a:p>
            <a:pPr marL="342865" indent="-342865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000" dirty="0">
              <a:latin typeface="Arial" charset="0"/>
              <a:ea typeface="ＭＳ Ｐゴシック" charset="-128"/>
              <a:cs typeface="ＭＳ Ｐゴシック" charset="-128"/>
            </a:endParaRPr>
          </a:p>
          <a:p>
            <a:pPr marL="342865" indent="-342865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000" dirty="0">
              <a:latin typeface="Arial" charset="0"/>
              <a:ea typeface="ＭＳ Ｐゴシック" charset="-128"/>
              <a:cs typeface="ＭＳ Ｐゴシック" charset="-128"/>
            </a:endParaRPr>
          </a:p>
          <a:p>
            <a:pPr marL="342865" indent="-342865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000" dirty="0">
              <a:latin typeface="Arial" charset="0"/>
              <a:ea typeface="ＭＳ Ｐゴシック" charset="-128"/>
              <a:cs typeface="ＭＳ Ｐゴシック" charset="-128"/>
            </a:endParaRPr>
          </a:p>
          <a:p>
            <a:pPr marL="342865" indent="-342865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000" dirty="0">
              <a:latin typeface="Arial" charset="0"/>
              <a:ea typeface="ＭＳ Ｐゴシック" charset="-128"/>
              <a:cs typeface="ＭＳ Ｐゴシック" charset="-128"/>
            </a:endParaRPr>
          </a:p>
          <a:p>
            <a:pPr marL="342865" indent="-342865">
              <a:lnSpc>
                <a:spcPct val="90000"/>
              </a:lnSpc>
              <a:spcBef>
                <a:spcPct val="20000"/>
              </a:spcBef>
            </a:pPr>
            <a:endParaRPr lang="en-US" sz="2000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1" y="0"/>
            <a:ext cx="232847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0" tIns="45711" rIns="91420" bIns="45711">
            <a:prstTxWarp prst="textNoShape">
              <a:avLst/>
            </a:prstTxWarp>
          </a:bodyPr>
          <a:lstStyle/>
          <a:p>
            <a:pPr marL="342829" indent="-342829">
              <a:spcBef>
                <a:spcPct val="20000"/>
              </a:spcBef>
            </a:pPr>
            <a:r>
              <a:rPr lang="en-US" sz="1200" dirty="0" smtClean="0">
                <a:latin typeface="Optima"/>
              </a:rPr>
              <a:t>Aperture Synthesis</a:t>
            </a:r>
            <a:endParaRPr lang="en-US" sz="1200" dirty="0">
              <a:latin typeface="Optima"/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479340" y="12307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tima"/>
                <a:ea typeface="+mj-ea"/>
                <a:cs typeface="+mj-cs"/>
              </a:rPr>
              <a:t>Amplitude and Phase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Content Placeholder 12"/>
          <p:cNvSpPr>
            <a:spLocks noGrp="1"/>
          </p:cNvSpPr>
          <p:nvPr>
            <p:ph idx="1"/>
          </p:nvPr>
        </p:nvSpPr>
        <p:spPr>
          <a:xfrm>
            <a:off x="457200" y="1059870"/>
            <a:ext cx="8534400" cy="1156855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en-US" sz="2000" dirty="0">
                <a:latin typeface="Optima"/>
                <a:cs typeface="Optima"/>
              </a:rPr>
              <a:t>complex numbers: (real, imaginary) or (amplitude, phase)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Optima"/>
                <a:cs typeface="Optima"/>
              </a:rPr>
              <a:t>amplitude tells “how much” of a certain</a:t>
            </a:r>
            <a:r>
              <a:rPr lang="en-US" sz="2000" dirty="0" smtClean="0">
                <a:latin typeface="Optima"/>
                <a:cs typeface="Optima"/>
              </a:rPr>
              <a:t> spatial frequency </a:t>
            </a:r>
            <a:r>
              <a:rPr lang="en-US" sz="2000" dirty="0">
                <a:latin typeface="Optima"/>
                <a:cs typeface="Optima"/>
              </a:rPr>
              <a:t>component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Optima"/>
                <a:cs typeface="Optima"/>
              </a:rPr>
              <a:t>phase tells “where” this component is located</a:t>
            </a:r>
          </a:p>
          <a:p>
            <a:endParaRPr lang="en-US" dirty="0" smtClean="0"/>
          </a:p>
        </p:txBody>
      </p:sp>
      <p:sp>
        <p:nvSpPr>
          <p:cNvPr id="30731" name="Rectangle 3"/>
          <p:cNvSpPr txBox="1">
            <a:spLocks noChangeArrowheads="1"/>
          </p:cNvSpPr>
          <p:nvPr/>
        </p:nvSpPr>
        <p:spPr bwMode="auto">
          <a:xfrm>
            <a:off x="1776025" y="2151079"/>
            <a:ext cx="1104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prstTxWarp prst="textNoShape">
              <a:avLst/>
            </a:prstTxWarp>
          </a:bodyPr>
          <a:lstStyle/>
          <a:p>
            <a:pPr marL="342865" indent="-342865" algn="ctr">
              <a:lnSpc>
                <a:spcPct val="90000"/>
              </a:lnSpc>
              <a:spcBef>
                <a:spcPct val="20000"/>
              </a:spcBef>
            </a:pPr>
            <a:r>
              <a:rPr lang="en-US" sz="2000" i="1" dirty="0" err="1" smtClean="0">
                <a:latin typeface="Arial" charset="0"/>
                <a:ea typeface="ＭＳ Ｐゴシック" charset="-128"/>
                <a:cs typeface="ＭＳ Ｐゴシック" charset="-128"/>
              </a:rPr>
              <a:t>I</a:t>
            </a:r>
            <a:r>
              <a:rPr lang="en-US" sz="2000" dirty="0" err="1" smtClean="0">
                <a:latin typeface="Arial" charset="0"/>
                <a:ea typeface="ＭＳ Ｐゴシック" charset="-128"/>
                <a:cs typeface="ＭＳ Ｐゴシック" charset="-128"/>
              </a:rPr>
              <a:t>(</a:t>
            </a:r>
            <a:r>
              <a:rPr lang="en-US" sz="2000" dirty="0" err="1">
                <a:latin typeface="Arial" charset="0"/>
                <a:ea typeface="ＭＳ Ｐゴシック" charset="-128"/>
                <a:cs typeface="ＭＳ Ｐゴシック" charset="-128"/>
              </a:rPr>
              <a:t>x,y</a:t>
            </a:r>
            <a:r>
              <a:rPr lang="en-US" sz="2000" dirty="0">
                <a:latin typeface="Arial" charset="0"/>
                <a:ea typeface="ＭＳ Ｐゴシック" charset="-128"/>
                <a:cs typeface="ＭＳ Ｐゴシック" charset="-128"/>
              </a:rPr>
              <a:t>)</a:t>
            </a:r>
          </a:p>
          <a:p>
            <a:pPr marL="342865" indent="-342865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000" dirty="0">
              <a:latin typeface="Arial" charset="0"/>
              <a:ea typeface="ＭＳ Ｐゴシック" charset="-128"/>
              <a:cs typeface="ＭＳ Ｐゴシック" charset="-128"/>
            </a:endParaRPr>
          </a:p>
          <a:p>
            <a:pPr marL="342865" indent="-342865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000" dirty="0">
              <a:latin typeface="Arial" charset="0"/>
              <a:ea typeface="ＭＳ Ｐゴシック" charset="-128"/>
              <a:cs typeface="ＭＳ Ｐゴシック" charset="-128"/>
            </a:endParaRPr>
          </a:p>
          <a:p>
            <a:pPr marL="342865" indent="-342865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000" dirty="0">
              <a:latin typeface="Arial" charset="0"/>
              <a:ea typeface="ＭＳ Ｐゴシック" charset="-128"/>
              <a:cs typeface="ＭＳ Ｐゴシック" charset="-128"/>
            </a:endParaRPr>
          </a:p>
          <a:p>
            <a:pPr marL="342865" indent="-342865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000" dirty="0">
              <a:latin typeface="Arial" charset="0"/>
              <a:ea typeface="ＭＳ Ｐゴシック" charset="-128"/>
              <a:cs typeface="ＭＳ Ｐゴシック" charset="-128"/>
            </a:endParaRPr>
          </a:p>
          <a:p>
            <a:pPr marL="342865" indent="-342865">
              <a:lnSpc>
                <a:spcPct val="90000"/>
              </a:lnSpc>
              <a:spcBef>
                <a:spcPct val="20000"/>
              </a:spcBef>
            </a:pPr>
            <a:endParaRPr lang="en-US" sz="2000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0732" name="Rectangle 3"/>
          <p:cNvSpPr txBox="1">
            <a:spLocks noChangeArrowheads="1"/>
          </p:cNvSpPr>
          <p:nvPr/>
        </p:nvSpPr>
        <p:spPr bwMode="auto">
          <a:xfrm>
            <a:off x="3467101" y="2151079"/>
            <a:ext cx="1943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prstTxWarp prst="textNoShape">
              <a:avLst/>
            </a:prstTxWarp>
          </a:bodyPr>
          <a:lstStyle/>
          <a:p>
            <a:pPr marL="342865" indent="-342865" algn="ctr">
              <a:lnSpc>
                <a:spcPct val="90000"/>
              </a:lnSpc>
              <a:spcBef>
                <a:spcPct val="20000"/>
              </a:spcBef>
            </a:pPr>
            <a:r>
              <a:rPr lang="en-US" sz="2000" dirty="0" err="1">
                <a:latin typeface="Arial" charset="0"/>
                <a:ea typeface="ＭＳ Ｐゴシック" charset="-128"/>
                <a:cs typeface="ＭＳ Ｐゴシック" charset="-128"/>
              </a:rPr>
              <a:t>Amp{</a:t>
            </a:r>
            <a:r>
              <a:rPr lang="en-US" sz="2000" i="1" dirty="0" err="1">
                <a:latin typeface="Arial" charset="0"/>
                <a:ea typeface="ＭＳ Ｐゴシック" charset="-128"/>
                <a:cs typeface="ＭＳ Ｐゴシック" charset="-128"/>
              </a:rPr>
              <a:t>V</a:t>
            </a:r>
            <a:r>
              <a:rPr lang="en-US" sz="2000" dirty="0" err="1">
                <a:latin typeface="Arial" charset="0"/>
                <a:ea typeface="ＭＳ Ｐゴシック" charset="-128"/>
                <a:cs typeface="ＭＳ Ｐゴシック" charset="-128"/>
              </a:rPr>
              <a:t>(u,v</a:t>
            </a:r>
            <a:r>
              <a:rPr lang="en-US" sz="2000" dirty="0">
                <a:latin typeface="Arial" charset="0"/>
                <a:ea typeface="ＭＳ Ｐゴシック" charset="-128"/>
                <a:cs typeface="ＭＳ Ｐゴシック" charset="-128"/>
              </a:rPr>
              <a:t>)}</a:t>
            </a:r>
          </a:p>
          <a:p>
            <a:pPr marL="342865" indent="-342865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000" dirty="0">
              <a:latin typeface="Arial" charset="0"/>
              <a:ea typeface="ＭＳ Ｐゴシック" charset="-128"/>
              <a:cs typeface="ＭＳ Ｐゴシック" charset="-128"/>
            </a:endParaRPr>
          </a:p>
          <a:p>
            <a:pPr marL="342865" indent="-342865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000" dirty="0">
              <a:latin typeface="Arial" charset="0"/>
              <a:ea typeface="ＭＳ Ｐゴシック" charset="-128"/>
              <a:cs typeface="ＭＳ Ｐゴシック" charset="-128"/>
            </a:endParaRPr>
          </a:p>
          <a:p>
            <a:pPr marL="342865" indent="-342865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000" dirty="0">
              <a:latin typeface="Arial" charset="0"/>
              <a:ea typeface="ＭＳ Ｐゴシック" charset="-128"/>
              <a:cs typeface="ＭＳ Ｐゴシック" charset="-128"/>
            </a:endParaRPr>
          </a:p>
          <a:p>
            <a:pPr marL="342865" indent="-342865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000" dirty="0">
              <a:latin typeface="Arial" charset="0"/>
              <a:ea typeface="ＭＳ Ｐゴシック" charset="-128"/>
              <a:cs typeface="ＭＳ Ｐゴシック" charset="-128"/>
            </a:endParaRPr>
          </a:p>
          <a:p>
            <a:pPr marL="342865" indent="-342865">
              <a:lnSpc>
                <a:spcPct val="90000"/>
              </a:lnSpc>
              <a:spcBef>
                <a:spcPct val="20000"/>
              </a:spcBef>
            </a:pPr>
            <a:endParaRPr lang="en-US" sz="2000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0733" name="Rectangle 3"/>
          <p:cNvSpPr txBox="1">
            <a:spLocks noChangeArrowheads="1"/>
          </p:cNvSpPr>
          <p:nvPr/>
        </p:nvSpPr>
        <p:spPr bwMode="auto">
          <a:xfrm>
            <a:off x="5867401" y="2151079"/>
            <a:ext cx="1943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prstTxWarp prst="textNoShape">
              <a:avLst/>
            </a:prstTxWarp>
          </a:bodyPr>
          <a:lstStyle/>
          <a:p>
            <a:pPr marL="342865" indent="-342865" algn="ctr">
              <a:lnSpc>
                <a:spcPct val="90000"/>
              </a:lnSpc>
              <a:spcBef>
                <a:spcPct val="20000"/>
              </a:spcBef>
            </a:pPr>
            <a:r>
              <a:rPr lang="en-US" sz="2000" dirty="0" err="1">
                <a:latin typeface="Arial" charset="0"/>
                <a:ea typeface="ＭＳ Ｐゴシック" charset="-128"/>
                <a:cs typeface="ＭＳ Ｐゴシック" charset="-128"/>
              </a:rPr>
              <a:t>Pha{</a:t>
            </a:r>
            <a:r>
              <a:rPr lang="en-US" sz="2000" i="1" dirty="0" err="1">
                <a:latin typeface="Arial" charset="0"/>
                <a:ea typeface="ＭＳ Ｐゴシック" charset="-128"/>
                <a:cs typeface="ＭＳ Ｐゴシック" charset="-128"/>
              </a:rPr>
              <a:t>V</a:t>
            </a:r>
            <a:r>
              <a:rPr lang="en-US" sz="2000" dirty="0" err="1">
                <a:latin typeface="Arial" charset="0"/>
                <a:ea typeface="ＭＳ Ｐゴシック" charset="-128"/>
                <a:cs typeface="ＭＳ Ｐゴシック" charset="-128"/>
              </a:rPr>
              <a:t>(u,v</a:t>
            </a:r>
            <a:r>
              <a:rPr lang="en-US" sz="2000" dirty="0">
                <a:latin typeface="Arial" charset="0"/>
                <a:ea typeface="ＭＳ Ｐゴシック" charset="-128"/>
                <a:cs typeface="ＭＳ Ｐゴシック" charset="-128"/>
              </a:rPr>
              <a:t>)}</a:t>
            </a:r>
          </a:p>
          <a:p>
            <a:pPr marL="342865" indent="-342865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000" dirty="0">
              <a:latin typeface="Arial" charset="0"/>
              <a:ea typeface="ＭＳ Ｐゴシック" charset="-128"/>
              <a:cs typeface="ＭＳ Ｐゴシック" charset="-128"/>
            </a:endParaRPr>
          </a:p>
          <a:p>
            <a:pPr marL="342865" indent="-342865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000" dirty="0">
              <a:latin typeface="Arial" charset="0"/>
              <a:ea typeface="ＭＳ Ｐゴシック" charset="-128"/>
              <a:cs typeface="ＭＳ Ｐゴシック" charset="-128"/>
            </a:endParaRPr>
          </a:p>
          <a:p>
            <a:pPr marL="342865" indent="-342865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000" dirty="0">
              <a:latin typeface="Arial" charset="0"/>
              <a:ea typeface="ＭＳ Ｐゴシック" charset="-128"/>
              <a:cs typeface="ＭＳ Ｐゴシック" charset="-128"/>
            </a:endParaRPr>
          </a:p>
          <a:p>
            <a:pPr marL="342865" indent="-342865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000" dirty="0">
              <a:latin typeface="Arial" charset="0"/>
              <a:ea typeface="ＭＳ Ｐゴシック" charset="-128"/>
              <a:cs typeface="ＭＳ Ｐゴシック" charset="-128"/>
            </a:endParaRPr>
          </a:p>
          <a:p>
            <a:pPr marL="342865" indent="-342865">
              <a:lnSpc>
                <a:spcPct val="90000"/>
              </a:lnSpc>
              <a:spcBef>
                <a:spcPct val="20000"/>
              </a:spcBef>
            </a:pPr>
            <a:endParaRPr lang="en-US" sz="2000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1" y="0"/>
            <a:ext cx="232847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0" tIns="45711" rIns="91420" bIns="45711">
            <a:prstTxWarp prst="textNoShape">
              <a:avLst/>
            </a:prstTxWarp>
          </a:bodyPr>
          <a:lstStyle/>
          <a:p>
            <a:pPr marL="342829" indent="-342829">
              <a:spcBef>
                <a:spcPct val="20000"/>
              </a:spcBef>
            </a:pPr>
            <a:r>
              <a:rPr lang="en-US" sz="1200" dirty="0" smtClean="0">
                <a:latin typeface="Optima"/>
              </a:rPr>
              <a:t>Aperture Synthesis</a:t>
            </a:r>
            <a:endParaRPr lang="en-US" sz="1200" dirty="0">
              <a:latin typeface="Optima"/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479340" y="12307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tima"/>
                <a:ea typeface="+mj-ea"/>
                <a:cs typeface="+mj-cs"/>
              </a:rPr>
              <a:t>Amplitude and Phase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1297710" y="2608279"/>
            <a:ext cx="6748272" cy="4059936"/>
            <a:chOff x="1066800" y="2362200"/>
            <a:chExt cx="7010400" cy="4343400"/>
          </a:xfrm>
        </p:grpSpPr>
        <p:pic>
          <p:nvPicPr>
            <p:cNvPr id="19" name="Picture 18" descr="gauss_ao2.pha.gif"/>
            <p:cNvPicPr>
              <a:picLocks noChangeAspect="1"/>
            </p:cNvPicPr>
            <p:nvPr/>
          </p:nvPicPr>
          <p:blipFill>
            <a:blip r:embed="rId3"/>
            <a:srcRect l="8324" b="10001"/>
            <a:stretch>
              <a:fillRect/>
            </a:stretch>
          </p:blipFill>
          <p:spPr bwMode="auto">
            <a:xfrm>
              <a:off x="5638800" y="4567238"/>
              <a:ext cx="2438400" cy="2138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19" descr="gauss_ao2.gif"/>
            <p:cNvPicPr>
              <a:picLocks noChangeAspect="1"/>
            </p:cNvPicPr>
            <p:nvPr/>
          </p:nvPicPr>
          <p:blipFill>
            <a:blip r:embed="rId4"/>
            <a:srcRect l="8888" b="8888"/>
            <a:stretch>
              <a:fillRect/>
            </a:stretch>
          </p:blipFill>
          <p:spPr bwMode="auto">
            <a:xfrm>
              <a:off x="1066800" y="4572000"/>
              <a:ext cx="2133600" cy="213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13" descr="gauss_a.gif"/>
            <p:cNvPicPr>
              <a:picLocks noChangeAspect="1"/>
            </p:cNvPicPr>
            <p:nvPr/>
          </p:nvPicPr>
          <p:blipFill>
            <a:blip r:embed="rId5"/>
            <a:srcRect l="8888" b="8888"/>
            <a:stretch>
              <a:fillRect/>
            </a:stretch>
          </p:blipFill>
          <p:spPr bwMode="auto">
            <a:xfrm>
              <a:off x="1066800" y="2362200"/>
              <a:ext cx="2133600" cy="213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14" descr="gauss_a.mag.gif"/>
            <p:cNvPicPr>
              <a:picLocks noChangeAspect="1"/>
            </p:cNvPicPr>
            <p:nvPr/>
          </p:nvPicPr>
          <p:blipFill>
            <a:blip r:embed="rId6"/>
            <a:srcRect l="7793" b="9091"/>
            <a:stretch>
              <a:fillRect/>
            </a:stretch>
          </p:blipFill>
          <p:spPr bwMode="auto">
            <a:xfrm>
              <a:off x="3322639" y="2362200"/>
              <a:ext cx="2163762" cy="213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15" descr="gauss_a.pha.gif"/>
            <p:cNvPicPr>
              <a:picLocks noChangeAspect="1"/>
            </p:cNvPicPr>
            <p:nvPr/>
          </p:nvPicPr>
          <p:blipFill>
            <a:blip r:embed="rId7"/>
            <a:srcRect l="8324" r="-182" b="10001"/>
            <a:stretch>
              <a:fillRect/>
            </a:stretch>
          </p:blipFill>
          <p:spPr bwMode="auto">
            <a:xfrm>
              <a:off x="5638800" y="2362200"/>
              <a:ext cx="2438400" cy="213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23" descr="gauss_ao.mag.gif"/>
            <p:cNvPicPr>
              <a:picLocks noChangeAspect="1"/>
            </p:cNvPicPr>
            <p:nvPr/>
          </p:nvPicPr>
          <p:blipFill>
            <a:blip r:embed="rId6"/>
            <a:srcRect l="8888" b="8888"/>
            <a:stretch>
              <a:fillRect/>
            </a:stretch>
          </p:blipFill>
          <p:spPr bwMode="auto">
            <a:xfrm>
              <a:off x="3352800" y="4572000"/>
              <a:ext cx="2133600" cy="213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000" dirty="0">
                <a:latin typeface="Optima"/>
                <a:cs typeface="Optima"/>
              </a:rPr>
              <a:t>The FT of a single visibility measurement is a sinusoid with spacing</a:t>
            </a:r>
            <a:r>
              <a:rPr lang="en-US" sz="2000" dirty="0" smtClean="0">
                <a:latin typeface="Optima"/>
                <a:cs typeface="Optima"/>
              </a:rPr>
              <a:t>   1</a:t>
            </a:r>
            <a:r>
              <a:rPr lang="en-US" sz="2000" dirty="0">
                <a:latin typeface="Optima"/>
                <a:cs typeface="Optima"/>
              </a:rPr>
              <a:t>/</a:t>
            </a:r>
            <a:r>
              <a:rPr lang="en-US" sz="2000" i="1" dirty="0" smtClean="0">
                <a:latin typeface="Optima"/>
                <a:ea typeface="Times New Roman" charset="0"/>
                <a:cs typeface="Optima"/>
              </a:rPr>
              <a:t>u </a:t>
            </a:r>
            <a:r>
              <a:rPr lang="en-US" sz="2000" dirty="0" smtClean="0">
                <a:latin typeface="Optima"/>
                <a:ea typeface="Times New Roman" charset="0"/>
                <a:cs typeface="Optima"/>
              </a:rPr>
              <a:t>= </a:t>
            </a:r>
            <a:r>
              <a:rPr lang="en-US" sz="2000" i="1" dirty="0" err="1" smtClean="0">
                <a:latin typeface="Symbol" charset="2"/>
              </a:rPr>
              <a:t>l</a:t>
            </a:r>
            <a:r>
              <a:rPr lang="en-US" sz="2000" dirty="0">
                <a:latin typeface="Optima"/>
                <a:cs typeface="Optima"/>
              </a:rPr>
              <a:t>/</a:t>
            </a:r>
            <a:r>
              <a:rPr lang="en-US" sz="2000" i="1" dirty="0">
                <a:latin typeface="Optima"/>
                <a:cs typeface="Optima"/>
              </a:rPr>
              <a:t>B</a:t>
            </a:r>
            <a:r>
              <a:rPr lang="en-US" sz="2000" dirty="0">
                <a:latin typeface="Optima"/>
                <a:cs typeface="Optima"/>
              </a:rPr>
              <a:t> between successive peaks, or “fringes”</a:t>
            </a:r>
          </a:p>
          <a:p>
            <a:pPr eaLnBrk="1" hangingPunct="1"/>
            <a:r>
              <a:rPr lang="en-US" sz="2000" dirty="0">
                <a:latin typeface="Optima"/>
                <a:cs typeface="Optima"/>
              </a:rPr>
              <a:t>Build up an image of the sky by summing many such sinusoids (addition theorem)</a:t>
            </a:r>
            <a:endParaRPr lang="en-US" sz="2000" dirty="0" smtClean="0">
              <a:latin typeface="Optima"/>
              <a:cs typeface="Optima"/>
            </a:endParaRPr>
          </a:p>
          <a:p>
            <a:pPr eaLnBrk="1" hangingPunct="1"/>
            <a:r>
              <a:rPr lang="en-US" sz="2000" dirty="0" smtClean="0">
                <a:latin typeface="Optima"/>
                <a:cs typeface="Optima"/>
              </a:rPr>
              <a:t>FT scaling </a:t>
            </a:r>
            <a:r>
              <a:rPr lang="en-US" sz="2000" dirty="0">
                <a:latin typeface="Optima"/>
                <a:cs typeface="Optima"/>
              </a:rPr>
              <a:t>theorem shows:</a:t>
            </a:r>
          </a:p>
          <a:p>
            <a:pPr lvl="1" eaLnBrk="1" hangingPunct="1"/>
            <a:r>
              <a:rPr lang="en-US" sz="2000" dirty="0">
                <a:latin typeface="Optima"/>
                <a:cs typeface="Optima"/>
              </a:rPr>
              <a:t>Short baselines have large                                                                  fringe </a:t>
            </a:r>
            <a:r>
              <a:rPr lang="en-US" sz="2000" dirty="0" err="1">
                <a:latin typeface="Optima"/>
                <a:cs typeface="Optima"/>
              </a:rPr>
              <a:t>spacings</a:t>
            </a:r>
            <a:r>
              <a:rPr lang="en-US" sz="2000" dirty="0">
                <a:latin typeface="Optima"/>
                <a:cs typeface="Optima"/>
              </a:rPr>
              <a:t> and measure                                                               large-scale structure on the sky</a:t>
            </a:r>
          </a:p>
          <a:p>
            <a:pPr lvl="1" eaLnBrk="1" hangingPunct="1"/>
            <a:r>
              <a:rPr lang="en-US" sz="2000" dirty="0">
                <a:latin typeface="Optima"/>
                <a:cs typeface="Optima"/>
              </a:rPr>
              <a:t>Long baselines have small                                                                 fringe </a:t>
            </a:r>
            <a:r>
              <a:rPr lang="en-US" sz="2000" dirty="0" err="1">
                <a:latin typeface="Optima"/>
                <a:cs typeface="Optima"/>
              </a:rPr>
              <a:t>spacings</a:t>
            </a:r>
            <a:r>
              <a:rPr lang="en-US" sz="2000" dirty="0">
                <a:latin typeface="Optima"/>
                <a:cs typeface="Optima"/>
              </a:rPr>
              <a:t> </a:t>
            </a:r>
            <a:r>
              <a:rPr lang="en-US" sz="2000" dirty="0" smtClean="0">
                <a:latin typeface="Optima"/>
                <a:cs typeface="Optima"/>
              </a:rPr>
              <a:t>and measure                                                                   small-scale structure on the sky</a:t>
            </a:r>
            <a:endParaRPr lang="en-US" sz="2000" dirty="0">
              <a:latin typeface="Optima"/>
              <a:cs typeface="Optima"/>
            </a:endParaRP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4260852" y="2724150"/>
            <a:ext cx="4767263" cy="3509964"/>
            <a:chOff x="2556" y="1548"/>
            <a:chExt cx="3003" cy="2211"/>
          </a:xfrm>
        </p:grpSpPr>
        <p:sp>
          <p:nvSpPr>
            <p:cNvPr id="37894" name="Freeform 4"/>
            <p:cNvSpPr>
              <a:spLocks/>
            </p:cNvSpPr>
            <p:nvPr/>
          </p:nvSpPr>
          <p:spPr bwMode="auto">
            <a:xfrm>
              <a:off x="3168" y="2064"/>
              <a:ext cx="1108" cy="1043"/>
            </a:xfrm>
            <a:custGeom>
              <a:avLst/>
              <a:gdLst>
                <a:gd name="T0" fmla="*/ 182 w 1108"/>
                <a:gd name="T1" fmla="*/ 156 h 1043"/>
                <a:gd name="T2" fmla="*/ 150 w 1108"/>
                <a:gd name="T3" fmla="*/ 220 h 1043"/>
                <a:gd name="T4" fmla="*/ 86 w 1108"/>
                <a:gd name="T5" fmla="*/ 316 h 1043"/>
                <a:gd name="T6" fmla="*/ 14 w 1108"/>
                <a:gd name="T7" fmla="*/ 564 h 1043"/>
                <a:gd name="T8" fmla="*/ 62 w 1108"/>
                <a:gd name="T9" fmla="*/ 732 h 1043"/>
                <a:gd name="T10" fmla="*/ 78 w 1108"/>
                <a:gd name="T11" fmla="*/ 756 h 1043"/>
                <a:gd name="T12" fmla="*/ 94 w 1108"/>
                <a:gd name="T13" fmla="*/ 804 h 1043"/>
                <a:gd name="T14" fmla="*/ 182 w 1108"/>
                <a:gd name="T15" fmla="*/ 892 h 1043"/>
                <a:gd name="T16" fmla="*/ 190 w 1108"/>
                <a:gd name="T17" fmla="*/ 916 h 1043"/>
                <a:gd name="T18" fmla="*/ 214 w 1108"/>
                <a:gd name="T19" fmla="*/ 924 h 1043"/>
                <a:gd name="T20" fmla="*/ 334 w 1108"/>
                <a:gd name="T21" fmla="*/ 972 h 1043"/>
                <a:gd name="T22" fmla="*/ 358 w 1108"/>
                <a:gd name="T23" fmla="*/ 988 h 1043"/>
                <a:gd name="T24" fmla="*/ 374 w 1108"/>
                <a:gd name="T25" fmla="*/ 1012 h 1043"/>
                <a:gd name="T26" fmla="*/ 422 w 1108"/>
                <a:gd name="T27" fmla="*/ 1036 h 1043"/>
                <a:gd name="T28" fmla="*/ 710 w 1108"/>
                <a:gd name="T29" fmla="*/ 996 h 1043"/>
                <a:gd name="T30" fmla="*/ 782 w 1108"/>
                <a:gd name="T31" fmla="*/ 892 h 1043"/>
                <a:gd name="T32" fmla="*/ 822 w 1108"/>
                <a:gd name="T33" fmla="*/ 852 h 1043"/>
                <a:gd name="T34" fmla="*/ 886 w 1108"/>
                <a:gd name="T35" fmla="*/ 756 h 1043"/>
                <a:gd name="T36" fmla="*/ 1006 w 1108"/>
                <a:gd name="T37" fmla="*/ 724 h 1043"/>
                <a:gd name="T38" fmla="*/ 1014 w 1108"/>
                <a:gd name="T39" fmla="*/ 700 h 1043"/>
                <a:gd name="T40" fmla="*/ 1038 w 1108"/>
                <a:gd name="T41" fmla="*/ 684 h 1043"/>
                <a:gd name="T42" fmla="*/ 1086 w 1108"/>
                <a:gd name="T43" fmla="*/ 564 h 1043"/>
                <a:gd name="T44" fmla="*/ 998 w 1108"/>
                <a:gd name="T45" fmla="*/ 276 h 1043"/>
                <a:gd name="T46" fmla="*/ 918 w 1108"/>
                <a:gd name="T47" fmla="*/ 252 h 1043"/>
                <a:gd name="T48" fmla="*/ 894 w 1108"/>
                <a:gd name="T49" fmla="*/ 228 h 1043"/>
                <a:gd name="T50" fmla="*/ 870 w 1108"/>
                <a:gd name="T51" fmla="*/ 220 h 1043"/>
                <a:gd name="T52" fmla="*/ 838 w 1108"/>
                <a:gd name="T53" fmla="*/ 172 h 1043"/>
                <a:gd name="T54" fmla="*/ 646 w 1108"/>
                <a:gd name="T55" fmla="*/ 28 h 1043"/>
                <a:gd name="T56" fmla="*/ 622 w 1108"/>
                <a:gd name="T57" fmla="*/ 4 h 1043"/>
                <a:gd name="T58" fmla="*/ 590 w 1108"/>
                <a:gd name="T59" fmla="*/ 52 h 1043"/>
                <a:gd name="T60" fmla="*/ 310 w 1108"/>
                <a:gd name="T61" fmla="*/ 36 h 1043"/>
                <a:gd name="T62" fmla="*/ 286 w 1108"/>
                <a:gd name="T63" fmla="*/ 52 h 1043"/>
                <a:gd name="T64" fmla="*/ 254 w 1108"/>
                <a:gd name="T65" fmla="*/ 60 h 1043"/>
                <a:gd name="T66" fmla="*/ 246 w 1108"/>
                <a:gd name="T67" fmla="*/ 84 h 1043"/>
                <a:gd name="T68" fmla="*/ 206 w 1108"/>
                <a:gd name="T69" fmla="*/ 124 h 1043"/>
                <a:gd name="T70" fmla="*/ 182 w 1108"/>
                <a:gd name="T71" fmla="*/ 156 h 104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08"/>
                <a:gd name="T109" fmla="*/ 0 h 1043"/>
                <a:gd name="T110" fmla="*/ 1108 w 1108"/>
                <a:gd name="T111" fmla="*/ 1043 h 104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08" h="1043">
                  <a:moveTo>
                    <a:pt x="182" y="156"/>
                  </a:moveTo>
                  <a:cubicBezTo>
                    <a:pt x="195" y="196"/>
                    <a:pt x="183" y="198"/>
                    <a:pt x="150" y="220"/>
                  </a:cubicBezTo>
                  <a:cubicBezTo>
                    <a:pt x="137" y="260"/>
                    <a:pt x="100" y="274"/>
                    <a:pt x="86" y="316"/>
                  </a:cubicBezTo>
                  <a:cubicBezTo>
                    <a:pt x="58" y="399"/>
                    <a:pt x="35" y="479"/>
                    <a:pt x="14" y="564"/>
                  </a:cubicBezTo>
                  <a:cubicBezTo>
                    <a:pt x="18" y="613"/>
                    <a:pt x="0" y="711"/>
                    <a:pt x="62" y="732"/>
                  </a:cubicBezTo>
                  <a:cubicBezTo>
                    <a:pt x="67" y="740"/>
                    <a:pt x="74" y="747"/>
                    <a:pt x="78" y="756"/>
                  </a:cubicBezTo>
                  <a:cubicBezTo>
                    <a:pt x="85" y="771"/>
                    <a:pt x="82" y="792"/>
                    <a:pt x="94" y="804"/>
                  </a:cubicBezTo>
                  <a:cubicBezTo>
                    <a:pt x="125" y="835"/>
                    <a:pt x="145" y="867"/>
                    <a:pt x="182" y="892"/>
                  </a:cubicBezTo>
                  <a:cubicBezTo>
                    <a:pt x="185" y="900"/>
                    <a:pt x="184" y="910"/>
                    <a:pt x="190" y="916"/>
                  </a:cubicBezTo>
                  <a:cubicBezTo>
                    <a:pt x="196" y="922"/>
                    <a:pt x="206" y="921"/>
                    <a:pt x="214" y="924"/>
                  </a:cubicBezTo>
                  <a:cubicBezTo>
                    <a:pt x="256" y="942"/>
                    <a:pt x="289" y="963"/>
                    <a:pt x="334" y="972"/>
                  </a:cubicBezTo>
                  <a:cubicBezTo>
                    <a:pt x="342" y="977"/>
                    <a:pt x="351" y="981"/>
                    <a:pt x="358" y="988"/>
                  </a:cubicBezTo>
                  <a:cubicBezTo>
                    <a:pt x="365" y="995"/>
                    <a:pt x="366" y="1006"/>
                    <a:pt x="374" y="1012"/>
                  </a:cubicBezTo>
                  <a:cubicBezTo>
                    <a:pt x="388" y="1023"/>
                    <a:pt x="407" y="1026"/>
                    <a:pt x="422" y="1036"/>
                  </a:cubicBezTo>
                  <a:cubicBezTo>
                    <a:pt x="541" y="1027"/>
                    <a:pt x="616" y="1043"/>
                    <a:pt x="710" y="996"/>
                  </a:cubicBezTo>
                  <a:cubicBezTo>
                    <a:pt x="725" y="938"/>
                    <a:pt x="724" y="911"/>
                    <a:pt x="782" y="892"/>
                  </a:cubicBezTo>
                  <a:cubicBezTo>
                    <a:pt x="825" y="828"/>
                    <a:pt x="769" y="905"/>
                    <a:pt x="822" y="852"/>
                  </a:cubicBezTo>
                  <a:cubicBezTo>
                    <a:pt x="851" y="823"/>
                    <a:pt x="848" y="781"/>
                    <a:pt x="886" y="756"/>
                  </a:cubicBezTo>
                  <a:cubicBezTo>
                    <a:pt x="919" y="734"/>
                    <a:pt x="968" y="737"/>
                    <a:pt x="1006" y="724"/>
                  </a:cubicBezTo>
                  <a:cubicBezTo>
                    <a:pt x="1009" y="716"/>
                    <a:pt x="1009" y="707"/>
                    <a:pt x="1014" y="700"/>
                  </a:cubicBezTo>
                  <a:cubicBezTo>
                    <a:pt x="1020" y="692"/>
                    <a:pt x="1033" y="692"/>
                    <a:pt x="1038" y="684"/>
                  </a:cubicBezTo>
                  <a:cubicBezTo>
                    <a:pt x="1061" y="647"/>
                    <a:pt x="1061" y="601"/>
                    <a:pt x="1086" y="564"/>
                  </a:cubicBezTo>
                  <a:cubicBezTo>
                    <a:pt x="1108" y="478"/>
                    <a:pt x="1082" y="332"/>
                    <a:pt x="998" y="276"/>
                  </a:cubicBezTo>
                  <a:cubicBezTo>
                    <a:pt x="975" y="261"/>
                    <a:pt x="945" y="260"/>
                    <a:pt x="918" y="252"/>
                  </a:cubicBezTo>
                  <a:cubicBezTo>
                    <a:pt x="910" y="244"/>
                    <a:pt x="903" y="234"/>
                    <a:pt x="894" y="228"/>
                  </a:cubicBezTo>
                  <a:cubicBezTo>
                    <a:pt x="887" y="223"/>
                    <a:pt x="876" y="226"/>
                    <a:pt x="870" y="220"/>
                  </a:cubicBezTo>
                  <a:cubicBezTo>
                    <a:pt x="856" y="206"/>
                    <a:pt x="849" y="188"/>
                    <a:pt x="838" y="172"/>
                  </a:cubicBezTo>
                  <a:cubicBezTo>
                    <a:pt x="798" y="112"/>
                    <a:pt x="714" y="51"/>
                    <a:pt x="646" y="28"/>
                  </a:cubicBezTo>
                  <a:cubicBezTo>
                    <a:pt x="638" y="20"/>
                    <a:pt x="632" y="0"/>
                    <a:pt x="622" y="4"/>
                  </a:cubicBezTo>
                  <a:cubicBezTo>
                    <a:pt x="604" y="12"/>
                    <a:pt x="590" y="52"/>
                    <a:pt x="590" y="52"/>
                  </a:cubicBezTo>
                  <a:cubicBezTo>
                    <a:pt x="396" y="21"/>
                    <a:pt x="489" y="25"/>
                    <a:pt x="310" y="36"/>
                  </a:cubicBezTo>
                  <a:cubicBezTo>
                    <a:pt x="302" y="41"/>
                    <a:pt x="295" y="48"/>
                    <a:pt x="286" y="52"/>
                  </a:cubicBezTo>
                  <a:cubicBezTo>
                    <a:pt x="276" y="56"/>
                    <a:pt x="263" y="53"/>
                    <a:pt x="254" y="60"/>
                  </a:cubicBezTo>
                  <a:cubicBezTo>
                    <a:pt x="247" y="65"/>
                    <a:pt x="250" y="76"/>
                    <a:pt x="246" y="84"/>
                  </a:cubicBezTo>
                  <a:cubicBezTo>
                    <a:pt x="233" y="111"/>
                    <a:pt x="230" y="108"/>
                    <a:pt x="206" y="124"/>
                  </a:cubicBezTo>
                  <a:cubicBezTo>
                    <a:pt x="188" y="178"/>
                    <a:pt x="198" y="187"/>
                    <a:pt x="182" y="156"/>
                  </a:cubicBezTo>
                  <a:close/>
                </a:path>
              </a:pathLst>
            </a:custGeom>
            <a:solidFill>
              <a:srgbClr val="33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895" name="Freeform 5"/>
            <p:cNvSpPr>
              <a:spLocks/>
            </p:cNvSpPr>
            <p:nvPr/>
          </p:nvSpPr>
          <p:spPr bwMode="auto">
            <a:xfrm>
              <a:off x="3348" y="2235"/>
              <a:ext cx="677" cy="633"/>
            </a:xfrm>
            <a:custGeom>
              <a:avLst/>
              <a:gdLst>
                <a:gd name="T0" fmla="*/ 146 w 677"/>
                <a:gd name="T1" fmla="*/ 25 h 633"/>
                <a:gd name="T2" fmla="*/ 74 w 677"/>
                <a:gd name="T3" fmla="*/ 241 h 633"/>
                <a:gd name="T4" fmla="*/ 50 w 677"/>
                <a:gd name="T5" fmla="*/ 313 h 633"/>
                <a:gd name="T6" fmla="*/ 34 w 677"/>
                <a:gd name="T7" fmla="*/ 361 h 633"/>
                <a:gd name="T8" fmla="*/ 138 w 677"/>
                <a:gd name="T9" fmla="*/ 633 h 633"/>
                <a:gd name="T10" fmla="*/ 426 w 677"/>
                <a:gd name="T11" fmla="*/ 601 h 633"/>
                <a:gd name="T12" fmla="*/ 642 w 677"/>
                <a:gd name="T13" fmla="*/ 505 h 633"/>
                <a:gd name="T14" fmla="*/ 658 w 677"/>
                <a:gd name="T15" fmla="*/ 457 h 633"/>
                <a:gd name="T16" fmla="*/ 666 w 677"/>
                <a:gd name="T17" fmla="*/ 433 h 633"/>
                <a:gd name="T18" fmla="*/ 666 w 677"/>
                <a:gd name="T19" fmla="*/ 289 h 633"/>
                <a:gd name="T20" fmla="*/ 658 w 677"/>
                <a:gd name="T21" fmla="*/ 201 h 633"/>
                <a:gd name="T22" fmla="*/ 650 w 677"/>
                <a:gd name="T23" fmla="*/ 145 h 633"/>
                <a:gd name="T24" fmla="*/ 386 w 677"/>
                <a:gd name="T25" fmla="*/ 33 h 633"/>
                <a:gd name="T26" fmla="*/ 306 w 677"/>
                <a:gd name="T27" fmla="*/ 1 h 633"/>
                <a:gd name="T28" fmla="*/ 186 w 677"/>
                <a:gd name="T29" fmla="*/ 9 h 633"/>
                <a:gd name="T30" fmla="*/ 146 w 677"/>
                <a:gd name="T31" fmla="*/ 25 h 63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77"/>
                <a:gd name="T49" fmla="*/ 0 h 633"/>
                <a:gd name="T50" fmla="*/ 677 w 677"/>
                <a:gd name="T51" fmla="*/ 633 h 63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77" h="633">
                  <a:moveTo>
                    <a:pt x="146" y="25"/>
                  </a:moveTo>
                  <a:cubicBezTo>
                    <a:pt x="122" y="97"/>
                    <a:pt x="98" y="169"/>
                    <a:pt x="74" y="241"/>
                  </a:cubicBezTo>
                  <a:cubicBezTo>
                    <a:pt x="66" y="265"/>
                    <a:pt x="58" y="289"/>
                    <a:pt x="50" y="313"/>
                  </a:cubicBezTo>
                  <a:cubicBezTo>
                    <a:pt x="45" y="329"/>
                    <a:pt x="34" y="361"/>
                    <a:pt x="34" y="361"/>
                  </a:cubicBezTo>
                  <a:cubicBezTo>
                    <a:pt x="40" y="516"/>
                    <a:pt x="0" y="587"/>
                    <a:pt x="138" y="633"/>
                  </a:cubicBezTo>
                  <a:cubicBezTo>
                    <a:pt x="240" y="625"/>
                    <a:pt x="321" y="607"/>
                    <a:pt x="426" y="601"/>
                  </a:cubicBezTo>
                  <a:cubicBezTo>
                    <a:pt x="490" y="558"/>
                    <a:pt x="569" y="529"/>
                    <a:pt x="642" y="505"/>
                  </a:cubicBezTo>
                  <a:cubicBezTo>
                    <a:pt x="647" y="489"/>
                    <a:pt x="653" y="473"/>
                    <a:pt x="658" y="457"/>
                  </a:cubicBezTo>
                  <a:cubicBezTo>
                    <a:pt x="661" y="449"/>
                    <a:pt x="666" y="433"/>
                    <a:pt x="666" y="433"/>
                  </a:cubicBezTo>
                  <a:cubicBezTo>
                    <a:pt x="677" y="332"/>
                    <a:pt x="676" y="390"/>
                    <a:pt x="666" y="289"/>
                  </a:cubicBezTo>
                  <a:cubicBezTo>
                    <a:pt x="663" y="260"/>
                    <a:pt x="661" y="230"/>
                    <a:pt x="658" y="201"/>
                  </a:cubicBezTo>
                  <a:cubicBezTo>
                    <a:pt x="656" y="182"/>
                    <a:pt x="657" y="163"/>
                    <a:pt x="650" y="145"/>
                  </a:cubicBezTo>
                  <a:cubicBezTo>
                    <a:pt x="604" y="25"/>
                    <a:pt x="503" y="44"/>
                    <a:pt x="386" y="33"/>
                  </a:cubicBezTo>
                  <a:cubicBezTo>
                    <a:pt x="358" y="24"/>
                    <a:pt x="334" y="10"/>
                    <a:pt x="306" y="1"/>
                  </a:cubicBezTo>
                  <a:cubicBezTo>
                    <a:pt x="266" y="4"/>
                    <a:pt x="225" y="0"/>
                    <a:pt x="186" y="9"/>
                  </a:cubicBezTo>
                  <a:cubicBezTo>
                    <a:pt x="127" y="22"/>
                    <a:pt x="188" y="46"/>
                    <a:pt x="146" y="25"/>
                  </a:cubicBezTo>
                  <a:close/>
                </a:path>
              </a:pathLst>
            </a:custGeom>
            <a:solidFill>
              <a:srgbClr val="33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896" name="Freeform 6"/>
            <p:cNvSpPr>
              <a:spLocks/>
            </p:cNvSpPr>
            <p:nvPr/>
          </p:nvSpPr>
          <p:spPr bwMode="auto">
            <a:xfrm>
              <a:off x="3528" y="2412"/>
              <a:ext cx="350" cy="321"/>
            </a:xfrm>
            <a:custGeom>
              <a:avLst/>
              <a:gdLst>
                <a:gd name="T0" fmla="*/ 126 w 350"/>
                <a:gd name="T1" fmla="*/ 16 h 321"/>
                <a:gd name="T2" fmla="*/ 110 w 350"/>
                <a:gd name="T3" fmla="*/ 40 h 321"/>
                <a:gd name="T4" fmla="*/ 86 w 350"/>
                <a:gd name="T5" fmla="*/ 48 h 321"/>
                <a:gd name="T6" fmla="*/ 38 w 350"/>
                <a:gd name="T7" fmla="*/ 120 h 321"/>
                <a:gd name="T8" fmla="*/ 22 w 350"/>
                <a:gd name="T9" fmla="*/ 168 h 321"/>
                <a:gd name="T10" fmla="*/ 14 w 350"/>
                <a:gd name="T11" fmla="*/ 192 h 321"/>
                <a:gd name="T12" fmla="*/ 142 w 350"/>
                <a:gd name="T13" fmla="*/ 312 h 321"/>
                <a:gd name="T14" fmla="*/ 286 w 350"/>
                <a:gd name="T15" fmla="*/ 264 h 321"/>
                <a:gd name="T16" fmla="*/ 350 w 350"/>
                <a:gd name="T17" fmla="*/ 144 h 321"/>
                <a:gd name="T18" fmla="*/ 318 w 350"/>
                <a:gd name="T19" fmla="*/ 24 h 321"/>
                <a:gd name="T20" fmla="*/ 262 w 350"/>
                <a:gd name="T21" fmla="*/ 0 h 321"/>
                <a:gd name="T22" fmla="*/ 166 w 350"/>
                <a:gd name="T23" fmla="*/ 16 h 321"/>
                <a:gd name="T24" fmla="*/ 126 w 350"/>
                <a:gd name="T25" fmla="*/ 16 h 3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50"/>
                <a:gd name="T40" fmla="*/ 0 h 321"/>
                <a:gd name="T41" fmla="*/ 350 w 350"/>
                <a:gd name="T42" fmla="*/ 321 h 32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50" h="321">
                  <a:moveTo>
                    <a:pt x="126" y="16"/>
                  </a:moveTo>
                  <a:cubicBezTo>
                    <a:pt x="121" y="24"/>
                    <a:pt x="118" y="34"/>
                    <a:pt x="110" y="40"/>
                  </a:cubicBezTo>
                  <a:cubicBezTo>
                    <a:pt x="103" y="45"/>
                    <a:pt x="92" y="42"/>
                    <a:pt x="86" y="48"/>
                  </a:cubicBezTo>
                  <a:cubicBezTo>
                    <a:pt x="86" y="48"/>
                    <a:pt x="46" y="108"/>
                    <a:pt x="38" y="120"/>
                  </a:cubicBezTo>
                  <a:cubicBezTo>
                    <a:pt x="29" y="134"/>
                    <a:pt x="27" y="152"/>
                    <a:pt x="22" y="168"/>
                  </a:cubicBezTo>
                  <a:cubicBezTo>
                    <a:pt x="19" y="176"/>
                    <a:pt x="14" y="192"/>
                    <a:pt x="14" y="192"/>
                  </a:cubicBezTo>
                  <a:cubicBezTo>
                    <a:pt x="26" y="321"/>
                    <a:pt x="0" y="302"/>
                    <a:pt x="142" y="312"/>
                  </a:cubicBezTo>
                  <a:cubicBezTo>
                    <a:pt x="230" y="305"/>
                    <a:pt x="235" y="315"/>
                    <a:pt x="286" y="264"/>
                  </a:cubicBezTo>
                  <a:cubicBezTo>
                    <a:pt x="297" y="230"/>
                    <a:pt x="329" y="176"/>
                    <a:pt x="350" y="144"/>
                  </a:cubicBezTo>
                  <a:cubicBezTo>
                    <a:pt x="347" y="116"/>
                    <a:pt x="349" y="49"/>
                    <a:pt x="318" y="24"/>
                  </a:cubicBezTo>
                  <a:cubicBezTo>
                    <a:pt x="302" y="11"/>
                    <a:pt x="280" y="9"/>
                    <a:pt x="262" y="0"/>
                  </a:cubicBezTo>
                  <a:cubicBezTo>
                    <a:pt x="230" y="5"/>
                    <a:pt x="198" y="10"/>
                    <a:pt x="166" y="16"/>
                  </a:cubicBezTo>
                  <a:cubicBezTo>
                    <a:pt x="128" y="23"/>
                    <a:pt x="142" y="32"/>
                    <a:pt x="126" y="16"/>
                  </a:cubicBezTo>
                  <a:close/>
                </a:path>
              </a:pathLst>
            </a:custGeom>
            <a:solidFill>
              <a:srgbClr val="33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897" name="Freeform 7"/>
            <p:cNvSpPr>
              <a:spLocks/>
            </p:cNvSpPr>
            <p:nvPr/>
          </p:nvSpPr>
          <p:spPr bwMode="auto">
            <a:xfrm>
              <a:off x="3662" y="2532"/>
              <a:ext cx="104" cy="107"/>
            </a:xfrm>
            <a:custGeom>
              <a:avLst/>
              <a:gdLst>
                <a:gd name="T0" fmla="*/ 32 w 104"/>
                <a:gd name="T1" fmla="*/ 16 h 107"/>
                <a:gd name="T2" fmla="*/ 16 w 104"/>
                <a:gd name="T3" fmla="*/ 40 h 107"/>
                <a:gd name="T4" fmla="*/ 0 w 104"/>
                <a:gd name="T5" fmla="*/ 88 h 107"/>
                <a:gd name="T6" fmla="*/ 104 w 104"/>
                <a:gd name="T7" fmla="*/ 40 h 107"/>
                <a:gd name="T8" fmla="*/ 72 w 104"/>
                <a:gd name="T9" fmla="*/ 0 h 107"/>
                <a:gd name="T10" fmla="*/ 32 w 104"/>
                <a:gd name="T11" fmla="*/ 16 h 1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4"/>
                <a:gd name="T19" fmla="*/ 0 h 107"/>
                <a:gd name="T20" fmla="*/ 104 w 104"/>
                <a:gd name="T21" fmla="*/ 107 h 10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4" h="107">
                  <a:moveTo>
                    <a:pt x="32" y="16"/>
                  </a:moveTo>
                  <a:cubicBezTo>
                    <a:pt x="27" y="24"/>
                    <a:pt x="20" y="31"/>
                    <a:pt x="16" y="40"/>
                  </a:cubicBezTo>
                  <a:cubicBezTo>
                    <a:pt x="9" y="55"/>
                    <a:pt x="0" y="88"/>
                    <a:pt x="0" y="88"/>
                  </a:cubicBezTo>
                  <a:cubicBezTo>
                    <a:pt x="56" y="107"/>
                    <a:pt x="86" y="93"/>
                    <a:pt x="104" y="40"/>
                  </a:cubicBezTo>
                  <a:cubicBezTo>
                    <a:pt x="99" y="25"/>
                    <a:pt x="96" y="0"/>
                    <a:pt x="72" y="0"/>
                  </a:cubicBezTo>
                  <a:cubicBezTo>
                    <a:pt x="58" y="0"/>
                    <a:pt x="46" y="16"/>
                    <a:pt x="32" y="16"/>
                  </a:cubicBezTo>
                  <a:close/>
                </a:path>
              </a:pathLst>
            </a:custGeom>
            <a:solidFill>
              <a:srgbClr val="33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898" name="Line 8"/>
            <p:cNvSpPr>
              <a:spLocks noChangeShapeType="1"/>
            </p:cNvSpPr>
            <p:nvPr/>
          </p:nvSpPr>
          <p:spPr bwMode="auto">
            <a:xfrm flipH="1">
              <a:off x="3408" y="1584"/>
              <a:ext cx="528" cy="1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899" name="Line 9"/>
            <p:cNvSpPr>
              <a:spLocks noChangeShapeType="1"/>
            </p:cNvSpPr>
            <p:nvPr/>
          </p:nvSpPr>
          <p:spPr bwMode="auto">
            <a:xfrm flipH="1">
              <a:off x="3638" y="1644"/>
              <a:ext cx="480" cy="18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00" name="Line 10"/>
            <p:cNvSpPr>
              <a:spLocks noChangeShapeType="1"/>
            </p:cNvSpPr>
            <p:nvPr/>
          </p:nvSpPr>
          <p:spPr bwMode="auto">
            <a:xfrm flipH="1">
              <a:off x="3829" y="1650"/>
              <a:ext cx="509" cy="18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01" name="Line 11"/>
            <p:cNvSpPr>
              <a:spLocks noChangeShapeType="1"/>
            </p:cNvSpPr>
            <p:nvPr/>
          </p:nvSpPr>
          <p:spPr bwMode="auto">
            <a:xfrm flipH="1">
              <a:off x="4055" y="1710"/>
              <a:ext cx="470" cy="18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02" name="Line 12"/>
            <p:cNvSpPr>
              <a:spLocks noChangeShapeType="1"/>
            </p:cNvSpPr>
            <p:nvPr/>
          </p:nvSpPr>
          <p:spPr bwMode="auto">
            <a:xfrm flipH="1">
              <a:off x="3208" y="1596"/>
              <a:ext cx="511" cy="19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03" name="Line 13"/>
            <p:cNvSpPr>
              <a:spLocks noChangeShapeType="1"/>
            </p:cNvSpPr>
            <p:nvPr/>
          </p:nvSpPr>
          <p:spPr bwMode="auto">
            <a:xfrm flipH="1">
              <a:off x="2999" y="1548"/>
              <a:ext cx="536" cy="20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04" name="Line 14"/>
            <p:cNvSpPr>
              <a:spLocks noChangeShapeType="1"/>
            </p:cNvSpPr>
            <p:nvPr/>
          </p:nvSpPr>
          <p:spPr bwMode="auto">
            <a:xfrm flipH="1">
              <a:off x="2789" y="1570"/>
              <a:ext cx="528" cy="1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05" name="Text Box 15"/>
            <p:cNvSpPr txBox="1">
              <a:spLocks noChangeArrowheads="1"/>
            </p:cNvSpPr>
            <p:nvPr/>
          </p:nvSpPr>
          <p:spPr bwMode="auto">
            <a:xfrm>
              <a:off x="2556" y="3468"/>
              <a:ext cx="288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2400" dirty="0">
                  <a:solidFill>
                    <a:schemeClr val="accent2"/>
                  </a:solidFill>
                  <a:latin typeface="Gill Sans MT" charset="0"/>
                </a:rPr>
                <a:t>  </a:t>
              </a:r>
              <a:r>
                <a:rPr lang="en-US" sz="2000" dirty="0">
                  <a:solidFill>
                    <a:srgbClr val="FF3300"/>
                  </a:solidFill>
                  <a:latin typeface="Symbol" charset="2"/>
                </a:rPr>
                <a:t>-   +   -   +   -   +   -</a:t>
              </a:r>
              <a:r>
                <a:rPr lang="en-US" sz="2000" dirty="0">
                  <a:solidFill>
                    <a:srgbClr val="FF3300"/>
                  </a:solidFill>
                  <a:latin typeface="Gill Sans MT" charset="0"/>
                </a:rPr>
                <a:t>     </a:t>
              </a:r>
              <a:r>
                <a:rPr lang="en-US" sz="2000" dirty="0">
                  <a:solidFill>
                    <a:srgbClr val="FF3300"/>
                  </a:solidFill>
                  <a:latin typeface="Optima"/>
                  <a:cs typeface="Optima"/>
                </a:rPr>
                <a:t>Fringe Sign</a:t>
              </a:r>
            </a:p>
          </p:txBody>
        </p:sp>
        <p:sp>
          <p:nvSpPr>
            <p:cNvPr id="37906" name="Line 16"/>
            <p:cNvSpPr>
              <a:spLocks noChangeShapeType="1"/>
            </p:cNvSpPr>
            <p:nvPr/>
          </p:nvSpPr>
          <p:spPr bwMode="auto">
            <a:xfrm>
              <a:off x="4144" y="1548"/>
              <a:ext cx="434" cy="109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 type="arrow" w="med" len="med"/>
              <a:tailEnd type="arrow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07" name="Line 17"/>
            <p:cNvSpPr>
              <a:spLocks noChangeShapeType="1"/>
            </p:cNvSpPr>
            <p:nvPr/>
          </p:nvSpPr>
          <p:spPr bwMode="auto">
            <a:xfrm>
              <a:off x="4358" y="1644"/>
              <a:ext cx="432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arrow" w="med" len="med"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08" name="Text Box 18"/>
            <p:cNvSpPr txBox="1">
              <a:spLocks noChangeArrowheads="1"/>
            </p:cNvSpPr>
            <p:nvPr/>
          </p:nvSpPr>
          <p:spPr bwMode="auto">
            <a:xfrm>
              <a:off x="4780" y="2193"/>
              <a:ext cx="673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2000" i="1" dirty="0" err="1">
                  <a:solidFill>
                    <a:srgbClr val="000099"/>
                  </a:solidFill>
                  <a:latin typeface="Symbol" charset="2"/>
                </a:rPr>
                <a:t>l</a:t>
              </a:r>
              <a:r>
                <a:rPr lang="en-US" sz="2000" dirty="0">
                  <a:solidFill>
                    <a:srgbClr val="000099"/>
                  </a:solidFill>
                  <a:latin typeface="Optima"/>
                  <a:cs typeface="Optima"/>
                </a:rPr>
                <a:t>/</a:t>
              </a:r>
              <a:r>
                <a:rPr lang="en-US" sz="2000" i="1" dirty="0">
                  <a:solidFill>
                    <a:srgbClr val="000099"/>
                  </a:solidFill>
                  <a:latin typeface="Optima"/>
                  <a:cs typeface="Optima"/>
                </a:rPr>
                <a:t>B</a:t>
              </a:r>
              <a:r>
                <a:rPr lang="en-US" sz="2000" dirty="0">
                  <a:solidFill>
                    <a:srgbClr val="000099"/>
                  </a:solidFill>
                  <a:latin typeface="Optima"/>
                  <a:cs typeface="Optima"/>
                </a:rPr>
                <a:t> rad.</a:t>
              </a:r>
            </a:p>
          </p:txBody>
        </p:sp>
        <p:sp>
          <p:nvSpPr>
            <p:cNvPr id="37909" name="Text Box 19"/>
            <p:cNvSpPr txBox="1">
              <a:spLocks noChangeArrowheads="1"/>
            </p:cNvSpPr>
            <p:nvPr/>
          </p:nvSpPr>
          <p:spPr bwMode="auto">
            <a:xfrm>
              <a:off x="4742" y="2649"/>
              <a:ext cx="817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2000" dirty="0">
                  <a:solidFill>
                    <a:srgbClr val="000099"/>
                  </a:solidFill>
                  <a:latin typeface="Optima"/>
                  <a:cs typeface="Optima"/>
                </a:rPr>
                <a:t>Source</a:t>
              </a:r>
              <a:endParaRPr lang="en-US" sz="2000" dirty="0" smtClean="0">
                <a:solidFill>
                  <a:srgbClr val="000099"/>
                </a:solidFill>
                <a:latin typeface="Optima"/>
                <a:cs typeface="Optima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sz="2000" dirty="0" smtClean="0">
                  <a:solidFill>
                    <a:srgbClr val="000099"/>
                  </a:solidFill>
                  <a:latin typeface="Optima"/>
                  <a:cs typeface="Optima"/>
                </a:rPr>
                <a:t>brightness</a:t>
              </a:r>
              <a:endParaRPr lang="en-US" sz="2000" dirty="0">
                <a:solidFill>
                  <a:srgbClr val="000099"/>
                </a:solidFill>
                <a:latin typeface="Optima"/>
                <a:cs typeface="Optima"/>
              </a:endParaRPr>
            </a:p>
          </p:txBody>
        </p:sp>
        <p:sp>
          <p:nvSpPr>
            <p:cNvPr id="37910" name="Line 20"/>
            <p:cNvSpPr>
              <a:spLocks noChangeShapeType="1"/>
            </p:cNvSpPr>
            <p:nvPr/>
          </p:nvSpPr>
          <p:spPr bwMode="auto">
            <a:xfrm flipH="1" flipV="1">
              <a:off x="4166" y="2700"/>
              <a:ext cx="528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3" name="Rectangle 9"/>
          <p:cNvSpPr>
            <a:spLocks noChangeArrowheads="1"/>
          </p:cNvSpPr>
          <p:nvPr/>
        </p:nvSpPr>
        <p:spPr bwMode="auto">
          <a:xfrm>
            <a:off x="1" y="0"/>
            <a:ext cx="232847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0" tIns="45711" rIns="91420" bIns="45711">
            <a:prstTxWarp prst="textNoShape">
              <a:avLst/>
            </a:prstTxWarp>
          </a:bodyPr>
          <a:lstStyle/>
          <a:p>
            <a:pPr marL="342829" indent="-342829">
              <a:spcBef>
                <a:spcPct val="20000"/>
              </a:spcBef>
            </a:pPr>
            <a:r>
              <a:rPr lang="en-US" sz="1200" dirty="0" smtClean="0">
                <a:latin typeface="Optima"/>
              </a:rPr>
              <a:t>Aperture Synthesis</a:t>
            </a:r>
            <a:endParaRPr lang="en-US" sz="1200" dirty="0">
              <a:latin typeface="Optima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>
          <a:xfrm>
            <a:off x="479340" y="12307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latin typeface="Optima"/>
                <a:ea typeface="+mj-ea"/>
                <a:cs typeface="+mj-cs"/>
              </a:rPr>
              <a:t>Picturing the Visibility: Fringes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tima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934200" y="6477000"/>
            <a:ext cx="1905000" cy="457200"/>
          </a:xfrm>
          <a:prstGeom prst="rect">
            <a:avLst/>
          </a:prstGeom>
          <a:noFill/>
        </p:spPr>
        <p:txBody>
          <a:bodyPr lIns="91430" tIns="45715" rIns="91430" bIns="45715"/>
          <a:lstStyle/>
          <a:p>
            <a:fld id="{68BF76CD-FA0E-7946-B39D-E4D8D51777F1}" type="slidenum">
              <a:rPr lang="en-US" smtClean="0">
                <a:latin typeface="Times New Roman" charset="0"/>
              </a:rPr>
              <a:pPr/>
              <a:t>17</a:t>
            </a:fld>
            <a:endParaRPr lang="en-US" smtClean="0">
              <a:latin typeface="Times New Roman" charset="0"/>
            </a:endParaRPr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1"/>
            <a:ext cx="8229600" cy="45720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Optima"/>
                <a:cs typeface="Optima"/>
              </a:rPr>
              <a:t>sample </a:t>
            </a:r>
            <a:r>
              <a:rPr lang="en-US" sz="2000" i="1" dirty="0" err="1">
                <a:latin typeface="Optima"/>
                <a:cs typeface="Optima"/>
              </a:rPr>
              <a:t>V</a:t>
            </a:r>
            <a:r>
              <a:rPr lang="en-US" sz="2000" dirty="0" err="1">
                <a:latin typeface="Optima"/>
                <a:cs typeface="Optima"/>
              </a:rPr>
              <a:t>(</a:t>
            </a:r>
            <a:r>
              <a:rPr lang="en-US" sz="2000" i="1" dirty="0" err="1">
                <a:latin typeface="Optima"/>
                <a:cs typeface="Optima"/>
              </a:rPr>
              <a:t>u</a:t>
            </a:r>
            <a:r>
              <a:rPr lang="en-US" sz="2000" dirty="0" err="1">
                <a:latin typeface="Optima"/>
                <a:cs typeface="Optima"/>
              </a:rPr>
              <a:t>,</a:t>
            </a:r>
            <a:r>
              <a:rPr lang="en-US" sz="2000" i="1" dirty="0" err="1">
                <a:latin typeface="Optima"/>
                <a:cs typeface="Optima"/>
              </a:rPr>
              <a:t>v</a:t>
            </a:r>
            <a:r>
              <a:rPr lang="en-US" sz="2000" dirty="0">
                <a:latin typeface="Optima"/>
                <a:cs typeface="Optima"/>
              </a:rPr>
              <a:t>) at enough points to </a:t>
            </a:r>
            <a:r>
              <a:rPr lang="en-US" sz="2000" dirty="0" smtClean="0">
                <a:latin typeface="Optima"/>
                <a:cs typeface="Optima"/>
              </a:rPr>
              <a:t>synthesize </a:t>
            </a:r>
            <a:r>
              <a:rPr lang="en-US" sz="2000" dirty="0">
                <a:latin typeface="Optima"/>
                <a:cs typeface="Optima"/>
              </a:rPr>
              <a:t>the equivalent large aperture of size (</a:t>
            </a:r>
            <a:r>
              <a:rPr lang="en-US" sz="2000" i="1" dirty="0" err="1">
                <a:latin typeface="Optima"/>
                <a:cs typeface="Optima"/>
              </a:rPr>
              <a:t>u</a:t>
            </a:r>
            <a:r>
              <a:rPr lang="en-US" sz="2000" baseline="-25000" dirty="0" err="1">
                <a:latin typeface="Optima"/>
                <a:cs typeface="Optima"/>
              </a:rPr>
              <a:t>max</a:t>
            </a:r>
            <a:r>
              <a:rPr lang="en-US" sz="2000" dirty="0" err="1">
                <a:latin typeface="Optima"/>
                <a:cs typeface="Optima"/>
              </a:rPr>
              <a:t>,</a:t>
            </a:r>
            <a:r>
              <a:rPr lang="en-US" sz="2000" i="1" dirty="0" err="1">
                <a:latin typeface="Optima"/>
                <a:cs typeface="Optima"/>
              </a:rPr>
              <a:t>v</a:t>
            </a:r>
            <a:r>
              <a:rPr lang="en-US" sz="2000" baseline="-25000" dirty="0" err="1">
                <a:latin typeface="Optima"/>
                <a:cs typeface="Optima"/>
              </a:rPr>
              <a:t>max</a:t>
            </a:r>
            <a:r>
              <a:rPr lang="en-US" sz="2000" dirty="0">
                <a:latin typeface="Optima"/>
                <a:cs typeface="Optima"/>
              </a:rPr>
              <a:t>)</a:t>
            </a:r>
          </a:p>
          <a:p>
            <a:pPr lvl="1"/>
            <a:r>
              <a:rPr lang="en-US" sz="2000" dirty="0">
                <a:latin typeface="Optima"/>
                <a:cs typeface="Optima"/>
              </a:rPr>
              <a:t>1 pair of telescopes </a:t>
            </a:r>
            <a:r>
              <a:rPr lang="en-US" sz="2000" dirty="0" err="1">
                <a:latin typeface="Optima"/>
                <a:cs typeface="Optima"/>
                <a:sym typeface="Symbol" charset="2"/>
              </a:rPr>
              <a:t></a:t>
            </a:r>
            <a:r>
              <a:rPr lang="en-US" sz="2000" dirty="0">
                <a:latin typeface="Optima"/>
                <a:cs typeface="Optima"/>
              </a:rPr>
              <a:t> 1 (</a:t>
            </a:r>
            <a:r>
              <a:rPr lang="en-US" sz="2000" i="1" dirty="0" err="1">
                <a:latin typeface="Optima"/>
                <a:cs typeface="Optima"/>
              </a:rPr>
              <a:t>u</a:t>
            </a:r>
            <a:r>
              <a:rPr lang="en-US" sz="2000" dirty="0" err="1">
                <a:latin typeface="Optima"/>
                <a:cs typeface="Optima"/>
              </a:rPr>
              <a:t>,</a:t>
            </a:r>
            <a:r>
              <a:rPr lang="en-US" sz="2000" i="1" dirty="0" err="1">
                <a:latin typeface="Optima"/>
                <a:cs typeface="Optima"/>
              </a:rPr>
              <a:t>v</a:t>
            </a:r>
            <a:r>
              <a:rPr lang="en-US" sz="2000" dirty="0">
                <a:latin typeface="Optima"/>
                <a:cs typeface="Optima"/>
              </a:rPr>
              <a:t>) sample at a time</a:t>
            </a:r>
          </a:p>
          <a:p>
            <a:pPr lvl="1"/>
            <a:r>
              <a:rPr lang="en-US" sz="2000" i="1" dirty="0">
                <a:latin typeface="Optima"/>
                <a:cs typeface="Optima"/>
              </a:rPr>
              <a:t>N</a:t>
            </a:r>
            <a:r>
              <a:rPr lang="en-US" sz="2000" dirty="0">
                <a:latin typeface="Optima"/>
                <a:cs typeface="Optima"/>
              </a:rPr>
              <a:t> telescopes </a:t>
            </a:r>
            <a:r>
              <a:rPr lang="en-US" sz="2000" dirty="0" err="1">
                <a:latin typeface="Optima"/>
                <a:cs typeface="Optima"/>
                <a:sym typeface="Symbol" charset="2"/>
              </a:rPr>
              <a:t></a:t>
            </a:r>
            <a:r>
              <a:rPr lang="en-US" sz="2000" dirty="0">
                <a:latin typeface="Optima"/>
                <a:cs typeface="Optima"/>
                <a:sym typeface="Symbol" charset="2"/>
              </a:rPr>
              <a:t>  </a:t>
            </a:r>
            <a:r>
              <a:rPr lang="en-US" sz="2000" dirty="0">
                <a:latin typeface="Optima"/>
                <a:cs typeface="Optima"/>
              </a:rPr>
              <a:t>number of samples = </a:t>
            </a:r>
            <a:r>
              <a:rPr lang="en-US" sz="2000" i="1" dirty="0">
                <a:latin typeface="Optima"/>
                <a:cs typeface="Optima"/>
              </a:rPr>
              <a:t>N</a:t>
            </a:r>
            <a:r>
              <a:rPr lang="en-US" sz="2000" dirty="0">
                <a:latin typeface="Optima"/>
                <a:cs typeface="Optima"/>
              </a:rPr>
              <a:t>(</a:t>
            </a:r>
            <a:r>
              <a:rPr lang="en-US" sz="2000" i="1" dirty="0">
                <a:latin typeface="Optima"/>
                <a:cs typeface="Optima"/>
              </a:rPr>
              <a:t>N</a:t>
            </a:r>
            <a:r>
              <a:rPr lang="en-US" sz="2000" dirty="0">
                <a:latin typeface="Optima"/>
                <a:cs typeface="Optima"/>
              </a:rPr>
              <a:t>-1)/2</a:t>
            </a:r>
          </a:p>
          <a:p>
            <a:pPr lvl="1"/>
            <a:r>
              <a:rPr lang="en-US" sz="2000" dirty="0">
                <a:latin typeface="Optima"/>
                <a:cs typeface="Optima"/>
              </a:rPr>
              <a:t>fill in (</a:t>
            </a:r>
            <a:r>
              <a:rPr lang="en-US" sz="2000" i="1" dirty="0" err="1">
                <a:latin typeface="Optima"/>
                <a:cs typeface="Optima"/>
              </a:rPr>
              <a:t>u</a:t>
            </a:r>
            <a:r>
              <a:rPr lang="en-US" sz="2000" dirty="0" err="1">
                <a:latin typeface="Optima"/>
                <a:cs typeface="Optima"/>
              </a:rPr>
              <a:t>,</a:t>
            </a:r>
            <a:r>
              <a:rPr lang="en-US" sz="2000" i="1" dirty="0" err="1">
                <a:latin typeface="Optima"/>
                <a:cs typeface="Optima"/>
              </a:rPr>
              <a:t>v</a:t>
            </a:r>
            <a:r>
              <a:rPr lang="en-US" sz="2000" dirty="0">
                <a:latin typeface="Optima"/>
                <a:cs typeface="Optima"/>
              </a:rPr>
              <a:t>) plane by making use of Earth rotation:                       Sir Martin Ryle, 1974 Nobel Prize in Physics</a:t>
            </a:r>
          </a:p>
          <a:p>
            <a:pPr lvl="1"/>
            <a:r>
              <a:rPr lang="en-US" sz="2000" dirty="0">
                <a:latin typeface="Optima"/>
                <a:cs typeface="Optima"/>
              </a:rPr>
              <a:t>reconfigure physical layout of </a:t>
            </a:r>
            <a:r>
              <a:rPr lang="en-US" sz="2000" i="1" dirty="0">
                <a:latin typeface="Optima"/>
                <a:cs typeface="Optima"/>
              </a:rPr>
              <a:t>N</a:t>
            </a:r>
            <a:r>
              <a:rPr lang="en-US" sz="2000" dirty="0">
                <a:latin typeface="Optima"/>
                <a:cs typeface="Optima"/>
              </a:rPr>
              <a:t> telescopes for more</a:t>
            </a:r>
          </a:p>
          <a:p>
            <a:pPr lvl="1"/>
            <a:endParaRPr lang="en-US" dirty="0"/>
          </a:p>
        </p:txBody>
      </p:sp>
      <p:pic>
        <p:nvPicPr>
          <p:cNvPr id="31750" name="Picture 6" descr="array"/>
          <p:cNvPicPr>
            <a:picLocks noChangeAspect="1" noChangeArrowheads="1"/>
          </p:cNvPicPr>
          <p:nvPr/>
        </p:nvPicPr>
        <p:blipFill>
          <a:blip r:embed="rId3"/>
          <a:srcRect r="21149" b="11023"/>
          <a:stretch>
            <a:fillRect/>
          </a:stretch>
        </p:blipFill>
        <p:spPr bwMode="auto">
          <a:xfrm>
            <a:off x="1143000" y="4076700"/>
            <a:ext cx="26670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3" name="Rectangle 9"/>
          <p:cNvSpPr>
            <a:spLocks noChangeArrowheads="1"/>
          </p:cNvSpPr>
          <p:nvPr/>
        </p:nvSpPr>
        <p:spPr bwMode="auto">
          <a:xfrm>
            <a:off x="6629400" y="4953000"/>
            <a:ext cx="1752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prstTxWarp prst="textNoShape">
              <a:avLst/>
            </a:prstTxWarp>
          </a:bodyPr>
          <a:lstStyle/>
          <a:p>
            <a:pPr marL="342865" indent="-342865" algn="ctr">
              <a:lnSpc>
                <a:spcPct val="90000"/>
              </a:lnSpc>
              <a:spcBef>
                <a:spcPct val="20000"/>
              </a:spcBef>
            </a:pPr>
            <a:r>
              <a:rPr lang="en-US" sz="1200" dirty="0">
                <a:latin typeface="Optima"/>
                <a:cs typeface="Optima"/>
              </a:rPr>
              <a:t>2 configurations </a:t>
            </a:r>
          </a:p>
          <a:p>
            <a:pPr marL="342865" indent="-342865" algn="ctr">
              <a:lnSpc>
                <a:spcPct val="90000"/>
              </a:lnSpc>
              <a:spcBef>
                <a:spcPct val="20000"/>
              </a:spcBef>
            </a:pPr>
            <a:r>
              <a:rPr lang="en-US" sz="1200" dirty="0">
                <a:latin typeface="Optima"/>
                <a:cs typeface="Optima"/>
              </a:rPr>
              <a:t>of 8 SMA antennas </a:t>
            </a:r>
          </a:p>
          <a:p>
            <a:pPr marL="342865" indent="-342865" algn="ctr">
              <a:lnSpc>
                <a:spcPct val="90000"/>
              </a:lnSpc>
              <a:spcBef>
                <a:spcPct val="20000"/>
              </a:spcBef>
            </a:pPr>
            <a:r>
              <a:rPr lang="en-US" sz="1200" dirty="0">
                <a:latin typeface="Optima"/>
                <a:cs typeface="Optima"/>
              </a:rPr>
              <a:t>345 GHz</a:t>
            </a:r>
          </a:p>
          <a:p>
            <a:pPr marL="342865" indent="-342865" algn="ctr">
              <a:lnSpc>
                <a:spcPct val="90000"/>
              </a:lnSpc>
              <a:spcBef>
                <a:spcPct val="20000"/>
              </a:spcBef>
            </a:pPr>
            <a:r>
              <a:rPr lang="en-US" sz="1200" dirty="0">
                <a:latin typeface="Optima"/>
                <a:cs typeface="Optima"/>
              </a:rPr>
              <a:t>Dec = -24 deg</a:t>
            </a:r>
          </a:p>
        </p:txBody>
      </p:sp>
      <p:pic>
        <p:nvPicPr>
          <p:cNvPr id="40967" name="Picture 9" descr="ryle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91400" y="2743200"/>
            <a:ext cx="1143000" cy="131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8" name="Text Box 8"/>
          <p:cNvSpPr txBox="1">
            <a:spLocks noChangeArrowheads="1"/>
          </p:cNvSpPr>
          <p:nvPr/>
        </p:nvSpPr>
        <p:spPr bwMode="auto">
          <a:xfrm>
            <a:off x="7185026" y="4038600"/>
            <a:ext cx="1501775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>
                <a:latin typeface="Optima"/>
                <a:cs typeface="Optima"/>
              </a:rPr>
              <a:t>Sir Martin Ryle 1918-1984</a:t>
            </a:r>
          </a:p>
        </p:txBody>
      </p:sp>
      <p:pic>
        <p:nvPicPr>
          <p:cNvPr id="40969" name="Picture 11" descr="ukflag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05800" y="3886200"/>
            <a:ext cx="2286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8" name="Picture 12" descr="SR21.sub.vex.uv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94139" y="4008438"/>
            <a:ext cx="2887662" cy="277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1274763" y="4343400"/>
            <a:ext cx="2230437" cy="2078038"/>
            <a:chOff x="1274064" y="4343400"/>
            <a:chExt cx="2231136" cy="2078736"/>
          </a:xfrm>
        </p:grpSpPr>
        <p:sp>
          <p:nvSpPr>
            <p:cNvPr id="40981" name="Oval 11"/>
            <p:cNvSpPr>
              <a:spLocks noChangeAspect="1"/>
            </p:cNvSpPr>
            <p:nvPr/>
          </p:nvSpPr>
          <p:spPr bwMode="auto">
            <a:xfrm>
              <a:off x="2264664" y="4343400"/>
              <a:ext cx="173736" cy="17373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82" name="Oval 12"/>
            <p:cNvSpPr>
              <a:spLocks noChangeAspect="1"/>
            </p:cNvSpPr>
            <p:nvPr/>
          </p:nvSpPr>
          <p:spPr bwMode="auto">
            <a:xfrm>
              <a:off x="1274064" y="5029200"/>
              <a:ext cx="173736" cy="17373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83" name="Oval 13"/>
            <p:cNvSpPr>
              <a:spLocks noChangeAspect="1"/>
            </p:cNvSpPr>
            <p:nvPr/>
          </p:nvSpPr>
          <p:spPr bwMode="auto">
            <a:xfrm>
              <a:off x="1807464" y="5617464"/>
              <a:ext cx="173736" cy="17373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84" name="Oval 14"/>
            <p:cNvSpPr>
              <a:spLocks noChangeAspect="1"/>
            </p:cNvSpPr>
            <p:nvPr/>
          </p:nvSpPr>
          <p:spPr bwMode="auto">
            <a:xfrm>
              <a:off x="3026664" y="4398264"/>
              <a:ext cx="173736" cy="17373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85" name="Oval 15"/>
            <p:cNvSpPr>
              <a:spLocks noChangeAspect="1"/>
            </p:cNvSpPr>
            <p:nvPr/>
          </p:nvSpPr>
          <p:spPr bwMode="auto">
            <a:xfrm>
              <a:off x="3331464" y="5791200"/>
              <a:ext cx="173736" cy="17373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86" name="Oval 16"/>
            <p:cNvSpPr>
              <a:spLocks noChangeAspect="1"/>
            </p:cNvSpPr>
            <p:nvPr/>
          </p:nvSpPr>
          <p:spPr bwMode="auto">
            <a:xfrm>
              <a:off x="2798064" y="5257800"/>
              <a:ext cx="173736" cy="17373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87" name="Oval 17"/>
            <p:cNvSpPr>
              <a:spLocks noChangeAspect="1"/>
            </p:cNvSpPr>
            <p:nvPr/>
          </p:nvSpPr>
          <p:spPr bwMode="auto">
            <a:xfrm>
              <a:off x="2743200" y="6248400"/>
              <a:ext cx="173736" cy="17373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88" name="Oval 18"/>
            <p:cNvSpPr>
              <a:spLocks noChangeAspect="1"/>
            </p:cNvSpPr>
            <p:nvPr/>
          </p:nvSpPr>
          <p:spPr bwMode="auto">
            <a:xfrm>
              <a:off x="3102864" y="5998464"/>
              <a:ext cx="173736" cy="17373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3048000" y="5618164"/>
            <a:ext cx="457200" cy="554037"/>
            <a:chOff x="381000" y="4191000"/>
            <a:chExt cx="457200" cy="554736"/>
          </a:xfrm>
        </p:grpSpPr>
        <p:sp>
          <p:nvSpPr>
            <p:cNvPr id="40973" name="Oval 20"/>
            <p:cNvSpPr>
              <a:spLocks noChangeAspect="1"/>
            </p:cNvSpPr>
            <p:nvPr/>
          </p:nvSpPr>
          <p:spPr bwMode="auto">
            <a:xfrm>
              <a:off x="664464" y="4398264"/>
              <a:ext cx="173736" cy="17373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74" name="Oval 21"/>
            <p:cNvSpPr>
              <a:spLocks noChangeAspect="1"/>
            </p:cNvSpPr>
            <p:nvPr/>
          </p:nvSpPr>
          <p:spPr bwMode="auto">
            <a:xfrm>
              <a:off x="435864" y="4343400"/>
              <a:ext cx="173736" cy="17373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75" name="Oval 22"/>
            <p:cNvSpPr>
              <a:spLocks noChangeAspect="1"/>
            </p:cNvSpPr>
            <p:nvPr/>
          </p:nvSpPr>
          <p:spPr bwMode="auto">
            <a:xfrm>
              <a:off x="457200" y="4474464"/>
              <a:ext cx="173736" cy="17373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76" name="Oval 23"/>
            <p:cNvSpPr>
              <a:spLocks noChangeAspect="1"/>
            </p:cNvSpPr>
            <p:nvPr/>
          </p:nvSpPr>
          <p:spPr bwMode="auto">
            <a:xfrm>
              <a:off x="609600" y="4474464"/>
              <a:ext cx="173736" cy="17373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77" name="Oval 24"/>
            <p:cNvSpPr>
              <a:spLocks noChangeAspect="1"/>
            </p:cNvSpPr>
            <p:nvPr/>
          </p:nvSpPr>
          <p:spPr bwMode="auto">
            <a:xfrm>
              <a:off x="512064" y="4245864"/>
              <a:ext cx="173736" cy="17373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78" name="Oval 26"/>
            <p:cNvSpPr>
              <a:spLocks noChangeAspect="1"/>
            </p:cNvSpPr>
            <p:nvPr/>
          </p:nvSpPr>
          <p:spPr bwMode="auto">
            <a:xfrm>
              <a:off x="588264" y="4267200"/>
              <a:ext cx="173736" cy="17373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79" name="Oval 27"/>
            <p:cNvSpPr>
              <a:spLocks noChangeAspect="1"/>
            </p:cNvSpPr>
            <p:nvPr/>
          </p:nvSpPr>
          <p:spPr bwMode="auto">
            <a:xfrm>
              <a:off x="435864" y="4572000"/>
              <a:ext cx="173736" cy="17373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80" name="Oval 28"/>
            <p:cNvSpPr>
              <a:spLocks noChangeAspect="1"/>
            </p:cNvSpPr>
            <p:nvPr/>
          </p:nvSpPr>
          <p:spPr bwMode="auto">
            <a:xfrm>
              <a:off x="381000" y="4191000"/>
              <a:ext cx="173736" cy="17373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9" name="Rectangle 9"/>
          <p:cNvSpPr>
            <a:spLocks noChangeArrowheads="1"/>
          </p:cNvSpPr>
          <p:nvPr/>
        </p:nvSpPr>
        <p:spPr bwMode="auto">
          <a:xfrm>
            <a:off x="1" y="0"/>
            <a:ext cx="232847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0" tIns="45711" rIns="91420" bIns="45711">
            <a:prstTxWarp prst="textNoShape">
              <a:avLst/>
            </a:prstTxWarp>
          </a:bodyPr>
          <a:lstStyle/>
          <a:p>
            <a:pPr marL="342829" indent="-342829">
              <a:spcBef>
                <a:spcPct val="20000"/>
              </a:spcBef>
            </a:pPr>
            <a:r>
              <a:rPr lang="en-US" sz="1200" dirty="0" smtClean="0">
                <a:latin typeface="Optima"/>
              </a:rPr>
              <a:t>Aperture Synthesis</a:t>
            </a:r>
            <a:endParaRPr lang="en-US" sz="1200" dirty="0">
              <a:latin typeface="Optima"/>
            </a:endParaRPr>
          </a:p>
        </p:txBody>
      </p:sp>
      <p:sp>
        <p:nvSpPr>
          <p:cNvPr id="31" name="Rectangle 3"/>
          <p:cNvSpPr txBox="1">
            <a:spLocks noChangeArrowheads="1"/>
          </p:cNvSpPr>
          <p:nvPr/>
        </p:nvSpPr>
        <p:spPr>
          <a:xfrm>
            <a:off x="479340" y="12307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latin typeface="Optima"/>
                <a:ea typeface="+mj-ea"/>
                <a:cs typeface="+mj-cs"/>
              </a:rPr>
              <a:t>Aperture Synthesis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tima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7_antennas_AO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10" y="800388"/>
            <a:ext cx="9151909" cy="5178376"/>
          </a:xfrm>
          <a:prstGeom prst="rect">
            <a:avLst/>
          </a:prstGeom>
        </p:spPr>
      </p:pic>
      <p:sp>
        <p:nvSpPr>
          <p:cNvPr id="28678" name="Rectangle 5"/>
          <p:cNvSpPr>
            <a:spLocks noGrp="1" noChangeArrowheads="1"/>
          </p:cNvSpPr>
          <p:nvPr>
            <p:ph type="title"/>
          </p:nvPr>
        </p:nvSpPr>
        <p:spPr>
          <a:xfrm>
            <a:off x="4239580" y="1161790"/>
            <a:ext cx="4804151" cy="1143000"/>
          </a:xfrm>
          <a:noFill/>
        </p:spPr>
        <p:txBody>
          <a:bodyPr lIns="91430" tIns="45715" rIns="91430" bIns="45715" anchor="ctr">
            <a:normAutofit fontScale="90000"/>
          </a:bodyPr>
          <a:lstStyle/>
          <a:p>
            <a:pPr eaLnBrk="1" hangingPunct="1"/>
            <a:r>
              <a:rPr lang="en-US" sz="3600" dirty="0" smtClean="0">
                <a:solidFill>
                  <a:schemeClr val="bg1"/>
                </a:solidFill>
                <a:latin typeface="Optima"/>
              </a:rPr>
              <a:t>Next: </a:t>
            </a:r>
            <a:r>
              <a:rPr lang="en-US" sz="3600" dirty="0" err="1" smtClean="0">
                <a:solidFill>
                  <a:schemeClr val="bg1"/>
                </a:solidFill>
                <a:latin typeface="Optima"/>
              </a:rPr>
              <a:t>Interferometric</a:t>
            </a:r>
            <a:r>
              <a:rPr lang="en-US" sz="3600" dirty="0" smtClean="0">
                <a:solidFill>
                  <a:schemeClr val="bg1"/>
                </a:solidFill>
                <a:latin typeface="Optima"/>
              </a:rPr>
              <a:t> Imaging</a:t>
            </a:r>
            <a:endParaRPr lang="en-US" sz="3600" dirty="0">
              <a:solidFill>
                <a:schemeClr val="bg1"/>
              </a:solidFill>
              <a:latin typeface="Opti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50512"/>
            <a:ext cx="8229600" cy="4525963"/>
          </a:xfrm>
        </p:spPr>
        <p:txBody>
          <a:bodyPr/>
          <a:lstStyle/>
          <a:p>
            <a:pPr eaLnBrk="1" hangingPunct="1"/>
            <a:r>
              <a:rPr lang="en-US" sz="2000" dirty="0">
                <a:latin typeface="Optima"/>
                <a:cs typeface="Optima"/>
              </a:rPr>
              <a:t>Signals at each point in the aperture are brought together in phase at the antenna output (the focus)</a:t>
            </a:r>
          </a:p>
          <a:p>
            <a:pPr eaLnBrk="1" hangingPunct="1"/>
            <a:r>
              <a:rPr lang="en-US" sz="2000" dirty="0">
                <a:latin typeface="Optima"/>
                <a:cs typeface="Optima"/>
              </a:rPr>
              <a:t>Imagine the aperture to be subdivided into </a:t>
            </a:r>
            <a:r>
              <a:rPr lang="en-US" sz="2000" i="1" dirty="0">
                <a:latin typeface="Optima"/>
                <a:cs typeface="Optima"/>
              </a:rPr>
              <a:t>N</a:t>
            </a:r>
            <a:r>
              <a:rPr lang="en-US" sz="2000" dirty="0">
                <a:latin typeface="Optima"/>
                <a:cs typeface="Optima"/>
              </a:rPr>
              <a:t> smaller elementary areas; the voltage, </a:t>
            </a:r>
            <a:r>
              <a:rPr lang="en-US" sz="2000" i="1" dirty="0" err="1">
                <a:latin typeface="Optima"/>
                <a:cs typeface="Optima"/>
              </a:rPr>
              <a:t>V</a:t>
            </a:r>
            <a:r>
              <a:rPr lang="en-US" sz="2000" dirty="0" err="1">
                <a:latin typeface="Optima"/>
                <a:cs typeface="Optima"/>
              </a:rPr>
              <a:t>(</a:t>
            </a:r>
            <a:r>
              <a:rPr lang="en-US" sz="2000" i="1" dirty="0" err="1">
                <a:latin typeface="Optima"/>
                <a:cs typeface="Optima"/>
              </a:rPr>
              <a:t>t</a:t>
            </a:r>
            <a:r>
              <a:rPr lang="en-US" sz="2000" dirty="0">
                <a:latin typeface="Optima"/>
                <a:cs typeface="Optima"/>
              </a:rPr>
              <a:t>), at the output is the sum of the contributions </a:t>
            </a:r>
            <a:r>
              <a:rPr lang="en-US" sz="2000" dirty="0" err="1">
                <a:latin typeface="Symbol"/>
                <a:cs typeface="Optima"/>
              </a:rPr>
              <a:t>D</a:t>
            </a:r>
            <a:r>
              <a:rPr lang="en-US" sz="2000" i="1" dirty="0" err="1">
                <a:latin typeface="Optima"/>
                <a:cs typeface="Optima"/>
              </a:rPr>
              <a:t>V</a:t>
            </a:r>
            <a:r>
              <a:rPr lang="en-US" sz="2000" i="1" baseline="-25000" dirty="0" err="1">
                <a:latin typeface="Optima"/>
                <a:cs typeface="Optima"/>
              </a:rPr>
              <a:t>i</a:t>
            </a:r>
            <a:r>
              <a:rPr lang="en-US" sz="2000" dirty="0" err="1">
                <a:latin typeface="Optima"/>
                <a:cs typeface="Optima"/>
              </a:rPr>
              <a:t>(</a:t>
            </a:r>
            <a:r>
              <a:rPr lang="en-US" sz="2000" i="1" dirty="0" err="1">
                <a:latin typeface="Optima"/>
                <a:cs typeface="Optima"/>
              </a:rPr>
              <a:t>t</a:t>
            </a:r>
            <a:r>
              <a:rPr lang="en-US" sz="2000" dirty="0">
                <a:latin typeface="Optima"/>
                <a:cs typeface="Optima"/>
              </a:rPr>
              <a:t>) from the </a:t>
            </a:r>
            <a:r>
              <a:rPr lang="en-US" sz="2000" i="1" dirty="0">
                <a:latin typeface="Optima"/>
                <a:cs typeface="Optima"/>
              </a:rPr>
              <a:t>N</a:t>
            </a:r>
            <a:r>
              <a:rPr lang="en-US" sz="2000" dirty="0">
                <a:latin typeface="Optima"/>
                <a:cs typeface="Optima"/>
              </a:rPr>
              <a:t> individual aperture elements:</a:t>
            </a:r>
          </a:p>
          <a:p>
            <a:pPr eaLnBrk="1" hangingPunct="1"/>
            <a:endParaRPr lang="en-US" sz="2000" dirty="0">
              <a:latin typeface="Gill Sans MT" charset="0"/>
            </a:endParaRPr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/>
        </p:nvGraphicFramePr>
        <p:xfrm>
          <a:off x="3832225" y="3360738"/>
          <a:ext cx="1697038" cy="452437"/>
        </p:xfrm>
        <a:graphic>
          <a:graphicData uri="http://schemas.openxmlformats.org/presentationml/2006/ole">
            <p:oleObj spid="_x0000_s38914" name="Equation" r:id="rId3" imgW="1003300" imgH="266700" progId="Equation.3">
              <p:embed/>
            </p:oleObj>
          </a:graphicData>
        </a:graphic>
      </p:graphicFrame>
      <p:pic>
        <p:nvPicPr>
          <p:cNvPr id="3078" name="Picture 6" descr="Picture1_su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837" y="4086005"/>
            <a:ext cx="583247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1" y="0"/>
            <a:ext cx="232847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0" tIns="45711" rIns="91420" bIns="45711">
            <a:prstTxWarp prst="textNoShape">
              <a:avLst/>
            </a:prstTxWarp>
          </a:bodyPr>
          <a:lstStyle/>
          <a:p>
            <a:pPr marL="342829" indent="-342829">
              <a:spcBef>
                <a:spcPct val="20000"/>
              </a:spcBef>
            </a:pPr>
            <a:r>
              <a:rPr lang="en-US" sz="1200" dirty="0" smtClean="0">
                <a:latin typeface="Optima"/>
              </a:rPr>
              <a:t>Aperture Synthesis</a:t>
            </a:r>
            <a:endParaRPr lang="en-US" sz="1200" dirty="0">
              <a:latin typeface="Optima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79340" y="12307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tima"/>
                <a:ea typeface="+mj-ea"/>
                <a:cs typeface="+mj-cs"/>
              </a:rPr>
              <a:t>Output of a Filled Aperture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6232"/>
            <a:ext cx="8229600" cy="4525963"/>
          </a:xfrm>
        </p:spPr>
        <p:txBody>
          <a:bodyPr/>
          <a:lstStyle/>
          <a:p>
            <a:pPr eaLnBrk="1" hangingPunct="1"/>
            <a:r>
              <a:rPr lang="en-US" sz="2000" dirty="0">
                <a:latin typeface="Optima"/>
                <a:cs typeface="Optima"/>
              </a:rPr>
              <a:t>The radio power measured by a receiver attached to the telescope is proportional to a running time average of the square of the output voltage:</a:t>
            </a:r>
          </a:p>
          <a:p>
            <a:pPr lvl="1" eaLnBrk="1" hangingPunct="1"/>
            <a:endParaRPr lang="en-US" sz="1800" dirty="0">
              <a:latin typeface="Optima"/>
              <a:cs typeface="Optima"/>
            </a:endParaRPr>
          </a:p>
          <a:p>
            <a:pPr lvl="1" eaLnBrk="1" hangingPunct="1"/>
            <a:endParaRPr lang="en-US" sz="1800" dirty="0">
              <a:latin typeface="Optima"/>
              <a:cs typeface="Optima"/>
            </a:endParaRPr>
          </a:p>
          <a:p>
            <a:pPr lvl="1" eaLnBrk="1" hangingPunct="1"/>
            <a:endParaRPr lang="en-US" sz="1800" dirty="0">
              <a:latin typeface="Optima"/>
              <a:cs typeface="Optima"/>
            </a:endParaRPr>
          </a:p>
          <a:p>
            <a:pPr lvl="1" eaLnBrk="1" hangingPunct="1"/>
            <a:endParaRPr lang="en-US" sz="1800" dirty="0">
              <a:latin typeface="Optima"/>
              <a:cs typeface="Optima"/>
            </a:endParaRPr>
          </a:p>
          <a:p>
            <a:pPr eaLnBrk="1" hangingPunct="1"/>
            <a:r>
              <a:rPr lang="en-US" sz="2000" dirty="0">
                <a:latin typeface="Optima"/>
                <a:cs typeface="Optima"/>
              </a:rPr>
              <a:t>Any measurement with the large filled-aperture telescope can be written as a sum, in which each term depends on contributions from only two of the </a:t>
            </a:r>
            <a:r>
              <a:rPr lang="en-US" sz="2000" i="1" dirty="0">
                <a:latin typeface="Optima"/>
                <a:cs typeface="Optima"/>
              </a:rPr>
              <a:t>N</a:t>
            </a:r>
            <a:r>
              <a:rPr lang="en-US" sz="2000" dirty="0">
                <a:latin typeface="Optima"/>
                <a:cs typeface="Optima"/>
              </a:rPr>
              <a:t> aperture elements</a:t>
            </a:r>
          </a:p>
          <a:p>
            <a:pPr eaLnBrk="1" hangingPunct="1"/>
            <a:r>
              <a:rPr lang="en-US" sz="2000" dirty="0">
                <a:latin typeface="Optima"/>
                <a:cs typeface="Optima"/>
              </a:rPr>
              <a:t>Each term </a:t>
            </a:r>
            <a:r>
              <a:rPr lang="en-US" sz="2000" dirty="0" err="1">
                <a:latin typeface="Symbol" charset="2"/>
              </a:rPr>
              <a:t>áD</a:t>
            </a:r>
            <a:r>
              <a:rPr lang="en-US" sz="2000" i="1" dirty="0" err="1">
                <a:latin typeface="Times New Roman" charset="0"/>
              </a:rPr>
              <a:t>V</a:t>
            </a:r>
            <a:r>
              <a:rPr lang="en-US" sz="2000" i="1" baseline="-25000" dirty="0" err="1">
                <a:latin typeface="Times New Roman" charset="0"/>
              </a:rPr>
              <a:t>i</a:t>
            </a:r>
            <a:r>
              <a:rPr lang="en-US" sz="2000" dirty="0" err="1">
                <a:latin typeface="Symbol" charset="2"/>
              </a:rPr>
              <a:t>D</a:t>
            </a:r>
            <a:r>
              <a:rPr lang="en-US" sz="2000" i="1" dirty="0" err="1">
                <a:latin typeface="Times New Roman" charset="0"/>
              </a:rPr>
              <a:t>V</a:t>
            </a:r>
            <a:r>
              <a:rPr lang="en-US" sz="2000" i="1" baseline="-25000" dirty="0" err="1">
                <a:latin typeface="Times New Roman" charset="0"/>
              </a:rPr>
              <a:t>k</a:t>
            </a:r>
            <a:r>
              <a:rPr lang="en-US" sz="2000" dirty="0" err="1">
                <a:latin typeface="Symbol" charset="2"/>
              </a:rPr>
              <a:t>ñ</a:t>
            </a:r>
            <a:r>
              <a:rPr lang="en-US" sz="2000" dirty="0">
                <a:latin typeface="Gill Sans MT" charset="0"/>
              </a:rPr>
              <a:t> </a:t>
            </a:r>
            <a:r>
              <a:rPr lang="en-US" sz="2000" dirty="0">
                <a:latin typeface="Optima"/>
                <a:cs typeface="Optima"/>
              </a:rPr>
              <a:t>can be measured with two small antennas, if we place them at locations </a:t>
            </a:r>
            <a:r>
              <a:rPr lang="en-US" sz="2000" i="1" dirty="0" err="1">
                <a:latin typeface="Optima"/>
                <a:cs typeface="Optima"/>
              </a:rPr>
              <a:t>i</a:t>
            </a:r>
            <a:r>
              <a:rPr lang="en-US" sz="2000" dirty="0">
                <a:latin typeface="Optima"/>
                <a:cs typeface="Optima"/>
              </a:rPr>
              <a:t> and </a:t>
            </a:r>
            <a:r>
              <a:rPr lang="en-US" sz="2000" i="1" dirty="0" err="1">
                <a:latin typeface="Optima"/>
                <a:cs typeface="Optima"/>
              </a:rPr>
              <a:t>k</a:t>
            </a:r>
            <a:r>
              <a:rPr lang="en-US" sz="2000" dirty="0">
                <a:latin typeface="Optima"/>
                <a:cs typeface="Optima"/>
              </a:rPr>
              <a:t> and measure the average product of their output voltages with a correlation (multiplying) receiver</a:t>
            </a:r>
          </a:p>
        </p:txBody>
      </p:sp>
      <p:graphicFrame>
        <p:nvGraphicFramePr>
          <p:cNvPr id="4098" name="Object 5"/>
          <p:cNvGraphicFramePr>
            <a:graphicFrameLocks noChangeAspect="1"/>
          </p:cNvGraphicFramePr>
          <p:nvPr/>
        </p:nvGraphicFramePr>
        <p:xfrm>
          <a:off x="2317750" y="2279650"/>
          <a:ext cx="3860800" cy="620713"/>
        </p:xfrm>
        <a:graphic>
          <a:graphicData uri="http://schemas.openxmlformats.org/presentationml/2006/ole">
            <p:oleObj spid="_x0000_s39938" name="Equation" r:id="rId3" imgW="2286000" imgH="368300" progId="Equation.3">
              <p:embed/>
            </p:oleObj>
          </a:graphicData>
        </a:graphic>
      </p:graphicFrame>
      <p:graphicFrame>
        <p:nvGraphicFramePr>
          <p:cNvPr id="4099" name="Object 7"/>
          <p:cNvGraphicFramePr>
            <a:graphicFrameLocks noChangeAspect="1"/>
          </p:cNvGraphicFramePr>
          <p:nvPr/>
        </p:nvGraphicFramePr>
        <p:xfrm>
          <a:off x="4208463" y="2886075"/>
          <a:ext cx="2976562" cy="603250"/>
        </p:xfrm>
        <a:graphic>
          <a:graphicData uri="http://schemas.openxmlformats.org/presentationml/2006/ole">
            <p:oleObj spid="_x0000_s39939" name="Equation" r:id="rId4" imgW="1752600" imgH="355600" progId="Equation.3">
              <p:embed/>
            </p:oleObj>
          </a:graphicData>
        </a:graphic>
      </p:graphicFrame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1" y="0"/>
            <a:ext cx="232847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0" tIns="45711" rIns="91420" bIns="45711">
            <a:prstTxWarp prst="textNoShape">
              <a:avLst/>
            </a:prstTxWarp>
          </a:bodyPr>
          <a:lstStyle/>
          <a:p>
            <a:pPr marL="342829" indent="-342829">
              <a:spcBef>
                <a:spcPct val="20000"/>
              </a:spcBef>
            </a:pPr>
            <a:r>
              <a:rPr lang="en-US" sz="1200" dirty="0" smtClean="0">
                <a:latin typeface="Optima"/>
              </a:rPr>
              <a:t>Aperture Synthesis</a:t>
            </a:r>
            <a:endParaRPr lang="en-US" sz="1200" dirty="0">
              <a:latin typeface="Optima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79340" y="12307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tima"/>
                <a:ea typeface="+mj-ea"/>
                <a:cs typeface="+mj-cs"/>
              </a:rPr>
              <a:t>Aperture Synthesis: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tima"/>
                <a:ea typeface="+mj-ea"/>
                <a:cs typeface="+mj-cs"/>
              </a:rPr>
              <a:t> Basic Concept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tima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1790"/>
            <a:ext cx="8229600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000" dirty="0">
                <a:latin typeface="Optima"/>
                <a:cs typeface="Optima"/>
              </a:rPr>
              <a:t>If the source emission is unchanging, there is no need to measure all the pairs at one time</a:t>
            </a:r>
          </a:p>
          <a:p>
            <a:pPr eaLnBrk="1" hangingPunct="1"/>
            <a:r>
              <a:rPr lang="en-US" sz="2000" dirty="0">
                <a:latin typeface="Optima"/>
                <a:cs typeface="Optima"/>
              </a:rPr>
              <a:t>One could imagine sequentially combining pairs of signals.  For </a:t>
            </a:r>
            <a:r>
              <a:rPr lang="en-US" sz="2000" i="1" dirty="0">
                <a:latin typeface="Optima"/>
                <a:cs typeface="Optima"/>
              </a:rPr>
              <a:t>N</a:t>
            </a:r>
            <a:r>
              <a:rPr lang="en-US" sz="2000" dirty="0">
                <a:latin typeface="Optima"/>
                <a:cs typeface="Optima"/>
              </a:rPr>
              <a:t> sub-apertures there will be </a:t>
            </a:r>
            <a:r>
              <a:rPr lang="en-US" sz="2000" i="1" dirty="0">
                <a:latin typeface="Optima"/>
                <a:cs typeface="Optima"/>
              </a:rPr>
              <a:t>N</a:t>
            </a:r>
            <a:r>
              <a:rPr lang="en-US" sz="2000" dirty="0">
                <a:latin typeface="Optima"/>
                <a:cs typeface="Optima"/>
              </a:rPr>
              <a:t>(</a:t>
            </a:r>
            <a:r>
              <a:rPr lang="en-US" sz="2000" i="1" dirty="0">
                <a:latin typeface="Optima"/>
                <a:cs typeface="Optima"/>
              </a:rPr>
              <a:t>N</a:t>
            </a:r>
            <a:r>
              <a:rPr lang="en-US" sz="2000" dirty="0">
                <a:latin typeface="Optima"/>
                <a:cs typeface="Optima"/>
              </a:rPr>
              <a:t>-1)/2 pairs to combine</a:t>
            </a:r>
          </a:p>
          <a:p>
            <a:pPr eaLnBrk="1" hangingPunct="1"/>
            <a:r>
              <a:rPr lang="en-US" sz="2000" dirty="0">
                <a:latin typeface="Optima"/>
                <a:cs typeface="Optima"/>
              </a:rPr>
              <a:t>Adding together all the terms effectively “synthesizes” one measurement taken with a large filled-aperture telescope</a:t>
            </a:r>
          </a:p>
          <a:p>
            <a:pPr eaLnBrk="1" hangingPunct="1"/>
            <a:r>
              <a:rPr lang="en-US" sz="2000" dirty="0">
                <a:latin typeface="Optima"/>
                <a:cs typeface="Optima"/>
              </a:rPr>
              <a:t>Can synthesize apertures much larger than can be constructed as a filled aperture, giving very good spatial resolution</a:t>
            </a: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1" y="0"/>
            <a:ext cx="232847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0" tIns="45711" rIns="91420" bIns="45711">
            <a:prstTxWarp prst="textNoShape">
              <a:avLst/>
            </a:prstTxWarp>
          </a:bodyPr>
          <a:lstStyle/>
          <a:p>
            <a:pPr marL="342829" indent="-342829">
              <a:spcBef>
                <a:spcPct val="20000"/>
              </a:spcBef>
            </a:pPr>
            <a:r>
              <a:rPr lang="en-US" sz="1200" dirty="0" smtClean="0">
                <a:latin typeface="Optima"/>
              </a:rPr>
              <a:t>Aperture Synthesis</a:t>
            </a:r>
            <a:endParaRPr lang="en-US" sz="1200" dirty="0">
              <a:latin typeface="Optima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79340" y="12307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tima"/>
                <a:ea typeface="+mj-ea"/>
                <a:cs typeface="+mj-cs"/>
              </a:rPr>
              <a:t>Aperture Synthesis: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tima"/>
                <a:ea typeface="+mj-ea"/>
                <a:cs typeface="+mj-cs"/>
              </a:rPr>
              <a:t> Basic Concept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tima"/>
              <a:ea typeface="+mj-ea"/>
              <a:cs typeface="+mj-cs"/>
            </a:endParaRPr>
          </a:p>
        </p:txBody>
      </p:sp>
      <p:pic>
        <p:nvPicPr>
          <p:cNvPr id="8" name="Picture 6" descr="Picture1_su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837" y="4086005"/>
            <a:ext cx="583247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375209" y="1217308"/>
            <a:ext cx="8457083" cy="476159"/>
          </a:xfrm>
        </p:spPr>
        <p:txBody>
          <a:bodyPr/>
          <a:lstStyle/>
          <a:p>
            <a:pPr eaLnBrk="1" hangingPunct="1">
              <a:buNone/>
            </a:pPr>
            <a:r>
              <a:rPr lang="en-US" sz="2000" dirty="0">
                <a:latin typeface="Optima"/>
                <a:cs typeface="Optima"/>
              </a:rPr>
              <a:t>What is the</a:t>
            </a:r>
            <a:r>
              <a:rPr lang="en-US" sz="2000" dirty="0" smtClean="0">
                <a:latin typeface="Optima"/>
                <a:cs typeface="Optima"/>
              </a:rPr>
              <a:t> interferometer response as </a:t>
            </a:r>
            <a:r>
              <a:rPr lang="en-US" sz="2000" dirty="0">
                <a:latin typeface="Optima"/>
                <a:cs typeface="Optima"/>
              </a:rPr>
              <a:t>a function of</a:t>
            </a:r>
            <a:r>
              <a:rPr lang="en-US" sz="2000" dirty="0" smtClean="0">
                <a:latin typeface="Optima"/>
                <a:cs typeface="Optima"/>
              </a:rPr>
              <a:t> sky position, </a:t>
            </a:r>
            <a:r>
              <a:rPr lang="en-US" sz="2000" i="1" dirty="0" err="1">
                <a:latin typeface="Optima"/>
                <a:cs typeface="Optima"/>
              </a:rPr>
              <a:t>l</a:t>
            </a:r>
            <a:r>
              <a:rPr lang="en-US" sz="2000" i="1" dirty="0">
                <a:latin typeface="Optima"/>
                <a:cs typeface="Optima"/>
              </a:rPr>
              <a:t> </a:t>
            </a:r>
            <a:r>
              <a:rPr lang="en-US" sz="2000" dirty="0">
                <a:latin typeface="Optima"/>
                <a:cs typeface="Optima"/>
              </a:rPr>
              <a:t>= </a:t>
            </a:r>
            <a:r>
              <a:rPr lang="en-US" sz="2000" dirty="0" err="1">
                <a:latin typeface="Optima"/>
                <a:cs typeface="Optima"/>
              </a:rPr>
              <a:t>sin</a:t>
            </a:r>
            <a:r>
              <a:rPr lang="en-US" sz="2000" i="1" dirty="0" err="1">
                <a:latin typeface="Symbol" charset="2"/>
              </a:rPr>
              <a:t>a</a:t>
            </a:r>
            <a:r>
              <a:rPr lang="en-US" sz="2000" i="1" dirty="0">
                <a:latin typeface="Symbol" charset="2"/>
              </a:rPr>
              <a:t> </a:t>
            </a:r>
            <a:r>
              <a:rPr lang="en-US" sz="2000" dirty="0">
                <a:latin typeface="Gill Sans MT" charset="0"/>
              </a:rPr>
              <a:t>?</a:t>
            </a:r>
            <a:endParaRPr lang="en-US" sz="2000" i="1" dirty="0">
              <a:latin typeface="Times New Roman" charset="0"/>
            </a:endParaRPr>
          </a:p>
        </p:txBody>
      </p:sp>
      <p:sp>
        <p:nvSpPr>
          <p:cNvPr id="29701" name="Rectangle 76"/>
          <p:cNvSpPr>
            <a:spLocks noChangeArrowheads="1"/>
          </p:cNvSpPr>
          <p:nvPr/>
        </p:nvSpPr>
        <p:spPr bwMode="auto">
          <a:xfrm>
            <a:off x="345218" y="1867157"/>
            <a:ext cx="3657600" cy="411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0" tIns="45711" rIns="91420" bIns="45711">
            <a:prstTxWarp prst="textNoShape">
              <a:avLst/>
            </a:prstTxWarp>
          </a:bodyPr>
          <a:lstStyle/>
          <a:p>
            <a:pPr marL="342829" indent="-342829"/>
            <a:r>
              <a:rPr lang="en-US" sz="2000" dirty="0">
                <a:latin typeface="Optima"/>
                <a:cs typeface="Optima"/>
              </a:rPr>
              <a:t>In direction </a:t>
            </a:r>
            <a:r>
              <a:rPr lang="en-US" sz="2000" b="1" i="1" dirty="0">
                <a:latin typeface="Optima"/>
                <a:cs typeface="Optima"/>
              </a:rPr>
              <a:t>s</a:t>
            </a:r>
            <a:r>
              <a:rPr lang="en-US" sz="2000" baseline="-25000" dirty="0">
                <a:latin typeface="Optima"/>
                <a:cs typeface="Optima"/>
              </a:rPr>
              <a:t>0</a:t>
            </a:r>
            <a:r>
              <a:rPr lang="en-US" sz="2000" dirty="0">
                <a:latin typeface="Optima"/>
                <a:cs typeface="Optima"/>
              </a:rPr>
              <a:t> (</a:t>
            </a:r>
            <a:r>
              <a:rPr lang="en-US" sz="2000" i="1" dirty="0">
                <a:latin typeface="Symbol" charset="2"/>
              </a:rPr>
              <a:t>a</a:t>
            </a:r>
            <a:r>
              <a:rPr lang="en-US" sz="2000" dirty="0">
                <a:latin typeface="Symbol" charset="2"/>
              </a:rPr>
              <a:t> </a:t>
            </a:r>
            <a:r>
              <a:rPr lang="en-US" sz="2000" dirty="0">
                <a:latin typeface="Optima"/>
                <a:cs typeface="Optima"/>
              </a:rPr>
              <a:t>= 0) the </a:t>
            </a:r>
            <a:r>
              <a:rPr lang="en-US" sz="2000" dirty="0" err="1">
                <a:latin typeface="Optima"/>
                <a:cs typeface="Optima"/>
              </a:rPr>
              <a:t>wavefront</a:t>
            </a:r>
            <a:r>
              <a:rPr lang="en-US" sz="2000" dirty="0">
                <a:latin typeface="Optima"/>
                <a:cs typeface="Optima"/>
              </a:rPr>
              <a:t> arriving at telescope</a:t>
            </a:r>
            <a:r>
              <a:rPr lang="en-US" sz="2000" dirty="0" smtClean="0">
                <a:latin typeface="Optima"/>
                <a:cs typeface="Optima"/>
              </a:rPr>
              <a:t> #</a:t>
            </a:r>
            <a:r>
              <a:rPr lang="en-US" sz="2000" dirty="0" smtClean="0">
                <a:latin typeface="Optima"/>
                <a:ea typeface="Times New Roman" charset="0"/>
                <a:cs typeface="Optima"/>
              </a:rPr>
              <a:t>1</a:t>
            </a:r>
            <a:r>
              <a:rPr lang="en-US" sz="2000" dirty="0" smtClean="0">
                <a:latin typeface="Optima"/>
                <a:cs typeface="Optima"/>
              </a:rPr>
              <a:t> </a:t>
            </a:r>
            <a:r>
              <a:rPr lang="en-US" sz="2000" dirty="0">
                <a:latin typeface="Optima"/>
                <a:cs typeface="Optima"/>
              </a:rPr>
              <a:t>has an extra path </a:t>
            </a:r>
            <a:r>
              <a:rPr lang="en-US" sz="2000" b="1" i="1" dirty="0" err="1" smtClean="0">
                <a:latin typeface="Optima"/>
                <a:cs typeface="Optima"/>
              </a:rPr>
              <a:t>b</a:t>
            </a:r>
            <a:r>
              <a:rPr lang="en-US" sz="2000" b="1" i="1" dirty="0" smtClean="0">
                <a:latin typeface="Optima"/>
                <a:cs typeface="Optima"/>
              </a:rPr>
              <a:t> </a:t>
            </a:r>
            <a:r>
              <a:rPr lang="en-US" sz="2000" dirty="0" smtClean="0">
                <a:latin typeface="Optima"/>
                <a:cs typeface="Optima"/>
              </a:rPr>
              <a:t>× </a:t>
            </a:r>
            <a:r>
              <a:rPr lang="en-US" sz="2000" b="1" i="1" dirty="0" smtClean="0">
                <a:latin typeface="Optima"/>
                <a:cs typeface="Optima"/>
              </a:rPr>
              <a:t>s</a:t>
            </a:r>
            <a:r>
              <a:rPr lang="en-US" sz="2000" baseline="-25000" dirty="0" smtClean="0">
                <a:latin typeface="Optima"/>
                <a:cs typeface="Optima"/>
              </a:rPr>
              <a:t>0</a:t>
            </a:r>
            <a:r>
              <a:rPr lang="en-US" sz="2000" i="1" dirty="0" smtClean="0">
                <a:latin typeface="Optima"/>
                <a:cs typeface="Optima"/>
              </a:rPr>
              <a:t> </a:t>
            </a:r>
            <a:r>
              <a:rPr lang="en-US" sz="2000" dirty="0">
                <a:latin typeface="Optima"/>
                <a:cs typeface="Optima"/>
              </a:rPr>
              <a:t>=</a:t>
            </a:r>
            <a:r>
              <a:rPr lang="en-US" sz="2000" i="1" dirty="0">
                <a:latin typeface="Optima"/>
                <a:cs typeface="Optima"/>
              </a:rPr>
              <a:t> </a:t>
            </a:r>
            <a:r>
              <a:rPr lang="en-US" sz="2000" i="1" dirty="0" err="1" smtClean="0">
                <a:latin typeface="Optima"/>
                <a:ea typeface="Times New Roman" charset="0"/>
                <a:cs typeface="Optima"/>
              </a:rPr>
              <a:t>b</a:t>
            </a:r>
            <a:r>
              <a:rPr lang="en-US" sz="2000" i="1" dirty="0" smtClean="0">
                <a:latin typeface="Optima"/>
                <a:ea typeface="Times New Roman" charset="0"/>
                <a:cs typeface="Optima"/>
              </a:rPr>
              <a:t> </a:t>
            </a:r>
            <a:r>
              <a:rPr lang="en-US" sz="2000" dirty="0" err="1" smtClean="0">
                <a:latin typeface="Optima"/>
                <a:ea typeface="Times New Roman" charset="0"/>
                <a:cs typeface="Optima"/>
              </a:rPr>
              <a:t>sin</a:t>
            </a:r>
            <a:r>
              <a:rPr lang="en-US" sz="2000" i="1" dirty="0" err="1" smtClean="0">
                <a:latin typeface="Symbol" charset="2"/>
              </a:rPr>
              <a:t>q</a:t>
            </a:r>
            <a:r>
              <a:rPr lang="en-US" sz="2000" dirty="0" smtClean="0">
                <a:latin typeface="Gill Sans MT" charset="0"/>
              </a:rPr>
              <a:t>  </a:t>
            </a:r>
            <a:r>
              <a:rPr lang="en-US" sz="2000" dirty="0">
                <a:latin typeface="Optima"/>
                <a:cs typeface="Optima"/>
              </a:rPr>
              <a:t>to travel</a:t>
            </a:r>
            <a:r>
              <a:rPr lang="en-US" sz="2000" dirty="0" smtClean="0">
                <a:latin typeface="Optima"/>
                <a:cs typeface="Optima"/>
              </a:rPr>
              <a:t> relative to #</a:t>
            </a:r>
            <a:r>
              <a:rPr lang="en-US" sz="2000" dirty="0" smtClean="0">
                <a:latin typeface="Optima"/>
                <a:ea typeface="Times New Roman" charset="0"/>
                <a:cs typeface="Optima"/>
              </a:rPr>
              <a:t>2</a:t>
            </a:r>
          </a:p>
          <a:p>
            <a:pPr marL="342829" indent="-342829"/>
            <a:endParaRPr lang="en-US" sz="2000" dirty="0" smtClean="0">
              <a:latin typeface="Optima"/>
              <a:ea typeface="Times New Roman" charset="0"/>
              <a:cs typeface="Optima"/>
            </a:endParaRPr>
          </a:p>
          <a:p>
            <a:pPr marL="342829" indent="-342829"/>
            <a:r>
              <a:rPr lang="en-US" sz="2000" dirty="0">
                <a:latin typeface="Optima"/>
                <a:cs typeface="Optima"/>
              </a:rPr>
              <a:t>The time taken to traverse this</a:t>
            </a:r>
            <a:r>
              <a:rPr lang="en-US" sz="2000" dirty="0" smtClean="0">
                <a:latin typeface="Optima"/>
                <a:cs typeface="Optima"/>
              </a:rPr>
              <a:t> extra path </a:t>
            </a:r>
            <a:r>
              <a:rPr lang="en-US" sz="2000" dirty="0">
                <a:latin typeface="Optima"/>
                <a:cs typeface="Optima"/>
              </a:rPr>
              <a:t>is the </a:t>
            </a:r>
            <a:r>
              <a:rPr lang="en-US" sz="2000" i="1" dirty="0">
                <a:latin typeface="Optima"/>
                <a:cs typeface="Optima"/>
              </a:rPr>
              <a:t>geometric delay</a:t>
            </a:r>
            <a:r>
              <a:rPr lang="en-US" sz="2000" dirty="0">
                <a:latin typeface="Optima"/>
                <a:cs typeface="Optima"/>
              </a:rPr>
              <a:t>, </a:t>
            </a:r>
            <a:r>
              <a:rPr lang="en-US" sz="2000" i="1" dirty="0" err="1">
                <a:latin typeface="Symbol" charset="2"/>
              </a:rPr>
              <a:t>t</a:t>
            </a:r>
            <a:r>
              <a:rPr lang="en-US" sz="2000" i="1" baseline="-25000" dirty="0" err="1">
                <a:latin typeface="Optima"/>
                <a:cs typeface="Optima"/>
              </a:rPr>
              <a:t>g</a:t>
            </a:r>
            <a:r>
              <a:rPr lang="en-US" sz="2000" dirty="0">
                <a:latin typeface="Optima"/>
                <a:cs typeface="Optima"/>
              </a:rPr>
              <a:t> = </a:t>
            </a:r>
            <a:r>
              <a:rPr lang="en-US" sz="2000" b="1" i="1" dirty="0" err="1" smtClean="0">
                <a:latin typeface="Optima"/>
                <a:cs typeface="Optima"/>
              </a:rPr>
              <a:t>b</a:t>
            </a:r>
            <a:r>
              <a:rPr lang="en-US" sz="2000" b="1" i="1" dirty="0" smtClean="0">
                <a:latin typeface="Optima"/>
                <a:cs typeface="Optima"/>
              </a:rPr>
              <a:t> </a:t>
            </a:r>
            <a:r>
              <a:rPr lang="en-US" sz="2000" dirty="0" smtClean="0">
                <a:latin typeface="Optima"/>
                <a:cs typeface="Optima"/>
              </a:rPr>
              <a:t>× </a:t>
            </a:r>
            <a:r>
              <a:rPr lang="en-US" sz="2000" b="1" i="1" dirty="0" smtClean="0">
                <a:latin typeface="Optima"/>
                <a:cs typeface="Optima"/>
              </a:rPr>
              <a:t>s</a:t>
            </a:r>
            <a:r>
              <a:rPr lang="en-US" sz="2000" baseline="-25000" dirty="0" smtClean="0">
                <a:latin typeface="Optima"/>
                <a:cs typeface="Optima"/>
              </a:rPr>
              <a:t>0</a:t>
            </a:r>
            <a:r>
              <a:rPr lang="en-US" sz="2000" dirty="0">
                <a:latin typeface="Optima"/>
                <a:cs typeface="Optima"/>
              </a:rPr>
              <a:t>/</a:t>
            </a:r>
            <a:r>
              <a:rPr lang="en-US" sz="2000" i="1" dirty="0" smtClean="0">
                <a:latin typeface="Optima"/>
                <a:cs typeface="Optima"/>
              </a:rPr>
              <a:t>c</a:t>
            </a:r>
          </a:p>
          <a:p>
            <a:pPr marL="342829" indent="-342829"/>
            <a:endParaRPr lang="en-US" sz="2000" i="1" dirty="0" smtClean="0">
              <a:latin typeface="Optima"/>
              <a:cs typeface="Optima"/>
            </a:endParaRPr>
          </a:p>
          <a:p>
            <a:pPr marL="342829" indent="-342829"/>
            <a:r>
              <a:rPr lang="en-US" sz="2000" dirty="0" smtClean="0">
                <a:latin typeface="Optima"/>
                <a:cs typeface="Optima"/>
              </a:rPr>
              <a:t>This delay is compensated for by </a:t>
            </a:r>
            <a:r>
              <a:rPr lang="en-US" sz="2000" dirty="0">
                <a:latin typeface="Optima"/>
                <a:cs typeface="Optima"/>
              </a:rPr>
              <a:t>inserting</a:t>
            </a:r>
            <a:r>
              <a:rPr lang="en-US" sz="2000" dirty="0" smtClean="0">
                <a:latin typeface="Optima"/>
                <a:cs typeface="Optima"/>
              </a:rPr>
              <a:t> a signal </a:t>
            </a:r>
            <a:r>
              <a:rPr lang="en-US" sz="2000" dirty="0">
                <a:latin typeface="Optima"/>
                <a:cs typeface="Optima"/>
              </a:rPr>
              <a:t>path</a:t>
            </a:r>
            <a:r>
              <a:rPr lang="en-US" sz="2000" dirty="0" smtClean="0">
                <a:latin typeface="Optima"/>
                <a:cs typeface="Optima"/>
              </a:rPr>
              <a:t> delay for #</a:t>
            </a:r>
            <a:r>
              <a:rPr lang="en-US" sz="2000" dirty="0" smtClean="0">
                <a:latin typeface="Optima"/>
                <a:ea typeface="Times New Roman" charset="0"/>
                <a:cs typeface="Optima"/>
              </a:rPr>
              <a:t>2</a:t>
            </a:r>
            <a:r>
              <a:rPr lang="en-US" sz="2000" dirty="0" smtClean="0">
                <a:latin typeface="Optima"/>
                <a:cs typeface="Optima"/>
              </a:rPr>
              <a:t> </a:t>
            </a:r>
            <a:r>
              <a:rPr lang="en-US" sz="2000" dirty="0">
                <a:latin typeface="Optima"/>
                <a:cs typeface="Optima"/>
              </a:rPr>
              <a:t>equivalent to </a:t>
            </a:r>
            <a:r>
              <a:rPr lang="en-US" sz="2000" i="1" dirty="0" err="1">
                <a:latin typeface="Symbol" charset="2"/>
              </a:rPr>
              <a:t>t</a:t>
            </a:r>
            <a:r>
              <a:rPr lang="en-US" sz="2000" i="1" baseline="-25000" dirty="0" err="1">
                <a:latin typeface="Optima"/>
                <a:cs typeface="Optima"/>
              </a:rPr>
              <a:t>g</a:t>
            </a:r>
            <a:endParaRPr lang="en-US" sz="2000" i="1" baseline="-25000" dirty="0">
              <a:latin typeface="Optima"/>
              <a:cs typeface="Optima"/>
            </a:endParaRPr>
          </a:p>
        </p:txBody>
      </p:sp>
      <p:pic>
        <p:nvPicPr>
          <p:cNvPr id="29702" name="Picture 56" descr="diag1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46237" y="2157929"/>
            <a:ext cx="4775200" cy="333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1" y="0"/>
            <a:ext cx="232847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0" tIns="45711" rIns="91420" bIns="45711">
            <a:prstTxWarp prst="textNoShape">
              <a:avLst/>
            </a:prstTxWarp>
          </a:bodyPr>
          <a:lstStyle/>
          <a:p>
            <a:pPr marL="342829" indent="-342829">
              <a:spcBef>
                <a:spcPct val="20000"/>
              </a:spcBef>
            </a:pPr>
            <a:r>
              <a:rPr lang="en-US" sz="1200" dirty="0" smtClean="0">
                <a:latin typeface="Optima"/>
              </a:rPr>
              <a:t>Aperture Synthesis</a:t>
            </a:r>
            <a:endParaRPr lang="en-US" sz="1200" dirty="0">
              <a:latin typeface="Optima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79340" y="12307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tima"/>
                <a:ea typeface="+mj-ea"/>
                <a:cs typeface="+mj-cs"/>
              </a:rPr>
              <a:t>A Simple 2-</a:t>
            </a:r>
            <a:r>
              <a:rPr lang="en-US" sz="3600" dirty="0" smtClean="0">
                <a:latin typeface="Optima"/>
                <a:ea typeface="+mj-ea"/>
                <a:cs typeface="+mj-cs"/>
              </a:rPr>
              <a:t>E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tima"/>
                <a:ea typeface="+mj-ea"/>
                <a:cs typeface="+mj-cs"/>
              </a:rPr>
              <a:t>lement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tima"/>
                <a:ea typeface="+mj-ea"/>
                <a:cs typeface="+mj-cs"/>
              </a:rPr>
              <a:t> Interferometer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339727" y="1217615"/>
            <a:ext cx="8369213" cy="4113212"/>
          </a:xfrm>
        </p:spPr>
        <p:txBody>
          <a:bodyPr/>
          <a:lstStyle/>
          <a:p>
            <a:pPr eaLnBrk="1" hangingPunct="1">
              <a:buNone/>
            </a:pPr>
            <a:r>
              <a:rPr lang="en-US" sz="2000" dirty="0">
                <a:latin typeface="Optima"/>
                <a:cs typeface="Optima"/>
              </a:rPr>
              <a:t>At angle </a:t>
            </a:r>
            <a:r>
              <a:rPr lang="en-US" sz="2000" i="1" dirty="0" smtClean="0">
                <a:latin typeface="Symbol" charset="2"/>
              </a:rPr>
              <a:t>a</a:t>
            </a:r>
            <a:r>
              <a:rPr lang="en-US" sz="2000" baseline="-25000" dirty="0" smtClean="0">
                <a:latin typeface="Optima"/>
                <a:cs typeface="Optima"/>
              </a:rPr>
              <a:t>,</a:t>
            </a:r>
            <a:r>
              <a:rPr lang="en-US" sz="2000" dirty="0" smtClean="0">
                <a:latin typeface="Optima"/>
                <a:cs typeface="Optima"/>
              </a:rPr>
              <a:t> </a:t>
            </a:r>
            <a:r>
              <a:rPr lang="en-US" sz="2000" dirty="0">
                <a:latin typeface="Optima"/>
                <a:cs typeface="Optima"/>
              </a:rPr>
              <a:t>a </a:t>
            </a:r>
            <a:r>
              <a:rPr lang="en-US" sz="2000" dirty="0" err="1">
                <a:latin typeface="Optima"/>
                <a:cs typeface="Optima"/>
              </a:rPr>
              <a:t>wavefront</a:t>
            </a:r>
            <a:r>
              <a:rPr lang="en-US" sz="2000" dirty="0">
                <a:latin typeface="Optima"/>
                <a:cs typeface="Optima"/>
              </a:rPr>
              <a:t> </a:t>
            </a:r>
            <a:r>
              <a:rPr lang="en-US" sz="2000" dirty="0" smtClean="0">
                <a:latin typeface="Optima"/>
                <a:cs typeface="Optima"/>
              </a:rPr>
              <a:t>has an </a:t>
            </a:r>
            <a:r>
              <a:rPr lang="en-US" sz="2000" dirty="0">
                <a:latin typeface="Optima"/>
                <a:cs typeface="Optima"/>
              </a:rPr>
              <a:t>extra path </a:t>
            </a:r>
            <a:r>
              <a:rPr lang="en-US" sz="2000" i="1" dirty="0" err="1">
                <a:latin typeface="Optima"/>
                <a:cs typeface="Optima"/>
              </a:rPr>
              <a:t>x</a:t>
            </a:r>
            <a:r>
              <a:rPr lang="en-US" sz="2000" dirty="0">
                <a:latin typeface="Optima"/>
                <a:cs typeface="Optima"/>
              </a:rPr>
              <a:t> = </a:t>
            </a:r>
            <a:r>
              <a:rPr lang="en-US" sz="2000" i="1" dirty="0" err="1" smtClean="0">
                <a:latin typeface="Optima"/>
                <a:cs typeface="Optima"/>
              </a:rPr>
              <a:t>u</a:t>
            </a:r>
            <a:r>
              <a:rPr lang="en-US" sz="2000" i="1" dirty="0" smtClean="0">
                <a:latin typeface="Optima"/>
                <a:cs typeface="Optima"/>
              </a:rPr>
              <a:t> </a:t>
            </a:r>
            <a:r>
              <a:rPr lang="en-US" sz="2000" dirty="0" err="1" smtClean="0">
                <a:latin typeface="Optima"/>
                <a:cs typeface="Optima"/>
              </a:rPr>
              <a:t>sin</a:t>
            </a:r>
            <a:r>
              <a:rPr lang="en-US" sz="2000" i="1" dirty="0" err="1" smtClean="0">
                <a:latin typeface="Symbol" charset="2"/>
              </a:rPr>
              <a:t>a</a:t>
            </a:r>
            <a:r>
              <a:rPr lang="en-US" sz="2000" i="1" dirty="0" smtClean="0">
                <a:latin typeface="Symbol" charset="2"/>
              </a:rPr>
              <a:t> </a:t>
            </a:r>
            <a:r>
              <a:rPr lang="en-US" sz="2000" dirty="0">
                <a:latin typeface="Optima"/>
                <a:cs typeface="Optima"/>
              </a:rPr>
              <a:t>= </a:t>
            </a:r>
            <a:r>
              <a:rPr lang="en-US" sz="2000" i="1" dirty="0" err="1" smtClean="0">
                <a:latin typeface="Optima"/>
                <a:cs typeface="Optima"/>
              </a:rPr>
              <a:t>ul</a:t>
            </a:r>
            <a:r>
              <a:rPr lang="en-US" sz="2000" dirty="0" smtClean="0">
                <a:latin typeface="Optima"/>
                <a:cs typeface="Optima"/>
              </a:rPr>
              <a:t> </a:t>
            </a:r>
            <a:r>
              <a:rPr lang="en-US" sz="2000" dirty="0">
                <a:latin typeface="Optima"/>
                <a:cs typeface="Optima"/>
              </a:rPr>
              <a:t>to travel</a:t>
            </a:r>
          </a:p>
        </p:txBody>
      </p:sp>
      <p:sp>
        <p:nvSpPr>
          <p:cNvPr id="30725" name="Rectangle 55"/>
          <p:cNvSpPr>
            <a:spLocks noChangeArrowheads="1"/>
          </p:cNvSpPr>
          <p:nvPr/>
        </p:nvSpPr>
        <p:spPr bwMode="auto">
          <a:xfrm>
            <a:off x="355299" y="1865829"/>
            <a:ext cx="3690938" cy="411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0" tIns="45711" rIns="91420" bIns="45711">
            <a:prstTxWarp prst="textNoShape">
              <a:avLst/>
            </a:prstTxWarp>
          </a:bodyPr>
          <a:lstStyle/>
          <a:p>
            <a:pPr marL="342829" indent="-342829"/>
            <a:r>
              <a:rPr lang="en-US" sz="2000" dirty="0">
                <a:latin typeface="Optima"/>
                <a:cs typeface="Optima"/>
              </a:rPr>
              <a:t>Expand to 2D by introducing </a:t>
            </a:r>
            <a:r>
              <a:rPr lang="en-US" sz="2000" i="1" dirty="0" err="1">
                <a:latin typeface="Symbol" charset="2"/>
              </a:rPr>
              <a:t>b</a:t>
            </a:r>
            <a:r>
              <a:rPr lang="en-US" sz="2000" dirty="0"/>
              <a:t> </a:t>
            </a:r>
            <a:r>
              <a:rPr lang="en-US" sz="2000" dirty="0">
                <a:latin typeface="Optima"/>
                <a:cs typeface="Optima"/>
              </a:rPr>
              <a:t>orthogonal to </a:t>
            </a:r>
            <a:r>
              <a:rPr lang="en-US" sz="2000" i="1" dirty="0">
                <a:latin typeface="Symbol" charset="2"/>
              </a:rPr>
              <a:t>a</a:t>
            </a:r>
            <a:r>
              <a:rPr lang="en-US" sz="2000" dirty="0"/>
              <a:t>, </a:t>
            </a:r>
            <a:r>
              <a:rPr lang="en-US" sz="2000" i="1" dirty="0" err="1">
                <a:latin typeface="Optima"/>
                <a:cs typeface="Optima"/>
              </a:rPr>
              <a:t>m</a:t>
            </a:r>
            <a:r>
              <a:rPr lang="en-US" sz="2000" i="1" dirty="0">
                <a:latin typeface="Optima"/>
                <a:cs typeface="Optima"/>
              </a:rPr>
              <a:t> = </a:t>
            </a:r>
            <a:r>
              <a:rPr lang="en-US" sz="2000" dirty="0" err="1">
                <a:latin typeface="Optima"/>
                <a:cs typeface="Optima"/>
              </a:rPr>
              <a:t>sin</a:t>
            </a:r>
            <a:r>
              <a:rPr lang="en-US" sz="2000" i="1" dirty="0" err="1">
                <a:latin typeface="Symbol" charset="2"/>
              </a:rPr>
              <a:t>b</a:t>
            </a:r>
            <a:r>
              <a:rPr lang="en-US" sz="2000" i="1" dirty="0">
                <a:latin typeface="Symbol" charset="2"/>
              </a:rPr>
              <a:t>,</a:t>
            </a:r>
            <a:r>
              <a:rPr lang="en-US" sz="2000" dirty="0"/>
              <a:t> </a:t>
            </a:r>
            <a:r>
              <a:rPr lang="en-US" sz="2000" dirty="0">
                <a:latin typeface="Optima"/>
                <a:cs typeface="Optima"/>
              </a:rPr>
              <a:t>and </a:t>
            </a:r>
            <a:r>
              <a:rPr lang="en-US" sz="2000" i="1" dirty="0" err="1">
                <a:latin typeface="Optima"/>
                <a:cs typeface="Optima"/>
              </a:rPr>
              <a:t>v</a:t>
            </a:r>
            <a:r>
              <a:rPr lang="en-US" sz="2000" dirty="0">
                <a:latin typeface="Optima"/>
                <a:cs typeface="Optima"/>
              </a:rPr>
              <a:t> orthogonal to </a:t>
            </a:r>
            <a:r>
              <a:rPr lang="en-US" sz="2000" i="1" dirty="0" err="1">
                <a:latin typeface="Optima"/>
                <a:cs typeface="Optima"/>
              </a:rPr>
              <a:t>u</a:t>
            </a:r>
            <a:r>
              <a:rPr lang="en-US" sz="2000" dirty="0">
                <a:latin typeface="Optima"/>
                <a:cs typeface="Optima"/>
              </a:rPr>
              <a:t>, so that in this direction the extra path </a:t>
            </a:r>
            <a:r>
              <a:rPr lang="en-US" sz="2000" i="1" dirty="0" err="1">
                <a:latin typeface="Optima"/>
                <a:cs typeface="Optima"/>
              </a:rPr>
              <a:t>y</a:t>
            </a:r>
            <a:r>
              <a:rPr lang="en-US" sz="2000" dirty="0">
                <a:latin typeface="Optima"/>
                <a:cs typeface="Optima"/>
              </a:rPr>
              <a:t> = </a:t>
            </a:r>
            <a:r>
              <a:rPr lang="en-US" sz="2000" i="1" dirty="0" err="1" smtClean="0">
                <a:latin typeface="Optima"/>
                <a:cs typeface="Optima"/>
              </a:rPr>
              <a:t>vm</a:t>
            </a:r>
            <a:endParaRPr lang="en-US" sz="2000" i="1" dirty="0" smtClean="0">
              <a:latin typeface="Optima"/>
              <a:cs typeface="Optima"/>
            </a:endParaRPr>
          </a:p>
          <a:p>
            <a:pPr marL="342829" indent="-342829"/>
            <a:endParaRPr lang="en-US" sz="2000" dirty="0" smtClean="0">
              <a:latin typeface="Optima"/>
              <a:cs typeface="Optima"/>
            </a:endParaRPr>
          </a:p>
          <a:p>
            <a:pPr marL="342829" indent="-342829"/>
            <a:r>
              <a:rPr lang="en-US" sz="2000" dirty="0">
                <a:latin typeface="Optima"/>
                <a:cs typeface="Optima"/>
              </a:rPr>
              <a:t>Write all distances in units of wavelength, </a:t>
            </a:r>
            <a:r>
              <a:rPr lang="en-US" sz="2000" i="1" dirty="0" err="1">
                <a:latin typeface="Optima"/>
                <a:cs typeface="Optima"/>
              </a:rPr>
              <a:t>x</a:t>
            </a:r>
            <a:r>
              <a:rPr lang="en-US" sz="2000" i="1" dirty="0">
                <a:latin typeface="Optima"/>
                <a:cs typeface="Optima"/>
              </a:rPr>
              <a:t> </a:t>
            </a:r>
            <a:r>
              <a:rPr lang="en-US" sz="2000" dirty="0">
                <a:latin typeface="Symbol" charset="2"/>
              </a:rPr>
              <a:t>º </a:t>
            </a:r>
            <a:r>
              <a:rPr lang="en-US" sz="2000" i="1" dirty="0" err="1">
                <a:latin typeface="Optima"/>
                <a:cs typeface="Optima"/>
              </a:rPr>
              <a:t>x</a:t>
            </a:r>
            <a:r>
              <a:rPr lang="en-US" sz="2000" dirty="0" err="1">
                <a:latin typeface="Optima"/>
                <a:cs typeface="Optima"/>
              </a:rPr>
              <a:t>/</a:t>
            </a:r>
            <a:r>
              <a:rPr lang="en-US" sz="2000" i="1" dirty="0" err="1">
                <a:latin typeface="Symbol" charset="2"/>
              </a:rPr>
              <a:t>l</a:t>
            </a:r>
            <a:r>
              <a:rPr lang="en-US" sz="2000" dirty="0">
                <a:latin typeface="Optima"/>
                <a:cs typeface="Optima"/>
              </a:rPr>
              <a:t>,</a:t>
            </a:r>
            <a:r>
              <a:rPr lang="en-US" sz="2000" dirty="0" smtClean="0">
                <a:latin typeface="Optima"/>
                <a:cs typeface="Optima"/>
              </a:rPr>
              <a:t> </a:t>
            </a:r>
            <a:r>
              <a:rPr lang="en-US" sz="2000" i="1" dirty="0" err="1" smtClean="0">
                <a:latin typeface="Optima"/>
                <a:cs typeface="Optima"/>
              </a:rPr>
              <a:t>y</a:t>
            </a:r>
            <a:r>
              <a:rPr lang="en-US" sz="2000" i="1" dirty="0" smtClean="0">
                <a:latin typeface="Times New Roman" charset="0"/>
              </a:rPr>
              <a:t> </a:t>
            </a:r>
            <a:r>
              <a:rPr lang="en-US" sz="2000" dirty="0">
                <a:latin typeface="Symbol" charset="2"/>
              </a:rPr>
              <a:t>º</a:t>
            </a:r>
            <a:r>
              <a:rPr lang="en-US" sz="2000" dirty="0" smtClean="0">
                <a:latin typeface="Symbol" charset="2"/>
              </a:rPr>
              <a:t> </a:t>
            </a:r>
            <a:r>
              <a:rPr lang="en-US" sz="2000" i="1" dirty="0" err="1" smtClean="0">
                <a:latin typeface="Optima"/>
                <a:cs typeface="Optima"/>
              </a:rPr>
              <a:t>y</a:t>
            </a:r>
            <a:r>
              <a:rPr lang="en-US" sz="2000" dirty="0" err="1" smtClean="0">
                <a:latin typeface="Optima"/>
                <a:cs typeface="Optima"/>
              </a:rPr>
              <a:t>/</a:t>
            </a:r>
            <a:r>
              <a:rPr lang="en-US" sz="2000" i="1" dirty="0" err="1">
                <a:latin typeface="Symbol" charset="2"/>
              </a:rPr>
              <a:t>l</a:t>
            </a:r>
            <a:r>
              <a:rPr lang="en-US" sz="2000" dirty="0">
                <a:latin typeface="Optima"/>
                <a:cs typeface="Optima"/>
              </a:rPr>
              <a:t>, etc., so that </a:t>
            </a:r>
            <a:r>
              <a:rPr lang="en-US" sz="2000" i="1" dirty="0" err="1">
                <a:latin typeface="Optima"/>
                <a:cs typeface="Optima"/>
              </a:rPr>
              <a:t>x</a:t>
            </a:r>
            <a:r>
              <a:rPr lang="en-US" sz="2000" dirty="0">
                <a:latin typeface="Optima"/>
                <a:cs typeface="Optima"/>
              </a:rPr>
              <a:t> and </a:t>
            </a:r>
            <a:r>
              <a:rPr lang="en-US" sz="2000" i="1" dirty="0" err="1">
                <a:latin typeface="Optima"/>
                <a:cs typeface="Optima"/>
              </a:rPr>
              <a:t>y</a:t>
            </a:r>
            <a:r>
              <a:rPr lang="en-US" sz="2000" dirty="0">
                <a:latin typeface="Optima"/>
                <a:cs typeface="Optima"/>
              </a:rPr>
              <a:t> are now numbers of </a:t>
            </a:r>
            <a:r>
              <a:rPr lang="en-US" sz="2000" dirty="0" smtClean="0">
                <a:latin typeface="Optima"/>
                <a:cs typeface="Optima"/>
              </a:rPr>
              <a:t>cycles</a:t>
            </a:r>
          </a:p>
          <a:p>
            <a:pPr marL="342829" indent="-342829"/>
            <a:endParaRPr lang="en-US" sz="2000" dirty="0" smtClean="0">
              <a:latin typeface="Optima"/>
              <a:cs typeface="Optima"/>
            </a:endParaRPr>
          </a:p>
          <a:p>
            <a:pPr marL="342829" indent="-342829"/>
            <a:r>
              <a:rPr lang="en-US" sz="2000" dirty="0">
                <a:latin typeface="Optima"/>
                <a:cs typeface="Optima"/>
              </a:rPr>
              <a:t>Extra path is now </a:t>
            </a:r>
            <a:r>
              <a:rPr lang="en-US" sz="2000" i="1" dirty="0" err="1">
                <a:latin typeface="Optima"/>
                <a:cs typeface="Optima"/>
              </a:rPr>
              <a:t>ul</a:t>
            </a:r>
            <a:r>
              <a:rPr lang="en-US" sz="2000" dirty="0">
                <a:latin typeface="Optima"/>
                <a:cs typeface="Optima"/>
              </a:rPr>
              <a:t> + </a:t>
            </a:r>
            <a:r>
              <a:rPr lang="en-US" sz="2000" i="1" dirty="0" err="1">
                <a:latin typeface="Optima"/>
                <a:cs typeface="Optima"/>
              </a:rPr>
              <a:t>vm</a:t>
            </a:r>
            <a:endParaRPr lang="en-US" sz="2000" i="1" dirty="0">
              <a:latin typeface="Optima"/>
              <a:cs typeface="Optima"/>
            </a:endParaRPr>
          </a:p>
          <a:p>
            <a:pPr marL="342829" indent="-342829">
              <a:buFont typeface="Symbol" charset="2"/>
              <a:buChar char="Þ"/>
            </a:pPr>
            <a:r>
              <a:rPr lang="en-US" sz="2000" i="1" dirty="0">
                <a:latin typeface="Optima"/>
                <a:cs typeface="Optima"/>
              </a:rPr>
              <a:t>V</a:t>
            </a:r>
            <a:r>
              <a:rPr lang="en-US" sz="2000" baseline="-25000" dirty="0">
                <a:latin typeface="Optima"/>
                <a:cs typeface="Optima"/>
              </a:rPr>
              <a:t>2 </a:t>
            </a:r>
            <a:r>
              <a:rPr lang="en-US" sz="2000" i="1" baseline="30000" dirty="0">
                <a:latin typeface="Optima"/>
                <a:cs typeface="Optima"/>
              </a:rPr>
              <a:t> </a:t>
            </a:r>
            <a:r>
              <a:rPr lang="en-US" sz="2000" dirty="0">
                <a:latin typeface="Optima"/>
                <a:cs typeface="Optima"/>
              </a:rPr>
              <a:t>= </a:t>
            </a:r>
            <a:r>
              <a:rPr lang="en-US" sz="2000" i="1" dirty="0">
                <a:latin typeface="Optima"/>
                <a:cs typeface="Optima"/>
              </a:rPr>
              <a:t>V</a:t>
            </a:r>
            <a:r>
              <a:rPr lang="en-US" sz="2000" baseline="-25000" dirty="0">
                <a:latin typeface="Optima"/>
                <a:cs typeface="Optima"/>
              </a:rPr>
              <a:t>1 </a:t>
            </a:r>
            <a:r>
              <a:rPr lang="en-US" sz="2000" i="1" dirty="0">
                <a:latin typeface="Optima"/>
                <a:cs typeface="Optima"/>
              </a:rPr>
              <a:t>e</a:t>
            </a:r>
            <a:r>
              <a:rPr lang="en-US" sz="2000" baseline="30000" dirty="0">
                <a:latin typeface="Optima"/>
                <a:cs typeface="Optima"/>
              </a:rPr>
              <a:t>-2</a:t>
            </a:r>
            <a:r>
              <a:rPr lang="en-US" sz="2000" i="1" baseline="30000" dirty="0">
                <a:latin typeface="Symbol" charset="2"/>
              </a:rPr>
              <a:t>p</a:t>
            </a:r>
            <a:r>
              <a:rPr lang="en-US" sz="2000" i="1" baseline="30000" dirty="0">
                <a:latin typeface="Optima"/>
                <a:cs typeface="Optima"/>
              </a:rPr>
              <a:t>i</a:t>
            </a:r>
            <a:r>
              <a:rPr lang="en-US" sz="2000" baseline="30000" dirty="0">
                <a:latin typeface="Optima"/>
                <a:cs typeface="Optima"/>
              </a:rPr>
              <a:t>(</a:t>
            </a:r>
            <a:r>
              <a:rPr lang="en-US" sz="2000" i="1" baseline="30000" dirty="0">
                <a:latin typeface="Optima"/>
                <a:cs typeface="Optima"/>
              </a:rPr>
              <a:t>ul+vm</a:t>
            </a:r>
            <a:r>
              <a:rPr lang="en-US" sz="2000" baseline="30000" dirty="0">
                <a:latin typeface="Optima"/>
                <a:cs typeface="Optima"/>
              </a:rPr>
              <a:t>)</a:t>
            </a:r>
          </a:p>
          <a:p>
            <a:pPr marL="342829" indent="-342829">
              <a:buFont typeface="Symbol" charset="2"/>
              <a:buChar char="Þ"/>
            </a:pPr>
            <a:endParaRPr lang="en-US" sz="2000" i="1" baseline="30000" dirty="0">
              <a:latin typeface="Times New Roman" charset="0"/>
            </a:endParaRPr>
          </a:p>
          <a:p>
            <a:pPr marL="342829" indent="-342829"/>
            <a:endParaRPr lang="en-US" sz="2000" i="1" dirty="0"/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1" y="0"/>
            <a:ext cx="232847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0" tIns="45711" rIns="91420" bIns="45711">
            <a:prstTxWarp prst="textNoShape">
              <a:avLst/>
            </a:prstTxWarp>
          </a:bodyPr>
          <a:lstStyle/>
          <a:p>
            <a:pPr marL="342829" indent="-342829">
              <a:spcBef>
                <a:spcPct val="20000"/>
              </a:spcBef>
            </a:pPr>
            <a:r>
              <a:rPr lang="en-US" sz="1200" dirty="0" smtClean="0">
                <a:latin typeface="Optima"/>
              </a:rPr>
              <a:t>Aperture Synthesis</a:t>
            </a:r>
            <a:endParaRPr lang="en-US" sz="1200" dirty="0">
              <a:latin typeface="Optima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79340" y="12307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tima"/>
                <a:ea typeface="+mj-ea"/>
                <a:cs typeface="+mj-cs"/>
              </a:rPr>
              <a:t>Response of a 2-</a:t>
            </a:r>
            <a:r>
              <a:rPr lang="en-US" sz="3600" dirty="0" smtClean="0">
                <a:latin typeface="Optima"/>
                <a:ea typeface="+mj-ea"/>
                <a:cs typeface="+mj-cs"/>
              </a:rPr>
              <a:t>E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tima"/>
                <a:ea typeface="+mj-ea"/>
                <a:cs typeface="+mj-cs"/>
              </a:rPr>
              <a:t>lement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tima"/>
                <a:ea typeface="+mj-ea"/>
                <a:cs typeface="+mj-cs"/>
              </a:rPr>
              <a:t> Interferometer</a:t>
            </a:r>
          </a:p>
        </p:txBody>
      </p:sp>
      <p:pic>
        <p:nvPicPr>
          <p:cNvPr id="10" name="Picture 56" descr="diag1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46237" y="2157929"/>
            <a:ext cx="4775200" cy="333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000" dirty="0">
                <a:latin typeface="Optima"/>
                <a:cs typeface="Optima"/>
              </a:rPr>
              <a:t>The output from the </a:t>
            </a:r>
            <a:r>
              <a:rPr lang="en-US" sz="2000" dirty="0" err="1">
                <a:latin typeface="Optima"/>
                <a:cs typeface="Optima"/>
              </a:rPr>
              <a:t>correlator</a:t>
            </a:r>
            <a:r>
              <a:rPr lang="en-US" sz="2000" dirty="0">
                <a:latin typeface="Optima"/>
                <a:cs typeface="Optima"/>
              </a:rPr>
              <a:t> (the multiplying and time-averaging device) is:</a:t>
            </a:r>
          </a:p>
          <a:p>
            <a:pPr eaLnBrk="1" hangingPunct="1"/>
            <a:endParaRPr lang="en-US" sz="2000" dirty="0">
              <a:latin typeface="Gill Sans MT" charset="0"/>
            </a:endParaRPr>
          </a:p>
          <a:p>
            <a:pPr eaLnBrk="1" hangingPunct="1"/>
            <a:endParaRPr lang="en-US" sz="2000" dirty="0">
              <a:latin typeface="Gill Sans MT" charset="0"/>
            </a:endParaRPr>
          </a:p>
          <a:p>
            <a:pPr eaLnBrk="1" hangingPunct="1"/>
            <a:r>
              <a:rPr lang="en-US" sz="2000" dirty="0">
                <a:latin typeface="Optima"/>
                <a:cs typeface="Optima"/>
              </a:rPr>
              <a:t>For (</a:t>
            </a:r>
            <a:r>
              <a:rPr lang="en-US" sz="2000" i="1" dirty="0">
                <a:latin typeface="Optima"/>
                <a:cs typeface="Optima"/>
              </a:rPr>
              <a:t>l</a:t>
            </a:r>
            <a:r>
              <a:rPr lang="en-US" sz="2000" baseline="-25000" dirty="0">
                <a:latin typeface="Optima"/>
                <a:cs typeface="Optima"/>
              </a:rPr>
              <a:t>1</a:t>
            </a:r>
            <a:r>
              <a:rPr lang="en-US" sz="2000" dirty="0">
                <a:latin typeface="Symbol" charset="2"/>
                <a:cs typeface="Symbol" charset="2"/>
              </a:rPr>
              <a:t>¹</a:t>
            </a:r>
            <a:r>
              <a:rPr lang="en-US" sz="2000" i="1" dirty="0">
                <a:latin typeface="Optima"/>
                <a:cs typeface="Optima"/>
              </a:rPr>
              <a:t>l</a:t>
            </a:r>
            <a:r>
              <a:rPr lang="en-US" sz="2000" baseline="-25000" dirty="0">
                <a:latin typeface="Optima"/>
                <a:cs typeface="Optima"/>
              </a:rPr>
              <a:t>2</a:t>
            </a:r>
            <a:r>
              <a:rPr lang="en-US" sz="2000" dirty="0">
                <a:latin typeface="Optima"/>
                <a:cs typeface="Optima"/>
              </a:rPr>
              <a:t>, </a:t>
            </a:r>
            <a:r>
              <a:rPr lang="en-US" sz="2000" i="1" dirty="0">
                <a:latin typeface="Optima"/>
                <a:cs typeface="Optima"/>
              </a:rPr>
              <a:t>m</a:t>
            </a:r>
            <a:r>
              <a:rPr lang="en-US" sz="2000" baseline="-25000" dirty="0">
                <a:latin typeface="Optima"/>
                <a:cs typeface="Optima"/>
              </a:rPr>
              <a:t>1</a:t>
            </a:r>
            <a:r>
              <a:rPr lang="en-US" sz="2000" dirty="0">
                <a:latin typeface="Symbol" charset="2"/>
                <a:cs typeface="Symbol" charset="2"/>
              </a:rPr>
              <a:t>¹</a:t>
            </a:r>
            <a:r>
              <a:rPr lang="en-US" sz="2000" i="1" dirty="0">
                <a:latin typeface="Optima"/>
                <a:cs typeface="Optima"/>
              </a:rPr>
              <a:t>m</a:t>
            </a:r>
            <a:r>
              <a:rPr lang="en-US" sz="2000" baseline="-25000" dirty="0">
                <a:latin typeface="Optima"/>
                <a:cs typeface="Optima"/>
              </a:rPr>
              <a:t>2</a:t>
            </a:r>
            <a:r>
              <a:rPr lang="en-US" sz="2000" dirty="0">
                <a:latin typeface="Optima"/>
                <a:cs typeface="Optima"/>
              </a:rPr>
              <a:t>) the above average is zero (assuming </a:t>
            </a:r>
            <a:r>
              <a:rPr lang="en-US" sz="2000" dirty="0" smtClean="0">
                <a:latin typeface="Optima"/>
                <a:cs typeface="Optima"/>
              </a:rPr>
              <a:t>mutual sky), so</a:t>
            </a:r>
            <a:endParaRPr lang="en-US" sz="2000" dirty="0">
              <a:latin typeface="Optima"/>
              <a:cs typeface="Optima"/>
            </a:endParaRPr>
          </a:p>
        </p:txBody>
      </p:sp>
      <p:graphicFrame>
        <p:nvGraphicFramePr>
          <p:cNvPr id="5122" name="Object 4"/>
          <p:cNvGraphicFramePr>
            <a:graphicFrameLocks noChangeAspect="1"/>
          </p:cNvGraphicFramePr>
          <p:nvPr/>
        </p:nvGraphicFramePr>
        <p:xfrm>
          <a:off x="1963738" y="2378075"/>
          <a:ext cx="5305425" cy="495300"/>
        </p:xfrm>
        <a:graphic>
          <a:graphicData uri="http://schemas.openxmlformats.org/presentationml/2006/ole">
            <p:oleObj spid="_x0000_s44034" name="Equation" r:id="rId3" imgW="2857500" imgH="266700" progId="Equation.3">
              <p:embed/>
            </p:oleObj>
          </a:graphicData>
        </a:graphic>
      </p:graphicFrame>
      <p:graphicFrame>
        <p:nvGraphicFramePr>
          <p:cNvPr id="5123" name="Object 5"/>
          <p:cNvGraphicFramePr>
            <a:graphicFrameLocks noChangeAspect="1"/>
          </p:cNvGraphicFramePr>
          <p:nvPr/>
        </p:nvGraphicFramePr>
        <p:xfrm>
          <a:off x="2846388" y="3692525"/>
          <a:ext cx="3351212" cy="495300"/>
        </p:xfrm>
        <a:graphic>
          <a:graphicData uri="http://schemas.openxmlformats.org/presentationml/2006/ole">
            <p:oleObj spid="_x0000_s44035" name="Equation" r:id="rId4" imgW="1803400" imgH="266700" progId="Equation.3">
              <p:embed/>
            </p:oleObj>
          </a:graphicData>
        </a:graphic>
      </p:graphicFrame>
      <p:graphicFrame>
        <p:nvGraphicFramePr>
          <p:cNvPr id="5124" name="Object 6"/>
          <p:cNvGraphicFramePr>
            <a:graphicFrameLocks noChangeAspect="1"/>
          </p:cNvGraphicFramePr>
          <p:nvPr/>
        </p:nvGraphicFramePr>
        <p:xfrm>
          <a:off x="3094038" y="4365625"/>
          <a:ext cx="3082925" cy="449263"/>
        </p:xfrm>
        <a:graphic>
          <a:graphicData uri="http://schemas.openxmlformats.org/presentationml/2006/ole">
            <p:oleObj spid="_x0000_s44036" name="Equation" r:id="rId5" imgW="1651000" imgH="241300" progId="Equation.3">
              <p:embed/>
            </p:oleObj>
          </a:graphicData>
        </a:graphic>
      </p:graphicFrame>
      <p:graphicFrame>
        <p:nvGraphicFramePr>
          <p:cNvPr id="5125" name="Object 7"/>
          <p:cNvGraphicFramePr>
            <a:graphicFrameLocks noChangeAspect="1"/>
          </p:cNvGraphicFramePr>
          <p:nvPr/>
        </p:nvGraphicFramePr>
        <p:xfrm>
          <a:off x="3106738" y="4986338"/>
          <a:ext cx="3387725" cy="449262"/>
        </p:xfrm>
        <a:graphic>
          <a:graphicData uri="http://schemas.openxmlformats.org/presentationml/2006/ole">
            <p:oleObj spid="_x0000_s44037" name="Equation" r:id="rId6" imgW="1816100" imgH="241300" progId="Equation.3">
              <p:embed/>
            </p:oleObj>
          </a:graphicData>
        </a:graphic>
      </p:graphicFrame>
      <p:graphicFrame>
        <p:nvGraphicFramePr>
          <p:cNvPr id="5126" name="Object 8"/>
          <p:cNvGraphicFramePr>
            <a:graphicFrameLocks noChangeAspect="1"/>
          </p:cNvGraphicFramePr>
          <p:nvPr/>
        </p:nvGraphicFramePr>
        <p:xfrm>
          <a:off x="3105150" y="5602288"/>
          <a:ext cx="2967038" cy="450850"/>
        </p:xfrm>
        <a:graphic>
          <a:graphicData uri="http://schemas.openxmlformats.org/presentationml/2006/ole">
            <p:oleObj spid="_x0000_s44038" name="Equation" r:id="rId7" imgW="1587500" imgH="241300" progId="Equation.3">
              <p:embed/>
            </p:oleObj>
          </a:graphicData>
        </a:graphic>
      </p:graphicFrame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" y="0"/>
            <a:ext cx="232847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0" tIns="45711" rIns="91420" bIns="45711">
            <a:prstTxWarp prst="textNoShape">
              <a:avLst/>
            </a:prstTxWarp>
          </a:bodyPr>
          <a:lstStyle/>
          <a:p>
            <a:pPr marL="342829" indent="-342829">
              <a:spcBef>
                <a:spcPct val="20000"/>
              </a:spcBef>
            </a:pPr>
            <a:r>
              <a:rPr lang="en-US" sz="1200" dirty="0" smtClean="0">
                <a:latin typeface="Optima"/>
              </a:rPr>
              <a:t>Aperture Synthesis</a:t>
            </a:r>
            <a:endParaRPr lang="en-US" sz="1200" dirty="0">
              <a:latin typeface="Optima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479340" y="12307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tima"/>
                <a:ea typeface="+mj-ea"/>
                <a:cs typeface="+mj-cs"/>
              </a:rPr>
              <a:t>Correlator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tima"/>
                <a:ea typeface="+mj-ea"/>
                <a:cs typeface="+mj-cs"/>
              </a:rPr>
              <a:t> Output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tima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en-US" sz="2353" dirty="0" smtClean="0">
                <a:latin typeface="Optima"/>
                <a:cs typeface="Optima"/>
              </a:rPr>
              <a:t>Thus, </a:t>
            </a:r>
            <a:r>
              <a:rPr lang="en-US" sz="2353" dirty="0">
                <a:latin typeface="Optima"/>
                <a:cs typeface="Optima"/>
              </a:rPr>
              <a:t>the interferometer measures the </a:t>
            </a:r>
            <a:r>
              <a:rPr lang="en-US" sz="2353" i="1" dirty="0">
                <a:latin typeface="Optima"/>
                <a:cs typeface="Optima"/>
              </a:rPr>
              <a:t>complex visibility</a:t>
            </a:r>
            <a:r>
              <a:rPr lang="en-US" sz="2353" dirty="0" smtClean="0">
                <a:latin typeface="Optima"/>
                <a:cs typeface="Optima"/>
              </a:rPr>
              <a:t>, </a:t>
            </a:r>
            <a:r>
              <a:rPr lang="en-US" sz="2353" i="1" dirty="0" smtClean="0">
                <a:latin typeface="Optima"/>
                <a:cs typeface="Optima"/>
              </a:rPr>
              <a:t>V</a:t>
            </a:r>
            <a:r>
              <a:rPr lang="en-US" sz="2353" dirty="0">
                <a:latin typeface="Optima"/>
                <a:cs typeface="Optima"/>
              </a:rPr>
              <a:t>, of a source, which is the FT of its intensity distribution on the sky:</a:t>
            </a:r>
          </a:p>
          <a:p>
            <a:pPr eaLnBrk="1" hangingPunct="1"/>
            <a:endParaRPr lang="en-US" sz="2581" dirty="0" smtClean="0">
              <a:latin typeface="Optima"/>
              <a:cs typeface="Optima"/>
            </a:endParaRPr>
          </a:p>
          <a:p>
            <a:pPr eaLnBrk="1" hangingPunct="1">
              <a:buNone/>
            </a:pPr>
            <a:endParaRPr lang="en-US" sz="2581" dirty="0" smtClean="0">
              <a:latin typeface="Optima"/>
              <a:cs typeface="Optima"/>
            </a:endParaRPr>
          </a:p>
          <a:p>
            <a:pPr eaLnBrk="1" hangingPunct="1">
              <a:buNone/>
            </a:pPr>
            <a:endParaRPr lang="en-US" sz="2581" dirty="0" smtClean="0">
              <a:latin typeface="Optima"/>
              <a:cs typeface="Optima"/>
            </a:endParaRPr>
          </a:p>
          <a:p>
            <a:pPr lvl="1" eaLnBrk="1" hangingPunct="1"/>
            <a:r>
              <a:rPr lang="en-US" sz="2353" i="1" dirty="0" err="1">
                <a:latin typeface="Optima"/>
                <a:cs typeface="Optima"/>
              </a:rPr>
              <a:t>u,v</a:t>
            </a:r>
            <a:r>
              <a:rPr lang="en-US" sz="2353" dirty="0">
                <a:latin typeface="Optima"/>
                <a:cs typeface="Optima"/>
              </a:rPr>
              <a:t> are </a:t>
            </a:r>
            <a:r>
              <a:rPr lang="en-US" sz="2353" i="1" dirty="0">
                <a:latin typeface="Optima"/>
                <a:cs typeface="Optima"/>
              </a:rPr>
              <a:t>spatial frequencies </a:t>
            </a:r>
            <a:r>
              <a:rPr lang="en-US" sz="2353" dirty="0">
                <a:latin typeface="Optima"/>
                <a:cs typeface="Optima"/>
              </a:rPr>
              <a:t>in the E-W and N-S directions,</a:t>
            </a:r>
            <a:r>
              <a:rPr lang="en-US" sz="2353" dirty="0" smtClean="0">
                <a:latin typeface="Optima"/>
                <a:cs typeface="Optima"/>
              </a:rPr>
              <a:t> are </a:t>
            </a:r>
            <a:r>
              <a:rPr lang="en-US" sz="2353" dirty="0">
                <a:latin typeface="Optima"/>
                <a:cs typeface="Optima"/>
              </a:rPr>
              <a:t>the projected baseline lengths measured in units of </a:t>
            </a:r>
            <a:r>
              <a:rPr lang="en-US" sz="2353" dirty="0" smtClean="0">
                <a:latin typeface="Optima"/>
                <a:cs typeface="Optima"/>
              </a:rPr>
              <a:t>wavelength, i.e., </a:t>
            </a:r>
            <a:r>
              <a:rPr lang="en-US" sz="2353" i="1" dirty="0" smtClean="0">
                <a:latin typeface="Optima"/>
                <a:cs typeface="Optima"/>
              </a:rPr>
              <a:t>B</a:t>
            </a:r>
            <a:r>
              <a:rPr lang="en-US" sz="2353" i="1" dirty="0">
                <a:latin typeface="Optima"/>
                <a:cs typeface="Optima"/>
              </a:rPr>
              <a:t>/</a:t>
            </a:r>
            <a:r>
              <a:rPr lang="en-US" sz="2353" i="1" dirty="0" err="1">
                <a:latin typeface="Symbol" charset="2"/>
              </a:rPr>
              <a:t>l</a:t>
            </a:r>
            <a:endParaRPr lang="en-US" sz="2353" i="1" dirty="0" smtClean="0">
              <a:latin typeface="Symbol" charset="2"/>
            </a:endParaRPr>
          </a:p>
          <a:p>
            <a:pPr lvl="1" eaLnBrk="1" hangingPunct="1"/>
            <a:r>
              <a:rPr lang="en-US" sz="2353" i="1" dirty="0" err="1" smtClean="0">
                <a:latin typeface="Optima"/>
                <a:cs typeface="Optima"/>
              </a:rPr>
              <a:t>l</a:t>
            </a:r>
            <a:r>
              <a:rPr lang="en-US" sz="2353" i="1" dirty="0" smtClean="0">
                <a:latin typeface="Optima"/>
                <a:cs typeface="Optima"/>
              </a:rPr>
              <a:t>, </a:t>
            </a:r>
            <a:r>
              <a:rPr lang="en-US" sz="2353" i="1" dirty="0" err="1" smtClean="0">
                <a:latin typeface="Optima"/>
                <a:cs typeface="Optima"/>
              </a:rPr>
              <a:t>m</a:t>
            </a:r>
            <a:r>
              <a:rPr lang="en-US" sz="2353" dirty="0" smtClean="0">
                <a:latin typeface="Optima"/>
                <a:cs typeface="Optima"/>
              </a:rPr>
              <a:t> </a:t>
            </a:r>
            <a:r>
              <a:rPr lang="en-US" sz="2353" dirty="0">
                <a:latin typeface="Optima"/>
                <a:cs typeface="Optima"/>
              </a:rPr>
              <a:t>are direction cosines relative to a reference position in </a:t>
            </a:r>
            <a:r>
              <a:rPr lang="en-US" sz="2353" dirty="0" smtClean="0">
                <a:latin typeface="Optima"/>
                <a:cs typeface="Optima"/>
              </a:rPr>
              <a:t>the E</a:t>
            </a:r>
            <a:r>
              <a:rPr lang="en-US" sz="2353" dirty="0">
                <a:latin typeface="Optima"/>
                <a:cs typeface="Optima"/>
              </a:rPr>
              <a:t>-W and N-S directions</a:t>
            </a:r>
          </a:p>
          <a:p>
            <a:pPr lvl="1" eaLnBrk="1" hangingPunct="1"/>
            <a:r>
              <a:rPr lang="en-US" sz="2353" dirty="0">
                <a:latin typeface="Optima"/>
                <a:cs typeface="Optima"/>
              </a:rPr>
              <a:t>(</a:t>
            </a:r>
            <a:r>
              <a:rPr lang="en-US" sz="2353" i="1" dirty="0" err="1" smtClean="0">
                <a:latin typeface="Optima"/>
                <a:cs typeface="Optima"/>
              </a:rPr>
              <a:t>l</a:t>
            </a:r>
            <a:r>
              <a:rPr lang="en-US" sz="2353" i="1" dirty="0" smtClean="0">
                <a:latin typeface="Optima"/>
                <a:cs typeface="Optima"/>
              </a:rPr>
              <a:t> </a:t>
            </a:r>
            <a:r>
              <a:rPr lang="en-US" sz="2353" dirty="0" smtClean="0">
                <a:latin typeface="Optima"/>
                <a:cs typeface="Optima"/>
              </a:rPr>
              <a:t>= 0, </a:t>
            </a:r>
            <a:r>
              <a:rPr lang="en-US" sz="2353" i="1" dirty="0" err="1" smtClean="0">
                <a:latin typeface="Optima"/>
                <a:cs typeface="Optima"/>
              </a:rPr>
              <a:t>m</a:t>
            </a:r>
            <a:r>
              <a:rPr lang="en-US" sz="2353" i="1" dirty="0" smtClean="0">
                <a:latin typeface="Optima"/>
                <a:cs typeface="Optima"/>
              </a:rPr>
              <a:t> </a:t>
            </a:r>
            <a:r>
              <a:rPr lang="en-US" sz="2353" dirty="0" smtClean="0">
                <a:latin typeface="Optima"/>
                <a:cs typeface="Optima"/>
              </a:rPr>
              <a:t>= 0</a:t>
            </a:r>
            <a:r>
              <a:rPr lang="en-US" sz="2353" dirty="0">
                <a:latin typeface="Optima"/>
                <a:cs typeface="Optima"/>
              </a:rPr>
              <a:t>) is known as the </a:t>
            </a:r>
            <a:r>
              <a:rPr lang="en-US" sz="2353" i="1" dirty="0">
                <a:latin typeface="Optima"/>
                <a:cs typeface="Optima"/>
              </a:rPr>
              <a:t>phase center</a:t>
            </a:r>
          </a:p>
          <a:p>
            <a:pPr lvl="1" eaLnBrk="1" hangingPunct="1"/>
            <a:r>
              <a:rPr lang="en-US" sz="2353" dirty="0">
                <a:latin typeface="Optima"/>
                <a:cs typeface="Optima"/>
              </a:rPr>
              <a:t>the phase </a:t>
            </a:r>
            <a:r>
              <a:rPr lang="en-US" i="1" dirty="0" err="1">
                <a:latin typeface="Symbol" charset="2"/>
              </a:rPr>
              <a:t>f</a:t>
            </a:r>
            <a:r>
              <a:rPr lang="en-US" dirty="0">
                <a:latin typeface="Gill Sans MT" charset="0"/>
              </a:rPr>
              <a:t> </a:t>
            </a:r>
            <a:r>
              <a:rPr lang="en-US" sz="2353" dirty="0">
                <a:latin typeface="Optima"/>
                <a:cs typeface="Optima"/>
              </a:rPr>
              <a:t>contains information about the location of structure with spatial frequency </a:t>
            </a:r>
            <a:r>
              <a:rPr lang="en-US" sz="2353" i="1" dirty="0" err="1">
                <a:latin typeface="Optima"/>
                <a:ea typeface="Times New Roman" charset="0"/>
                <a:cs typeface="Optima"/>
              </a:rPr>
              <a:t>u,v</a:t>
            </a:r>
            <a:r>
              <a:rPr lang="en-US" sz="2353" dirty="0">
                <a:latin typeface="Optima"/>
                <a:cs typeface="Optima"/>
              </a:rPr>
              <a:t> relative to the phase center</a:t>
            </a:r>
          </a:p>
        </p:txBody>
      </p:sp>
      <p:graphicFrame>
        <p:nvGraphicFramePr>
          <p:cNvPr id="6146" name="Object 4"/>
          <p:cNvGraphicFramePr>
            <a:graphicFrameLocks noChangeAspect="1"/>
          </p:cNvGraphicFramePr>
          <p:nvPr/>
        </p:nvGraphicFramePr>
        <p:xfrm>
          <a:off x="2044700" y="2559050"/>
          <a:ext cx="5108575" cy="487363"/>
        </p:xfrm>
        <a:graphic>
          <a:graphicData uri="http://schemas.openxmlformats.org/presentationml/2006/ole">
            <p:oleObj spid="_x0000_s45058" name="Equation" r:id="rId3" imgW="2527300" imgH="241300" progId="Equation.3">
              <p:embed/>
            </p:oleObj>
          </a:graphicData>
        </a:graphic>
      </p:graphicFrame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1" y="0"/>
            <a:ext cx="232847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0" tIns="45711" rIns="91420" bIns="45711">
            <a:prstTxWarp prst="textNoShape">
              <a:avLst/>
            </a:prstTxWarp>
          </a:bodyPr>
          <a:lstStyle/>
          <a:p>
            <a:pPr marL="342829" indent="-342829">
              <a:spcBef>
                <a:spcPct val="20000"/>
              </a:spcBef>
            </a:pPr>
            <a:r>
              <a:rPr lang="en-US" sz="1200" dirty="0" smtClean="0">
                <a:latin typeface="Optima"/>
              </a:rPr>
              <a:t>Aperture Synthesis</a:t>
            </a:r>
            <a:endParaRPr lang="en-US" sz="1200" dirty="0">
              <a:latin typeface="Optima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79340" y="12307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tima"/>
                <a:ea typeface="+mj-ea"/>
                <a:cs typeface="+mj-cs"/>
              </a:rPr>
              <a:t>The Complex Visibility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6" name="Rectangle 3"/>
          <p:cNvSpPr>
            <a:spLocks noGrp="1" noChangeArrowheads="1"/>
          </p:cNvSpPr>
          <p:nvPr>
            <p:ph idx="1"/>
          </p:nvPr>
        </p:nvSpPr>
        <p:spPr>
          <a:xfrm>
            <a:off x="647702" y="1287745"/>
            <a:ext cx="7769225" cy="4113212"/>
          </a:xfrm>
        </p:spPr>
        <p:txBody>
          <a:bodyPr/>
          <a:lstStyle/>
          <a:p>
            <a:pPr eaLnBrk="1" hangingPunct="1"/>
            <a:r>
              <a:rPr lang="en-US" sz="2000" dirty="0">
                <a:latin typeface="Optima"/>
                <a:cs typeface="Optima"/>
              </a:rPr>
              <a:t>This FT relationship is the </a:t>
            </a:r>
            <a:r>
              <a:rPr lang="en-US" sz="2000" b="1" i="1" dirty="0">
                <a:latin typeface="Optima"/>
                <a:cs typeface="Optima"/>
              </a:rPr>
              <a:t>van </a:t>
            </a:r>
            <a:r>
              <a:rPr lang="en-US" sz="2000" b="1" i="1" dirty="0" err="1">
                <a:latin typeface="Optima"/>
                <a:cs typeface="Optima"/>
              </a:rPr>
              <a:t>Cittert</a:t>
            </a:r>
            <a:r>
              <a:rPr lang="en-US" sz="2000" b="1" i="1" dirty="0">
                <a:latin typeface="Optima"/>
                <a:cs typeface="Optima"/>
              </a:rPr>
              <a:t>-Zernike theorem</a:t>
            </a:r>
            <a:r>
              <a:rPr lang="en-US" sz="2000" dirty="0">
                <a:latin typeface="Optima"/>
                <a:cs typeface="Optima"/>
              </a:rPr>
              <a:t>, upon which synthesis imaging is based</a:t>
            </a:r>
          </a:p>
          <a:p>
            <a:pPr eaLnBrk="1" hangingPunct="1"/>
            <a:r>
              <a:rPr lang="en-US" sz="2000" dirty="0">
                <a:latin typeface="Optima"/>
                <a:cs typeface="Optima"/>
              </a:rPr>
              <a:t>It means there is an inverse FT relationship that enables us to recover </a:t>
            </a:r>
            <a:r>
              <a:rPr lang="en-US" sz="2000" i="1" dirty="0" err="1">
                <a:latin typeface="Optima"/>
                <a:cs typeface="Optima"/>
              </a:rPr>
              <a:t>I</a:t>
            </a:r>
            <a:r>
              <a:rPr lang="en-US" sz="2000" dirty="0" err="1">
                <a:latin typeface="Optima"/>
                <a:cs typeface="Optima"/>
              </a:rPr>
              <a:t>(</a:t>
            </a:r>
            <a:r>
              <a:rPr lang="en-US" sz="2000" i="1" dirty="0" err="1">
                <a:latin typeface="Optima"/>
                <a:cs typeface="Optima"/>
              </a:rPr>
              <a:t>l,m</a:t>
            </a:r>
            <a:r>
              <a:rPr lang="en-US" sz="2000" dirty="0">
                <a:latin typeface="Optima"/>
                <a:cs typeface="Optima"/>
              </a:rPr>
              <a:t>) from </a:t>
            </a:r>
            <a:r>
              <a:rPr lang="en-US" sz="2000" i="1" dirty="0" err="1" smtClean="0">
                <a:latin typeface="Optima"/>
                <a:cs typeface="Optima"/>
              </a:rPr>
              <a:t>V</a:t>
            </a:r>
            <a:r>
              <a:rPr lang="en-US" sz="2000" dirty="0" err="1" smtClean="0">
                <a:latin typeface="Optima"/>
                <a:cs typeface="Optima"/>
              </a:rPr>
              <a:t>(</a:t>
            </a:r>
            <a:r>
              <a:rPr lang="en-US" sz="2000" i="1" dirty="0" err="1">
                <a:latin typeface="Optima"/>
                <a:cs typeface="Optima"/>
              </a:rPr>
              <a:t>u,v</a:t>
            </a:r>
            <a:r>
              <a:rPr lang="en-US" sz="2000" dirty="0">
                <a:latin typeface="Optima"/>
                <a:cs typeface="Optima"/>
              </a:rPr>
              <a:t>):</a:t>
            </a:r>
          </a:p>
          <a:p>
            <a:pPr eaLnBrk="1" hangingPunct="1"/>
            <a:endParaRPr lang="en-US" sz="2000" dirty="0">
              <a:latin typeface="Optima"/>
              <a:cs typeface="Optima"/>
            </a:endParaRPr>
          </a:p>
          <a:p>
            <a:pPr eaLnBrk="1" hangingPunct="1"/>
            <a:endParaRPr lang="en-US" sz="2000" dirty="0">
              <a:latin typeface="Optima"/>
              <a:cs typeface="Optima"/>
            </a:endParaRPr>
          </a:p>
          <a:p>
            <a:pPr eaLnBrk="1" hangingPunct="1"/>
            <a:endParaRPr lang="en-US" sz="2000" dirty="0">
              <a:latin typeface="Optima"/>
              <a:cs typeface="Optima"/>
            </a:endParaRPr>
          </a:p>
          <a:p>
            <a:pPr eaLnBrk="1" hangingPunct="1"/>
            <a:endParaRPr lang="en-US" sz="2000" dirty="0" smtClean="0">
              <a:latin typeface="Optima"/>
              <a:cs typeface="Optima"/>
            </a:endParaRPr>
          </a:p>
          <a:p>
            <a:pPr eaLnBrk="1" hangingPunct="1"/>
            <a:r>
              <a:rPr lang="en-US" sz="2000" dirty="0" smtClean="0">
                <a:latin typeface="Optima"/>
                <a:cs typeface="Optima"/>
              </a:rPr>
              <a:t>The </a:t>
            </a:r>
            <a:r>
              <a:rPr lang="en-US" sz="2000" dirty="0" err="1">
                <a:latin typeface="Optima"/>
                <a:cs typeface="Optima"/>
              </a:rPr>
              <a:t>correlator</a:t>
            </a:r>
            <a:r>
              <a:rPr lang="en-US" sz="2000" dirty="0">
                <a:latin typeface="Optima"/>
                <a:cs typeface="Optima"/>
              </a:rPr>
              <a:t> measures both real and imaginary parts of the visibility to give the amplitude and phase:</a:t>
            </a:r>
          </a:p>
        </p:txBody>
      </p:sp>
      <p:graphicFrame>
        <p:nvGraphicFramePr>
          <p:cNvPr id="7170" name="Object 4"/>
          <p:cNvGraphicFramePr>
            <a:graphicFrameLocks noChangeAspect="1"/>
          </p:cNvGraphicFramePr>
          <p:nvPr/>
        </p:nvGraphicFramePr>
        <p:xfrm>
          <a:off x="2746085" y="2883180"/>
          <a:ext cx="3817938" cy="449263"/>
        </p:xfrm>
        <a:graphic>
          <a:graphicData uri="http://schemas.openxmlformats.org/presentationml/2006/ole">
            <p:oleObj spid="_x0000_s46082" name="Equation" r:id="rId3" imgW="2044700" imgH="241300" progId="Equation.3">
              <p:embed/>
            </p:oleObj>
          </a:graphicData>
        </a:graphic>
      </p:graphicFrame>
      <p:graphicFrame>
        <p:nvGraphicFramePr>
          <p:cNvPr id="7171" name="Object 5"/>
          <p:cNvGraphicFramePr>
            <a:graphicFrameLocks noChangeAspect="1"/>
          </p:cNvGraphicFramePr>
          <p:nvPr/>
        </p:nvGraphicFramePr>
        <p:xfrm>
          <a:off x="2815935" y="3426105"/>
          <a:ext cx="3692525" cy="449263"/>
        </p:xfrm>
        <a:graphic>
          <a:graphicData uri="http://schemas.openxmlformats.org/presentationml/2006/ole">
            <p:oleObj spid="_x0000_s46083" name="Equation" r:id="rId4" imgW="1981200" imgH="241300" progId="Equation.3">
              <p:embed/>
            </p:oleObj>
          </a:graphicData>
        </a:graphic>
      </p:graphicFrame>
      <p:graphicFrame>
        <p:nvGraphicFramePr>
          <p:cNvPr id="7172" name="Object 6"/>
          <p:cNvGraphicFramePr>
            <a:graphicFrameLocks noChangeAspect="1"/>
          </p:cNvGraphicFramePr>
          <p:nvPr/>
        </p:nvGraphicFramePr>
        <p:xfrm>
          <a:off x="2847976" y="5276853"/>
          <a:ext cx="1504950" cy="387350"/>
        </p:xfrm>
        <a:graphic>
          <a:graphicData uri="http://schemas.openxmlformats.org/presentationml/2006/ole">
            <p:oleObj spid="_x0000_s46084" name="Equation" r:id="rId5" imgW="889000" imgH="228600" progId="Equation.3">
              <p:embed/>
            </p:oleObj>
          </a:graphicData>
        </a:graphic>
      </p:graphicFrame>
      <p:graphicFrame>
        <p:nvGraphicFramePr>
          <p:cNvPr id="7173" name="Object 7"/>
          <p:cNvGraphicFramePr>
            <a:graphicFrameLocks noChangeAspect="1"/>
          </p:cNvGraphicFramePr>
          <p:nvPr/>
        </p:nvGraphicFramePr>
        <p:xfrm>
          <a:off x="2906713" y="5757865"/>
          <a:ext cx="1397000" cy="666750"/>
        </p:xfrm>
        <a:graphic>
          <a:graphicData uri="http://schemas.openxmlformats.org/presentationml/2006/ole">
            <p:oleObj spid="_x0000_s46085" name="Equation" r:id="rId6" imgW="825500" imgH="393700" progId="Equation.3">
              <p:embed/>
            </p:oleObj>
          </a:graphicData>
        </a:graphic>
      </p:graphicFrame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4613275" y="5341941"/>
            <a:ext cx="1654175" cy="1319213"/>
            <a:chOff x="3914" y="3082"/>
            <a:chExt cx="1042" cy="831"/>
          </a:xfrm>
        </p:grpSpPr>
        <p:sp>
          <p:nvSpPr>
            <p:cNvPr id="7182" name="Line 8"/>
            <p:cNvSpPr>
              <a:spLocks noChangeShapeType="1"/>
            </p:cNvSpPr>
            <p:nvPr/>
          </p:nvSpPr>
          <p:spPr bwMode="auto">
            <a:xfrm>
              <a:off x="4079" y="3082"/>
              <a:ext cx="0" cy="709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3" name="Line 10"/>
            <p:cNvSpPr>
              <a:spLocks noChangeShapeType="1"/>
            </p:cNvSpPr>
            <p:nvPr/>
          </p:nvSpPr>
          <p:spPr bwMode="auto">
            <a:xfrm>
              <a:off x="3997" y="3718"/>
              <a:ext cx="864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4" name="Line 12"/>
            <p:cNvSpPr>
              <a:spLocks noChangeShapeType="1"/>
            </p:cNvSpPr>
            <p:nvPr/>
          </p:nvSpPr>
          <p:spPr bwMode="auto">
            <a:xfrm flipV="1">
              <a:off x="4079" y="3293"/>
              <a:ext cx="490" cy="42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5" name="Line 15"/>
            <p:cNvSpPr>
              <a:spLocks noChangeShapeType="1"/>
            </p:cNvSpPr>
            <p:nvPr/>
          </p:nvSpPr>
          <p:spPr bwMode="auto">
            <a:xfrm>
              <a:off x="4560" y="3300"/>
              <a:ext cx="0" cy="42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sysDot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6" name="Line 17"/>
            <p:cNvSpPr>
              <a:spLocks noChangeShapeType="1"/>
            </p:cNvSpPr>
            <p:nvPr/>
          </p:nvSpPr>
          <p:spPr bwMode="auto">
            <a:xfrm flipH="1">
              <a:off x="4084" y="3300"/>
              <a:ext cx="476" cy="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sysDot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aphicFrame>
          <p:nvGraphicFramePr>
            <p:cNvPr id="7174" name="Object 18"/>
            <p:cNvGraphicFramePr>
              <a:graphicFrameLocks noChangeAspect="1"/>
            </p:cNvGraphicFramePr>
            <p:nvPr/>
          </p:nvGraphicFramePr>
          <p:xfrm>
            <a:off x="3914" y="3230"/>
            <a:ext cx="163" cy="189"/>
          </p:xfrm>
          <a:graphic>
            <a:graphicData uri="http://schemas.openxmlformats.org/presentationml/2006/ole">
              <p:oleObj spid="_x0000_s46086" name="Equation" r:id="rId7" imgW="152280" imgH="177480" progId="Equation.3">
                <p:embed/>
              </p:oleObj>
            </a:graphicData>
          </a:graphic>
        </p:graphicFrame>
        <p:graphicFrame>
          <p:nvGraphicFramePr>
            <p:cNvPr id="7175" name="Object 19"/>
            <p:cNvGraphicFramePr>
              <a:graphicFrameLocks noChangeAspect="1"/>
            </p:cNvGraphicFramePr>
            <p:nvPr/>
          </p:nvGraphicFramePr>
          <p:xfrm>
            <a:off x="4479" y="3723"/>
            <a:ext cx="176" cy="190"/>
          </p:xfrm>
          <a:graphic>
            <a:graphicData uri="http://schemas.openxmlformats.org/presentationml/2006/ole">
              <p:oleObj spid="_x0000_s46087" name="Equation" r:id="rId8" imgW="164880" imgH="177480" progId="Equation.3">
                <p:embed/>
              </p:oleObj>
            </a:graphicData>
          </a:graphic>
        </p:graphicFrame>
        <p:sp>
          <p:nvSpPr>
            <p:cNvPr id="7187" name="Text Box 20"/>
            <p:cNvSpPr txBox="1">
              <a:spLocks noChangeArrowheads="1"/>
            </p:cNvSpPr>
            <p:nvPr/>
          </p:nvSpPr>
          <p:spPr bwMode="auto">
            <a:xfrm>
              <a:off x="4432" y="3110"/>
              <a:ext cx="52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buFontTx/>
                <a:buNone/>
              </a:pPr>
              <a:r>
                <a:rPr lang="en-US" i="1">
                  <a:latin typeface="Times New Roman" charset="0"/>
                </a:rPr>
                <a:t>A</a:t>
              </a:r>
              <a:r>
                <a:rPr lang="en-US">
                  <a:latin typeface="Times New Roman" charset="0"/>
                </a:rPr>
                <a:t>=|</a:t>
              </a:r>
              <a:r>
                <a:rPr lang="en-US">
                  <a:latin typeface="Monotype Corsiva" charset="0"/>
                </a:rPr>
                <a:t>V </a:t>
              </a:r>
              <a:r>
                <a:rPr lang="en-US">
                  <a:latin typeface="Times New Roman" charset="0"/>
                </a:rPr>
                <a:t>|</a:t>
              </a:r>
              <a:endParaRPr lang="en-US" i="1">
                <a:latin typeface="Times New Roman" charset="0"/>
              </a:endParaRPr>
            </a:p>
          </p:txBody>
        </p:sp>
        <p:sp>
          <p:nvSpPr>
            <p:cNvPr id="7188" name="Text Box 21"/>
            <p:cNvSpPr txBox="1">
              <a:spLocks noChangeArrowheads="1"/>
            </p:cNvSpPr>
            <p:nvPr/>
          </p:nvSpPr>
          <p:spPr bwMode="auto">
            <a:xfrm>
              <a:off x="4157" y="3506"/>
              <a:ext cx="24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buFontTx/>
                <a:buNone/>
              </a:pPr>
              <a:r>
                <a:rPr lang="en-US" i="1">
                  <a:latin typeface="Symbol" charset="2"/>
                </a:rPr>
                <a:t>f</a:t>
              </a:r>
            </a:p>
          </p:txBody>
        </p:sp>
        <p:sp>
          <p:nvSpPr>
            <p:cNvPr id="7189" name="Arc 22"/>
            <p:cNvSpPr>
              <a:spLocks/>
            </p:cNvSpPr>
            <p:nvPr/>
          </p:nvSpPr>
          <p:spPr bwMode="auto">
            <a:xfrm>
              <a:off x="4336" y="3526"/>
              <a:ext cx="70" cy="16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7180" name="Picture 19" descr="re_im.gif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872039" y="5054602"/>
            <a:ext cx="1768475" cy="154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1" name="Rounded Rectangle 22"/>
          <p:cNvSpPr>
            <a:spLocks noChangeArrowheads="1"/>
          </p:cNvSpPr>
          <p:nvPr/>
        </p:nvSpPr>
        <p:spPr bwMode="auto">
          <a:xfrm>
            <a:off x="2589213" y="2816505"/>
            <a:ext cx="4165600" cy="1109663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00099"/>
            </a:solidFill>
            <a:round/>
            <a:headEnd/>
            <a:tailEnd/>
          </a:ln>
        </p:spPr>
        <p:txBody>
          <a:bodyPr lIns="91420" tIns="45711" rIns="91420" bIns="4571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Rectangle 9"/>
          <p:cNvSpPr>
            <a:spLocks noChangeArrowheads="1"/>
          </p:cNvSpPr>
          <p:nvPr/>
        </p:nvSpPr>
        <p:spPr bwMode="auto">
          <a:xfrm>
            <a:off x="1" y="0"/>
            <a:ext cx="232847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0" tIns="45711" rIns="91420" bIns="45711">
            <a:prstTxWarp prst="textNoShape">
              <a:avLst/>
            </a:prstTxWarp>
          </a:bodyPr>
          <a:lstStyle/>
          <a:p>
            <a:pPr marL="342829" indent="-342829">
              <a:spcBef>
                <a:spcPct val="20000"/>
              </a:spcBef>
            </a:pPr>
            <a:r>
              <a:rPr lang="en-US" sz="1200" dirty="0" smtClean="0">
                <a:latin typeface="Optima"/>
              </a:rPr>
              <a:t>Aperture Synthesis</a:t>
            </a:r>
            <a:endParaRPr lang="en-US" sz="1200" dirty="0">
              <a:latin typeface="Optima"/>
            </a:endParaRPr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>
          <a:xfrm>
            <a:off x="479340" y="12307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tima"/>
                <a:ea typeface="+mj-ea"/>
                <a:cs typeface="+mj-cs"/>
              </a:rPr>
              <a:t>The Complex Visibility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POINT" val="latex"/>
  <p:tag name="SOURCE" val="\documentclass{article}&#10;\pagestyle{empty}&#10;\begin{document}&#10;&#10;$\rightleftharpoons$&#10;\end{document}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10"/>
  <p:tag name="PICTUREFILESIZE" val="392"/>
</p:tagLst>
</file>

<file path=ppt/tags/tag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POINT" val="latex"/>
  <p:tag name="SOURCE" val="\documentclass{article}&#10;\pagestyle{empty}&#10;\begin{document}&#10;&#10;$\rightleftharpoons$&#10;\end{document}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10"/>
  <p:tag name="PICTUREFILESIZE" val="392"/>
</p:tagLst>
</file>

<file path=ppt/tags/tag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POINT" val="latex"/>
  <p:tag name="SOURCE" val="\documentclass{article}&#10;\pagestyle{empty}&#10;\begin{document}&#10;&#10;$\rightleftharpoons$&#10;\end{document}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10"/>
  <p:tag name="PICTUREFILESIZE" val="392"/>
</p:tagLst>
</file>

<file path=ppt/tags/tag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POINT" val="latex"/>
  <p:tag name="SOURCE" val="\documentclass{article}&#10;\pagestyle{empty}&#10;\begin{document}&#10;&#10;$\rightleftharpoons$&#10;\end{document}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10"/>
  <p:tag name="PICTUREFILESIZE" val="39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NAASC-NRAO-NR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marL="342900" indent="-342900" eaLnBrk="0" hangingPunct="0">
          <a:spcBef>
            <a:spcPct val="20000"/>
          </a:spcBef>
          <a:buFont typeface="Arial" charset="0"/>
          <a:buChar char="•"/>
          <a:defRPr sz="2000" dirty="0" smtClean="0">
            <a:solidFill>
              <a:srgbClr val="000099"/>
            </a:solidFill>
            <a:latin typeface="Gill Sans MT" pitchFamily="34" charset="0"/>
            <a:cs typeface="Gill Sans" pitchFamily="17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Metro.thmx</Template>
  <TotalTime>17181</TotalTime>
  <Words>1381</Words>
  <Application>Microsoft Macintosh PowerPoint</Application>
  <PresentationFormat>On-screen Show (4:3)</PresentationFormat>
  <Paragraphs>189</Paragraphs>
  <Slides>18</Slides>
  <Notes>6</Notes>
  <HiddenSlides>0</HiddenSlides>
  <MMClips>0</MMClips>
  <ScaleCrop>false</ScaleCrop>
  <HeadingPairs>
    <vt:vector size="6" baseType="variant">
      <vt:variant>
        <vt:lpstr>Design Template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Office Theme</vt:lpstr>
      <vt:lpstr>NAASC-NRAO-NRC</vt:lpstr>
      <vt:lpstr>Equation</vt:lpstr>
      <vt:lpstr>A Crash Course in  Radio Astronomy and Interferometry: 2. Aperture Synthesis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Next: Interferometric Imaging</vt:lpstr>
    </vt:vector>
  </TitlesOfParts>
  <Company>National Reseach Council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Crash Course in Submillimetre Astronomy and Interferometry</dc:title>
  <dc:creator>James Di Francesco</dc:creator>
  <cp:lastModifiedBy>James  Di Francesco</cp:lastModifiedBy>
  <cp:revision>73</cp:revision>
  <cp:lastPrinted>2012-06-07T21:29:28Z</cp:lastPrinted>
  <dcterms:created xsi:type="dcterms:W3CDTF">2012-06-07T21:35:10Z</dcterms:created>
  <dcterms:modified xsi:type="dcterms:W3CDTF">2012-06-07T21:35:38Z</dcterms:modified>
</cp:coreProperties>
</file>