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359" r:id="rId3"/>
    <p:sldId id="366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00" r:id="rId22"/>
    <p:sldId id="346" r:id="rId23"/>
    <p:sldId id="355" r:id="rId24"/>
    <p:sldId id="356" r:id="rId25"/>
    <p:sldId id="35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F3164-E7E9-3049-B89B-76DC4EDE148C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719F2-A938-3843-9FBB-6FDF01F08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5D093-DF43-6E48-BDBA-D451FC6E81AD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43297-89A2-6246-B4D9-D7C361F55D61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7C9A0-78C7-4A45-BAD7-2B099E4BF8FB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5C8DB-3A87-454F-A942-35A8B4C97ABF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CD9F9-0C91-044F-AEC4-52549334D89A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787C9-9563-8E43-8157-66BDF79D3A4D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2CC68-8DEC-EB4E-B86E-F9B3303216C4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FEBBA-82BB-CC4E-91D0-3FF81DD58E89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ADAB3-D8AD-2B44-96EF-1EE7016555AC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C3D71-A08D-3F49-9317-06CBC6727366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A4562-55AD-974E-9F79-0846EEFB0572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E6486-992A-8849-88C9-749611CED2BC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353B-A912-FD41-B729-E913FDC9A9FE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A8045-F366-5D45-9C44-1F088BE2B7D9}" type="slidenum">
              <a:rPr lang="en-US">
                <a:latin typeface="Skia" charset="0"/>
              </a:rPr>
              <a:pPr/>
              <a:t>22</a:t>
            </a:fld>
            <a:endParaRPr lang="en-US">
              <a:latin typeface="Skia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Ski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66F44-D18E-314F-850D-D3EA1D46E9EC}" type="slidenum">
              <a:rPr lang="en-US">
                <a:latin typeface="Skia" charset="0"/>
              </a:rPr>
              <a:pPr/>
              <a:t>23</a:t>
            </a:fld>
            <a:endParaRPr lang="en-US">
              <a:latin typeface="Skia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Ski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C24A7-930D-CF42-AB44-E980C84B56FB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550C3-1202-3944-B500-DE08C7A7D21C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17A12-676B-C74B-B685-7DAC23B517F4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F82A1-12D7-E546-843B-B58B0EC1E139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6BD06-7269-1E4F-A893-A5558FF4275F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9A69D-1C9E-F140-B7BC-75367D4BF0DB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33C36-BD15-7243-A284-366A4500566A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39240-F728-AD47-A7FC-DFC62E657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879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A1D922-BCE6-2241-B2B7-A65D98C4A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16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9062A-0977-BF40-9896-2780CD2BE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925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37F60-86F8-414A-9506-83DCFA977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40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7A63DB-94F7-0C40-AADF-36516E9AF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914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E8267A-2269-3C42-8C1C-73D56A38F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398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597CFE-4799-0D4C-8B33-D364C6ED1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657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04096C-B879-F04A-93DC-15731AA0D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96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42E6CDBB-9566-8943-BB99-37E83DDB87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66396"/>
            <a:ext cx="6049730" cy="63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6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15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7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280" y="1442540"/>
            <a:ext cx="8533440" cy="1609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Optima"/>
                <a:ea typeface="ＭＳ Ｐゴシック" pitchFamily="26" charset="-128"/>
                <a:cs typeface="ＭＳ Ｐゴシック" pitchFamily="26" charset="-128"/>
              </a:rPr>
              <a:t>A Crash Course in</a:t>
            </a: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 </a:t>
            </a:r>
            <a:b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Radio </a:t>
            </a:r>
            <a:r>
              <a:rPr lang="en-US" sz="3600" dirty="0">
                <a:latin typeface="Optima"/>
                <a:ea typeface="ＭＳ Ｐゴシック" pitchFamily="26" charset="-128"/>
                <a:cs typeface="ＭＳ Ｐゴシック" pitchFamily="26" charset="-128"/>
              </a:rPr>
              <a:t>Astronomy and </a:t>
            </a:r>
            <a:r>
              <a:rPr lang="en-US" sz="3600" dirty="0" err="1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Interferometry</a:t>
            </a: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:</a:t>
            </a:r>
            <a:b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3. </a:t>
            </a:r>
            <a:r>
              <a:rPr lang="en-US" sz="3600" dirty="0" err="1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Interferometric</a:t>
            </a: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 Imaging</a:t>
            </a:r>
            <a:endParaRPr lang="en-US" sz="3600" dirty="0">
              <a:latin typeface="Optima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920" y="3158112"/>
            <a:ext cx="8156160" cy="131341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James Di Francesco</a:t>
            </a:r>
            <a:endParaRPr lang="en-US" sz="2500" dirty="0" smtClean="0">
              <a:solidFill>
                <a:schemeClr val="tx1"/>
              </a:solidFill>
              <a:latin typeface="Optima"/>
              <a:ea typeface="ＭＳ Ｐゴシック" pitchFamily="26" charset="-128"/>
              <a:cs typeface="ＭＳ Ｐゴシック" pitchFamily="26" charset="-128"/>
            </a:endParaRPr>
          </a:p>
          <a:p>
            <a:pPr algn="ctr"/>
            <a:r>
              <a:rPr lang="en-US" sz="2500" dirty="0" smtClean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National Research Council of Canada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North American ALMA Regional Center – Victoria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3920" y="4400963"/>
            <a:ext cx="8156160" cy="10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algn="ctr" defTabSz="829452" eaLnBrk="0" fontAlgn="base" hangingPunct="0">
              <a:lnSpc>
                <a:spcPts val="2801"/>
              </a:lnSpc>
              <a:spcBef>
                <a:spcPct val="25000"/>
              </a:spcBef>
              <a:buSzPct val="120000"/>
              <a:defRPr/>
            </a:pPr>
            <a:r>
              <a:rPr lang="en-US" kern="0" dirty="0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(thanks to S. Dougherty, C. Chandler, D. </a:t>
            </a:r>
            <a:r>
              <a:rPr lang="en-US" kern="0" dirty="0" err="1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Wilner</a:t>
            </a:r>
            <a:r>
              <a:rPr lang="en-US" kern="0" dirty="0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 &amp; C. Brogan)</a:t>
            </a:r>
          </a:p>
        </p:txBody>
      </p:sp>
      <p:pic>
        <p:nvPicPr>
          <p:cNvPr id="5" name="Picture 4" descr="NRC-oval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0756" y="5895346"/>
            <a:ext cx="1105324" cy="671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3" descr="beam.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12" descr="uv.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085976"/>
            <a:ext cx="42799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8" descr="beam.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Optima"/>
                <a:cs typeface="Optima"/>
              </a:rPr>
              <a:t>6 Antennas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9" descr="beam.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10" descr="uv.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1" y="2085976"/>
            <a:ext cx="42926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Optima"/>
                <a:cs typeface="Optima"/>
              </a:rPr>
              <a:t>7 Antennas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uv.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1" y="2085976"/>
            <a:ext cx="42926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6" descr="beam.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1" y="20447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Optima"/>
                <a:cs typeface="Optima"/>
              </a:rPr>
              <a:t>8 Antennas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uv.8x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4" y="2085976"/>
            <a:ext cx="428783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11" descr="beam.8x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Optima"/>
                <a:cs typeface="Optima"/>
              </a:rPr>
              <a:t>8 Antennas </a:t>
            </a:r>
            <a:r>
              <a:rPr lang="en-US" dirty="0" err="1" smtClean="0">
                <a:latin typeface="Optima"/>
                <a:cs typeface="Optima"/>
              </a:rPr>
              <a:t>x</a:t>
            </a:r>
            <a:r>
              <a:rPr lang="en-US" dirty="0" smtClean="0">
                <a:latin typeface="Optima"/>
                <a:cs typeface="Optima"/>
              </a:rPr>
              <a:t> 6 Samples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8" descr="uv.8x3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1" y="2085976"/>
            <a:ext cx="42926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6" descr="beam.8x3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Optima"/>
                <a:cs typeface="Optima"/>
              </a:rPr>
              <a:t>8 Antennas </a:t>
            </a:r>
            <a:r>
              <a:rPr lang="en-US" dirty="0" err="1" smtClean="0">
                <a:latin typeface="Optima"/>
                <a:cs typeface="Optima"/>
              </a:rPr>
              <a:t>x</a:t>
            </a:r>
            <a:r>
              <a:rPr lang="en-US" dirty="0" smtClean="0">
                <a:latin typeface="Optima"/>
                <a:cs typeface="Optima"/>
              </a:rPr>
              <a:t> 30 Samples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" descr="uv.8x6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2085976"/>
            <a:ext cx="4284662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9" descr="beam.8x6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Optima"/>
                <a:cs typeface="Optima"/>
              </a:rPr>
              <a:t>8 Antennas </a:t>
            </a:r>
            <a:r>
              <a:rPr lang="en-US" dirty="0" err="1" smtClean="0">
                <a:latin typeface="Optima"/>
                <a:cs typeface="Optima"/>
              </a:rPr>
              <a:t>x</a:t>
            </a:r>
            <a:r>
              <a:rPr lang="en-US" dirty="0" smtClean="0">
                <a:latin typeface="Optima"/>
                <a:cs typeface="Optima"/>
              </a:rPr>
              <a:t> 60 Samples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 descr="uv.8x12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2057400"/>
            <a:ext cx="4284662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6" descr="beam.8x12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Optima"/>
                <a:cs typeface="Optima"/>
              </a:rPr>
              <a:t>8 Antennas </a:t>
            </a:r>
            <a:r>
              <a:rPr lang="en-US" dirty="0" err="1" smtClean="0">
                <a:latin typeface="Optima"/>
                <a:cs typeface="Optima"/>
              </a:rPr>
              <a:t>x</a:t>
            </a:r>
            <a:r>
              <a:rPr lang="en-US" dirty="0" smtClean="0">
                <a:latin typeface="Optima"/>
                <a:cs typeface="Optima"/>
              </a:rPr>
              <a:t> 120 Samples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9" descr="uv.8x24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4" y="2057400"/>
            <a:ext cx="428783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7" descr="beam.8x24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Optima"/>
                <a:cs typeface="Optima"/>
              </a:rPr>
              <a:t>8 Antennas </a:t>
            </a:r>
            <a:r>
              <a:rPr lang="en-US" dirty="0" err="1" smtClean="0">
                <a:latin typeface="Optima"/>
                <a:cs typeface="Optima"/>
              </a:rPr>
              <a:t>x</a:t>
            </a:r>
            <a:r>
              <a:rPr lang="en-US" dirty="0" smtClean="0">
                <a:latin typeface="Optima"/>
                <a:cs typeface="Optima"/>
              </a:rPr>
              <a:t> 240 Samples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8" descr="uv.8x48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4" y="2085976"/>
            <a:ext cx="428783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6" descr="beam.8x48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Optima"/>
                <a:cs typeface="Optima"/>
              </a:rPr>
              <a:t>8 Antennas </a:t>
            </a:r>
            <a:r>
              <a:rPr lang="en-US" dirty="0" err="1" smtClean="0">
                <a:latin typeface="Optima"/>
                <a:cs typeface="Optima"/>
              </a:rPr>
              <a:t>x</a:t>
            </a:r>
            <a:r>
              <a:rPr lang="en-US" dirty="0" smtClean="0">
                <a:latin typeface="Optima"/>
                <a:cs typeface="Optima"/>
              </a:rPr>
              <a:t> 480 Samples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220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latin typeface="Optima"/>
                <a:cs typeface="Optima"/>
              </a:rPr>
              <a:t>uv</a:t>
            </a:r>
            <a:r>
              <a:rPr lang="en-US" sz="2000" dirty="0">
                <a:latin typeface="Optima"/>
                <a:cs typeface="Optima"/>
              </a:rPr>
              <a:t> plane analysis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tima"/>
                <a:cs typeface="Optima"/>
              </a:rPr>
              <a:t>best for “simple” sources, e.g</a:t>
            </a:r>
            <a:r>
              <a:rPr lang="en-US" sz="2000" dirty="0" smtClean="0">
                <a:latin typeface="Optima"/>
                <a:cs typeface="Optima"/>
              </a:rPr>
              <a:t>., </a:t>
            </a:r>
            <a:r>
              <a:rPr lang="en-US" sz="2000" dirty="0">
                <a:latin typeface="Optima"/>
                <a:cs typeface="Optima"/>
              </a:rPr>
              <a:t>point sources, disks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Optima"/>
                <a:cs typeface="Optima"/>
              </a:rPr>
              <a:t>image plane analysis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tima"/>
                <a:cs typeface="Optima"/>
              </a:rPr>
              <a:t>Fourier transform 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>
                <a:latin typeface="Optima"/>
                <a:cs typeface="Optima"/>
              </a:rPr>
              <a:t>) samples to image plane, get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i="1" dirty="0" err="1" smtClean="0">
                <a:latin typeface="Optima"/>
                <a:cs typeface="Optima"/>
              </a:rPr>
              <a:t>I</a:t>
            </a:r>
            <a:r>
              <a:rPr lang="en-US" sz="2000" i="1" baseline="30000" dirty="0" err="1" smtClean="0">
                <a:latin typeface="Optima"/>
                <a:cs typeface="Optima"/>
              </a:rPr>
              <a:t>D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y</a:t>
            </a:r>
            <a:r>
              <a:rPr lang="en-US" sz="2000" dirty="0">
                <a:latin typeface="Optima"/>
                <a:cs typeface="Optima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tima"/>
                <a:cs typeface="Optima"/>
              </a:rPr>
              <a:t>but difficult to do science on dirty image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Optima"/>
                <a:cs typeface="Optima"/>
              </a:rPr>
              <a:t>deconvolve</a:t>
            </a:r>
            <a:r>
              <a:rPr lang="en-US" sz="2000" dirty="0">
                <a:latin typeface="Optima"/>
                <a:cs typeface="Optima"/>
              </a:rPr>
              <a:t> </a:t>
            </a:r>
            <a:r>
              <a:rPr lang="en-US" sz="2000" i="1" dirty="0" err="1">
                <a:latin typeface="Optima"/>
                <a:cs typeface="Optima"/>
              </a:rPr>
              <a:t>b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y</a:t>
            </a:r>
            <a:r>
              <a:rPr lang="en-US" sz="2000" dirty="0">
                <a:latin typeface="Optima"/>
                <a:cs typeface="Optima"/>
              </a:rPr>
              <a:t>) from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i="1" dirty="0" err="1" smtClean="0">
                <a:latin typeface="Optima"/>
                <a:cs typeface="Optima"/>
              </a:rPr>
              <a:t>I</a:t>
            </a:r>
            <a:r>
              <a:rPr lang="en-US" sz="2000" i="1" baseline="30000" dirty="0" err="1" smtClean="0">
                <a:latin typeface="Optima"/>
                <a:cs typeface="Optima"/>
              </a:rPr>
              <a:t>D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y</a:t>
            </a:r>
            <a:r>
              <a:rPr lang="en-US" sz="2000" dirty="0">
                <a:latin typeface="Optima"/>
                <a:cs typeface="Optima"/>
              </a:rPr>
              <a:t>) to determine (model of)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dirty="0" err="1" smtClean="0">
                <a:latin typeface="Optima"/>
                <a:cs typeface="Optima"/>
              </a:rPr>
              <a:t>I(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y</a:t>
            </a:r>
            <a:r>
              <a:rPr lang="en-US" sz="2000" dirty="0">
                <a:latin typeface="Optima"/>
                <a:cs typeface="Optima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Optima"/>
              <a:cs typeface="Optima"/>
            </a:endParaRP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1143000" y="3657601"/>
            <a:ext cx="76200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Optima"/>
                <a:cs typeface="Optima"/>
              </a:rPr>
              <a:t>visibilities        </a:t>
            </a:r>
            <a:r>
              <a:rPr lang="en-US" sz="2000" dirty="0">
                <a:solidFill>
                  <a:srgbClr val="FF0000"/>
                </a:solidFill>
                <a:latin typeface="Optima"/>
                <a:cs typeface="Optima"/>
                <a:sym typeface="Symbol" charset="2"/>
              </a:rPr>
              <a:t>   </a:t>
            </a:r>
            <a:r>
              <a:rPr lang="en-US" sz="2000" dirty="0">
                <a:solidFill>
                  <a:schemeClr val="accent2"/>
                </a:solidFill>
                <a:latin typeface="Optima"/>
                <a:cs typeface="Optima"/>
                <a:sym typeface="Symbol" charset="2"/>
              </a:rPr>
              <a:t>    </a:t>
            </a:r>
            <a:r>
              <a:rPr lang="en-US" sz="2000" dirty="0" smtClean="0">
                <a:solidFill>
                  <a:schemeClr val="accent2"/>
                </a:solidFill>
                <a:latin typeface="Optima"/>
                <a:cs typeface="Optima"/>
                <a:sym typeface="Symbol" charset="2"/>
              </a:rPr>
              <a:t>          dirty </a:t>
            </a:r>
            <a:r>
              <a:rPr lang="en-US" sz="2000" dirty="0">
                <a:solidFill>
                  <a:schemeClr val="accent2"/>
                </a:solidFill>
                <a:latin typeface="Optima"/>
                <a:cs typeface="Optima"/>
                <a:sym typeface="Symbol" charset="2"/>
              </a:rPr>
              <a:t>image         </a:t>
            </a:r>
            <a:r>
              <a:rPr lang="en-US" sz="2000" dirty="0" smtClean="0">
                <a:solidFill>
                  <a:schemeClr val="accent2"/>
                </a:solidFill>
                <a:latin typeface="Optima"/>
                <a:cs typeface="Optima"/>
                <a:sym typeface="Symbol" charset="2"/>
              </a:rPr>
              <a:t>         sky </a:t>
            </a:r>
            <a:r>
              <a:rPr lang="en-US" sz="2000" dirty="0">
                <a:solidFill>
                  <a:schemeClr val="accent2"/>
                </a:solidFill>
                <a:latin typeface="Optima"/>
                <a:cs typeface="Optima"/>
                <a:sym typeface="Symbol" charset="2"/>
              </a:rPr>
              <a:t>brightness</a:t>
            </a:r>
            <a:endParaRPr lang="en-US" sz="2000" dirty="0">
              <a:latin typeface="Optima"/>
              <a:cs typeface="Optima"/>
            </a:endParaRPr>
          </a:p>
        </p:txBody>
      </p:sp>
      <p:pic>
        <p:nvPicPr>
          <p:cNvPr id="77830" name="Picture 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876800"/>
            <a:ext cx="393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91201" y="4953001"/>
            <a:ext cx="3841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14" descr="map.model.robust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2672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13" descr="cm.model.robust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2050" y="4191001"/>
            <a:ext cx="21399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4" name="Text Box 11"/>
          <p:cNvSpPr txBox="1">
            <a:spLocks noChangeArrowheads="1"/>
          </p:cNvSpPr>
          <p:nvPr/>
        </p:nvSpPr>
        <p:spPr bwMode="auto">
          <a:xfrm rot="-2451214">
            <a:off x="5330825" y="4210026"/>
            <a:ext cx="18288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Optima"/>
                <a:cs typeface="Optima"/>
                <a:sym typeface="Symbol" charset="2"/>
              </a:rPr>
              <a:t>deconvolve</a:t>
            </a:r>
            <a:r>
              <a:rPr lang="en-US" dirty="0">
                <a:solidFill>
                  <a:schemeClr val="accent2"/>
                </a:solidFill>
                <a:latin typeface="Optima"/>
                <a:cs typeface="Optima"/>
                <a:sym typeface="Symbol" charset="2"/>
              </a:rPr>
              <a:t>  </a:t>
            </a:r>
            <a:endParaRPr lang="en-US" dirty="0">
              <a:latin typeface="Optima"/>
              <a:cs typeface="Optima"/>
            </a:endParaRPr>
          </a:p>
        </p:txBody>
      </p:sp>
      <p:pic>
        <p:nvPicPr>
          <p:cNvPr id="77835" name="Picture 15" descr="sr21.model.uv.gif"/>
          <p:cNvPicPr>
            <a:picLocks noChangeAspect="1"/>
          </p:cNvPicPr>
          <p:nvPr/>
        </p:nvPicPr>
        <p:blipFill>
          <a:blip r:embed="rId9"/>
          <a:srcRect l="3072"/>
          <a:stretch>
            <a:fillRect/>
          </a:stretch>
        </p:blipFill>
        <p:spPr bwMode="auto">
          <a:xfrm rot="5400000">
            <a:off x="1030288" y="4002088"/>
            <a:ext cx="1673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6" name="Text Box 11"/>
          <p:cNvSpPr txBox="1">
            <a:spLocks noChangeArrowheads="1"/>
          </p:cNvSpPr>
          <p:nvPr/>
        </p:nvSpPr>
        <p:spPr bwMode="auto">
          <a:xfrm rot="-2258033">
            <a:off x="1978025" y="4278289"/>
            <a:ext cx="26670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Optima"/>
                <a:cs typeface="Optima"/>
                <a:sym typeface="Symbol" charset="2"/>
              </a:rPr>
              <a:t>Fourier transform</a:t>
            </a:r>
            <a:r>
              <a:rPr lang="en-US" sz="2000" dirty="0">
                <a:solidFill>
                  <a:schemeClr val="accent2"/>
                </a:solidFill>
                <a:latin typeface="Optima"/>
                <a:cs typeface="Optima"/>
                <a:sym typeface="Symbol" charset="2"/>
              </a:rPr>
              <a:t>        </a:t>
            </a:r>
            <a:endParaRPr lang="en-US" sz="2000" dirty="0">
              <a:latin typeface="Optima"/>
              <a:cs typeface="Optima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How to analyze interferometer data?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77000"/>
            <a:ext cx="1905000" cy="457200"/>
          </a:xfrm>
          <a:prstGeom prst="rect">
            <a:avLst/>
          </a:prstGeom>
          <a:noFill/>
        </p:spPr>
        <p:txBody>
          <a:bodyPr lIns="91430" tIns="45715" rIns="91430" bIns="45715"/>
          <a:lstStyle/>
          <a:p>
            <a:fld id="{68BF76CD-FA0E-7946-B39D-E4D8D51777F1}" type="slidenum">
              <a:rPr lang="en-US" smtClean="0">
                <a:latin typeface="Times New Roman" charset="0"/>
              </a:rPr>
              <a:pPr/>
              <a:t>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sample 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>
                <a:latin typeface="Optima"/>
                <a:cs typeface="Optima"/>
              </a:rPr>
              <a:t>) at enough points to </a:t>
            </a:r>
            <a:r>
              <a:rPr lang="en-US" sz="2000" dirty="0" smtClean="0">
                <a:latin typeface="Optima"/>
                <a:cs typeface="Optima"/>
              </a:rPr>
              <a:t>synthesize </a:t>
            </a:r>
            <a:r>
              <a:rPr lang="en-US" sz="2000" dirty="0">
                <a:latin typeface="Optima"/>
                <a:cs typeface="Optima"/>
              </a:rPr>
              <a:t>the equivalent large aperture of size (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baseline="-25000" dirty="0" err="1">
                <a:latin typeface="Optima"/>
                <a:cs typeface="Optima"/>
              </a:rPr>
              <a:t>max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baseline="-25000" dirty="0" err="1">
                <a:latin typeface="Optima"/>
                <a:cs typeface="Optima"/>
              </a:rPr>
              <a:t>max</a:t>
            </a:r>
            <a:r>
              <a:rPr lang="en-US" sz="2000" dirty="0">
                <a:latin typeface="Optima"/>
                <a:cs typeface="Optima"/>
              </a:rPr>
              <a:t>)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1 pair of telescopes </a:t>
            </a:r>
            <a:r>
              <a:rPr lang="en-US" sz="2000" dirty="0" err="1">
                <a:latin typeface="Optima"/>
                <a:cs typeface="Optima"/>
                <a:sym typeface="Symbol" charset="2"/>
              </a:rPr>
              <a:t></a:t>
            </a:r>
            <a:r>
              <a:rPr lang="en-US" sz="2000" dirty="0">
                <a:latin typeface="Optima"/>
                <a:cs typeface="Optima"/>
              </a:rPr>
              <a:t> 1 (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>
                <a:latin typeface="Optima"/>
                <a:cs typeface="Optima"/>
              </a:rPr>
              <a:t>) sample at a time</a:t>
            </a:r>
          </a:p>
          <a:p>
            <a:pPr lvl="1"/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 telescopes </a:t>
            </a:r>
            <a:r>
              <a:rPr lang="en-US" sz="2000" dirty="0" err="1">
                <a:latin typeface="Optima"/>
                <a:cs typeface="Optima"/>
                <a:sym typeface="Symbol" charset="2"/>
              </a:rPr>
              <a:t></a:t>
            </a:r>
            <a:r>
              <a:rPr lang="en-US" sz="2000" dirty="0">
                <a:latin typeface="Optima"/>
                <a:cs typeface="Optima"/>
                <a:sym typeface="Symbol" charset="2"/>
              </a:rPr>
              <a:t>  </a:t>
            </a:r>
            <a:r>
              <a:rPr lang="en-US" sz="2000" dirty="0">
                <a:latin typeface="Optima"/>
                <a:cs typeface="Optima"/>
              </a:rPr>
              <a:t>number of samples = 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(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-1)/2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fill in (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>
                <a:latin typeface="Optima"/>
                <a:cs typeface="Optima"/>
              </a:rPr>
              <a:t>) plane by making use of Earth rotation:                       Sir Martin Ryle, 1974 Nobel Prize in Physics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reconfigure physical layout of </a:t>
            </a:r>
            <a:r>
              <a:rPr lang="en-US" sz="2000" i="1" dirty="0">
                <a:latin typeface="Optima"/>
                <a:cs typeface="Optima"/>
              </a:rPr>
              <a:t>N</a:t>
            </a:r>
            <a:r>
              <a:rPr lang="en-US" sz="2000" dirty="0">
                <a:latin typeface="Optima"/>
                <a:cs typeface="Optima"/>
              </a:rPr>
              <a:t> telescopes for more</a:t>
            </a:r>
          </a:p>
          <a:p>
            <a:pPr lvl="1"/>
            <a:endParaRPr lang="en-US" dirty="0"/>
          </a:p>
        </p:txBody>
      </p:sp>
      <p:pic>
        <p:nvPicPr>
          <p:cNvPr id="31750" name="Picture 6" descr="array"/>
          <p:cNvPicPr>
            <a:picLocks noChangeAspect="1" noChangeArrowheads="1"/>
          </p:cNvPicPr>
          <p:nvPr/>
        </p:nvPicPr>
        <p:blipFill>
          <a:blip r:embed="rId3"/>
          <a:srcRect r="21149" b="11023"/>
          <a:stretch>
            <a:fillRect/>
          </a:stretch>
        </p:blipFill>
        <p:spPr bwMode="auto">
          <a:xfrm>
            <a:off x="1143000" y="4076700"/>
            <a:ext cx="2667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629400" y="4953000"/>
            <a:ext cx="175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latin typeface="Optima"/>
                <a:cs typeface="Optima"/>
              </a:rPr>
              <a:t>2 configurations </a:t>
            </a:r>
          </a:p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latin typeface="Optima"/>
                <a:cs typeface="Optima"/>
              </a:rPr>
              <a:t>of 8 SMA antennas </a:t>
            </a:r>
          </a:p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latin typeface="Optima"/>
                <a:cs typeface="Optima"/>
              </a:rPr>
              <a:t>345 GHz</a:t>
            </a:r>
          </a:p>
          <a:p>
            <a:pPr marL="342865" indent="-342865" algn="ctr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latin typeface="Optima"/>
                <a:cs typeface="Optima"/>
              </a:rPr>
              <a:t>Dec = -24 deg</a:t>
            </a:r>
          </a:p>
        </p:txBody>
      </p:sp>
      <p:pic>
        <p:nvPicPr>
          <p:cNvPr id="40967" name="Picture 9" descr="ry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743200"/>
            <a:ext cx="1143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185026" y="4038600"/>
            <a:ext cx="1501775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Optima"/>
                <a:cs typeface="Optima"/>
              </a:rPr>
              <a:t>Sir Martin Ryle 1918-1984</a:t>
            </a:r>
          </a:p>
        </p:txBody>
      </p:sp>
      <p:pic>
        <p:nvPicPr>
          <p:cNvPr id="40969" name="Picture 11" descr="ukfla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3886200"/>
            <a:ext cx="228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2" descr="SR21.sub.vex.uv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4139" y="4008438"/>
            <a:ext cx="2887662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74763" y="4343400"/>
            <a:ext cx="2230437" cy="2078038"/>
            <a:chOff x="1274064" y="4343400"/>
            <a:chExt cx="2231136" cy="2078736"/>
          </a:xfrm>
        </p:grpSpPr>
        <p:sp>
          <p:nvSpPr>
            <p:cNvPr id="40981" name="Oval 11"/>
            <p:cNvSpPr>
              <a:spLocks noChangeAspect="1"/>
            </p:cNvSpPr>
            <p:nvPr/>
          </p:nvSpPr>
          <p:spPr bwMode="auto">
            <a:xfrm>
              <a:off x="2264664" y="43434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2" name="Oval 12"/>
            <p:cNvSpPr>
              <a:spLocks noChangeAspect="1"/>
            </p:cNvSpPr>
            <p:nvPr/>
          </p:nvSpPr>
          <p:spPr bwMode="auto">
            <a:xfrm>
              <a:off x="1274064" y="50292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3" name="Oval 13"/>
            <p:cNvSpPr>
              <a:spLocks noChangeAspect="1"/>
            </p:cNvSpPr>
            <p:nvPr/>
          </p:nvSpPr>
          <p:spPr bwMode="auto">
            <a:xfrm>
              <a:off x="1807464" y="56174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4" name="Oval 14"/>
            <p:cNvSpPr>
              <a:spLocks noChangeAspect="1"/>
            </p:cNvSpPr>
            <p:nvPr/>
          </p:nvSpPr>
          <p:spPr bwMode="auto">
            <a:xfrm>
              <a:off x="3026664" y="43982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5" name="Oval 15"/>
            <p:cNvSpPr>
              <a:spLocks noChangeAspect="1"/>
            </p:cNvSpPr>
            <p:nvPr/>
          </p:nvSpPr>
          <p:spPr bwMode="auto">
            <a:xfrm>
              <a:off x="3331464" y="57912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6" name="Oval 16"/>
            <p:cNvSpPr>
              <a:spLocks noChangeAspect="1"/>
            </p:cNvSpPr>
            <p:nvPr/>
          </p:nvSpPr>
          <p:spPr bwMode="auto">
            <a:xfrm>
              <a:off x="2798064" y="52578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7" name="Oval 17"/>
            <p:cNvSpPr>
              <a:spLocks noChangeAspect="1"/>
            </p:cNvSpPr>
            <p:nvPr/>
          </p:nvSpPr>
          <p:spPr bwMode="auto">
            <a:xfrm>
              <a:off x="2743200" y="62484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8" name="Oval 18"/>
            <p:cNvSpPr>
              <a:spLocks noChangeAspect="1"/>
            </p:cNvSpPr>
            <p:nvPr/>
          </p:nvSpPr>
          <p:spPr bwMode="auto">
            <a:xfrm>
              <a:off x="3102864" y="59984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048000" y="5618164"/>
            <a:ext cx="457200" cy="554037"/>
            <a:chOff x="381000" y="4191000"/>
            <a:chExt cx="457200" cy="554736"/>
          </a:xfrm>
        </p:grpSpPr>
        <p:sp>
          <p:nvSpPr>
            <p:cNvPr id="40973" name="Oval 20"/>
            <p:cNvSpPr>
              <a:spLocks noChangeAspect="1"/>
            </p:cNvSpPr>
            <p:nvPr/>
          </p:nvSpPr>
          <p:spPr bwMode="auto">
            <a:xfrm>
              <a:off x="664464" y="43982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4" name="Oval 21"/>
            <p:cNvSpPr>
              <a:spLocks noChangeAspect="1"/>
            </p:cNvSpPr>
            <p:nvPr/>
          </p:nvSpPr>
          <p:spPr bwMode="auto">
            <a:xfrm>
              <a:off x="435864" y="43434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5" name="Oval 22"/>
            <p:cNvSpPr>
              <a:spLocks noChangeAspect="1"/>
            </p:cNvSpPr>
            <p:nvPr/>
          </p:nvSpPr>
          <p:spPr bwMode="auto">
            <a:xfrm>
              <a:off x="457200" y="44744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6" name="Oval 23"/>
            <p:cNvSpPr>
              <a:spLocks noChangeAspect="1"/>
            </p:cNvSpPr>
            <p:nvPr/>
          </p:nvSpPr>
          <p:spPr bwMode="auto">
            <a:xfrm>
              <a:off x="609600" y="44744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7" name="Oval 24"/>
            <p:cNvSpPr>
              <a:spLocks noChangeAspect="1"/>
            </p:cNvSpPr>
            <p:nvPr/>
          </p:nvSpPr>
          <p:spPr bwMode="auto">
            <a:xfrm>
              <a:off x="512064" y="4245864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8" name="Oval 26"/>
            <p:cNvSpPr>
              <a:spLocks noChangeAspect="1"/>
            </p:cNvSpPr>
            <p:nvPr/>
          </p:nvSpPr>
          <p:spPr bwMode="auto">
            <a:xfrm>
              <a:off x="588264" y="42672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9" name="Oval 27"/>
            <p:cNvSpPr>
              <a:spLocks noChangeAspect="1"/>
            </p:cNvSpPr>
            <p:nvPr/>
          </p:nvSpPr>
          <p:spPr bwMode="auto">
            <a:xfrm>
              <a:off x="435864" y="45720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0" name="Oval 28"/>
            <p:cNvSpPr>
              <a:spLocks noChangeAspect="1"/>
            </p:cNvSpPr>
            <p:nvPr/>
          </p:nvSpPr>
          <p:spPr bwMode="auto">
            <a:xfrm>
              <a:off x="381000" y="4191000"/>
              <a:ext cx="173736" cy="1737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Aperture Synthesis</a:t>
            </a:r>
            <a:endParaRPr lang="en-US" sz="1200" dirty="0">
              <a:latin typeface="Optima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Aperture Synthesis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5" y="1140699"/>
            <a:ext cx="8023140" cy="54402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2353" dirty="0" smtClean="0">
              <a:latin typeface="Optima"/>
              <a:cs typeface="Optima"/>
            </a:endParaRPr>
          </a:p>
          <a:p>
            <a:r>
              <a:rPr lang="en-US" sz="2000" dirty="0" smtClean="0">
                <a:latin typeface="Optima"/>
                <a:cs typeface="Optima"/>
              </a:rPr>
              <a:t>Visibility Weighting in the FT:</a:t>
            </a:r>
          </a:p>
          <a:p>
            <a:pPr lvl="1"/>
            <a:r>
              <a:rPr lang="en-US" sz="2000" dirty="0" smtClean="0">
                <a:latin typeface="Optima"/>
                <a:cs typeface="Optima"/>
              </a:rPr>
              <a:t>Including </a:t>
            </a:r>
            <a:r>
              <a:rPr lang="en-US" sz="2000" i="1" dirty="0" smtClean="0">
                <a:latin typeface="Optima"/>
                <a:cs typeface="Optima"/>
              </a:rPr>
              <a:t>weighting function W</a:t>
            </a:r>
            <a:r>
              <a:rPr lang="en-US" sz="2000" dirty="0" smtClean="0">
                <a:latin typeface="Optima"/>
                <a:cs typeface="Optima"/>
              </a:rPr>
              <a:t> to modify dirty beam </a:t>
            </a:r>
            <a:r>
              <a:rPr lang="en-US" sz="2000" dirty="0" err="1" smtClean="0">
                <a:latin typeface="Optima"/>
                <a:cs typeface="Optima"/>
              </a:rPr>
              <a:t>sidelobes</a:t>
            </a:r>
            <a:r>
              <a:rPr lang="en-US" sz="2000" dirty="0" smtClean="0">
                <a:latin typeface="Optima"/>
                <a:cs typeface="Optima"/>
              </a:rPr>
              <a:t>:</a:t>
            </a:r>
          </a:p>
          <a:p>
            <a:pPr lvl="1"/>
            <a:endParaRPr lang="en-US" sz="2000" dirty="0" smtClean="0">
              <a:latin typeface="Optima"/>
              <a:cs typeface="Optima"/>
            </a:endParaRPr>
          </a:p>
          <a:p>
            <a:pPr lvl="1"/>
            <a:r>
              <a:rPr lang="en-US" sz="2000" i="1" dirty="0" smtClean="0">
                <a:latin typeface="Optima"/>
                <a:cs typeface="Optima"/>
              </a:rPr>
              <a:t>natural weighting</a:t>
            </a:r>
            <a:r>
              <a:rPr lang="en-US" sz="2000" dirty="0" smtClean="0">
                <a:latin typeface="Optima"/>
                <a:cs typeface="Optima"/>
              </a:rPr>
              <a:t>: density of </a:t>
            </a:r>
            <a:r>
              <a:rPr lang="en-US" sz="2000" dirty="0" err="1" smtClean="0">
                <a:latin typeface="Optima"/>
                <a:cs typeface="Optima"/>
              </a:rPr>
              <a:t>uv</a:t>
            </a:r>
            <a:r>
              <a:rPr lang="en-US" sz="2000" dirty="0" smtClean="0">
                <a:latin typeface="Optima"/>
                <a:cs typeface="Optima"/>
              </a:rPr>
              <a:t>-coverage = highest compact flux sensitivity</a:t>
            </a:r>
          </a:p>
          <a:p>
            <a:pPr lvl="1"/>
            <a:r>
              <a:rPr lang="en-US" sz="2000" i="1" dirty="0" smtClean="0">
                <a:latin typeface="Optima"/>
                <a:cs typeface="Optima"/>
              </a:rPr>
              <a:t>uniform weighting</a:t>
            </a:r>
            <a:r>
              <a:rPr lang="en-US" sz="2000" dirty="0" smtClean="0">
                <a:latin typeface="Optima"/>
                <a:cs typeface="Optima"/>
              </a:rPr>
              <a:t>: extent of </a:t>
            </a:r>
            <a:r>
              <a:rPr lang="en-US" sz="2000" dirty="0" err="1" smtClean="0">
                <a:latin typeface="Optima"/>
                <a:cs typeface="Optima"/>
              </a:rPr>
              <a:t>uv</a:t>
            </a:r>
            <a:r>
              <a:rPr lang="en-US" sz="2000" dirty="0" smtClean="0">
                <a:latin typeface="Optima"/>
                <a:cs typeface="Optima"/>
              </a:rPr>
              <a:t>-coverage = highest resolution</a:t>
            </a:r>
          </a:p>
          <a:p>
            <a:pPr lvl="1"/>
            <a:r>
              <a:rPr lang="en-US" sz="2000" i="1" dirty="0" smtClean="0">
                <a:latin typeface="Optima"/>
                <a:cs typeface="Optima"/>
              </a:rPr>
              <a:t>robust weighting</a:t>
            </a:r>
            <a:r>
              <a:rPr lang="en-US" sz="2000" dirty="0" smtClean="0">
                <a:latin typeface="Optima"/>
                <a:cs typeface="Optima"/>
              </a:rPr>
              <a:t>: compromise between natural and uniform</a:t>
            </a:r>
          </a:p>
          <a:p>
            <a:pPr lvl="1"/>
            <a:r>
              <a:rPr lang="en-US" sz="2000" i="1" dirty="0" smtClean="0">
                <a:latin typeface="Optima"/>
                <a:cs typeface="Optima"/>
              </a:rPr>
              <a:t>tapering</a:t>
            </a:r>
            <a:r>
              <a:rPr lang="en-US" sz="2000" dirty="0" smtClean="0">
                <a:latin typeface="Optima"/>
                <a:cs typeface="Optima"/>
              </a:rPr>
              <a:t>: </a:t>
            </a:r>
            <a:r>
              <a:rPr lang="en-US" sz="2000" dirty="0" err="1" smtClean="0">
                <a:latin typeface="Optima"/>
                <a:cs typeface="Optima"/>
              </a:rPr>
              <a:t>downweights</a:t>
            </a:r>
            <a:r>
              <a:rPr lang="en-US" sz="2000" dirty="0" smtClean="0">
                <a:latin typeface="Optima"/>
                <a:cs typeface="Optima"/>
              </a:rPr>
              <a:t> high spatial frequencies = higher extended flux sensitivity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Weighting and Tapering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4678" y="6035964"/>
            <a:ext cx="30596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  <p:pic>
        <p:nvPicPr>
          <p:cNvPr id="11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21699" y="2320636"/>
            <a:ext cx="3948245" cy="3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5"/>
          <p:cNvSpPr txBox="1">
            <a:spLocks noChangeArrowheads="1"/>
          </p:cNvSpPr>
          <p:nvPr/>
        </p:nvSpPr>
        <p:spPr>
          <a:xfrm>
            <a:off x="628075" y="4992254"/>
            <a:ext cx="7772400" cy="158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imaging parameters provide a lot of freedom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Optima"/>
                <a:cs typeface="Optima"/>
              </a:rPr>
              <a:t>appropriate choice depends on science goals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Optima"/>
                <a:cs typeface="Optima"/>
              </a:rPr>
              <a:t>recall that the primary beam FWHM is the “field-of-view” of a single-pointing </a:t>
            </a:r>
            <a:r>
              <a:rPr lang="en-US" sz="2000" dirty="0" err="1" smtClean="0">
                <a:latin typeface="Optima"/>
                <a:cs typeface="Optima"/>
              </a:rPr>
              <a:t>interferometric</a:t>
            </a:r>
            <a:r>
              <a:rPr lang="en-US" sz="2000" dirty="0" smtClean="0">
                <a:latin typeface="Optima"/>
                <a:cs typeface="Optima"/>
              </a:rPr>
              <a:t> image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0"/>
          <p:cNvSpPr txBox="1">
            <a:spLocks noChangeArrowheads="1"/>
          </p:cNvSpPr>
          <p:nvPr/>
        </p:nvSpPr>
        <p:spPr bwMode="auto">
          <a:xfrm>
            <a:off x="7637855" y="4610599"/>
            <a:ext cx="1371600" cy="16312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Optima"/>
                <a:cs typeface="Optima"/>
              </a:rPr>
              <a:t>Robust 0</a:t>
            </a:r>
          </a:p>
          <a:p>
            <a:pPr algn="ctr"/>
            <a:r>
              <a:rPr lang="en-US" sz="2000" dirty="0">
                <a:latin typeface="Optima"/>
                <a:cs typeface="Optima"/>
              </a:rPr>
              <a:t>+ Taper</a:t>
            </a:r>
          </a:p>
          <a:p>
            <a:pPr algn="ctr"/>
            <a:r>
              <a:rPr lang="en-US" sz="2000" dirty="0">
                <a:latin typeface="Optima"/>
                <a:cs typeface="Optima"/>
              </a:rPr>
              <a:t>0.77x0.62</a:t>
            </a:r>
          </a:p>
          <a:p>
            <a:endParaRPr lang="en-US" sz="2000" dirty="0">
              <a:latin typeface="Arial" charset="0"/>
            </a:endParaRPr>
          </a:p>
          <a:p>
            <a:pPr algn="ctr"/>
            <a:r>
              <a:rPr lang="en-US" sz="2000" dirty="0" err="1" smtClean="0">
                <a:latin typeface="Arial" charset="0"/>
                <a:sym typeface="Symbol" charset="2"/>
              </a:rPr>
              <a:t></a:t>
            </a:r>
            <a:r>
              <a:rPr lang="en-US" sz="2000" dirty="0" smtClean="0">
                <a:latin typeface="Arial" charset="0"/>
                <a:sym typeface="Symbol" charset="2"/>
              </a:rPr>
              <a:t> </a:t>
            </a:r>
            <a:r>
              <a:rPr lang="en-US" sz="2000" dirty="0" smtClean="0">
                <a:latin typeface="Optima"/>
                <a:cs typeface="Optima"/>
                <a:sym typeface="Symbol" charset="2"/>
              </a:rPr>
              <a:t>= 1.7</a:t>
            </a:r>
            <a:endParaRPr lang="en-US" sz="2000" dirty="0">
              <a:latin typeface="Optima"/>
              <a:cs typeface="Optima"/>
            </a:endParaRPr>
          </a:p>
        </p:txBody>
      </p: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182572" y="1698638"/>
            <a:ext cx="1311256" cy="129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Optima"/>
                <a:cs typeface="Optima"/>
              </a:rPr>
              <a:t>Natural</a:t>
            </a:r>
          </a:p>
          <a:p>
            <a:pPr algn="ctr"/>
            <a:r>
              <a:rPr lang="en-US" sz="2000" dirty="0">
                <a:latin typeface="Optima"/>
                <a:cs typeface="Optima"/>
              </a:rPr>
              <a:t>0.77x0.62</a:t>
            </a: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r>
              <a:rPr lang="en-US" sz="2000" dirty="0" err="1" smtClean="0">
                <a:latin typeface="Arial" charset="0"/>
                <a:sym typeface="Symbol" charset="2"/>
              </a:rPr>
              <a:t></a:t>
            </a:r>
            <a:r>
              <a:rPr lang="en-US" sz="2000" dirty="0" smtClean="0">
                <a:latin typeface="Arial" charset="0"/>
                <a:sym typeface="Symbol" charset="2"/>
              </a:rPr>
              <a:t> </a:t>
            </a:r>
            <a:r>
              <a:rPr lang="en-US" sz="2000" dirty="0" smtClean="0">
                <a:latin typeface="Optima"/>
                <a:cs typeface="Optima"/>
                <a:sym typeface="Symbol" charset="2"/>
              </a:rPr>
              <a:t>= 1.0</a:t>
            </a:r>
            <a:endParaRPr lang="en-US" sz="2000" dirty="0">
              <a:latin typeface="Optima"/>
              <a:cs typeface="Optima"/>
            </a:endParaRPr>
          </a:p>
        </p:txBody>
      </p:sp>
      <p:sp>
        <p:nvSpPr>
          <p:cNvPr id="94214" name="Text Box 8"/>
          <p:cNvSpPr txBox="1">
            <a:spLocks noChangeArrowheads="1"/>
          </p:cNvSpPr>
          <p:nvPr/>
        </p:nvSpPr>
        <p:spPr bwMode="auto">
          <a:xfrm>
            <a:off x="152400" y="4764488"/>
            <a:ext cx="1371600" cy="13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Optima"/>
                <a:cs typeface="Optima"/>
              </a:rPr>
              <a:t>Uniform</a:t>
            </a:r>
          </a:p>
          <a:p>
            <a:pPr algn="ctr"/>
            <a:r>
              <a:rPr lang="en-US" sz="2000" dirty="0">
                <a:latin typeface="Optima"/>
                <a:cs typeface="Optima"/>
              </a:rPr>
              <a:t>0.39x0.31</a:t>
            </a:r>
          </a:p>
          <a:p>
            <a:endParaRPr lang="en-US" sz="2000" dirty="0">
              <a:latin typeface="Arial" charset="0"/>
            </a:endParaRPr>
          </a:p>
          <a:p>
            <a:pPr algn="ctr"/>
            <a:r>
              <a:rPr lang="en-US" sz="2000" dirty="0" err="1" smtClean="0">
                <a:latin typeface="Arial" charset="0"/>
                <a:sym typeface="Symbol" charset="2"/>
              </a:rPr>
              <a:t></a:t>
            </a:r>
            <a:r>
              <a:rPr lang="en-US" sz="2000" dirty="0" smtClean="0">
                <a:latin typeface="Arial" charset="0"/>
                <a:sym typeface="Symbol" charset="2"/>
              </a:rPr>
              <a:t> </a:t>
            </a:r>
            <a:r>
              <a:rPr lang="en-US" sz="2000" dirty="0" smtClean="0">
                <a:latin typeface="Optima"/>
                <a:cs typeface="Optima"/>
                <a:sym typeface="Symbol" charset="2"/>
              </a:rPr>
              <a:t>= 3.7</a:t>
            </a:r>
            <a:endParaRPr lang="en-US" sz="2000" dirty="0">
              <a:latin typeface="Optima"/>
              <a:cs typeface="Optima"/>
            </a:endParaRPr>
          </a:p>
        </p:txBody>
      </p:sp>
      <p:sp>
        <p:nvSpPr>
          <p:cNvPr id="94215" name="Text Box 9"/>
          <p:cNvSpPr txBox="1">
            <a:spLocks noChangeArrowheads="1"/>
          </p:cNvSpPr>
          <p:nvPr/>
        </p:nvSpPr>
        <p:spPr bwMode="auto">
          <a:xfrm>
            <a:off x="7668027" y="1683249"/>
            <a:ext cx="1311256" cy="13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Optima"/>
                <a:cs typeface="Optima"/>
              </a:rPr>
              <a:t>Robust 0</a:t>
            </a:r>
          </a:p>
          <a:p>
            <a:pPr algn="ctr"/>
            <a:r>
              <a:rPr lang="en-US" sz="2000" dirty="0">
                <a:latin typeface="Optima"/>
                <a:cs typeface="Optima"/>
              </a:rPr>
              <a:t>0.41x0.36</a:t>
            </a:r>
          </a:p>
          <a:p>
            <a:pPr algn="ctr"/>
            <a:endParaRPr lang="en-US" sz="2000" dirty="0">
              <a:latin typeface="Arial" charset="0"/>
            </a:endParaRPr>
          </a:p>
          <a:p>
            <a:pPr algn="ctr"/>
            <a:r>
              <a:rPr lang="en-US" sz="2000" dirty="0" err="1" smtClean="0">
                <a:latin typeface="Arial" charset="0"/>
                <a:sym typeface="Symbol" charset="2"/>
              </a:rPr>
              <a:t></a:t>
            </a:r>
            <a:r>
              <a:rPr lang="en-US" sz="2000" dirty="0" smtClean="0">
                <a:latin typeface="Arial" charset="0"/>
                <a:sym typeface="Symbol" charset="2"/>
              </a:rPr>
              <a:t> </a:t>
            </a:r>
            <a:r>
              <a:rPr lang="en-US" sz="2000" dirty="0" smtClean="0">
                <a:latin typeface="Optima"/>
                <a:cs typeface="Optima"/>
                <a:sym typeface="Symbol" charset="2"/>
              </a:rPr>
              <a:t>= 1.6</a:t>
            </a:r>
            <a:endParaRPr lang="en-US" sz="2000" dirty="0">
              <a:latin typeface="Optima"/>
              <a:cs typeface="Optima"/>
            </a:endParaRPr>
          </a:p>
        </p:txBody>
      </p:sp>
      <p:pic>
        <p:nvPicPr>
          <p:cNvPr id="94216" name="Picture 14" descr="beam.natur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9" y="1206205"/>
            <a:ext cx="292576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7" name="Picture 15" descr="beam.robus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239" y="1206205"/>
            <a:ext cx="292576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8" name="Picture 16" descr="beam.uniform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3038" y="4047831"/>
            <a:ext cx="29003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9" name="Picture 17" descr="beam.robust.t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9638" y="4047831"/>
            <a:ext cx="29003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Weighting and Tapering: Examples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1950" y="1537875"/>
            <a:ext cx="4191000" cy="4167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41381" name="Line 5"/>
          <p:cNvSpPr>
            <a:spLocks noChangeShapeType="1"/>
          </p:cNvSpPr>
          <p:nvPr/>
        </p:nvSpPr>
        <p:spPr bwMode="auto">
          <a:xfrm>
            <a:off x="1637150" y="1537875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1382" name="Rectangle 6"/>
          <p:cNvSpPr>
            <a:spLocks noChangeArrowheads="1"/>
          </p:cNvSpPr>
          <p:nvPr/>
        </p:nvSpPr>
        <p:spPr bwMode="auto">
          <a:xfrm>
            <a:off x="846575" y="3290475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Optima"/>
              </a:rPr>
              <a:t>~4’</a:t>
            </a:r>
          </a:p>
        </p:txBody>
      </p:sp>
      <p:sp>
        <p:nvSpPr>
          <p:cNvPr id="741383" name="Oval 7"/>
          <p:cNvSpPr>
            <a:spLocks noChangeAspect="1" noChangeArrowheads="1"/>
          </p:cNvSpPr>
          <p:nvPr/>
        </p:nvSpPr>
        <p:spPr bwMode="auto">
          <a:xfrm>
            <a:off x="3505638" y="2949163"/>
            <a:ext cx="950912" cy="95091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1384" name="Rectangle 8"/>
          <p:cNvSpPr>
            <a:spLocks noChangeArrowheads="1"/>
          </p:cNvSpPr>
          <p:nvPr/>
        </p:nvSpPr>
        <p:spPr bwMode="auto">
          <a:xfrm>
            <a:off x="6312338" y="2534864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Optima"/>
              </a:rPr>
              <a:t>Band 3 (54”)</a:t>
            </a:r>
          </a:p>
        </p:txBody>
      </p:sp>
      <p:sp>
        <p:nvSpPr>
          <p:cNvPr id="741385" name="Oval 9"/>
          <p:cNvSpPr>
            <a:spLocks noChangeAspect="1" noChangeArrowheads="1"/>
          </p:cNvSpPr>
          <p:nvPr/>
        </p:nvSpPr>
        <p:spPr bwMode="auto">
          <a:xfrm>
            <a:off x="3743763" y="3187288"/>
            <a:ext cx="474662" cy="474662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1386" name="Rectangle 10"/>
          <p:cNvSpPr>
            <a:spLocks noChangeArrowheads="1"/>
          </p:cNvSpPr>
          <p:nvPr/>
        </p:nvSpPr>
        <p:spPr bwMode="auto">
          <a:xfrm>
            <a:off x="6294875" y="3303253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Optima"/>
              </a:rPr>
              <a:t>Band 6 (27”)</a:t>
            </a:r>
          </a:p>
        </p:txBody>
      </p:sp>
      <p:sp>
        <p:nvSpPr>
          <p:cNvPr id="741387" name="Rectangle 11"/>
          <p:cNvSpPr>
            <a:spLocks noChangeArrowheads="1"/>
          </p:cNvSpPr>
          <p:nvPr/>
        </p:nvSpPr>
        <p:spPr bwMode="auto">
          <a:xfrm>
            <a:off x="6294875" y="4844495"/>
            <a:ext cx="175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Optima"/>
              </a:rPr>
              <a:t>Band 9 (9”)</a:t>
            </a:r>
          </a:p>
        </p:txBody>
      </p:sp>
      <p:sp>
        <p:nvSpPr>
          <p:cNvPr id="741388" name="Rectangle 12"/>
          <p:cNvSpPr>
            <a:spLocks noChangeArrowheads="1"/>
          </p:cNvSpPr>
          <p:nvPr/>
        </p:nvSpPr>
        <p:spPr bwMode="auto">
          <a:xfrm>
            <a:off x="6309163" y="4071642"/>
            <a:ext cx="186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Optima"/>
              </a:rPr>
              <a:t>Band 7 (18”)</a:t>
            </a:r>
          </a:p>
        </p:txBody>
      </p:sp>
      <p:sp>
        <p:nvSpPr>
          <p:cNvPr id="741389" name="Oval 13"/>
          <p:cNvSpPr>
            <a:spLocks noChangeAspect="1" noChangeArrowheads="1"/>
          </p:cNvSpPr>
          <p:nvPr/>
        </p:nvSpPr>
        <p:spPr bwMode="auto">
          <a:xfrm>
            <a:off x="3824725" y="3269838"/>
            <a:ext cx="311150" cy="31115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1390" name="Oval 14"/>
          <p:cNvSpPr>
            <a:spLocks noChangeAspect="1" noChangeArrowheads="1"/>
          </p:cNvSpPr>
          <p:nvPr/>
        </p:nvSpPr>
        <p:spPr bwMode="auto">
          <a:xfrm>
            <a:off x="3902513" y="3347625"/>
            <a:ext cx="155575" cy="155575"/>
          </a:xfrm>
          <a:prstGeom prst="ellipse">
            <a:avLst/>
          </a:prstGeom>
          <a:noFill/>
          <a:ln w="1905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1391" name="Rectangle 15"/>
          <p:cNvSpPr>
            <a:spLocks noChangeArrowheads="1"/>
          </p:cNvSpPr>
          <p:nvPr/>
        </p:nvSpPr>
        <p:spPr bwMode="auto">
          <a:xfrm>
            <a:off x="6312338" y="1766475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u="sng" dirty="0">
                <a:solidFill>
                  <a:schemeClr val="tx1"/>
                </a:solidFill>
                <a:latin typeface="Optima"/>
              </a:rPr>
              <a:t>FOV [12 </a:t>
            </a:r>
            <a:r>
              <a:rPr lang="en-US" sz="2400" u="sng" dirty="0" err="1">
                <a:solidFill>
                  <a:schemeClr val="tx1"/>
                </a:solidFill>
                <a:latin typeface="Optima"/>
              </a:rPr>
              <a:t>m</a:t>
            </a:r>
            <a:r>
              <a:rPr lang="en-US" sz="2400" u="sng" dirty="0">
                <a:solidFill>
                  <a:schemeClr val="tx1"/>
                </a:solidFill>
                <a:latin typeface="Optima"/>
              </a:rPr>
              <a:t>]</a:t>
            </a:r>
            <a:endParaRPr lang="en-US" sz="2400" dirty="0">
              <a:solidFill>
                <a:schemeClr val="tx1"/>
              </a:solidFill>
              <a:latin typeface="Optima"/>
            </a:endParaRPr>
          </a:p>
        </p:txBody>
      </p:sp>
      <p:sp>
        <p:nvSpPr>
          <p:cNvPr id="741392" name="Rectangle 16"/>
          <p:cNvSpPr>
            <a:spLocks noChangeArrowheads="1"/>
          </p:cNvSpPr>
          <p:nvPr/>
        </p:nvSpPr>
        <p:spPr bwMode="auto">
          <a:xfrm>
            <a:off x="2335360" y="5805075"/>
            <a:ext cx="3451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200" i="1" dirty="0">
                <a:solidFill>
                  <a:schemeClr val="tx1"/>
                </a:solidFill>
                <a:latin typeface="Optima"/>
              </a:rPr>
              <a:t>B68 ALMA single pointing</a:t>
            </a:r>
            <a:endParaRPr lang="en-US" dirty="0">
              <a:latin typeface="Optima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Field of View: Single Pointing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3" grpId="0" animBg="1"/>
      <p:bldP spid="741384" grpId="0"/>
      <p:bldP spid="741385" grpId="0" animBg="1"/>
      <p:bldP spid="741386" grpId="0"/>
      <p:bldP spid="741387" grpId="0"/>
      <p:bldP spid="741388" grpId="0"/>
      <p:bldP spid="741389" grpId="0" animBg="1"/>
      <p:bldP spid="741390" grpId="0" animBg="1"/>
      <p:bldP spid="7413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1950" y="1537875"/>
            <a:ext cx="41910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4453" name="Line 5"/>
          <p:cNvSpPr>
            <a:spLocks noChangeShapeType="1"/>
          </p:cNvSpPr>
          <p:nvPr/>
        </p:nvSpPr>
        <p:spPr bwMode="auto">
          <a:xfrm>
            <a:off x="1637150" y="1537875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54" name="Rectangle 6"/>
          <p:cNvSpPr>
            <a:spLocks noChangeArrowheads="1"/>
          </p:cNvSpPr>
          <p:nvPr/>
        </p:nvSpPr>
        <p:spPr bwMode="auto">
          <a:xfrm>
            <a:off x="846575" y="3290475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Optima"/>
              </a:rPr>
              <a:t>~4’</a:t>
            </a:r>
          </a:p>
        </p:txBody>
      </p:sp>
      <p:sp>
        <p:nvSpPr>
          <p:cNvPr id="744455" name="Oval 7"/>
          <p:cNvSpPr>
            <a:spLocks noChangeAspect="1" noChangeArrowheads="1"/>
          </p:cNvSpPr>
          <p:nvPr/>
        </p:nvSpPr>
        <p:spPr bwMode="auto">
          <a:xfrm>
            <a:off x="2780150" y="2263363"/>
            <a:ext cx="950913" cy="95091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63" name="Rectangle 15"/>
          <p:cNvSpPr>
            <a:spLocks noChangeArrowheads="1"/>
          </p:cNvSpPr>
          <p:nvPr/>
        </p:nvSpPr>
        <p:spPr bwMode="auto">
          <a:xfrm>
            <a:off x="6312338" y="1265130"/>
            <a:ext cx="2487612" cy="513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Optima"/>
              </a:rPr>
              <a:t>Nyquist</a:t>
            </a:r>
            <a:r>
              <a:rPr lang="en-US" sz="2400" dirty="0">
                <a:solidFill>
                  <a:schemeClr val="tx1"/>
                </a:solidFill>
                <a:latin typeface="Optima"/>
              </a:rPr>
              <a:t> Spacing 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  <a:latin typeface="Optima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Optima"/>
              </a:rPr>
              <a:t>= 3</a:t>
            </a:r>
            <a:r>
              <a:rPr lang="en-US" sz="2400" baseline="30000" dirty="0">
                <a:solidFill>
                  <a:schemeClr val="tx1"/>
                </a:solidFill>
                <a:latin typeface="Optima"/>
              </a:rPr>
              <a:t>-1/2</a:t>
            </a:r>
            <a:r>
              <a:rPr lang="en-US" sz="2400" dirty="0">
                <a:solidFill>
                  <a:schemeClr val="tx1"/>
                </a:solidFill>
                <a:latin typeface="Optima"/>
              </a:rPr>
              <a:t> (</a:t>
            </a:r>
            <a:r>
              <a:rPr lang="en-US" sz="2400" dirty="0">
                <a:solidFill>
                  <a:schemeClr val="tx1"/>
                </a:solidFill>
                <a:latin typeface="Optima"/>
                <a:sym typeface="Symbol" pitchFamily="-106" charset="2"/>
              </a:rPr>
              <a:t></a:t>
            </a:r>
            <a:r>
              <a:rPr lang="en-US" sz="2400" dirty="0">
                <a:solidFill>
                  <a:schemeClr val="tx1"/>
                </a:solidFill>
                <a:latin typeface="Optima"/>
              </a:rPr>
              <a:t>/D</a:t>
            </a:r>
            <a:r>
              <a:rPr lang="en-US" sz="2400" dirty="0" smtClean="0">
                <a:solidFill>
                  <a:schemeClr val="tx1"/>
                </a:solidFill>
                <a:latin typeface="Optima"/>
              </a:rPr>
              <a:t>) rad.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  <a:latin typeface="Optima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Optima"/>
              </a:rPr>
              <a:t>= 29.75” </a:t>
            </a:r>
            <a:r>
              <a:rPr lang="en-US" sz="2400" dirty="0" err="1">
                <a:solidFill>
                  <a:schemeClr val="tx1"/>
                </a:solidFill>
                <a:latin typeface="Optima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Optima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Optima"/>
              </a:rPr>
              <a:t>   (</a:t>
            </a:r>
            <a:r>
              <a:rPr lang="en-US" sz="2400" dirty="0">
                <a:solidFill>
                  <a:schemeClr val="tx1"/>
                </a:solidFill>
                <a:latin typeface="Optima"/>
                <a:sym typeface="Symbol" pitchFamily="-106" charset="2"/>
              </a:rPr>
              <a:t></a:t>
            </a:r>
            <a:r>
              <a:rPr lang="en-US" sz="2400" dirty="0">
                <a:solidFill>
                  <a:schemeClr val="tx1"/>
                </a:solidFill>
                <a:latin typeface="Optima"/>
              </a:rPr>
              <a:t>/100 GHz)</a:t>
            </a:r>
            <a:r>
              <a:rPr lang="en-US" sz="2400" baseline="30000" dirty="0">
                <a:solidFill>
                  <a:schemeClr val="tx1"/>
                </a:solidFill>
                <a:latin typeface="Optima"/>
              </a:rPr>
              <a:t>-1</a:t>
            </a:r>
          </a:p>
          <a:p>
            <a:pPr>
              <a:defRPr/>
            </a:pPr>
            <a:endParaRPr lang="en-US" sz="2400" baseline="30000" dirty="0">
              <a:solidFill>
                <a:schemeClr val="tx1"/>
              </a:solidFill>
              <a:latin typeface="Optima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Optima"/>
              </a:rPr>
              <a:t>=</a:t>
            </a:r>
            <a:r>
              <a:rPr lang="en-US" sz="2400" dirty="0" smtClean="0">
                <a:solidFill>
                  <a:schemeClr val="tx1"/>
                </a:solidFill>
                <a:latin typeface="Optima"/>
              </a:rPr>
              <a:t> </a:t>
            </a:r>
            <a:r>
              <a:rPr lang="en-US" sz="2400" dirty="0" smtClean="0">
                <a:latin typeface="Optima"/>
              </a:rPr>
              <a:t>constant </a:t>
            </a:r>
            <a:r>
              <a:rPr lang="en-US" sz="2400" dirty="0" err="1" smtClean="0">
                <a:latin typeface="Optima"/>
              </a:rPr>
              <a:t>rms</a:t>
            </a:r>
            <a:r>
              <a:rPr lang="en-US" sz="2400" dirty="0" smtClean="0">
                <a:latin typeface="Optima"/>
              </a:rPr>
              <a:t> over inner area</a:t>
            </a:r>
            <a:endParaRPr lang="en-US" sz="2400" dirty="0" smtClean="0">
              <a:solidFill>
                <a:schemeClr val="tx1"/>
              </a:solidFill>
              <a:latin typeface="Optima"/>
            </a:endParaRPr>
          </a:p>
          <a:p>
            <a:pPr>
              <a:defRPr/>
            </a:pPr>
            <a:endParaRPr lang="en-US" sz="2400" dirty="0" smtClean="0">
              <a:solidFill>
                <a:schemeClr val="tx1"/>
              </a:solidFill>
              <a:latin typeface="Optima"/>
            </a:endParaRPr>
          </a:p>
          <a:p>
            <a:pPr>
              <a:defRPr/>
            </a:pPr>
            <a:r>
              <a:rPr lang="en-US" sz="2400" dirty="0" smtClean="0">
                <a:latin typeface="Optima"/>
              </a:rPr>
              <a:t>Mosaics of up to 50 </a:t>
            </a:r>
            <a:r>
              <a:rPr lang="en-US" sz="2400" dirty="0" err="1" smtClean="0">
                <a:latin typeface="Optima"/>
              </a:rPr>
              <a:t>pointings</a:t>
            </a:r>
            <a:r>
              <a:rPr lang="en-US" sz="2400" dirty="0" smtClean="0">
                <a:latin typeface="Optima"/>
              </a:rPr>
              <a:t> OK for Early Science</a:t>
            </a:r>
            <a:endParaRPr lang="en-US" sz="2400" dirty="0" smtClean="0">
              <a:solidFill>
                <a:schemeClr val="tx1"/>
              </a:solidFill>
              <a:latin typeface="Optima"/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  <a:latin typeface="Optima"/>
            </a:endParaRPr>
          </a:p>
        </p:txBody>
      </p:sp>
      <p:sp>
        <p:nvSpPr>
          <p:cNvPr id="744464" name="Oval 16"/>
          <p:cNvSpPr>
            <a:spLocks noChangeAspect="1" noChangeArrowheads="1"/>
          </p:cNvSpPr>
          <p:nvPr/>
        </p:nvSpPr>
        <p:spPr bwMode="auto">
          <a:xfrm>
            <a:off x="3302438" y="2263363"/>
            <a:ext cx="950912" cy="95091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69" name="Oval 21"/>
          <p:cNvSpPr>
            <a:spLocks noChangeAspect="1" noChangeArrowheads="1"/>
          </p:cNvSpPr>
          <p:nvPr/>
        </p:nvSpPr>
        <p:spPr bwMode="auto">
          <a:xfrm>
            <a:off x="3823138" y="2263363"/>
            <a:ext cx="950912" cy="95091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70" name="Oval 22"/>
          <p:cNvSpPr>
            <a:spLocks noChangeAspect="1" noChangeArrowheads="1"/>
          </p:cNvSpPr>
          <p:nvPr/>
        </p:nvSpPr>
        <p:spPr bwMode="auto">
          <a:xfrm>
            <a:off x="4343838" y="2263363"/>
            <a:ext cx="950912" cy="95091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72" name="Oval 24"/>
          <p:cNvSpPr>
            <a:spLocks noChangeAspect="1" noChangeArrowheads="1"/>
          </p:cNvSpPr>
          <p:nvPr/>
        </p:nvSpPr>
        <p:spPr bwMode="auto">
          <a:xfrm>
            <a:off x="3037325" y="2706275"/>
            <a:ext cx="950913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80" name="Oval 32"/>
          <p:cNvSpPr>
            <a:spLocks noChangeAspect="1" noChangeArrowheads="1"/>
          </p:cNvSpPr>
          <p:nvPr/>
        </p:nvSpPr>
        <p:spPr bwMode="auto">
          <a:xfrm>
            <a:off x="3558025" y="2706275"/>
            <a:ext cx="950913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81" name="Oval 33"/>
          <p:cNvSpPr>
            <a:spLocks noChangeAspect="1" noChangeArrowheads="1"/>
          </p:cNvSpPr>
          <p:nvPr/>
        </p:nvSpPr>
        <p:spPr bwMode="auto">
          <a:xfrm>
            <a:off x="4080313" y="2706275"/>
            <a:ext cx="950912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82" name="Oval 34"/>
          <p:cNvSpPr>
            <a:spLocks noChangeAspect="1" noChangeArrowheads="1"/>
          </p:cNvSpPr>
          <p:nvPr/>
        </p:nvSpPr>
        <p:spPr bwMode="auto">
          <a:xfrm>
            <a:off x="4601013" y="2706275"/>
            <a:ext cx="950912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83" name="Oval 35"/>
          <p:cNvSpPr>
            <a:spLocks noChangeAspect="1" noChangeArrowheads="1"/>
          </p:cNvSpPr>
          <p:nvPr/>
        </p:nvSpPr>
        <p:spPr bwMode="auto">
          <a:xfrm>
            <a:off x="2515038" y="2706275"/>
            <a:ext cx="950912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84" name="Oval 36"/>
          <p:cNvSpPr>
            <a:spLocks noChangeAspect="1" noChangeArrowheads="1"/>
          </p:cNvSpPr>
          <p:nvPr/>
        </p:nvSpPr>
        <p:spPr bwMode="auto">
          <a:xfrm>
            <a:off x="2780150" y="3153950"/>
            <a:ext cx="950913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85" name="Oval 37"/>
          <p:cNvSpPr>
            <a:spLocks noChangeAspect="1" noChangeArrowheads="1"/>
          </p:cNvSpPr>
          <p:nvPr/>
        </p:nvSpPr>
        <p:spPr bwMode="auto">
          <a:xfrm>
            <a:off x="3302438" y="3153950"/>
            <a:ext cx="950912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86" name="Oval 38"/>
          <p:cNvSpPr>
            <a:spLocks noChangeAspect="1" noChangeArrowheads="1"/>
          </p:cNvSpPr>
          <p:nvPr/>
        </p:nvSpPr>
        <p:spPr bwMode="auto">
          <a:xfrm>
            <a:off x="3823138" y="3153950"/>
            <a:ext cx="950912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87" name="Oval 39"/>
          <p:cNvSpPr>
            <a:spLocks noChangeAspect="1" noChangeArrowheads="1"/>
          </p:cNvSpPr>
          <p:nvPr/>
        </p:nvSpPr>
        <p:spPr bwMode="auto">
          <a:xfrm>
            <a:off x="4343838" y="3153950"/>
            <a:ext cx="950912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499" name="Oval 51"/>
          <p:cNvSpPr>
            <a:spLocks noChangeAspect="1" noChangeArrowheads="1"/>
          </p:cNvSpPr>
          <p:nvPr/>
        </p:nvSpPr>
        <p:spPr bwMode="auto">
          <a:xfrm>
            <a:off x="3037325" y="3601625"/>
            <a:ext cx="950913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500" name="Oval 52"/>
          <p:cNvSpPr>
            <a:spLocks noChangeAspect="1" noChangeArrowheads="1"/>
          </p:cNvSpPr>
          <p:nvPr/>
        </p:nvSpPr>
        <p:spPr bwMode="auto">
          <a:xfrm>
            <a:off x="3558025" y="3601625"/>
            <a:ext cx="950913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501" name="Oval 53"/>
          <p:cNvSpPr>
            <a:spLocks noChangeAspect="1" noChangeArrowheads="1"/>
          </p:cNvSpPr>
          <p:nvPr/>
        </p:nvSpPr>
        <p:spPr bwMode="auto">
          <a:xfrm>
            <a:off x="4075550" y="3601625"/>
            <a:ext cx="950913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502" name="Oval 54"/>
          <p:cNvSpPr>
            <a:spLocks noChangeAspect="1" noChangeArrowheads="1"/>
          </p:cNvSpPr>
          <p:nvPr/>
        </p:nvSpPr>
        <p:spPr bwMode="auto">
          <a:xfrm>
            <a:off x="4601013" y="3601625"/>
            <a:ext cx="950912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503" name="Oval 55"/>
          <p:cNvSpPr>
            <a:spLocks noChangeAspect="1" noChangeArrowheads="1"/>
          </p:cNvSpPr>
          <p:nvPr/>
        </p:nvSpPr>
        <p:spPr bwMode="auto">
          <a:xfrm>
            <a:off x="2516625" y="3601625"/>
            <a:ext cx="950913" cy="950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504" name="Oval 56"/>
          <p:cNvSpPr>
            <a:spLocks noChangeAspect="1" noChangeArrowheads="1"/>
          </p:cNvSpPr>
          <p:nvPr/>
        </p:nvSpPr>
        <p:spPr bwMode="auto">
          <a:xfrm>
            <a:off x="2780150" y="4050888"/>
            <a:ext cx="950913" cy="95091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505" name="Oval 57"/>
          <p:cNvSpPr>
            <a:spLocks noChangeAspect="1" noChangeArrowheads="1"/>
          </p:cNvSpPr>
          <p:nvPr/>
        </p:nvSpPr>
        <p:spPr bwMode="auto">
          <a:xfrm>
            <a:off x="3302438" y="4050888"/>
            <a:ext cx="950912" cy="95091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506" name="Oval 58"/>
          <p:cNvSpPr>
            <a:spLocks noChangeAspect="1" noChangeArrowheads="1"/>
          </p:cNvSpPr>
          <p:nvPr/>
        </p:nvSpPr>
        <p:spPr bwMode="auto">
          <a:xfrm>
            <a:off x="3823138" y="4050888"/>
            <a:ext cx="950912" cy="95091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507" name="Oval 59"/>
          <p:cNvSpPr>
            <a:spLocks noChangeAspect="1" noChangeArrowheads="1"/>
          </p:cNvSpPr>
          <p:nvPr/>
        </p:nvSpPr>
        <p:spPr bwMode="auto">
          <a:xfrm>
            <a:off x="4343838" y="4050888"/>
            <a:ext cx="950912" cy="95091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508" name="Rectangle 60"/>
          <p:cNvSpPr>
            <a:spLocks noChangeArrowheads="1"/>
          </p:cNvSpPr>
          <p:nvPr/>
        </p:nvSpPr>
        <p:spPr bwMode="auto">
          <a:xfrm>
            <a:off x="2352955" y="5805075"/>
            <a:ext cx="33837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200" i="1" dirty="0">
                <a:solidFill>
                  <a:schemeClr val="tx1"/>
                </a:solidFill>
                <a:latin typeface="Optima"/>
              </a:rPr>
              <a:t>B68 ALMA</a:t>
            </a:r>
            <a:r>
              <a:rPr lang="en-US" sz="2200" i="1" dirty="0" smtClean="0">
                <a:solidFill>
                  <a:schemeClr val="tx1"/>
                </a:solidFill>
                <a:latin typeface="Optima"/>
              </a:rPr>
              <a:t> Band 3 mosaic</a:t>
            </a:r>
            <a:endParaRPr lang="en-US" dirty="0">
              <a:latin typeface="Optima"/>
            </a:endParaRPr>
          </a:p>
        </p:txBody>
      </p:sp>
      <p:sp>
        <p:nvSpPr>
          <p:cNvPr id="744509" name="AutoShape 61"/>
          <p:cNvSpPr>
            <a:spLocks noChangeArrowheads="1"/>
          </p:cNvSpPr>
          <p:nvPr/>
        </p:nvSpPr>
        <p:spPr bwMode="auto">
          <a:xfrm>
            <a:off x="2703950" y="2742788"/>
            <a:ext cx="2667000" cy="1752600"/>
          </a:xfrm>
          <a:prstGeom prst="hexagon">
            <a:avLst>
              <a:gd name="adj" fmla="val 38043"/>
              <a:gd name="vf" fmla="val 115470"/>
            </a:avLst>
          </a:prstGeom>
          <a:solidFill>
            <a:srgbClr val="00FF00">
              <a:alpha val="50000"/>
            </a:srgb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744510" name="Rectangle 62"/>
          <p:cNvSpPr>
            <a:spLocks noChangeArrowheads="1"/>
          </p:cNvSpPr>
          <p:nvPr/>
        </p:nvSpPr>
        <p:spPr bwMode="auto">
          <a:xfrm>
            <a:off x="6285350" y="2722455"/>
            <a:ext cx="2438400" cy="914400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06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Field of View: Mosaics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5" grpId="0" animBg="1"/>
      <p:bldP spid="744464" grpId="0" animBg="1"/>
      <p:bldP spid="744469" grpId="0" animBg="1"/>
      <p:bldP spid="744470" grpId="0" animBg="1"/>
      <p:bldP spid="744472" grpId="0" animBg="1"/>
      <p:bldP spid="744480" grpId="0" animBg="1"/>
      <p:bldP spid="744481" grpId="0" animBg="1"/>
      <p:bldP spid="744482" grpId="0" animBg="1"/>
      <p:bldP spid="744483" grpId="0" animBg="1"/>
      <p:bldP spid="744484" grpId="0" animBg="1"/>
      <p:bldP spid="744485" grpId="0" animBg="1"/>
      <p:bldP spid="744486" grpId="0" animBg="1"/>
      <p:bldP spid="744487" grpId="0" animBg="1"/>
      <p:bldP spid="744499" grpId="0" animBg="1"/>
      <p:bldP spid="744500" grpId="0" animBg="1"/>
      <p:bldP spid="744501" grpId="0" animBg="1"/>
      <p:bldP spid="744502" grpId="0" animBg="1"/>
      <p:bldP spid="744503" grpId="0" animBg="1"/>
      <p:bldP spid="744504" grpId="0" animBg="1"/>
      <p:bldP spid="744505" grpId="0" animBg="1"/>
      <p:bldP spid="744506" grpId="0" animBg="1"/>
      <p:bldP spid="744507" grpId="0" animBg="1"/>
      <p:bldP spid="7445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 _24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095"/>
            <a:ext cx="9144000" cy="6096000"/>
          </a:xfrm>
          <a:prstGeom prst="rect">
            <a:avLst/>
          </a:prstGeom>
        </p:spPr>
      </p:pic>
      <p:sp>
        <p:nvSpPr>
          <p:cNvPr id="28678" name="Rectangle 5"/>
          <p:cNvSpPr>
            <a:spLocks noGrp="1" noChangeArrowheads="1"/>
          </p:cNvSpPr>
          <p:nvPr>
            <p:ph type="title"/>
          </p:nvPr>
        </p:nvSpPr>
        <p:spPr>
          <a:xfrm>
            <a:off x="2311489" y="5295095"/>
            <a:ext cx="4804151" cy="1143000"/>
          </a:xfrm>
          <a:noFill/>
        </p:spPr>
        <p:txBody>
          <a:bodyPr lIns="91430" tIns="45715" rIns="91430" bIns="45715" anchor="ctr"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Optima"/>
              </a:rPr>
              <a:t>Next: </a:t>
            </a:r>
            <a:r>
              <a:rPr lang="en-US" sz="3600" dirty="0" err="1" smtClean="0">
                <a:solidFill>
                  <a:schemeClr val="bg1"/>
                </a:solidFill>
                <a:latin typeface="Optima"/>
              </a:rPr>
              <a:t>Deconvolution</a:t>
            </a:r>
            <a:endParaRPr lang="en-US" sz="3600" dirty="0">
              <a:solidFill>
                <a:schemeClr val="bg1"/>
              </a:solidFill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SR21.sub.vex.uv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19756"/>
            <a:ext cx="45910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1350826"/>
            <a:ext cx="8001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Optima"/>
                <a:cs typeface="Optima"/>
              </a:rPr>
              <a:t>in aperture synthesis, 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>
                <a:latin typeface="Optima"/>
                <a:cs typeface="Optima"/>
              </a:rPr>
              <a:t>) samples are limited by number of telescopes, and Earth-sky geometry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4442691" y="1660255"/>
            <a:ext cx="4572000" cy="495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5" indent="-342865">
              <a:spcBef>
                <a:spcPct val="20000"/>
              </a:spcBef>
              <a:buFontTx/>
              <a:buChar char="•"/>
            </a:pPr>
            <a:endParaRPr lang="en-US" dirty="0">
              <a:latin typeface="Arial" charset="0"/>
              <a:sym typeface="Symbol" charset="2"/>
            </a:endParaRPr>
          </a:p>
          <a:p>
            <a:pPr marL="742873" lvl="1" indent="-28572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sz="2000" i="1" dirty="0">
                <a:latin typeface="Optima"/>
                <a:ea typeface="ＭＳ Ｐゴシック" charset="-128"/>
                <a:cs typeface="Optima"/>
                <a:sym typeface="Symbol" charset="2"/>
              </a:rPr>
              <a:t>high spatial </a:t>
            </a:r>
            <a:r>
              <a:rPr lang="en-US" sz="2000" i="1" dirty="0" smtClean="0">
                <a:latin typeface="Optima"/>
                <a:ea typeface="ＭＳ Ｐゴシック" charset="-128"/>
                <a:cs typeface="Optima"/>
                <a:sym typeface="Symbol" charset="2"/>
              </a:rPr>
              <a:t>frequencies:</a:t>
            </a:r>
            <a:r>
              <a:rPr lang="en-US" sz="2000" dirty="0" smtClean="0">
                <a:solidFill>
                  <a:schemeClr val="tx2"/>
                </a:solidFill>
                <a:latin typeface="Optima"/>
                <a:ea typeface="ＭＳ Ｐゴシック" charset="-128"/>
                <a:cs typeface="Optima"/>
                <a:sym typeface="Symbol" charset="2"/>
              </a:rPr>
              <a:t> </a:t>
            </a:r>
            <a:endParaRPr lang="en-US" sz="2000" dirty="0">
              <a:solidFill>
                <a:schemeClr val="tx2"/>
              </a:solidFill>
              <a:latin typeface="Optima"/>
              <a:ea typeface="ＭＳ Ｐゴシック" charset="-128"/>
              <a:cs typeface="Optima"/>
              <a:sym typeface="Symbol" charset="2"/>
            </a:endParaRPr>
          </a:p>
          <a:p>
            <a:pPr marL="1142882" lvl="2" indent="-228577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Optima"/>
                <a:ea typeface="ＭＳ Ｐゴシック" charset="-128"/>
                <a:cs typeface="Optima"/>
                <a:sym typeface="Symbol" charset="2"/>
              </a:rPr>
              <a:t>maximum angular resolution</a:t>
            </a:r>
          </a:p>
          <a:p>
            <a:pPr marL="1142882" lvl="2" indent="-228577">
              <a:spcBef>
                <a:spcPct val="20000"/>
              </a:spcBef>
              <a:buFontTx/>
              <a:buChar char="•"/>
            </a:pPr>
            <a:endParaRPr lang="en-US" sz="2000" dirty="0">
              <a:latin typeface="Optima"/>
              <a:ea typeface="ＭＳ Ｐゴシック" charset="-128"/>
              <a:cs typeface="Optima"/>
              <a:sym typeface="Symbol" charset="2"/>
            </a:endParaRPr>
          </a:p>
          <a:p>
            <a:pPr marL="742873" lvl="1" indent="-28572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sz="2000" i="1" dirty="0">
                <a:latin typeface="Optima"/>
                <a:ea typeface="ＭＳ Ｐゴシック" charset="-128"/>
                <a:cs typeface="Optima"/>
                <a:sym typeface="Symbol" charset="2"/>
              </a:rPr>
              <a:t>low spatial </a:t>
            </a:r>
            <a:r>
              <a:rPr lang="en-US" sz="2000" i="1" dirty="0" smtClean="0">
                <a:latin typeface="Optima"/>
                <a:ea typeface="ＭＳ Ｐゴシック" charset="-128"/>
                <a:cs typeface="Optima"/>
                <a:sym typeface="Symbol" charset="2"/>
              </a:rPr>
              <a:t>frequencies:</a:t>
            </a:r>
          </a:p>
          <a:p>
            <a:pPr marL="1142882" lvl="2" indent="-228577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Optima"/>
                <a:ea typeface="ＭＳ Ｐゴシック" charset="-128"/>
                <a:cs typeface="Optima"/>
                <a:sym typeface="Symbol" charset="2"/>
              </a:rPr>
              <a:t>extended structures </a:t>
            </a:r>
            <a:r>
              <a:rPr lang="en-US" sz="2000" b="1" dirty="0" smtClean="0">
                <a:latin typeface="Optima"/>
                <a:ea typeface="ＭＳ Ｐゴシック" charset="-128"/>
                <a:cs typeface="Optima"/>
                <a:sym typeface="Symbol" charset="2"/>
              </a:rPr>
              <a:t>invisible</a:t>
            </a:r>
          </a:p>
          <a:p>
            <a:pPr marL="1142882" lvl="2" indent="-228577">
              <a:spcBef>
                <a:spcPct val="20000"/>
              </a:spcBef>
            </a:pPr>
            <a:r>
              <a:rPr lang="en-US" sz="2000" b="1" dirty="0" smtClean="0">
                <a:latin typeface="Optima"/>
                <a:ea typeface="ＭＳ Ｐゴシック" charset="-128"/>
                <a:cs typeface="Optima"/>
                <a:sym typeface="Symbol" charset="2"/>
              </a:rPr>
              <a:t>  </a:t>
            </a:r>
            <a:r>
              <a:rPr lang="en-US" sz="2000" dirty="0" smtClean="0">
                <a:latin typeface="Optima"/>
                <a:ea typeface="ＭＳ Ｐゴシック" charset="-128"/>
                <a:cs typeface="Optima"/>
                <a:sym typeface="Symbol" charset="2"/>
              </a:rPr>
              <a:t>(aka. only a max scale can be  imaged; also ``zero-spacing problem” = no large scales)</a:t>
            </a:r>
            <a:endParaRPr lang="en-US" sz="2000" b="1" dirty="0" smtClean="0">
              <a:latin typeface="Optima"/>
              <a:ea typeface="ＭＳ Ｐゴシック" charset="-128"/>
              <a:cs typeface="Optima"/>
              <a:sym typeface="Symbol" charset="2"/>
            </a:endParaRPr>
          </a:p>
          <a:p>
            <a:pPr marL="1142882" lvl="2" indent="-228577">
              <a:spcBef>
                <a:spcPct val="20000"/>
              </a:spcBef>
              <a:buFontTx/>
              <a:buChar char="•"/>
            </a:pPr>
            <a:endParaRPr lang="en-US" sz="2000" dirty="0">
              <a:latin typeface="Optima"/>
              <a:ea typeface="ＭＳ Ｐゴシック" charset="-128"/>
              <a:cs typeface="Optima"/>
              <a:sym typeface="Symbol" charset="2"/>
            </a:endParaRPr>
          </a:p>
          <a:p>
            <a:pPr marL="742873" lvl="1" indent="-28572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Optima"/>
                <a:ea typeface="ＭＳ Ｐゴシック" charset="-128"/>
                <a:cs typeface="Optima"/>
              </a:rPr>
              <a:t>irregular within high/low </a:t>
            </a:r>
            <a:r>
              <a:rPr lang="en-US" sz="2000" i="1" dirty="0" smtClean="0">
                <a:latin typeface="Optima"/>
                <a:ea typeface="ＭＳ Ｐゴシック" charset="-128"/>
                <a:cs typeface="Optima"/>
              </a:rPr>
              <a:t>limits:</a:t>
            </a:r>
          </a:p>
          <a:p>
            <a:pPr marL="1142882" lvl="2" indent="-228577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Optima"/>
                <a:ea typeface="ＭＳ Ｐゴシック" charset="-128"/>
                <a:cs typeface="Optima"/>
              </a:rPr>
              <a:t>sampling theorem violated</a:t>
            </a:r>
            <a:endParaRPr lang="en-US" sz="2000" dirty="0" smtClean="0">
              <a:latin typeface="Optima"/>
              <a:ea typeface="ＭＳ Ｐゴシック" charset="-128"/>
              <a:cs typeface="Optima"/>
            </a:endParaRPr>
          </a:p>
          <a:p>
            <a:pPr marL="1142882" lvl="2" indent="-228577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Optima"/>
                <a:ea typeface="ＭＳ Ｐゴシック" charset="-128"/>
                <a:cs typeface="Optima"/>
              </a:rPr>
              <a:t>still more information </a:t>
            </a:r>
            <a:r>
              <a:rPr lang="en-US" sz="2000" dirty="0">
                <a:latin typeface="Optima"/>
                <a:ea typeface="ＭＳ Ｐゴシック" charset="-128"/>
                <a:cs typeface="Optima"/>
              </a:rPr>
              <a:t>missing</a:t>
            </a:r>
          </a:p>
          <a:p>
            <a:pPr marL="342865" indent="-342865">
              <a:spcBef>
                <a:spcPct val="2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19463" name="Oval 7"/>
          <p:cNvSpPr>
            <a:spLocks noChangeAspect="1" noChangeArrowheads="1"/>
          </p:cNvSpPr>
          <p:nvPr/>
        </p:nvSpPr>
        <p:spPr bwMode="auto">
          <a:xfrm>
            <a:off x="762000" y="2576955"/>
            <a:ext cx="4038600" cy="3276600"/>
          </a:xfrm>
          <a:prstGeom prst="ellipse">
            <a:avLst/>
          </a:prstGeom>
          <a:solidFill>
            <a:schemeClr val="bg2">
              <a:alpha val="34901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Oval 8"/>
          <p:cNvSpPr>
            <a:spLocks noChangeAspect="1" noChangeArrowheads="1"/>
          </p:cNvSpPr>
          <p:nvPr/>
        </p:nvSpPr>
        <p:spPr bwMode="auto">
          <a:xfrm>
            <a:off x="2752725" y="4146993"/>
            <a:ext cx="76200" cy="76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(</a:t>
            </a:r>
            <a:r>
              <a:rPr lang="en-US" sz="3600" i="1" dirty="0" err="1" smtClean="0">
                <a:latin typeface="Optima"/>
                <a:ea typeface="+mj-ea"/>
                <a:cs typeface="+mj-cs"/>
              </a:rPr>
              <a:t>u</a:t>
            </a:r>
            <a:r>
              <a:rPr lang="en-US" sz="3600" dirty="0" err="1" smtClean="0">
                <a:latin typeface="Optima"/>
                <a:ea typeface="+mj-ea"/>
                <a:cs typeface="+mj-cs"/>
              </a:rPr>
              <a:t>,</a:t>
            </a:r>
            <a:r>
              <a:rPr lang="en-US" sz="3600" i="1" dirty="0" err="1" smtClean="0">
                <a:latin typeface="Optima"/>
                <a:ea typeface="+mj-ea"/>
                <a:cs typeface="+mj-cs"/>
              </a:rPr>
              <a:t>v</a:t>
            </a:r>
            <a:r>
              <a:rPr lang="en-US" sz="3600" dirty="0" smtClean="0">
                <a:latin typeface="Optima"/>
                <a:ea typeface="+mj-ea"/>
                <a:cs typeface="+mj-cs"/>
              </a:rPr>
              <a:t>) Plane Sampling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5" y="1087590"/>
            <a:ext cx="8153400" cy="556259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Optima"/>
                <a:cs typeface="Optima"/>
              </a:rPr>
              <a:t>sample Fourier domain at discrete </a:t>
            </a:r>
            <a:r>
              <a:rPr lang="en-US" sz="2000" dirty="0" smtClean="0">
                <a:latin typeface="Optima"/>
                <a:cs typeface="Optima"/>
              </a:rPr>
              <a:t>points, i.e.,</a:t>
            </a:r>
          </a:p>
          <a:p>
            <a:endParaRPr lang="en-US" sz="2000" dirty="0" smtClean="0">
              <a:latin typeface="Optima"/>
              <a:cs typeface="Optima"/>
            </a:endParaRPr>
          </a:p>
          <a:p>
            <a:pPr>
              <a:buNone/>
            </a:pPr>
            <a:endParaRPr lang="en-US" sz="2000" dirty="0" smtClean="0">
              <a:latin typeface="Optima"/>
              <a:cs typeface="Optima"/>
            </a:endParaRPr>
          </a:p>
          <a:p>
            <a:r>
              <a:rPr lang="en-US" sz="2000" dirty="0" smtClean="0">
                <a:latin typeface="Optima"/>
                <a:cs typeface="Optima"/>
              </a:rPr>
              <a:t>so, the </a:t>
            </a:r>
            <a:r>
              <a:rPr lang="en-US" sz="2000" dirty="0">
                <a:latin typeface="Optima"/>
                <a:cs typeface="Optima"/>
              </a:rPr>
              <a:t>inverse Fourier transform</a:t>
            </a:r>
            <a:r>
              <a:rPr lang="en-US" sz="2000" dirty="0" smtClean="0">
                <a:latin typeface="Optima"/>
                <a:cs typeface="Optima"/>
              </a:rPr>
              <a:t> of the ensemble of visibilities is:</a:t>
            </a:r>
          </a:p>
          <a:p>
            <a:pPr>
              <a:buNone/>
            </a:pPr>
            <a:endParaRPr lang="en-US" sz="2000" dirty="0" smtClean="0">
              <a:latin typeface="Optima"/>
              <a:cs typeface="Optima"/>
            </a:endParaRPr>
          </a:p>
          <a:p>
            <a:endParaRPr lang="en-US" sz="2000" dirty="0" smtClean="0">
              <a:latin typeface="Optima"/>
              <a:cs typeface="Optima"/>
            </a:endParaRPr>
          </a:p>
          <a:p>
            <a:r>
              <a:rPr lang="en-US" sz="2000" dirty="0" smtClean="0">
                <a:latin typeface="Optima"/>
                <a:cs typeface="Optima"/>
              </a:rPr>
              <a:t>but the </a:t>
            </a:r>
            <a:r>
              <a:rPr lang="en-US" sz="2000" dirty="0">
                <a:latin typeface="Optima"/>
                <a:cs typeface="Optima"/>
              </a:rPr>
              <a:t>convolution theorem tells </a:t>
            </a:r>
            <a:r>
              <a:rPr lang="en-US" sz="2000" dirty="0" smtClean="0">
                <a:latin typeface="Optima"/>
                <a:cs typeface="Optima"/>
              </a:rPr>
              <a:t>us:</a:t>
            </a:r>
          </a:p>
          <a:p>
            <a:pPr>
              <a:buNone/>
            </a:pPr>
            <a:endParaRPr lang="en-US" sz="2000" dirty="0" smtClean="0">
              <a:latin typeface="Optima"/>
              <a:cs typeface="Optima"/>
            </a:endParaRPr>
          </a:p>
          <a:p>
            <a:pPr>
              <a:buNone/>
            </a:pPr>
            <a:endParaRPr lang="en-US" sz="2000" dirty="0" smtClean="0">
              <a:latin typeface="Optima"/>
              <a:cs typeface="Optima"/>
            </a:endParaRPr>
          </a:p>
          <a:p>
            <a:pPr>
              <a:buFontTx/>
              <a:buNone/>
            </a:pPr>
            <a:r>
              <a:rPr lang="en-US" sz="2000" dirty="0">
                <a:latin typeface="Optima"/>
                <a:cs typeface="Optima"/>
              </a:rPr>
              <a:t>    where                        </a:t>
            </a:r>
            <a:r>
              <a:rPr lang="en-US" sz="2000" dirty="0" smtClean="0">
                <a:latin typeface="Optima"/>
                <a:cs typeface="Optima"/>
              </a:rPr>
              <a:t>                  (</a:t>
            </a:r>
            <a:r>
              <a:rPr lang="en-US" sz="2000" dirty="0">
                <a:latin typeface="Optima"/>
                <a:cs typeface="Optima"/>
              </a:rPr>
              <a:t>the point spread function)</a:t>
            </a:r>
          </a:p>
          <a:p>
            <a:pPr>
              <a:buFontTx/>
              <a:buNone/>
            </a:pPr>
            <a:endParaRPr lang="en-US" sz="2000" dirty="0">
              <a:latin typeface="Optima"/>
              <a:cs typeface="Optima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Optima"/>
                <a:cs typeface="Optima"/>
              </a:rPr>
              <a:t>Fourier transform of sampled visibilities yields the true sky brightness convolved with the point spread function</a:t>
            </a:r>
          </a:p>
          <a:p>
            <a:pPr>
              <a:buFontTx/>
              <a:buNone/>
            </a:pPr>
            <a:endParaRPr lang="en-US" sz="2000" dirty="0">
              <a:solidFill>
                <a:schemeClr val="accent2"/>
              </a:solidFill>
              <a:latin typeface="Optima"/>
              <a:cs typeface="Optima"/>
            </a:endParaRPr>
          </a:p>
          <a:p>
            <a:pPr>
              <a:buFontTx/>
              <a:buNone/>
            </a:pPr>
            <a:r>
              <a:rPr lang="en-US" sz="2000" dirty="0">
                <a:latin typeface="Optima"/>
                <a:cs typeface="Optima"/>
              </a:rPr>
              <a:t>(the “dirty image” is the true image convolved with the “dirty beam”)                        </a:t>
            </a:r>
          </a:p>
          <a:p>
            <a:pPr>
              <a:buFontTx/>
              <a:buNone/>
            </a:pPr>
            <a:endParaRPr lang="en-US" sz="2000" dirty="0">
              <a:latin typeface="Optima"/>
              <a:cs typeface="Optima"/>
            </a:endParaRPr>
          </a:p>
        </p:txBody>
      </p:sp>
      <p:pic>
        <p:nvPicPr>
          <p:cNvPr id="47109" name="Picture 1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6750" y="1644080"/>
            <a:ext cx="2336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88295" y="3761520"/>
            <a:ext cx="307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88295" y="2664700"/>
            <a:ext cx="408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768765" y="4435760"/>
            <a:ext cx="271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Formal Description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8295" y="2664700"/>
            <a:ext cx="22397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0695" y="2817100"/>
            <a:ext cx="22397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8295" y="3761520"/>
            <a:ext cx="22397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90460" y="3761520"/>
            <a:ext cx="22397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805" y="2632434"/>
            <a:ext cx="30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charset="0"/>
              </a:rPr>
              <a:t>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13120" y="3731524"/>
            <a:ext cx="30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charset="0"/>
              </a:rPr>
              <a:t>I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01345" y="3710749"/>
            <a:ext cx="30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charset="0"/>
              </a:rPr>
              <a:t>I</a:t>
            </a:r>
            <a:endParaRPr lang="en-US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74655" y="1644080"/>
            <a:ext cx="961985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16930" y="1517085"/>
            <a:ext cx="216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/>
              </a:rPr>
              <a:t>d</a:t>
            </a:r>
            <a:r>
              <a:rPr lang="en-US" sz="2400" baseline="-25000" dirty="0" err="1" smtClean="0">
                <a:latin typeface="Optima"/>
              </a:rPr>
              <a:t>ij</a:t>
            </a:r>
            <a:r>
              <a:rPr lang="en-US" sz="2200" dirty="0" err="1" smtClean="0">
                <a:latin typeface="Optima"/>
                <a:cs typeface="Monotype Corsiva"/>
              </a:rPr>
              <a:t>(</a:t>
            </a:r>
            <a:r>
              <a:rPr lang="en-US" sz="2000" i="1" dirty="0" err="1" smtClean="0">
                <a:latin typeface="Optima"/>
                <a:cs typeface="Optima"/>
              </a:rPr>
              <a:t>u,v</a:t>
            </a:r>
            <a:r>
              <a:rPr lang="en-US" sz="2200" dirty="0" smtClean="0">
                <a:latin typeface="Optima"/>
                <a:cs typeface="Monotype Corsiva"/>
              </a:rPr>
              <a:t>)</a:t>
            </a:r>
            <a:endParaRPr lang="en-US" sz="2200" dirty="0">
              <a:latin typeface="Optima"/>
              <a:cs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15"/>
          <p:cNvSpPr txBox="1">
            <a:spLocks noChangeArrowheads="1"/>
          </p:cNvSpPr>
          <p:nvPr/>
        </p:nvSpPr>
        <p:spPr bwMode="auto">
          <a:xfrm>
            <a:off x="7919481" y="1985816"/>
            <a:ext cx="84249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>
                <a:latin typeface="Optima"/>
                <a:cs typeface="Optima"/>
              </a:rPr>
              <a:t>B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u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v</a:t>
            </a:r>
            <a:r>
              <a:rPr lang="en-US" sz="2000" dirty="0">
                <a:latin typeface="Optima"/>
                <a:cs typeface="Optima"/>
              </a:rPr>
              <a:t>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43400" y="3967016"/>
            <a:ext cx="4530787" cy="2827338"/>
            <a:chOff x="4343400" y="3886200"/>
            <a:chExt cx="4530787" cy="2827338"/>
          </a:xfrm>
        </p:grpSpPr>
        <p:pic>
          <p:nvPicPr>
            <p:cNvPr id="49167" name="Picture 14" descr="map.model.robust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24400" y="3886200"/>
              <a:ext cx="3165475" cy="282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7948551" y="4784725"/>
              <a:ext cx="92563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 dirty="0" err="1" smtClean="0">
                  <a:latin typeface="Optima"/>
                  <a:cs typeface="Optima"/>
                </a:rPr>
                <a:t>I</a:t>
              </a:r>
              <a:r>
                <a:rPr lang="en-US" sz="2000" i="1" baseline="30000" dirty="0" err="1" smtClean="0">
                  <a:latin typeface="Optima"/>
                  <a:cs typeface="Optima"/>
                </a:rPr>
                <a:t>D</a:t>
              </a:r>
              <a:r>
                <a:rPr lang="en-US" sz="2000" dirty="0" err="1">
                  <a:latin typeface="Optima"/>
                  <a:cs typeface="Optima"/>
                </a:rPr>
                <a:t>(</a:t>
              </a:r>
              <a:r>
                <a:rPr lang="en-US" sz="2000" i="1" dirty="0" err="1">
                  <a:latin typeface="Optima"/>
                  <a:cs typeface="Optima"/>
                </a:rPr>
                <a:t>x</a:t>
              </a:r>
              <a:r>
                <a:rPr lang="en-US" sz="2000" dirty="0" err="1">
                  <a:latin typeface="Optima"/>
                  <a:cs typeface="Optima"/>
                </a:rPr>
                <a:t>,</a:t>
              </a:r>
              <a:r>
                <a:rPr lang="en-US" sz="2000" i="1" dirty="0" err="1">
                  <a:latin typeface="Optima"/>
                  <a:cs typeface="Optima"/>
                </a:rPr>
                <a:t>y</a:t>
              </a:r>
              <a:r>
                <a:rPr lang="en-US" sz="2000" dirty="0">
                  <a:latin typeface="Optima"/>
                  <a:cs typeface="Optima"/>
                </a:rPr>
                <a:t>)</a:t>
              </a:r>
            </a:p>
            <a:p>
              <a:pPr algn="ctr"/>
              <a:r>
                <a:rPr lang="en-US" sz="2000" dirty="0">
                  <a:latin typeface="Optima"/>
                  <a:cs typeface="Optima"/>
                </a:rPr>
                <a:t>(</a:t>
              </a:r>
              <a:r>
                <a:rPr lang="en-US" sz="2000" dirty="0" smtClean="0">
                  <a:latin typeface="Optima"/>
                  <a:cs typeface="Optima"/>
                </a:rPr>
                <a:t>dirty</a:t>
              </a:r>
            </a:p>
            <a:p>
              <a:pPr algn="ctr"/>
              <a:r>
                <a:rPr lang="en-US" sz="2000" dirty="0" smtClean="0">
                  <a:latin typeface="Optima"/>
                  <a:cs typeface="Optima"/>
                </a:rPr>
                <a:t>image</a:t>
              </a:r>
              <a:r>
                <a:rPr lang="en-US" sz="2000" dirty="0">
                  <a:latin typeface="Optima"/>
                  <a:cs typeface="Optima"/>
                </a:rPr>
                <a:t>)</a:t>
              </a:r>
            </a:p>
          </p:txBody>
        </p:sp>
        <p:pic>
          <p:nvPicPr>
            <p:cNvPr id="49169" name="Picture 17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3400" y="5141913"/>
              <a:ext cx="384175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58" name="Picture 14" descr="SR21.sub.vex.uv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87914" y="1071416"/>
            <a:ext cx="280828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9858" y="1071415"/>
            <a:ext cx="4600742" cy="2743200"/>
            <a:chOff x="199858" y="990600"/>
            <a:chExt cx="4600742" cy="2743200"/>
          </a:xfrm>
        </p:grpSpPr>
        <p:pic>
          <p:nvPicPr>
            <p:cNvPr id="49164" name="Picture 11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06900" y="2209800"/>
              <a:ext cx="3937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199858" y="1752600"/>
              <a:ext cx="86869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 dirty="0" err="1">
                  <a:latin typeface="Optima"/>
                  <a:cs typeface="Optima"/>
                </a:rPr>
                <a:t>b</a:t>
              </a:r>
              <a:r>
                <a:rPr lang="en-US" sz="2000" dirty="0" err="1">
                  <a:latin typeface="Optima"/>
                  <a:cs typeface="Optima"/>
                </a:rPr>
                <a:t>(</a:t>
              </a:r>
              <a:r>
                <a:rPr lang="en-US" sz="2000" i="1" dirty="0" err="1">
                  <a:latin typeface="Optima"/>
                  <a:cs typeface="Optima"/>
                </a:rPr>
                <a:t>x</a:t>
              </a:r>
              <a:r>
                <a:rPr lang="en-US" sz="2000" dirty="0" err="1">
                  <a:latin typeface="Optima"/>
                  <a:cs typeface="Optima"/>
                </a:rPr>
                <a:t>,</a:t>
              </a:r>
              <a:r>
                <a:rPr lang="en-US" sz="2000" i="1" dirty="0" err="1">
                  <a:latin typeface="Optima"/>
                  <a:cs typeface="Optima"/>
                </a:rPr>
                <a:t>y</a:t>
              </a:r>
              <a:r>
                <a:rPr lang="en-US" sz="2000" dirty="0">
                  <a:latin typeface="Optima"/>
                  <a:cs typeface="Optima"/>
                </a:rPr>
                <a:t>)</a:t>
              </a:r>
            </a:p>
            <a:p>
              <a:pPr algn="ctr"/>
              <a:r>
                <a:rPr lang="en-US" sz="2000" dirty="0">
                  <a:latin typeface="Optima"/>
                  <a:cs typeface="Optima"/>
                </a:rPr>
                <a:t>(</a:t>
              </a:r>
              <a:r>
                <a:rPr lang="en-US" sz="2000" dirty="0" smtClean="0">
                  <a:latin typeface="Optima"/>
                  <a:cs typeface="Optima"/>
                </a:rPr>
                <a:t>dirty</a:t>
              </a:r>
            </a:p>
            <a:p>
              <a:pPr algn="ctr"/>
              <a:r>
                <a:rPr lang="en-US" sz="2000" dirty="0" smtClean="0">
                  <a:latin typeface="Optima"/>
                  <a:cs typeface="Optima"/>
                </a:rPr>
                <a:t>beam</a:t>
              </a:r>
              <a:r>
                <a:rPr lang="en-US" sz="2000" dirty="0">
                  <a:latin typeface="Optima"/>
                  <a:cs typeface="Optima"/>
                </a:rPr>
                <a:t>)</a:t>
              </a:r>
            </a:p>
          </p:txBody>
        </p:sp>
        <p:pic>
          <p:nvPicPr>
            <p:cNvPr id="49166" name="Picture 16" descr="beam.robust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388" y="990600"/>
              <a:ext cx="307181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97762" y="3662216"/>
            <a:ext cx="3969439" cy="3171825"/>
            <a:chOff x="297761" y="3581400"/>
            <a:chExt cx="3969439" cy="3171825"/>
          </a:xfrm>
        </p:grpSpPr>
        <p:sp>
          <p:nvSpPr>
            <p:cNvPr id="49161" name="Text Box 14"/>
            <p:cNvSpPr txBox="1">
              <a:spLocks noChangeArrowheads="1"/>
            </p:cNvSpPr>
            <p:nvPr/>
          </p:nvSpPr>
          <p:spPr bwMode="auto">
            <a:xfrm>
              <a:off x="297761" y="4953000"/>
              <a:ext cx="7427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 dirty="0" err="1" smtClean="0">
                  <a:latin typeface="Optima"/>
                  <a:cs typeface="Optima"/>
                </a:rPr>
                <a:t>I</a:t>
              </a:r>
              <a:r>
                <a:rPr lang="en-US" sz="2000" dirty="0" err="1" smtClean="0">
                  <a:latin typeface="Optima"/>
                  <a:cs typeface="Optima"/>
                </a:rPr>
                <a:t>(</a:t>
              </a:r>
              <a:r>
                <a:rPr lang="en-US" sz="2000" i="1" dirty="0" err="1">
                  <a:latin typeface="Optima"/>
                  <a:cs typeface="Optima"/>
                </a:rPr>
                <a:t>x</a:t>
              </a:r>
              <a:r>
                <a:rPr lang="en-US" sz="2000" dirty="0" err="1">
                  <a:latin typeface="Optima"/>
                  <a:cs typeface="Optima"/>
                </a:rPr>
                <a:t>,</a:t>
              </a:r>
              <a:r>
                <a:rPr lang="en-US" sz="2000" i="1" dirty="0" err="1">
                  <a:latin typeface="Optima"/>
                  <a:cs typeface="Optima"/>
                </a:rPr>
                <a:t>y</a:t>
              </a:r>
              <a:r>
                <a:rPr lang="en-US" sz="2000" dirty="0">
                  <a:latin typeface="Optima"/>
                  <a:cs typeface="Optima"/>
                </a:rPr>
                <a:t>)</a:t>
              </a:r>
            </a:p>
          </p:txBody>
        </p:sp>
        <p:pic>
          <p:nvPicPr>
            <p:cNvPr id="49162" name="Picture 18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54288" y="3581400"/>
              <a:ext cx="265112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3" name="Picture 16" descr="SR21_model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43000" y="3962400"/>
              <a:ext cx="3124200" cy="279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and Dirty Image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beam.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20447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latin typeface="Optima"/>
                <a:cs typeface="Optima"/>
              </a:rPr>
              <a:t>2 Antennas</a:t>
            </a:r>
          </a:p>
        </p:txBody>
      </p:sp>
      <p:pic>
        <p:nvPicPr>
          <p:cNvPr id="51206" name="Picture 8" descr="uv.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090738"/>
            <a:ext cx="4287838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9" descr="beam.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latin typeface="Optima"/>
                <a:cs typeface="Optima"/>
              </a:rPr>
              <a:t>3 Antennas</a:t>
            </a:r>
          </a:p>
        </p:txBody>
      </p:sp>
      <p:pic>
        <p:nvPicPr>
          <p:cNvPr id="53254" name="Picture 10" descr="uv.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085976"/>
            <a:ext cx="428783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beam.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8" descr="uv.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085976"/>
            <a:ext cx="428783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Optima"/>
                <a:cs typeface="Optima"/>
              </a:rPr>
              <a:t>4 Antennas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1" descr="uv.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085976"/>
            <a:ext cx="42799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10" descr="beam.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1" y="2057400"/>
            <a:ext cx="46037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Optima"/>
                <a:cs typeface="Optima"/>
              </a:rPr>
              <a:t>5 Antennas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Dirty Beam Shape and N Antennas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Imaging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article}&#10;\pagestyle{empty}&#10;\begin{document}&#10;&#10;$B(u,v) = \sum_{k} (u_k,v_k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92"/>
  <p:tag name="PICTUREFILESIZE" val="4497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article}&#10;\pagestyle{empty}&#10;\begin{document}&#10;&#10;$b(x,y) = FT^{-1} \{W(u,v)B(u,v) \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1"/>
  <p:tag name="PICTUREFILESIZE" val="6798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T^D(x,y) = b(x,y) \otimes T(x,y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1"/>
  <p:tag name="PICTUREFILESIZE" val="615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T^{D}(x,y) = FT^{-1}\{ B(u,v)\times V(u,v) \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61"/>
  <p:tag name="PICTUREFILESIZE" val="7390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b(x,y)  = FT ^{-1}\{B(u,v)\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7"/>
  <p:tag name="PICTUREFILESIZE" val="4922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\otimes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7"/>
  <p:tag name="PICTUREFILESIZE" val="644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\rightleftharpoons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392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\rightarrow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29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\rightleftharpoons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392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&#10;\pagestyle{empty}&#10;\begin{document}&#10;&#10;$\rightarrow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2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ASC-NRAO-N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17181</TotalTime>
  <Words>840</Words>
  <Application>Microsoft Macintosh PowerPoint</Application>
  <PresentationFormat>On-screen Show (4:3)</PresentationFormat>
  <Paragraphs>191</Paragraphs>
  <Slides>24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NAASC-NRAO-NRC</vt:lpstr>
      <vt:lpstr>A Crash Course in  Radio Astronomy and Interferometry: 3. Interferometric Imaging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Next: Deconvolution</vt:lpstr>
    </vt:vector>
  </TitlesOfParts>
  <Company>National Reseach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Crash Course in Submillimetre Astronomy and Interferometry</dc:title>
  <dc:creator>James Di Francesco</dc:creator>
  <cp:lastModifiedBy>James  Di Francesco</cp:lastModifiedBy>
  <cp:revision>73</cp:revision>
  <cp:lastPrinted>2012-06-07T21:29:28Z</cp:lastPrinted>
  <dcterms:created xsi:type="dcterms:W3CDTF">2012-06-07T21:35:45Z</dcterms:created>
  <dcterms:modified xsi:type="dcterms:W3CDTF">2012-06-07T21:36:09Z</dcterms:modified>
</cp:coreProperties>
</file>