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7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4" r:id="rId1"/>
    <p:sldMasterId id="2147484763" r:id="rId2"/>
    <p:sldMasterId id="2147484856" r:id="rId3"/>
    <p:sldMasterId id="2147484953" r:id="rId4"/>
    <p:sldMasterId id="2147484955" r:id="rId5"/>
    <p:sldMasterId id="2147483648" r:id="rId6"/>
    <p:sldMasterId id="2147484676" r:id="rId7"/>
    <p:sldMasterId id="2147484765" r:id="rId8"/>
    <p:sldMasterId id="2147484858" r:id="rId9"/>
    <p:sldMasterId id="2147484957" r:id="rId10"/>
    <p:sldMasterId id="2147484959" r:id="rId11"/>
    <p:sldMasterId id="2147483682" r:id="rId12"/>
    <p:sldMasterId id="2147484666" r:id="rId13"/>
    <p:sldMasterId id="2147484373" r:id="rId14"/>
    <p:sldMasterId id="2147484374" r:id="rId15"/>
    <p:sldMasterId id="2147485062" r:id="rId16"/>
    <p:sldMasterId id="2147485186" r:id="rId17"/>
  </p:sldMasterIdLst>
  <p:notesMasterIdLst>
    <p:notesMasterId r:id="rId37"/>
  </p:notesMasterIdLst>
  <p:handoutMasterIdLst>
    <p:handoutMasterId r:id="rId38"/>
  </p:handoutMasterIdLst>
  <p:sldIdLst>
    <p:sldId id="256" r:id="rId18"/>
    <p:sldId id="260" r:id="rId19"/>
    <p:sldId id="279" r:id="rId20"/>
    <p:sldId id="282" r:id="rId21"/>
    <p:sldId id="276" r:id="rId22"/>
    <p:sldId id="291" r:id="rId23"/>
    <p:sldId id="294" r:id="rId24"/>
    <p:sldId id="261" r:id="rId25"/>
    <p:sldId id="273" r:id="rId26"/>
    <p:sldId id="274" r:id="rId27"/>
    <p:sldId id="283" r:id="rId28"/>
    <p:sldId id="266" r:id="rId29"/>
    <p:sldId id="262" r:id="rId30"/>
    <p:sldId id="270" r:id="rId31"/>
    <p:sldId id="280" r:id="rId32"/>
    <p:sldId id="271" r:id="rId33"/>
    <p:sldId id="293" r:id="rId34"/>
    <p:sldId id="292" r:id="rId35"/>
    <p:sldId id="289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0099"/>
    <a:srgbClr val="8CC7EA"/>
    <a:srgbClr val="EAEAEA"/>
    <a:srgbClr val="66CCFF"/>
    <a:srgbClr val="99CCFF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7719DE-3229-4A06-ACCA-7A76DF2F68BF}" type="datetime1">
              <a:rPr lang="en-US"/>
              <a:pPr/>
              <a:t>6/7/2012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7869D1-C668-4C25-8DDB-40F9E3D28C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7D6F31-1E92-452E-8C69-C32073ECFB15}" type="datetime1">
              <a:rPr lang="en-US"/>
              <a:pPr/>
              <a:t>6/7/2012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9209D1-2040-4948-942E-34B6736F76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the edge</a:t>
            </a:r>
            <a:r>
              <a:rPr lang="en-US" baseline="0" dirty="0" smtClean="0"/>
              <a:t> of thermal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precision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precision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RS </a:t>
            </a:r>
            <a:r>
              <a:rPr lang="en-US" dirty="0" err="1" smtClean="0"/>
              <a:t>Ophiuchus</a:t>
            </a:r>
            <a:r>
              <a:rPr lang="en-US" dirty="0" smtClean="0"/>
              <a:t> (</a:t>
            </a:r>
            <a:r>
              <a:rPr lang="en-US" dirty="0" err="1" smtClean="0"/>
              <a:t>ofu-cus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immpracti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helpdesk!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6569AC8-51CE-48F3-8B0D-6CF201381C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1F7B9C-C514-43F2-BE1B-8CB1DCB22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320D72-0423-4C9A-81E7-E3483395E8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2BAABF-67FC-41C1-8E6B-B6B4E31E1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F0852-1506-4676-918E-D53320593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3F3F9A-4CA0-4BFC-8FDB-FFAA54AD3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A0C37-E07B-4F04-8682-ED552DCF21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3C860B-8028-48D6-8D64-D0CF506B1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7FC09B-9B75-4940-BEA2-3D6E2E9FCD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42FCB6-1EFB-44C0-B523-4DF52D2592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318FC6-734D-4E53-B978-690FCBCF54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F6AB70-50E3-4A8A-A4A6-219D7AC0D8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86BFA3-8202-42AC-BA41-73B460E46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3FEE44-2B9A-4823-81FD-A018A9FF83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F5F6D8-4C22-4C4A-B8A3-08C26EBF86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C872EC-8511-4CB7-83AD-827E0D8151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065AC7-3746-40E8-8ECB-35428107A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F65382-EDE1-4E60-9AF9-5796DB85C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EE10F-3A2D-4543-B670-2D6AEE256D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C20C57-6768-4E83-8225-CB695C4C28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A8AE2A-7299-40EE-BFE7-F12F8CDD2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E24929-A8AF-4206-A330-EFDC37C621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4BDFE4-0E2C-4C47-B591-1E038855D7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A8C2C1-7E02-442F-B406-1FF4EF58E6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B3A9B4-60FB-4697-8227-D72887784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C5A137-7A13-427E-98C7-6F6DDA235D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30FC20-76FA-4AAE-B26D-D894DD687E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461F25-1440-47F6-BD9D-602E7FE37E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959BE7-829D-41DF-90C9-34E15590BA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C34DAF-A42C-46E9-805A-6601232714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31F86F-BAF0-4AB9-985C-23F9A6EDC1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128BD7-D875-4C2E-AF9A-4C5C19EDC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F9A52E-0401-48F2-8703-102FDCD19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7F8939-B463-4F19-A890-F1A36F3F9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3BB744-B073-402C-9EF4-F7F105D1EC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EF6A38-2A00-45C2-B89E-73C6FA7A11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AEDC36-D68F-4C7A-9126-E26AAFB89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7516CA-83E8-418C-AB4F-4F4D31C41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9B619-BDB3-4D45-A35F-837C382B6D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F518B0-1CBB-43FB-BD8A-6F2CA4FD22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3AAA53-117E-4ACC-AF94-E55ED71096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A2A264-9A5E-45D7-B32F-D35EB74B42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89B7C8-1293-41CA-B187-34820F9048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9D1698-EEF2-41E0-A6DC-6AD322E3DB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27415F-EC12-4E92-B0D0-E34C4AD91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8C8843-A706-4BF3-99EF-8E6B33ED60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05D023-5764-4DDC-8583-9350CDA1FE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32966C-96D4-41F0-A821-38040A8F96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A61755-0BB2-44D7-ADA6-C9017E47BE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3946A6-26FE-478E-8FF2-F08AC81CFA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226C99-1A29-450B-BC3E-3D28A11C39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834DD9-4D89-48F8-B62A-48929BD10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8BEA47-5EF0-4AB8-A6FE-E9E87DC0C9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DF0D8A-1A8E-4667-A661-F380C7DD45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B1760A-341D-44CB-8EE1-B2132CF76B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2B1857-62D8-480E-BE84-3E58B8A653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66333C-8EEE-47B5-BDB9-226B1E612F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1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E69CEE51-F407-4D19-AFFD-31E207371C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F64BE6B8-DBDF-4565-B8BF-92B300860E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EFEBFD2-8FB4-4CBA-9E9C-138FE50214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8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2" r:id="rId1"/>
    <p:sldLayoutId id="2147485343" r:id="rId2"/>
    <p:sldLayoutId id="2147485344" r:id="rId3"/>
    <p:sldLayoutId id="2147485345" r:id="rId4"/>
    <p:sldLayoutId id="2147485443" r:id="rId5"/>
    <p:sldLayoutId id="2147485346" r:id="rId6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AC8656B-44D7-4164-8736-6CB26D761C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903913" y="19050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50185" name="Line 8"/>
          <p:cNvSpPr>
            <a:spLocks noChangeShapeType="1"/>
          </p:cNvSpPr>
          <p:nvPr/>
        </p:nvSpPr>
        <p:spPr bwMode="auto">
          <a:xfrm>
            <a:off x="452438" y="495300"/>
            <a:ext cx="5451475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4" r:id="rId1"/>
    <p:sldLayoutId id="2147485355" r:id="rId2"/>
    <p:sldLayoutId id="2147485356" r:id="rId3"/>
    <p:sldLayoutId id="2147485357" r:id="rId4"/>
    <p:sldLayoutId id="2147485358" r:id="rId5"/>
    <p:sldLayoutId id="2147485359" r:id="rId6"/>
    <p:sldLayoutId id="2147485360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FF644D97-FDBE-4886-B471-A3C834862B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9F764693-7C79-4F95-BF7D-552C2EDD07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6" r:id="rId1"/>
    <p:sldLayoutId id="2147485387" r:id="rId2"/>
    <p:sldLayoutId id="2147485388" r:id="rId3"/>
    <p:sldLayoutId id="2147485389" r:id="rId4"/>
    <p:sldLayoutId id="2147485390" r:id="rId5"/>
    <p:sldLayoutId id="2147485391" r:id="rId6"/>
    <p:sldLayoutId id="2147485392" r:id="rId7"/>
    <p:sldLayoutId id="2147485393" r:id="rId8"/>
    <p:sldLayoutId id="2147485394" r:id="rId9"/>
    <p:sldLayoutId id="2147485395" r:id="rId10"/>
    <p:sldLayoutId id="2147485396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D8772FA-5289-402F-AD56-B6CE626B95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A5E92BF3-A6BB-4E56-9A76-9E2C69FB8C3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23913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0" r:id="rId2"/>
    <p:sldLayoutId id="2147485421" r:id="rId3"/>
    <p:sldLayoutId id="2147485422" r:id="rId4"/>
    <p:sldLayoutId id="2147485423" r:id="rId5"/>
    <p:sldLayoutId id="2147485424" r:id="rId6"/>
    <p:sldLayoutId id="2147485425" r:id="rId7"/>
    <p:sldLayoutId id="2147485426" r:id="rId8"/>
    <p:sldLayoutId id="2147485427" r:id="rId9"/>
    <p:sldLayoutId id="2147485428" r:id="rId10"/>
    <p:sldLayoutId id="214748542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12F402A1-4313-470F-BC50-15E3078393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599FDA06-E89A-4546-8B25-5819BE8F0A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912D44D8-A5C6-4C30-9CDA-D5428AB81F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9CF1E24-F8ED-4215-B724-64A858288A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ps.nrao.edu/index.shtml" TargetMode="External"/><Relationship Id="rId3" Type="http://schemas.openxmlformats.org/officeDocument/2006/relationships/hyperlink" Target="https://help.nrao.edu/" TargetMode="External"/><Relationship Id="rId7" Type="http://schemas.openxmlformats.org/officeDocument/2006/relationships/hyperlink" Target="http://www.aoc.nrao.edu/software/sched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y.nrao.edu" TargetMode="External"/><Relationship Id="rId5" Type="http://schemas.openxmlformats.org/officeDocument/2006/relationships/hyperlink" Target="http://www.evlbi.org/cgi-bin/EVNcalc" TargetMode="External"/><Relationship Id="rId4" Type="http://schemas.openxmlformats.org/officeDocument/2006/relationships/hyperlink" Target="http://www.vlba.nrao.edu/astro/obstatus/current/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Very Long Baseline Array: Capabilities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199" y="4517576"/>
            <a:ext cx="7158943" cy="68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0099"/>
                </a:solidFill>
              </a:rPr>
              <a:t>Amy </a:t>
            </a:r>
            <a:r>
              <a:rPr lang="en-US" dirty="0" err="1" smtClean="0">
                <a:solidFill>
                  <a:srgbClr val="330099"/>
                </a:solidFill>
              </a:rPr>
              <a:t>Mioduszewski</a:t>
            </a:r>
            <a:endParaRPr lang="en-US" dirty="0" smtClean="0">
              <a:solidFill>
                <a:srgbClr val="330099"/>
              </a:solidFill>
            </a:endParaRPr>
          </a:p>
          <a:p>
            <a:r>
              <a:rPr lang="en-US" sz="1900" dirty="0" smtClean="0">
                <a:solidFill>
                  <a:srgbClr val="330099"/>
                </a:solidFill>
              </a:rPr>
              <a:t>Array Science Center</a:t>
            </a:r>
          </a:p>
          <a:p>
            <a:endParaRPr lang="en-US" dirty="0" smtClean="0">
              <a:solidFill>
                <a:srgbClr val="330099"/>
              </a:solidFill>
            </a:endParaRPr>
          </a:p>
        </p:txBody>
      </p:sp>
      <p:pic>
        <p:nvPicPr>
          <p:cNvPr id="8" name="Picture 6" descr="VLBA Site plotted on#5BE9D4.eps"/>
          <p:cNvPicPr>
            <a:picLocks noChangeAspect="1"/>
          </p:cNvPicPr>
          <p:nvPr/>
        </p:nvPicPr>
        <p:blipFill>
          <a:blip r:embed="rId2"/>
          <a:srcRect l="-5504" t="28235" r="-5193" b="36807"/>
          <a:stretch>
            <a:fillRect/>
          </a:stretch>
        </p:blipFill>
        <p:spPr bwMode="auto">
          <a:xfrm>
            <a:off x="14288" y="1411288"/>
            <a:ext cx="91440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VLBI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332" y="1122744"/>
            <a:ext cx="8015468" cy="2214211"/>
          </a:xfrm>
        </p:spPr>
        <p:txBody>
          <a:bodyPr/>
          <a:lstStyle/>
          <a:p>
            <a:r>
              <a:rPr lang="en-US" dirty="0" smtClean="0"/>
              <a:t>Add telescopes from the European VLBI Network (EVN) to the VLBA.</a:t>
            </a:r>
          </a:p>
          <a:p>
            <a:r>
              <a:rPr lang="en-US" dirty="0" smtClean="0"/>
              <a:t>The EVN has many large sensitive telescopes adding them increases the sensitivity as well as improving </a:t>
            </a:r>
            <a:r>
              <a:rPr lang="en-US" i="1" dirty="0" err="1" smtClean="0"/>
              <a:t>uv</a:t>
            </a:r>
            <a:r>
              <a:rPr lang="en-US" i="1" dirty="0" smtClean="0"/>
              <a:t> </a:t>
            </a:r>
            <a:r>
              <a:rPr lang="en-US" dirty="0" smtClean="0"/>
              <a:t>coverage (e.g. EVN has many more short baselines so can be more sensitive to larger structures.)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12379" y="2746646"/>
            <a:ext cx="4971327" cy="338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2852" y="930274"/>
            <a:ext cx="4333948" cy="519588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and Largest Angular scale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609600" y="1417638"/>
            <a:ext cx="3286052" cy="4708525"/>
          </a:xfrm>
        </p:spPr>
        <p:txBody>
          <a:bodyPr/>
          <a:lstStyle/>
          <a:p>
            <a:r>
              <a:rPr lang="en-US" dirty="0" smtClean="0"/>
              <a:t>Depending on frequency the resolution of the VLBA is anything from 0.08 to 25 </a:t>
            </a:r>
            <a:r>
              <a:rPr lang="en-US" dirty="0" err="1" smtClean="0"/>
              <a:t>mas</a:t>
            </a:r>
            <a:endParaRPr lang="en-US" dirty="0" smtClean="0"/>
          </a:p>
          <a:p>
            <a:r>
              <a:rPr lang="en-US" dirty="0" smtClean="0"/>
              <a:t>The largest angular scale determines the largest structure the telescope is sensitive 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Upgrade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30147"/>
            <a:ext cx="8229600" cy="4953964"/>
          </a:xfrm>
        </p:spPr>
        <p:txBody>
          <a:bodyPr/>
          <a:lstStyle/>
          <a:p>
            <a:r>
              <a:rPr lang="en-US" dirty="0" smtClean="0"/>
              <a:t>There are many parts to the sensitivity upgrade, some have already been implemented:</a:t>
            </a:r>
          </a:p>
          <a:p>
            <a:pPr lvl="1"/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: allows several new capabilities (more later)</a:t>
            </a:r>
          </a:p>
          <a:p>
            <a:pPr lvl="1"/>
            <a:r>
              <a:rPr lang="en-US" dirty="0" smtClean="0"/>
              <a:t>Wider bandwidths: for a total of 256 MHz, dual polarization.  This gives a total bit rate of 2 </a:t>
            </a:r>
            <a:r>
              <a:rPr lang="en-US" dirty="0" err="1" smtClean="0"/>
              <a:t>Gbps</a:t>
            </a:r>
            <a:r>
              <a:rPr lang="en-US" dirty="0" smtClean="0"/>
              <a:t>, and enables twice the sensitivity of the </a:t>
            </a:r>
            <a:r>
              <a:rPr lang="en-US" dirty="0" smtClean="0"/>
              <a:t>old VLBA</a:t>
            </a:r>
            <a:r>
              <a:rPr lang="en-US" dirty="0" smtClean="0"/>
              <a:t>. </a:t>
            </a:r>
            <a:endParaRPr lang="en-US" dirty="0" smtClean="0"/>
          </a:p>
          <a:p>
            <a:pPr lvl="2"/>
            <a:r>
              <a:rPr lang="en-US" dirty="0" smtClean="0"/>
              <a:t>256 MHz bandwidth must be justified in proposal</a:t>
            </a:r>
          </a:p>
          <a:p>
            <a:pPr lvl="2"/>
            <a:r>
              <a:rPr lang="en-US" dirty="0" smtClean="0"/>
              <a:t>64 MHz bandwidths are standard</a:t>
            </a:r>
            <a:endParaRPr lang="en-US" dirty="0" smtClean="0"/>
          </a:p>
          <a:p>
            <a:r>
              <a:rPr lang="en-US" dirty="0" smtClean="0"/>
              <a:t>Some in the process of being implemented:</a:t>
            </a:r>
          </a:p>
          <a:p>
            <a:pPr lvl="1"/>
            <a:r>
              <a:rPr lang="en-US" dirty="0" smtClean="0"/>
              <a:t>C-band upgrade: replace the VLBA's 6 cm receivers</a:t>
            </a:r>
          </a:p>
          <a:p>
            <a:pPr lvl="2"/>
            <a:r>
              <a:rPr lang="en-US" dirty="0" smtClean="0"/>
              <a:t>To expand the tuning range to 4.1 - 7.9 GHz.   Which will enable observations of the 6.7 GHz transition of methanol.</a:t>
            </a:r>
          </a:p>
          <a:p>
            <a:pPr lvl="2"/>
            <a:r>
              <a:rPr lang="en-US" dirty="0" smtClean="0"/>
              <a:t>To increase sensitivity: </a:t>
            </a:r>
            <a:r>
              <a:rPr lang="en-US" dirty="0" smtClean="0"/>
              <a:t> noise </a:t>
            </a:r>
            <a:r>
              <a:rPr lang="en-US" dirty="0" smtClean="0"/>
              <a:t>will go down by ~35% </a:t>
            </a:r>
          </a:p>
          <a:p>
            <a:pPr lvl="2"/>
            <a:r>
              <a:rPr lang="en-US" dirty="0" smtClean="0"/>
              <a:t>New receivers i</a:t>
            </a:r>
            <a:r>
              <a:rPr lang="en-US" dirty="0" smtClean="0"/>
              <a:t>nstalled on 7.5 antennas.  Complete mid-August.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sz="2800" u="sng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I: Spectral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432157" cy="4525963"/>
          </a:xfrm>
        </p:spPr>
        <p:txBody>
          <a:bodyPr/>
          <a:lstStyle/>
          <a:p>
            <a:r>
              <a:rPr lang="en-US" dirty="0" smtClean="0"/>
              <a:t>DiFX is a software </a:t>
            </a:r>
            <a:r>
              <a:rPr lang="en-US" dirty="0" err="1" smtClean="0"/>
              <a:t>correlator</a:t>
            </a:r>
            <a:r>
              <a:rPr lang="en-US" dirty="0" smtClean="0"/>
              <a:t> in Socorro, NM</a:t>
            </a:r>
          </a:p>
          <a:p>
            <a:r>
              <a:rPr lang="en-US" dirty="0" smtClean="0"/>
              <a:t>Supports up to 4096 channels per sub-band routinely</a:t>
            </a:r>
          </a:p>
          <a:p>
            <a:r>
              <a:rPr lang="en-US" dirty="0" smtClean="0"/>
              <a:t>Up to 32,768 channels if required and adequately justified</a:t>
            </a:r>
          </a:p>
          <a:p>
            <a:r>
              <a:rPr lang="en-US" dirty="0" smtClean="0"/>
              <a:t>Spectral zooming – can do higher spectral resolution in one or more sub-bands.  Useful for:</a:t>
            </a:r>
          </a:p>
          <a:p>
            <a:pPr lvl="1"/>
            <a:r>
              <a:rPr lang="en-US" dirty="0" smtClean="0"/>
              <a:t>Masers with in-beam continuum calibrators: wide bands used for maximum sensitivity on calibrator while at the same time high spectral resolution on maser lines.</a:t>
            </a:r>
          </a:p>
          <a:p>
            <a:pPr lvl="1"/>
            <a:r>
              <a:rPr lang="en-US" dirty="0" smtClean="0"/>
              <a:t>Masers with multiple transitions: wide bands are used to cover a large number of widely separated maser transitions, spectral zooming allows the empty portions of high-resolution spectrum to be discarded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II: Wide Field Imaging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38275" y="5411788"/>
            <a:ext cx="652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Calculations for 1.6 GHz, total smearing = 10%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4746625" y="3078163"/>
            <a:ext cx="2098675" cy="2101850"/>
          </a:xfrm>
          <a:prstGeom prst="ellipse">
            <a:avLst/>
          </a:prstGeom>
          <a:solidFill>
            <a:srgbClr val="FF0000">
              <a:alpha val="3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951413" y="27559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Gill Sans MT" pitchFamily="34" charset="0"/>
              </a:rPr>
              <a:t>primary beam: 30’</a:t>
            </a:r>
          </a:p>
        </p:txBody>
      </p:sp>
      <p:sp>
        <p:nvSpPr>
          <p:cNvPr id="13" name="Oval 14"/>
          <p:cNvSpPr>
            <a:spLocks noChangeAspect="1" noChangeArrowheads="1"/>
          </p:cNvSpPr>
          <p:nvPr/>
        </p:nvSpPr>
        <p:spPr bwMode="auto">
          <a:xfrm>
            <a:off x="4737100" y="3089275"/>
            <a:ext cx="2109788" cy="2084388"/>
          </a:xfrm>
          <a:prstGeom prst="ellipse">
            <a:avLst/>
          </a:prstGeom>
          <a:solidFill>
            <a:schemeClr val="tx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975225" y="4144963"/>
            <a:ext cx="1708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Gill Sans MT" pitchFamily="34" charset="0"/>
              </a:rPr>
              <a:t>Smearing-limited</a:t>
            </a:r>
            <a:br>
              <a:rPr lang="en-US" sz="1600">
                <a:latin typeface="Gill Sans MT" pitchFamily="34" charset="0"/>
              </a:rPr>
            </a:br>
            <a:r>
              <a:rPr lang="en-US" sz="1600">
                <a:latin typeface="Gill Sans MT" pitchFamily="34" charset="0"/>
              </a:rPr>
              <a:t>field of view</a:t>
            </a:r>
            <a:br>
              <a:rPr lang="en-US" sz="1600">
                <a:latin typeface="Gill Sans MT" pitchFamily="34" charset="0"/>
              </a:rPr>
            </a:br>
            <a:r>
              <a:rPr lang="en-US" sz="1600">
                <a:latin typeface="Gill Sans MT" pitchFamily="34" charset="0"/>
              </a:rPr>
              <a:t>30’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737225" y="4052888"/>
            <a:ext cx="92075" cy="920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127625" y="3687763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Gill Sans MT" pitchFamily="34" charset="0"/>
              </a:rPr>
              <a:t>phase centre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988175" y="3092450"/>
            <a:ext cx="16674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Time resolution:</a:t>
            </a:r>
            <a:br>
              <a:rPr lang="en-US" sz="1600" dirty="0"/>
            </a:br>
            <a:r>
              <a:rPr lang="en-US" sz="1600" dirty="0"/>
              <a:t>20 ms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Freq. resolution:</a:t>
            </a:r>
            <a:br>
              <a:rPr lang="en-US" sz="1600" dirty="0"/>
            </a:br>
            <a:r>
              <a:rPr lang="en-US" sz="1600" dirty="0"/>
              <a:t>4 kHz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b="1" u="sng" dirty="0"/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DiFX enables wide field imaging due to high spectral and time resolution.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This ability has been widely used since the introduction of DiFX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However, full-beam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VLBA imaging is still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a logistical impracticality,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en-US" dirty="0" smtClean="0">
                <a:latin typeface="Gill Sans MT" pitchFamily="34" charset="0"/>
              </a:rPr>
              <a:t>  </a:t>
            </a:r>
            <a:endParaRPr lang="en-US" b="1" u="sng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785262"/>
            <a:ext cx="8229600" cy="42450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The sky is almost entirely empty at VLBI resolution</a:t>
            </a:r>
            <a:endParaRPr lang="en-US" sz="26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  <a:sym typeface="Wingdings" pitchFamily="2" charset="2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“full beam” imaging not needed; rather, many small “fields”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(phase centers)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In previous </a:t>
            </a:r>
            <a:r>
              <a:rPr lang="en-US" sz="26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correlators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, multiple fields r</a:t>
            </a:r>
            <a:r>
              <a:rPr lang="en-US" sz="2600" noProof="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equired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multiple </a:t>
            </a:r>
            <a:r>
              <a:rPr lang="en-US" sz="2600" noProof="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passes (usually at same or twice the rate of observation time)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Impractical for more than a few fields.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741718"/>
            <a:ext cx="8382000" cy="42450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Using </a:t>
            </a:r>
            <a:r>
              <a:rPr kumimoji="0" lang="en-US" sz="2600" b="0" i="1" u="none" kern="1200" cap="none" spc="0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uv</a:t>
            </a: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shifts inside the </a:t>
            </a:r>
            <a:r>
              <a:rPr kumimoji="0" lang="en-US" sz="2600" b="0" i="0" u="none" strike="noStrike" kern="1200" cap="none" spc="0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endParaRPr kumimoji="0" lang="en-US" sz="2600" b="0" i="0" u="none" strike="noStrike" kern="1200" cap="none" spc="0" normalizeH="0" baseline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DiFX allows many phase centers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in one </a:t>
            </a:r>
            <a:r>
              <a:rPr kumimoji="0" lang="en-US" sz="2600" b="0" i="0" u="none" strike="noStrike" kern="1200" cap="none" spc="0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pass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The 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overhead is ~2.5 and is only weakly dependent on the number of phase centers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</a:rPr>
              <a:t>For reasonable spectral and time resolution requirements, 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200 phase centers require only 20% more </a:t>
            </a:r>
            <a:r>
              <a:rPr lang="en-US" sz="2600" b="1" dirty="0" err="1" smtClean="0">
                <a:solidFill>
                  <a:srgbClr val="000099"/>
                </a:solidFill>
                <a:latin typeface="Gill Sans MT" pitchFamily="34" charset="0"/>
              </a:rPr>
              <a:t>correlator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 time than 2 phase centers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DiFX</a:t>
            </a:r>
            <a:r>
              <a:rPr lang="en-US" dirty="0" smtClean="0"/>
              <a:t>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600200"/>
            <a:ext cx="4438891" cy="424501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This enables new science: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-sensitivity secondary calibrator searches within a beam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Efficient VLBI surveys of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and sub-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objects are feasible.  E.g.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Middelberg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et al. (2011) already published VLBA results on Chandra Deep Field South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lvl="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pic>
        <p:nvPicPr>
          <p:cNvPr id="7" name="Picture 4" descr="cd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5550" y="1651000"/>
            <a:ext cx="4108450" cy="3568700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905500" y="5219700"/>
            <a:ext cx="278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From </a:t>
            </a:r>
            <a:r>
              <a:rPr lang="en-US" sz="1600" dirty="0" err="1"/>
              <a:t>Middelberg</a:t>
            </a:r>
            <a:r>
              <a:rPr lang="en-US" sz="1600" dirty="0"/>
              <a:t> et al.,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</a:t>
            </a:r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238494"/>
            <a:ext cx="8038618" cy="424501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Resident Shared Risk Observations – early access to new capabilities in exchange for a period of residency in Socorro to help commission those capabilities.</a:t>
            </a:r>
            <a:endParaRPr lang="en-US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For example, phased-array 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VLBI on the 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JVLA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We are offering the very simple phased-VLA for next year but there are many things that still need to be commissioned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(multiple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subarrays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, phase transfer from one bandwidth to another…).</a:t>
            </a:r>
            <a:endParaRPr lang="en-US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lvl="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06998"/>
            <a:ext cx="7286263" cy="4734308"/>
          </a:xfrm>
        </p:spPr>
        <p:txBody>
          <a:bodyPr/>
          <a:lstStyle/>
          <a:p>
            <a:r>
              <a:rPr lang="en-US" sz="1800" dirty="0" smtClean="0"/>
              <a:t>NRAO Help Desk</a:t>
            </a:r>
          </a:p>
          <a:p>
            <a:pPr lvl="1">
              <a:buNone/>
            </a:pPr>
            <a:r>
              <a:rPr lang="en-US" sz="1800" u="sng" dirty="0" smtClean="0">
                <a:hlinkClick r:id="rId3"/>
              </a:rPr>
              <a:t>https://help.nrao.edu </a:t>
            </a:r>
            <a:endParaRPr lang="en-US" sz="1800" u="sng" dirty="0" smtClean="0"/>
          </a:p>
          <a:p>
            <a:r>
              <a:rPr lang="en-US" sz="1800" dirty="0" smtClean="0"/>
              <a:t>VLBA Observational Status Summary</a:t>
            </a:r>
          </a:p>
          <a:p>
            <a:pPr lvl="1">
              <a:buNone/>
            </a:pPr>
            <a:r>
              <a:rPr lang="en-US" sz="1800" u="sng" dirty="0" smtClean="0">
                <a:hlinkClick r:id="rId4"/>
              </a:rPr>
              <a:t>http://www.vlba.nrao.edu/astro/obstatus/current/</a:t>
            </a:r>
            <a:endParaRPr lang="en-US" sz="1800" u="sng" dirty="0" smtClean="0"/>
          </a:p>
          <a:p>
            <a:r>
              <a:rPr lang="en-US" sz="1800" dirty="0" smtClean="0"/>
              <a:t>EVN Sensitivity Calculator</a:t>
            </a:r>
          </a:p>
          <a:p>
            <a:pPr lvl="1">
              <a:buNone/>
            </a:pPr>
            <a:r>
              <a:rPr lang="en-US" sz="1800" u="sng" dirty="0" smtClean="0">
                <a:hlinkClick r:id="rId5"/>
              </a:rPr>
              <a:t>http://www.evlbi.org/cgi-bin/EVNcalc</a:t>
            </a:r>
            <a:endParaRPr lang="en-US" sz="1800" u="sng" dirty="0" smtClean="0"/>
          </a:p>
          <a:p>
            <a:r>
              <a:rPr lang="en-US" sz="1800" dirty="0" smtClean="0"/>
              <a:t>Proposal Submission Tool</a:t>
            </a:r>
          </a:p>
          <a:p>
            <a:pPr lvl="1">
              <a:buNone/>
            </a:pPr>
            <a:r>
              <a:rPr lang="en-US" sz="1800" u="sng" dirty="0" smtClean="0">
                <a:hlinkClick r:id="rId6" action="ppaction://hlinkfile"/>
              </a:rPr>
              <a:t>my.nrao.edu</a:t>
            </a:r>
            <a:endParaRPr lang="en-US" sz="1800" u="sng" dirty="0" smtClean="0"/>
          </a:p>
          <a:p>
            <a:r>
              <a:rPr lang="en-US" sz="1800" dirty="0" smtClean="0"/>
              <a:t>SCHED – observation preparation software</a:t>
            </a:r>
          </a:p>
          <a:p>
            <a:pPr lvl="1">
              <a:buNone/>
            </a:pPr>
            <a:r>
              <a:rPr lang="en-US" sz="1800" u="sng" dirty="0" smtClean="0">
                <a:hlinkClick r:id="rId7"/>
              </a:rPr>
              <a:t>http://www.aoc.nrao.edu/software/sched/index.html</a:t>
            </a:r>
            <a:endParaRPr lang="en-US" sz="1800" u="sng" dirty="0" smtClean="0"/>
          </a:p>
          <a:p>
            <a:r>
              <a:rPr lang="en-US" sz="1800" dirty="0" smtClean="0"/>
              <a:t>AIPS – data reduction software</a:t>
            </a:r>
          </a:p>
          <a:p>
            <a:pPr lvl="1">
              <a:buNone/>
            </a:pPr>
            <a:r>
              <a:rPr lang="en-US" sz="1800" u="sng" dirty="0" smtClean="0">
                <a:hlinkClick r:id="rId8"/>
              </a:rPr>
              <a:t>http://</a:t>
            </a:r>
            <a:r>
              <a:rPr lang="en-US" sz="1800" u="sng" dirty="0" smtClean="0">
                <a:hlinkClick r:id="rId8"/>
              </a:rPr>
              <a:t>www.aips.nrao.edu/index.shtml</a:t>
            </a:r>
            <a:endParaRPr lang="en-US" sz="1800" u="sng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Proposal Planning Webinar -- June 11,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29057" y="5034989"/>
            <a:ext cx="120376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17482" y="4768768"/>
            <a:ext cx="1226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</a:t>
            </a:r>
            <a:endParaRPr lang="en-US" sz="16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9056" y="5034989"/>
            <a:ext cx="1192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36,000 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6130" y="45983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SN1993J in M81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5063" y="5337515"/>
            <a:ext cx="1940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Bartel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81556" y="878048"/>
            <a:ext cx="3462444" cy="39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</a:rPr>
              <a:t>Basics</a:t>
            </a:r>
          </a:p>
        </p:txBody>
      </p:sp>
      <p:sp>
        <p:nvSpPr>
          <p:cNvPr id="152578" name="Rectangle 7"/>
          <p:cNvSpPr>
            <a:spLocks noGrp="1"/>
          </p:cNvSpPr>
          <p:nvPr>
            <p:ph type="body" idx="4294967295"/>
          </p:nvPr>
        </p:nvSpPr>
        <p:spPr>
          <a:xfrm>
            <a:off x="457200" y="1088020"/>
            <a:ext cx="3123487" cy="4708525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</a:rPr>
              <a:t>10 x 25 meter antennas.</a:t>
            </a:r>
          </a:p>
          <a:p>
            <a:r>
              <a:rPr lang="en-US" dirty="0" smtClean="0">
                <a:ea typeface="ＭＳ Ｐゴシック" charset="-128"/>
              </a:rPr>
              <a:t>Spread from Mauna Kea,  Hawaii to St. Croix, Virgin Islands.</a:t>
            </a:r>
          </a:p>
          <a:p>
            <a:r>
              <a:rPr lang="en-US" dirty="0" smtClean="0">
                <a:ea typeface="ＭＳ Ｐゴシック" charset="-128"/>
              </a:rPr>
              <a:t>Baseline lengths range from 200 to 8600 km.</a:t>
            </a:r>
          </a:p>
          <a:p>
            <a:r>
              <a:rPr lang="en-US" dirty="0" smtClean="0">
                <a:ea typeface="ＭＳ Ｐゴシック" charset="-128"/>
              </a:rPr>
              <a:t>Sensitive to compact structures with brightness temperatures above10</a:t>
            </a:r>
            <a:r>
              <a:rPr lang="en-US" baseline="30000" dirty="0" smtClean="0">
                <a:ea typeface="ＭＳ Ｐゴシック" charset="-128"/>
              </a:rPr>
              <a:t>5  </a:t>
            </a:r>
            <a:r>
              <a:rPr lang="en-US" dirty="0" smtClean="0">
                <a:ea typeface="ＭＳ Ｐゴシック" charset="-128"/>
              </a:rPr>
              <a:t>K.  </a:t>
            </a:r>
          </a:p>
          <a:p>
            <a:r>
              <a:rPr lang="en-US" dirty="0" smtClean="0">
                <a:ea typeface="ＭＳ Ｐゴシック" charset="-128"/>
              </a:rPr>
              <a:t>Correlated on a software </a:t>
            </a:r>
            <a:r>
              <a:rPr lang="en-US" dirty="0" err="1" smtClean="0">
                <a:ea typeface="ＭＳ Ｐゴシック" charset="-128"/>
              </a:rPr>
              <a:t>correaltor</a:t>
            </a:r>
            <a:r>
              <a:rPr lang="en-US" dirty="0" smtClean="0">
                <a:ea typeface="ＭＳ Ｐゴシック" charset="-128"/>
              </a:rPr>
              <a:t>, DiFX.</a:t>
            </a: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A3FAF0-371C-4DFD-BC52-6FE820F7F8ED}" type="slidenum">
              <a:rPr lang="en-US">
                <a:latin typeface="Gill Sans" charset="0"/>
              </a:rPr>
              <a:pPr/>
              <a:t>2</a:t>
            </a:fld>
            <a:endParaRPr lang="en-US">
              <a:latin typeface="Gill Sans" charset="0"/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Gill Sans" charset="0"/>
                <a:ea typeface="ＭＳ Ｐゴシック" charset="-128"/>
              </a:rPr>
              <a:t>Proposal Planning Webinar -- June 11, 2012</a:t>
            </a:r>
            <a:endParaRPr lang="en-US" dirty="0" smtClean="0">
              <a:latin typeface="Gill Sans" charset="0"/>
              <a:ea typeface="ＭＳ Ｐゴシック" charset="-128"/>
            </a:endParaRPr>
          </a:p>
        </p:txBody>
      </p:sp>
      <p:pic>
        <p:nvPicPr>
          <p:cNvPr id="152592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0687" y="1417638"/>
            <a:ext cx="5351003" cy="401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VLBA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133372" cy="4525963"/>
          </a:xfrm>
        </p:spPr>
        <p:txBody>
          <a:bodyPr/>
          <a:lstStyle/>
          <a:p>
            <a:r>
              <a:rPr lang="en-US" sz="2400" dirty="0" smtClean="0"/>
              <a:t>Resolution</a:t>
            </a:r>
          </a:p>
          <a:p>
            <a:pPr lvl="1"/>
            <a:r>
              <a:rPr lang="en-US" sz="2200" dirty="0" smtClean="0"/>
              <a:t>80</a:t>
            </a:r>
            <a:r>
              <a:rPr lang="el-GR" sz="2200" dirty="0" smtClean="0">
                <a:latin typeface="Times New Roman"/>
                <a:cs typeface="Times New Roman"/>
              </a:rPr>
              <a:t>μ</a:t>
            </a:r>
            <a:r>
              <a:rPr lang="en-US" sz="2200" dirty="0" smtClean="0">
                <a:latin typeface="Times New Roman"/>
                <a:cs typeface="Times New Roman"/>
              </a:rPr>
              <a:t>as</a:t>
            </a:r>
            <a:r>
              <a:rPr lang="en-US" sz="2200" dirty="0" smtClean="0"/>
              <a:t> to 25 </a:t>
            </a:r>
            <a:r>
              <a:rPr lang="en-US" sz="2200" dirty="0" err="1" smtClean="0"/>
              <a:t>mas</a:t>
            </a:r>
            <a:endParaRPr lang="en-US" sz="2200" dirty="0" smtClean="0"/>
          </a:p>
          <a:p>
            <a:pPr lvl="2"/>
            <a:r>
              <a:rPr lang="en-US" sz="2200" dirty="0" smtClean="0"/>
              <a:t>In the galaxy (100pc-10kpc):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0.1-10 AUs (even less than a stellar radius for nearby stars)</a:t>
            </a:r>
          </a:p>
          <a:p>
            <a:pPr lvl="2"/>
            <a:r>
              <a:rPr lang="en-US" sz="2200" dirty="0" smtClean="0"/>
              <a:t>For nearby extragalactic (1-1000Mpc):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1000 AU-5pc </a:t>
            </a:r>
          </a:p>
          <a:p>
            <a:pPr lvl="1"/>
            <a:r>
              <a:rPr lang="en-US" sz="2200" dirty="0" smtClean="0"/>
              <a:t>E.g., WR140, colliding wind region in Wolf-</a:t>
            </a:r>
            <a:r>
              <a:rPr lang="en-US" sz="2200" dirty="0" err="1" smtClean="0"/>
              <a:t>Rayet</a:t>
            </a:r>
            <a:r>
              <a:rPr lang="en-US" sz="2200" dirty="0" smtClean="0"/>
              <a:t> binary star system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0572" y="1155883"/>
            <a:ext cx="3292996" cy="450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9858" y="5810491"/>
            <a:ext cx="258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Dougherty et al.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VLBA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34319"/>
            <a:ext cx="4427316" cy="4525963"/>
          </a:xfrm>
        </p:spPr>
        <p:txBody>
          <a:bodyPr/>
          <a:lstStyle/>
          <a:p>
            <a:r>
              <a:rPr lang="en-US" sz="2400" dirty="0" smtClean="0"/>
              <a:t>Monitoring/fast response</a:t>
            </a:r>
          </a:p>
          <a:p>
            <a:pPr lvl="1"/>
            <a:r>
              <a:rPr lang="en-US" sz="2200" dirty="0" smtClean="0"/>
              <a:t>Dedicated array</a:t>
            </a:r>
          </a:p>
          <a:p>
            <a:pPr lvl="1"/>
            <a:r>
              <a:rPr lang="en-US" sz="2200" dirty="0" smtClean="0"/>
              <a:t>Targets of Opportunity</a:t>
            </a:r>
          </a:p>
          <a:p>
            <a:pPr lvl="1"/>
            <a:r>
              <a:rPr lang="en-US" sz="2200" dirty="0" smtClean="0"/>
              <a:t>Watching objects evolve</a:t>
            </a:r>
          </a:p>
          <a:p>
            <a:pPr lvl="2"/>
            <a:r>
              <a:rPr lang="en-US" sz="2400" dirty="0" smtClean="0"/>
              <a:t>E.g.  1.6 GHz observations </a:t>
            </a:r>
            <a:r>
              <a:rPr lang="en-US" sz="2400" dirty="0" smtClean="0"/>
              <a:t>recurrent nova RS </a:t>
            </a:r>
            <a:r>
              <a:rPr lang="en-US" sz="2400" dirty="0" err="1" smtClean="0"/>
              <a:t>Ophiuchi</a:t>
            </a:r>
            <a:r>
              <a:rPr lang="en-US" sz="2400" dirty="0" smtClean="0"/>
              <a:t> (</a:t>
            </a:r>
            <a:r>
              <a:rPr lang="en-US" sz="2400" dirty="0" err="1" smtClean="0"/>
              <a:t>Rupen</a:t>
            </a:r>
            <a:r>
              <a:rPr lang="en-US" sz="2400" dirty="0" smtClean="0"/>
              <a:t> et al. 2007)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Proposal Planning Webinar -- June 11, 2012</a:t>
            </a:r>
            <a:endParaRPr lang="en-US" dirty="0"/>
          </a:p>
        </p:txBody>
      </p:sp>
      <p:pic>
        <p:nvPicPr>
          <p:cNvPr id="24" name="Picture 23" descr="rsoph.18c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48" y="425109"/>
            <a:ext cx="3688594" cy="5723681"/>
          </a:xfrm>
          <a:prstGeom prst="rect">
            <a:avLst/>
          </a:prstGeom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047894" y="850132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14 days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403061" y="4384600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63 days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403061" y="830490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21 days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047894" y="1729102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27 days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403061" y="1729102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29 days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047894" y="2616140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34 days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403060" y="2625608"/>
            <a:ext cx="82653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39 days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6047894" y="4388109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51 days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7403061" y="3501072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49 days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047894" y="3512642"/>
            <a:ext cx="7024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100" b="1" dirty="0">
                <a:solidFill>
                  <a:schemeClr val="bg1"/>
                </a:solidFill>
              </a:rPr>
              <a:t>45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VLBA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34319"/>
            <a:ext cx="8229601" cy="4815067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Geodesy</a:t>
            </a:r>
          </a:p>
          <a:p>
            <a:r>
              <a:rPr lang="en-US" dirty="0" smtClean="0"/>
              <a:t>Earth Rotation and Orientation, tectonic plate motions</a:t>
            </a:r>
          </a:p>
          <a:p>
            <a:r>
              <a:rPr lang="en-US" dirty="0" smtClean="0"/>
              <a:t>E.g. Daily UT1-UTC observations</a:t>
            </a:r>
          </a:p>
          <a:p>
            <a:pPr lvl="1"/>
            <a:r>
              <a:rPr lang="en-US" dirty="0" smtClean="0"/>
              <a:t>US Naval Observatory is contributing to VLBA operations in exchange for daily ~1 hour observations using 2 VLBA antennas: Mauna Kea and Pie Town</a:t>
            </a:r>
          </a:p>
          <a:p>
            <a:pPr lvl="1"/>
            <a:r>
              <a:rPr lang="en-US" dirty="0" smtClean="0"/>
              <a:t>High speed network links have been installed at these two sites</a:t>
            </a:r>
          </a:p>
          <a:p>
            <a:pPr lvl="2"/>
            <a:r>
              <a:rPr lang="en-US" dirty="0" smtClean="0"/>
              <a:t>MK and PT to Washington D.C. at ~250 Mbps</a:t>
            </a:r>
          </a:p>
          <a:p>
            <a:pPr lvl="1"/>
            <a:r>
              <a:rPr lang="en-US" dirty="0" smtClean="0"/>
              <a:t>Daily ~1 hour observations to begin soon</a:t>
            </a:r>
          </a:p>
          <a:p>
            <a:pPr lvl="2"/>
            <a:r>
              <a:rPr lang="en-US" dirty="0" smtClean="0"/>
              <a:t>When the US Government establishes a budget…</a:t>
            </a:r>
          </a:p>
          <a:p>
            <a:pPr lvl="1"/>
            <a:r>
              <a:rPr lang="en-US" dirty="0" smtClean="0"/>
              <a:t>VLBA science to face potential interruptions</a:t>
            </a:r>
          </a:p>
          <a:p>
            <a:pPr lvl="2"/>
            <a:r>
              <a:rPr lang="en-US" dirty="0" smtClean="0"/>
              <a:t>Users have been contacted with tips to reduce impact on observing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1413559" y="1206872"/>
            <a:ext cx="5878492" cy="4461618"/>
            <a:chOff x="1413559" y="1134320"/>
            <a:chExt cx="5878492" cy="4461618"/>
          </a:xfrm>
        </p:grpSpPr>
        <p:grpSp>
          <p:nvGrpSpPr>
            <p:cNvPr id="7" name="Group 10"/>
            <p:cNvGrpSpPr/>
            <p:nvPr/>
          </p:nvGrpSpPr>
          <p:grpSpPr>
            <a:xfrm>
              <a:off x="1413559" y="1134320"/>
              <a:ext cx="5878492" cy="4461618"/>
              <a:chOff x="1413559" y="1134320"/>
              <a:chExt cx="5878492" cy="4461618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13559" y="1262063"/>
                <a:ext cx="5715000" cy="433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413559" y="1134320"/>
                <a:ext cx="5878492" cy="2164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500132" y="3437681"/>
              <a:ext cx="1319514" cy="173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VLBA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40653"/>
            <a:ext cx="8229601" cy="27432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Astrometry</a:t>
            </a:r>
          </a:p>
          <a:p>
            <a:r>
              <a:rPr lang="en-US" dirty="0" smtClean="0"/>
              <a:t>Highly precise positions</a:t>
            </a:r>
          </a:p>
          <a:p>
            <a:pPr lvl="1"/>
            <a:r>
              <a:rPr lang="en-US" dirty="0" smtClean="0"/>
              <a:t>100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as</a:t>
            </a:r>
            <a:r>
              <a:rPr lang="en-US" dirty="0" smtClean="0"/>
              <a:t> precision easily obtained</a:t>
            </a:r>
          </a:p>
          <a:p>
            <a:pPr lvl="1"/>
            <a:r>
              <a:rPr lang="en-US" dirty="0" smtClean="0"/>
              <a:t>20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as</a:t>
            </a:r>
            <a:r>
              <a:rPr lang="en-US" dirty="0" smtClean="0"/>
              <a:t> precision with effort</a:t>
            </a:r>
          </a:p>
          <a:p>
            <a:r>
              <a:rPr lang="en-US" dirty="0" smtClean="0"/>
              <a:t>Fundamental reference frame</a:t>
            </a:r>
          </a:p>
          <a:p>
            <a:r>
              <a:rPr lang="en-US" dirty="0" smtClean="0"/>
              <a:t>Parallax, proper motions… (e.g., </a:t>
            </a:r>
            <a:r>
              <a:rPr lang="en-US" dirty="0" err="1" smtClean="0"/>
              <a:t>TTauSb</a:t>
            </a:r>
            <a:r>
              <a:rPr lang="en-US" dirty="0" smtClean="0"/>
              <a:t> </a:t>
            </a:r>
            <a:r>
              <a:rPr lang="en-US" dirty="0" err="1" smtClean="0"/>
              <a:t>Loinard</a:t>
            </a:r>
            <a:r>
              <a:rPr lang="en-US" dirty="0" smtClean="0"/>
              <a:t> et al. 2007)</a:t>
            </a:r>
          </a:p>
          <a:p>
            <a:pPr lvl="1"/>
            <a:endParaRPr lang="en-US" sz="16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05818" y="5734617"/>
            <a:ext cx="5865471" cy="4001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Times New Roman"/>
              </a:rPr>
              <a:t>=6.83 ± 0.03mas 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</a:rPr>
              <a:t>d = 147.6 ± 0.6   –  0.4% precision</a:t>
            </a:r>
            <a:endParaRPr lang="en-US" sz="2000" dirty="0">
              <a:solidFill>
                <a:srgbClr val="0000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 and spiral structure legacy survey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BeSSeL</a:t>
            </a:r>
            <a:r>
              <a:rPr lang="en-US" dirty="0" smtClean="0"/>
              <a:t>)									</a:t>
            </a:r>
            <a:r>
              <a:rPr lang="en-US" sz="2400" i="1" dirty="0" smtClean="0"/>
              <a:t>Reid et al.</a:t>
            </a:r>
            <a:endParaRPr lang="en-US" dirty="0"/>
          </a:p>
        </p:txBody>
      </p:sp>
      <p:pic>
        <p:nvPicPr>
          <p:cNvPr id="6" name="Content Placeholder 5" descr="MilkyWay_Ment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6363" y="1485190"/>
            <a:ext cx="3942134" cy="39147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758" y="1485190"/>
            <a:ext cx="47976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Goal: determine structure and kinematics of the Milky Way Galaxy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Perform astrometry on masers in star forming regions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Water masers at 22 GHz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Methanol at 11 and (soon) 6.7 GHz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Early results have improved measurements of the distance to the Galactic Center and rotational velocity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R</a:t>
            </a:r>
            <a:r>
              <a:rPr lang="en-US" baseline="-25000" dirty="0" smtClean="0">
                <a:solidFill>
                  <a:srgbClr val="000099"/>
                </a:solidFill>
              </a:rPr>
              <a:t>0</a:t>
            </a:r>
            <a:r>
              <a:rPr lang="en-US" sz="2000" dirty="0" smtClean="0">
                <a:solidFill>
                  <a:srgbClr val="000099"/>
                </a:solidFill>
              </a:rPr>
              <a:t> = 8.4 ± 0.6 </a:t>
            </a:r>
            <a:r>
              <a:rPr lang="en-US" sz="2000" dirty="0" err="1" smtClean="0">
                <a:solidFill>
                  <a:srgbClr val="000099"/>
                </a:solidFill>
              </a:rPr>
              <a:t>kpc</a:t>
            </a:r>
            <a:endParaRPr lang="en-US" sz="2000" dirty="0" smtClean="0">
              <a:solidFill>
                <a:srgbClr val="000099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sym typeface="Symbol"/>
              </a:rPr>
              <a:t></a:t>
            </a:r>
            <a:r>
              <a:rPr lang="en-US" baseline="-25000" dirty="0" smtClean="0">
                <a:solidFill>
                  <a:srgbClr val="000099"/>
                </a:solidFill>
                <a:sym typeface="Symbol"/>
              </a:rPr>
              <a:t>0</a:t>
            </a:r>
            <a:r>
              <a:rPr lang="en-US" sz="2000" dirty="0" smtClean="0">
                <a:solidFill>
                  <a:srgbClr val="000099"/>
                </a:solidFill>
                <a:sym typeface="Symbol"/>
              </a:rPr>
              <a:t> = 254 </a:t>
            </a:r>
            <a:r>
              <a:rPr lang="en-US" sz="2000" dirty="0" smtClean="0">
                <a:solidFill>
                  <a:srgbClr val="000099"/>
                </a:solidFill>
              </a:rPr>
              <a:t>± 16 km/s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bands and sensitivity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677119" y="1059543"/>
          <a:ext cx="5399591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138"/>
                <a:gridCol w="1603138"/>
                <a:gridCol w="2193315"/>
              </a:tblGrid>
              <a:tr h="600028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(cm)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ν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(GHz)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Jy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/beam)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in 4 hrs 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at 2Gbps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90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0.312 - 0.342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277*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50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0.596 - 0.626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782*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1.35 - 1.75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13-14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13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2.15 - 2.35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4.6 - 5.1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 cm</a:t>
                      </a:r>
                      <a:r>
                        <a:rPr lang="en-US" baseline="0" dirty="0" smtClean="0"/>
                        <a:t> (upgrade)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4.1 - 7.9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8.0 - 8.8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12.0 - 15.4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21.7 - 24.1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18-22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 mm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41.0 - 45.0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</a:t>
                      </a:r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80.0 - 90.0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316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†</a:t>
                      </a:r>
                      <a:endParaRPr lang="en-US" dirty="0"/>
                    </a:p>
                  </a:txBody>
                  <a:tcPr marL="130191" marR="130191"/>
                </a:tc>
              </a:tr>
            </a:tbl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076710" y="1059544"/>
            <a:ext cx="2916820" cy="4137490"/>
          </a:xfrm>
        </p:spPr>
        <p:txBody>
          <a:bodyPr/>
          <a:lstStyle/>
          <a:p>
            <a:r>
              <a:rPr lang="en-US" sz="1800" dirty="0" smtClean="0"/>
              <a:t>New maximum </a:t>
            </a:r>
            <a:r>
              <a:rPr lang="en-US" sz="1800" dirty="0" smtClean="0"/>
              <a:t>bandwidth 256 MHz with two </a:t>
            </a:r>
            <a:r>
              <a:rPr lang="en-US" sz="1800" dirty="0" smtClean="0"/>
              <a:t>polarizations (2Gbps)</a:t>
            </a:r>
            <a:endParaRPr lang="en-US" sz="1800" dirty="0" smtClean="0"/>
          </a:p>
          <a:p>
            <a:r>
              <a:rPr lang="en-US" sz="1800" dirty="0" smtClean="0"/>
              <a:t>More later about:</a:t>
            </a:r>
          </a:p>
          <a:p>
            <a:pPr lvl="1"/>
            <a:r>
              <a:rPr lang="en-US" sz="1800" dirty="0" smtClean="0"/>
              <a:t>Increasing sensitivity by adding more/larger telescopes to the array</a:t>
            </a:r>
          </a:p>
          <a:p>
            <a:pPr lvl="1"/>
            <a:r>
              <a:rPr lang="en-US" sz="1800" dirty="0" smtClean="0"/>
              <a:t>Sensitivity upgrade</a:t>
            </a:r>
          </a:p>
          <a:p>
            <a:pPr lvl="1"/>
            <a:r>
              <a:rPr lang="en-US" sz="1800" dirty="0" smtClean="0"/>
              <a:t>C-band upgrade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9225" y="5338262"/>
            <a:ext cx="27547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Narrower bandwidths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† 8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Sensitivity Array (HSA)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5342"/>
            <a:ext cx="8229600" cy="3400062"/>
          </a:xfrm>
        </p:spPr>
        <p:txBody>
          <a:bodyPr/>
          <a:lstStyle/>
          <a:p>
            <a:r>
              <a:rPr lang="en-US" dirty="0" smtClean="0"/>
              <a:t>Adding the Green Bank Telescope (GBT),  Arecibo (AR), </a:t>
            </a:r>
            <a:r>
              <a:rPr lang="en-US" dirty="0" err="1" smtClean="0"/>
              <a:t>Effelsberg</a:t>
            </a:r>
            <a:r>
              <a:rPr lang="en-US" dirty="0" smtClean="0"/>
              <a:t> (EB) and/or the phased </a:t>
            </a:r>
            <a:r>
              <a:rPr lang="en-US" dirty="0" smtClean="0"/>
              <a:t>VLA </a:t>
            </a:r>
            <a:r>
              <a:rPr lang="en-US" dirty="0" smtClean="0"/>
              <a:t>with the  VLBA can increase the sensitivity by an order of magnitude</a:t>
            </a:r>
          </a:p>
          <a:p>
            <a:pPr lvl="1"/>
            <a:r>
              <a:rPr lang="en-US" dirty="0" smtClean="0"/>
              <a:t>The VLBA + any two of these telescopes is considered an HSA experiment</a:t>
            </a:r>
          </a:p>
          <a:p>
            <a:r>
              <a:rPr lang="en-US" dirty="0" smtClean="0"/>
              <a:t>All these telescopes have a smaller field of view than the VLBA and may not have all the frequencies available at the VLBA.</a:t>
            </a:r>
          </a:p>
          <a:p>
            <a:r>
              <a:rPr lang="en-US" dirty="0" smtClean="0"/>
              <a:t>Phased VLA under development and can be proposed for in the 2012 August 1 deadline.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Proposal Planning Webinar -- June 11,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744" y="4817700"/>
            <a:ext cx="1436970" cy="10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5856" y="4817700"/>
            <a:ext cx="1297811" cy="10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9671" y="4817700"/>
            <a:ext cx="1407590" cy="105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2375" y="4836341"/>
            <a:ext cx="1538158" cy="103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Presentation_Advanced(1)</Template>
  <TotalTime>9761</TotalTime>
  <Words>1494</Words>
  <Application>Microsoft Office PowerPoint</Application>
  <PresentationFormat>On-screen Show (4:3)</PresentationFormat>
  <Paragraphs>234</Paragraphs>
  <Slides>19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Title Slide - ALMA 2</vt:lpstr>
      <vt:lpstr>Title Slide - ALMA 1</vt:lpstr>
      <vt:lpstr>Title Slide - NTC</vt:lpstr>
      <vt:lpstr>Title Slide - GBT</vt:lpstr>
      <vt:lpstr>Title Slide - Green Bank Science Center</vt:lpstr>
      <vt:lpstr>Title Blank Slide - SOC</vt:lpstr>
      <vt:lpstr>Title Blank Slide - ALMA 2</vt:lpstr>
      <vt:lpstr>Title Blank Slide - ALMA 1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NTC Background</vt:lpstr>
      <vt:lpstr>1_NTC Background</vt:lpstr>
      <vt:lpstr>2_NTC Background</vt:lpstr>
      <vt:lpstr>The Very Long Baseline Array: Capabilities </vt:lpstr>
      <vt:lpstr>Basics</vt:lpstr>
      <vt:lpstr>What can the VLBA do?</vt:lpstr>
      <vt:lpstr>What can the VLBA do?</vt:lpstr>
      <vt:lpstr>What can the VLBA do?</vt:lpstr>
      <vt:lpstr>What can the VLBA do?</vt:lpstr>
      <vt:lpstr>Bar and spiral structure legacy survey (BeSSeL)         Reid et al.</vt:lpstr>
      <vt:lpstr>Frequency bands and sensitivity</vt:lpstr>
      <vt:lpstr>High Sensitivity Array (HSA)</vt:lpstr>
      <vt:lpstr>Global VLBI</vt:lpstr>
      <vt:lpstr>Resolution and Largest Angular scale</vt:lpstr>
      <vt:lpstr>Sensitivity Upgrade</vt:lpstr>
      <vt:lpstr>DiFX Correlator Capabilities I: Spectral Resolution</vt:lpstr>
      <vt:lpstr>DiFX Correlator Capabilities II: Wide Field Imaging</vt:lpstr>
      <vt:lpstr>DiFX Correlator Capabilities III: Multi- Field Imaging</vt:lpstr>
      <vt:lpstr>DiFX Correlator Capabilities III: Multi- Field Imaging</vt:lpstr>
      <vt:lpstr>DiFX Correlator Capabilities III: Multi- Field Imaging</vt:lpstr>
      <vt:lpstr>Commissioning Opportunities</vt:lpstr>
      <vt:lpstr>Important Links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amiodusz</dc:creator>
  <cp:lastModifiedBy>amiodusz</cp:lastModifiedBy>
  <cp:revision>684</cp:revision>
  <dcterms:created xsi:type="dcterms:W3CDTF">2011-12-07T23:13:09Z</dcterms:created>
  <dcterms:modified xsi:type="dcterms:W3CDTF">2012-06-08T22:41:15Z</dcterms:modified>
</cp:coreProperties>
</file>