
<file path=[Content_Types].xml><?xml version="1.0" encoding="utf-8"?>
<Types xmlns="http://schemas.openxmlformats.org/package/2006/content-types">
  <Default Extension="pict" ContentType="image/pict"/>
  <Override PartName="/ppt/slideLayouts/slideLayout15.xml" ContentType="application/vnd.openxmlformats-officedocument.presentationml.slideLayout+xml"/>
  <Override PartName="/ppt/embeddings/Microsoft_Equation12.bin" ContentType="application/vnd.openxmlformats-officedocument.oleObje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embeddings/Microsoft_Equation17.bin" ContentType="application/vnd.openxmlformats-officedocument.oleObject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embeddings/Microsoft_Equation14.bin" ContentType="application/vnd.openxmlformats-officedocument.oleObject"/>
  <Override PartName="/ppt/slideLayouts/slideLayout13.xml" ContentType="application/vnd.openxmlformats-officedocument.presentationml.slideLayout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embeddings/oleObject2.bin" ContentType="application/vnd.openxmlformats-officedocument.oleObjec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Layouts/slideLayout18.xml" ContentType="application/vnd.openxmlformats-officedocument.presentationml.slideLayout+xml"/>
  <Override PartName="/ppt/embeddings/Microsoft_Equation15.bin" ContentType="application/vnd.openxmlformats-officedocument.oleObject"/>
  <Override PartName="/ppt/slideLayouts/slideLayout14.xml" ContentType="application/vnd.openxmlformats-officedocument.presentationml.slideLayout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Default Extension="wmf" ContentType="image/x-wmf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Microsoft_Equation16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357" r:id="rId3"/>
    <p:sldId id="348" r:id="rId4"/>
    <p:sldId id="341" r:id="rId5"/>
    <p:sldId id="342" r:id="rId6"/>
    <p:sldId id="270" r:id="rId7"/>
    <p:sldId id="271" r:id="rId8"/>
    <p:sldId id="262" r:id="rId9"/>
    <p:sldId id="272" r:id="rId10"/>
    <p:sldId id="276" r:id="rId11"/>
    <p:sldId id="264" r:id="rId12"/>
    <p:sldId id="266" r:id="rId13"/>
    <p:sldId id="273" r:id="rId14"/>
    <p:sldId id="274" r:id="rId15"/>
    <p:sldId id="343" r:id="rId16"/>
    <p:sldId id="34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49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Relationship Id="rId2" Type="http://schemas.openxmlformats.org/officeDocument/2006/relationships/image" Target="../media/image5.pict"/><Relationship Id="rId3" Type="http://schemas.openxmlformats.org/officeDocument/2006/relationships/image" Target="../media/image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Relationship Id="rId2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Relationship Id="rId2" Type="http://schemas.openxmlformats.org/officeDocument/2006/relationships/image" Target="../media/image1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Relationship Id="rId2" Type="http://schemas.openxmlformats.org/officeDocument/2006/relationships/image" Target="../media/image12.pict"/><Relationship Id="rId3" Type="http://schemas.openxmlformats.org/officeDocument/2006/relationships/image" Target="../media/image13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Relationship Id="rId2" Type="http://schemas.openxmlformats.org/officeDocument/2006/relationships/image" Target="../media/image15.pict"/><Relationship Id="rId3" Type="http://schemas.openxmlformats.org/officeDocument/2006/relationships/image" Target="../media/image16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pict"/><Relationship Id="rId3" Type="http://schemas.openxmlformats.org/officeDocument/2006/relationships/image" Target="../media/image2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F3164-E7E9-3049-B89B-76DC4EDE148C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719F2-A938-3843-9FBB-6FDF01F08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D39240-F728-AD47-A7FC-DFC62E657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8797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A1D922-BCE6-2241-B2B7-A65D98C4A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2166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9062A-0977-BF40-9896-2780CD2BEE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925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037F60-86F8-414A-9506-83DCFA977A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3408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7A63DB-94F7-0C40-AADF-36516E9AF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914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E8267A-2269-3C42-8C1C-73D56A38F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398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597CFE-4799-0D4C-8B33-D364C6ED12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4657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04096C-B879-F04A-93DC-15731AA0DC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96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e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42E6CDBB-9566-8943-BB99-37E83DDB87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66396"/>
            <a:ext cx="6049730" cy="63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image" Target="../media/image22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5.bin"/><Relationship Id="rId4" Type="http://schemas.openxmlformats.org/officeDocument/2006/relationships/oleObject" Target="../embeddings/Microsoft_Equation16.bin"/><Relationship Id="rId5" Type="http://schemas.openxmlformats.org/officeDocument/2006/relationships/oleObject" Target="../embeddings/Microsoft_Equation1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oleObject" Target="../embeddings/Microsoft_Equation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1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oleObject" Target="../embeddings/Microsoft_Equation12.bin"/><Relationship Id="rId5" Type="http://schemas.openxmlformats.org/officeDocument/2006/relationships/oleObject" Target="../embeddings/Microsoft_Equation1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280" y="1442540"/>
            <a:ext cx="8533440" cy="16097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Optima"/>
                <a:ea typeface="ＭＳ Ｐゴシック" pitchFamily="26" charset="-128"/>
                <a:cs typeface="ＭＳ Ｐゴシック" pitchFamily="26" charset="-128"/>
              </a:rPr>
              <a:t>A Crash Course in</a:t>
            </a: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 </a:t>
            </a:r>
            <a:b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</a:b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Radio </a:t>
            </a:r>
            <a:r>
              <a:rPr lang="en-US" sz="3600" dirty="0">
                <a:latin typeface="Optima"/>
                <a:ea typeface="ＭＳ Ｐゴシック" pitchFamily="26" charset="-128"/>
                <a:cs typeface="ＭＳ Ｐゴシック" pitchFamily="26" charset="-128"/>
              </a:rPr>
              <a:t>Astronomy and </a:t>
            </a:r>
            <a:r>
              <a:rPr lang="en-US" sz="3600" dirty="0" err="1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Interferometry</a:t>
            </a: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:</a:t>
            </a:r>
            <a:b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</a:b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1. Basic Radio/mm Astronomy</a:t>
            </a:r>
            <a:endParaRPr lang="en-US" sz="3600" dirty="0">
              <a:latin typeface="Optima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920" y="3158112"/>
            <a:ext cx="8156160" cy="131341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James Di Francesco</a:t>
            </a:r>
            <a:endParaRPr lang="en-US" sz="2500" dirty="0" smtClean="0">
              <a:solidFill>
                <a:schemeClr val="tx1"/>
              </a:solidFill>
              <a:latin typeface="Optima"/>
              <a:ea typeface="ＭＳ Ｐゴシック" pitchFamily="26" charset="-128"/>
              <a:cs typeface="ＭＳ Ｐゴシック" pitchFamily="26" charset="-128"/>
            </a:endParaRPr>
          </a:p>
          <a:p>
            <a:pPr algn="ctr"/>
            <a:r>
              <a:rPr lang="en-US" sz="2500" dirty="0" smtClean="0">
                <a:solidFill>
                  <a:schemeClr val="tx1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National Research Council of Canada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North American ALMA Regional Center – Victoria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3920" y="4400963"/>
            <a:ext cx="8156160" cy="103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algn="ctr" defTabSz="829452" eaLnBrk="0" fontAlgn="base" hangingPunct="0">
              <a:lnSpc>
                <a:spcPts val="2801"/>
              </a:lnSpc>
              <a:spcBef>
                <a:spcPct val="25000"/>
              </a:spcBef>
              <a:buSzPct val="120000"/>
              <a:defRPr/>
            </a:pPr>
            <a:r>
              <a:rPr lang="en-US" kern="0" dirty="0">
                <a:solidFill>
                  <a:srgbClr val="000066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(thanks to S. Dougherty, C. Chandler, D. </a:t>
            </a:r>
            <a:r>
              <a:rPr lang="en-US" kern="0" dirty="0" err="1">
                <a:solidFill>
                  <a:srgbClr val="000066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Wilner</a:t>
            </a:r>
            <a:r>
              <a:rPr lang="en-US" kern="0" dirty="0">
                <a:solidFill>
                  <a:srgbClr val="000066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 &amp; C. Brogan)</a:t>
            </a:r>
          </a:p>
        </p:txBody>
      </p:sp>
      <p:pic>
        <p:nvPicPr>
          <p:cNvPr id="5" name="Picture 4" descr="NRC-oval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90756" y="5895346"/>
            <a:ext cx="1105324" cy="6713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4" name="Picture 6"/>
          <p:cNvPicPr>
            <a:picLocks noChangeAspect="1" noChangeArrowheads="1"/>
          </p:cNvPicPr>
          <p:nvPr/>
        </p:nvPicPr>
        <p:blipFill>
          <a:blip r:embed="rId2"/>
          <a:srcRect l="4445" t="4601" r="15813" b="4601"/>
          <a:stretch>
            <a:fillRect/>
          </a:stretch>
        </p:blipFill>
        <p:spPr bwMode="auto">
          <a:xfrm>
            <a:off x="767590" y="1144783"/>
            <a:ext cx="4887877" cy="392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916574" y="2758526"/>
            <a:ext cx="5679975" cy="1066800"/>
            <a:chOff x="1728" y="2688"/>
            <a:chExt cx="3772" cy="672"/>
          </a:xfrm>
        </p:grpSpPr>
        <p:sp>
          <p:nvSpPr>
            <p:cNvPr id="206857" name="Oval 9"/>
            <p:cNvSpPr>
              <a:spLocks noChangeArrowheads="1"/>
            </p:cNvSpPr>
            <p:nvPr/>
          </p:nvSpPr>
          <p:spPr bwMode="auto">
            <a:xfrm>
              <a:off x="1728" y="2688"/>
              <a:ext cx="624" cy="6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58" name="Line 10"/>
            <p:cNvSpPr>
              <a:spLocks noChangeShapeType="1"/>
            </p:cNvSpPr>
            <p:nvPr/>
          </p:nvSpPr>
          <p:spPr bwMode="auto">
            <a:xfrm flipV="1">
              <a:off x="2352" y="2928"/>
              <a:ext cx="1635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59" name="Text Box 11"/>
            <p:cNvSpPr txBox="1">
              <a:spLocks noChangeArrowheads="1"/>
            </p:cNvSpPr>
            <p:nvPr/>
          </p:nvSpPr>
          <p:spPr bwMode="auto">
            <a:xfrm>
              <a:off x="3902" y="2688"/>
              <a:ext cx="159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CA" sz="2000" dirty="0">
                  <a:latin typeface="Optima"/>
                </a:rPr>
                <a:t>Defines telescope resolution</a:t>
              </a:r>
            </a:p>
          </p:txBody>
        </p:sp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Basic Radio/mm Astronomy</a:t>
            </a:r>
            <a:endParaRPr lang="en-US" sz="1200" dirty="0">
              <a:latin typeface="Optima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79340" y="133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Antenna Power Pattern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81645" y="5201540"/>
            <a:ext cx="8403059" cy="1558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+mn-cs"/>
              </a:rPr>
              <a:t>The voltage response pattern is the FT of the aperture distribution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Times New Roman" charset="0"/>
              <a:cs typeface="Times New Roman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+mn-cs"/>
              </a:rPr>
              <a:t>The power response pattern,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Times New Roman" charset="0"/>
                <a:cs typeface="Times New Roman" charset="0"/>
              </a:rPr>
              <a:t>P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q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+mn-cs"/>
              </a:rPr>
              <a:t>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µ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charset="0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Times New Roman" charset="0"/>
                <a:cs typeface="Times New Roman" charset="0"/>
              </a:rPr>
              <a:t>V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Times New Roman" charset="0"/>
                <a:cs typeface="Times New Roman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q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+mn-cs"/>
              </a:rPr>
              <a:t>), is the FT of the autocorrelation function of the aperture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+mn-cs"/>
              </a:rPr>
              <a:t>for a uniform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+mn-cs"/>
              </a:rPr>
              <a:t>circle, </a:t>
            </a:r>
            <a:r>
              <a:rPr lang="en-US" sz="2000" i="1" dirty="0" err="1" smtClean="0">
                <a:latin typeface="Optima"/>
                <a:ea typeface="Times New Roman" charset="0"/>
                <a:cs typeface="Times New Roman" charset="0"/>
              </a:rPr>
              <a:t>V</a:t>
            </a:r>
            <a:r>
              <a:rPr lang="en-US" sz="2000" dirty="0" err="1" smtClean="0">
                <a:latin typeface="Optima"/>
              </a:rPr>
              <a:t>(</a:t>
            </a:r>
            <a:r>
              <a:rPr lang="en-US" sz="2000" i="1" dirty="0" err="1" smtClean="0">
                <a:latin typeface="Symbol" charset="2"/>
              </a:rPr>
              <a:t>q</a:t>
            </a:r>
            <a:r>
              <a:rPr lang="en-US" sz="2000" i="1" dirty="0" smtClean="0">
                <a:latin typeface="Symbol" charset="2"/>
              </a:rPr>
              <a:t> </a:t>
            </a:r>
            <a:r>
              <a:rPr lang="en-US" sz="2000" dirty="0" smtClean="0">
                <a:latin typeface="Optima"/>
              </a:rPr>
              <a:t>)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+mn-cs"/>
              </a:rPr>
              <a:t>is </a:t>
            </a:r>
            <a:r>
              <a:rPr lang="en-US" sz="2000" i="1" dirty="0" smtClean="0">
                <a:latin typeface="Optima"/>
                <a:ea typeface="Times New Roman" charset="0"/>
                <a:cs typeface="Times New Roman" charset="0"/>
              </a:rPr>
              <a:t>J</a:t>
            </a:r>
            <a:r>
              <a:rPr lang="en-US" sz="2000" baseline="-25000" dirty="0" smtClean="0">
                <a:latin typeface="Optima"/>
                <a:ea typeface="Times New Roman" charset="0"/>
                <a:cs typeface="Times New Roman" charset="0"/>
              </a:rPr>
              <a:t>1</a:t>
            </a:r>
            <a:r>
              <a:rPr lang="en-US" sz="2000" dirty="0" smtClean="0">
                <a:latin typeface="Optima"/>
                <a:ea typeface="Times New Roman" charset="0"/>
                <a:cs typeface="Times New Roman" charset="0"/>
              </a:rPr>
              <a:t>(</a:t>
            </a:r>
            <a:r>
              <a:rPr lang="en-US" sz="2000" i="1" dirty="0" smtClean="0">
                <a:latin typeface="Optima"/>
                <a:ea typeface="Times New Roman" charset="0"/>
                <a:cs typeface="Times New Roman" charset="0"/>
              </a:rPr>
              <a:t>x</a:t>
            </a:r>
            <a:r>
              <a:rPr lang="en-US" sz="2000" dirty="0" smtClean="0">
                <a:latin typeface="Optima"/>
                <a:ea typeface="Times New Roman" charset="0"/>
                <a:cs typeface="Times New Roman" charset="0"/>
              </a:rPr>
              <a:t>)/</a:t>
            </a:r>
            <a:r>
              <a:rPr lang="en-US" sz="2000" i="1" dirty="0" smtClean="0">
                <a:latin typeface="Optima"/>
                <a:ea typeface="Times New Roman" charset="0"/>
                <a:cs typeface="Times New Roman" charset="0"/>
              </a:rPr>
              <a:t>x and P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q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+mn-cs"/>
              </a:rPr>
              <a:t>) is the Airy pattern,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Times New Roman" charset="0"/>
                <a:cs typeface="Times New Roman" charset="0"/>
              </a:rPr>
              <a:t>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Times New Roman" charset="0"/>
                <a:cs typeface="Times New Roman" charset="0"/>
              </a:rPr>
              <a:t>J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Times New Roman" charset="0"/>
                <a:cs typeface="Times New Roman" charset="0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Times New Roman" charset="0"/>
                <a:cs typeface="Times New Roman" charset="0"/>
              </a:rPr>
              <a:t>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Times New Roman" charset="0"/>
                <a:cs typeface="Times New Roman" charset="0"/>
              </a:rPr>
              <a:t>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Times New Roman" charset="0"/>
                <a:cs typeface="Times New Roman" charset="0"/>
              </a:rPr>
              <a:t>)/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Times New Roman" charset="0"/>
                <a:cs typeface="Times New Roman" charset="0"/>
              </a:rPr>
              <a:t>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Times New Roman" charset="0"/>
                <a:cs typeface="Times New Roman" charset="0"/>
              </a:rPr>
              <a:t>)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Times New Roman" charset="0"/>
                <a:cs typeface="Times New Roman" charset="0"/>
              </a:rPr>
              <a:t>2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821941" y="1425907"/>
            <a:ext cx="3325497" cy="7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0" tIns="45711" rIns="91420" bIns="4571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000" dirty="0">
                <a:latin typeface="Optima"/>
              </a:rPr>
              <a:t>The antenna “beam” </a:t>
            </a:r>
            <a:r>
              <a:rPr lang="en-US" sz="2000" dirty="0" smtClean="0">
                <a:latin typeface="Optima"/>
              </a:rPr>
              <a:t>solid</a:t>
            </a:r>
          </a:p>
          <a:p>
            <a:pPr algn="l" eaLnBrk="1" hangingPunct="1"/>
            <a:r>
              <a:rPr lang="en-US" sz="2000" dirty="0" smtClean="0">
                <a:latin typeface="Optima"/>
              </a:rPr>
              <a:t>angle on </a:t>
            </a:r>
            <a:r>
              <a:rPr lang="en-US" sz="2000" dirty="0">
                <a:latin typeface="Optima"/>
              </a:rPr>
              <a:t>the sky is:</a:t>
            </a:r>
          </a:p>
        </p:txBody>
      </p:sp>
      <p:graphicFrame>
        <p:nvGraphicFramePr>
          <p:cNvPr id="299012" name="Object 4"/>
          <p:cNvGraphicFramePr>
            <a:graphicFrameLocks noChangeAspect="1"/>
          </p:cNvGraphicFramePr>
          <p:nvPr/>
        </p:nvGraphicFramePr>
        <p:xfrm>
          <a:off x="806450" y="2343150"/>
          <a:ext cx="3059113" cy="636588"/>
        </p:xfrm>
        <a:graphic>
          <a:graphicData uri="http://schemas.openxmlformats.org/presentationml/2006/ole">
            <p:oleObj spid="_x0000_s27650" name="Equation" r:id="rId3" imgW="1219200" imgH="254000" progId="Equation.3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34469" y="1049872"/>
            <a:ext cx="4626235" cy="5265481"/>
            <a:chOff x="2719" y="384"/>
            <a:chExt cx="3041" cy="3802"/>
          </a:xfrm>
        </p:grpSpPr>
        <p:pic>
          <p:nvPicPr>
            <p:cNvPr id="299017" name="Picture 9" descr="beam-shap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19" y="384"/>
              <a:ext cx="3041" cy="380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99019" name="Text Box 11"/>
            <p:cNvSpPr txBox="1">
              <a:spLocks noChangeArrowheads="1"/>
            </p:cNvSpPr>
            <p:nvPr/>
          </p:nvSpPr>
          <p:spPr bwMode="auto">
            <a:xfrm>
              <a:off x="4653" y="3452"/>
              <a:ext cx="1107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latin typeface="Optima"/>
                </a:rPr>
                <a:t>Sidelobes</a:t>
              </a:r>
              <a:endParaRPr lang="en-US" dirty="0">
                <a:latin typeface="Optima"/>
              </a:endParaRPr>
            </a:p>
            <a:p>
              <a:r>
                <a:rPr lang="en-US" dirty="0">
                  <a:latin typeface="Optima"/>
                </a:rPr>
                <a:t>NB: rear lobes!</a:t>
              </a:r>
            </a:p>
          </p:txBody>
        </p:sp>
        <p:sp>
          <p:nvSpPr>
            <p:cNvPr id="299020" name="Line 12"/>
            <p:cNvSpPr>
              <a:spLocks noChangeShapeType="1"/>
            </p:cNvSpPr>
            <p:nvPr/>
          </p:nvSpPr>
          <p:spPr bwMode="auto">
            <a:xfrm flipH="1">
              <a:off x="4146" y="3728"/>
              <a:ext cx="4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Basic Radio/mm Astronomy</a:t>
            </a:r>
            <a:endParaRPr lang="en-US" sz="1200" dirty="0">
              <a:latin typeface="Optima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The Beam</a:t>
            </a:r>
          </a:p>
        </p:txBody>
      </p:sp>
      <p:grpSp>
        <p:nvGrpSpPr>
          <p:cNvPr id="17" name="Group 106"/>
          <p:cNvGrpSpPr>
            <a:grpSpLocks/>
          </p:cNvGrpSpPr>
          <p:nvPr/>
        </p:nvGrpSpPr>
        <p:grpSpPr bwMode="auto">
          <a:xfrm>
            <a:off x="552408" y="3847546"/>
            <a:ext cx="3429000" cy="2376488"/>
            <a:chOff x="3168" y="2208"/>
            <a:chExt cx="2160" cy="1497"/>
          </a:xfrm>
        </p:grpSpPr>
        <p:sp>
          <p:nvSpPr>
            <p:cNvPr id="18" name="Rectangle 72"/>
            <p:cNvSpPr>
              <a:spLocks noChangeArrowheads="1"/>
            </p:cNvSpPr>
            <p:nvPr/>
          </p:nvSpPr>
          <p:spPr bwMode="auto">
            <a:xfrm>
              <a:off x="4752" y="2208"/>
              <a:ext cx="57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i="1" dirty="0" err="1">
                  <a:latin typeface="Symbol" charset="2"/>
                </a:rPr>
                <a:t>q</a:t>
              </a:r>
              <a:r>
                <a:rPr lang="en-CA" sz="2000" dirty="0">
                  <a:latin typeface="Arial" charset="0"/>
                </a:rPr>
                <a:t> </a:t>
              </a:r>
              <a:r>
                <a:rPr lang="en-CA" sz="2000" dirty="0">
                  <a:latin typeface="Optima"/>
                </a:rPr>
                <a:t>(“)</a:t>
              </a:r>
            </a:p>
          </p:txBody>
        </p:sp>
        <p:sp>
          <p:nvSpPr>
            <p:cNvPr id="19" name="Rectangle 70"/>
            <p:cNvSpPr>
              <a:spLocks noChangeArrowheads="1"/>
            </p:cNvSpPr>
            <p:nvPr/>
          </p:nvSpPr>
          <p:spPr bwMode="auto">
            <a:xfrm>
              <a:off x="3936" y="2208"/>
              <a:ext cx="8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i="1" dirty="0" smtClean="0">
                  <a:latin typeface="Optima"/>
                </a:rPr>
                <a:t>D (</a:t>
              </a:r>
              <a:r>
                <a:rPr lang="en-CA" sz="2000" i="1" dirty="0" err="1" smtClean="0">
                  <a:latin typeface="Optima"/>
                </a:rPr>
                <a:t>m</a:t>
              </a:r>
              <a:r>
                <a:rPr lang="en-CA" sz="2000" i="1" dirty="0" smtClean="0">
                  <a:latin typeface="Optima"/>
                </a:rPr>
                <a:t>)</a:t>
              </a:r>
              <a:endParaRPr lang="en-CA" sz="2000" i="1" dirty="0">
                <a:latin typeface="Optima"/>
              </a:endParaRPr>
            </a:p>
          </p:txBody>
        </p:sp>
        <p:sp>
          <p:nvSpPr>
            <p:cNvPr id="20" name="Rectangle 68"/>
            <p:cNvSpPr>
              <a:spLocks noChangeArrowheads="1"/>
            </p:cNvSpPr>
            <p:nvPr/>
          </p:nvSpPr>
          <p:spPr bwMode="auto">
            <a:xfrm>
              <a:off x="3168" y="2208"/>
              <a:ext cx="76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endParaRPr lang="en-CA" sz="2000" dirty="0">
                <a:latin typeface="Arial" charset="0"/>
              </a:endParaRPr>
            </a:p>
          </p:txBody>
        </p:sp>
        <p:sp>
          <p:nvSpPr>
            <p:cNvPr id="21" name="Rectangle 43"/>
            <p:cNvSpPr>
              <a:spLocks noChangeArrowheads="1"/>
            </p:cNvSpPr>
            <p:nvPr/>
          </p:nvSpPr>
          <p:spPr bwMode="auto">
            <a:xfrm>
              <a:off x="4752" y="3204"/>
              <a:ext cx="57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latin typeface="Optima"/>
                </a:rPr>
                <a:t>0.35</a:t>
              </a:r>
            </a:p>
          </p:txBody>
        </p:sp>
        <p:sp>
          <p:nvSpPr>
            <p:cNvPr id="22" name="Rectangle 42"/>
            <p:cNvSpPr>
              <a:spLocks noChangeArrowheads="1"/>
            </p:cNvSpPr>
            <p:nvPr/>
          </p:nvSpPr>
          <p:spPr bwMode="auto">
            <a:xfrm>
              <a:off x="3936" y="3204"/>
              <a:ext cx="8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latin typeface="Optima"/>
                </a:rPr>
                <a:t>508</a:t>
              </a:r>
              <a:r>
                <a:rPr lang="en-CA" sz="2000" dirty="0" smtClean="0">
                  <a:latin typeface="Optima"/>
                </a:rPr>
                <a:t> </a:t>
              </a:r>
              <a:endParaRPr lang="en-CA" sz="2000" dirty="0">
                <a:latin typeface="Optima"/>
              </a:endParaRPr>
            </a:p>
          </p:txBody>
        </p:sp>
        <p:sp>
          <p:nvSpPr>
            <p:cNvPr id="23" name="Rectangle 41"/>
            <p:cNvSpPr>
              <a:spLocks noChangeArrowheads="1"/>
            </p:cNvSpPr>
            <p:nvPr/>
          </p:nvSpPr>
          <p:spPr bwMode="auto">
            <a:xfrm>
              <a:off x="3168" y="3204"/>
              <a:ext cx="76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latin typeface="Optima"/>
                </a:rPr>
                <a:t>SMA</a:t>
              </a:r>
            </a:p>
          </p:txBody>
        </p:sp>
        <p:sp>
          <p:nvSpPr>
            <p:cNvPr id="24" name="Rectangle 40"/>
            <p:cNvSpPr>
              <a:spLocks noChangeArrowheads="1"/>
            </p:cNvSpPr>
            <p:nvPr/>
          </p:nvSpPr>
          <p:spPr bwMode="auto">
            <a:xfrm>
              <a:off x="4752" y="2955"/>
              <a:ext cx="57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solidFill>
                    <a:srgbClr val="FF0000"/>
                  </a:solidFill>
                  <a:latin typeface="Optima"/>
                </a:rPr>
                <a:t>4.5</a:t>
              </a:r>
            </a:p>
            <a:p>
              <a:pPr algn="l" eaLnBrk="1" hangingPunct="1">
                <a:spcBef>
                  <a:spcPct val="20000"/>
                </a:spcBef>
              </a:pPr>
              <a:endParaRPr lang="en-CA" sz="2000" dirty="0">
                <a:latin typeface="Arial" charset="0"/>
              </a:endParaRP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3936" y="2955"/>
              <a:ext cx="8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 smtClean="0">
                  <a:solidFill>
                    <a:srgbClr val="FF0000"/>
                  </a:solidFill>
                  <a:latin typeface="Optima"/>
                </a:rPr>
                <a:t>50</a:t>
              </a:r>
              <a:endParaRPr lang="en-CA" sz="2000" dirty="0">
                <a:latin typeface="Optima"/>
              </a:endParaRPr>
            </a:p>
          </p:txBody>
        </p:sp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3168" y="2955"/>
              <a:ext cx="76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solidFill>
                    <a:srgbClr val="FF0000"/>
                  </a:solidFill>
                  <a:latin typeface="Optima"/>
                </a:rPr>
                <a:t>LMT</a:t>
              </a:r>
              <a:endParaRPr lang="en-CA" sz="2000" dirty="0">
                <a:latin typeface="Optima"/>
              </a:endParaRPr>
            </a:p>
          </p:txBody>
        </p:sp>
        <p:sp>
          <p:nvSpPr>
            <p:cNvPr id="27" name="Rectangle 37"/>
            <p:cNvSpPr>
              <a:spLocks noChangeArrowheads="1"/>
            </p:cNvSpPr>
            <p:nvPr/>
          </p:nvSpPr>
          <p:spPr bwMode="auto">
            <a:xfrm>
              <a:off x="4752" y="2706"/>
              <a:ext cx="57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solidFill>
                    <a:srgbClr val="FF0000"/>
                  </a:solidFill>
                  <a:latin typeface="Optima"/>
                </a:rPr>
                <a:t>15</a:t>
              </a: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3936" y="2706"/>
              <a:ext cx="8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 smtClean="0">
                  <a:solidFill>
                    <a:srgbClr val="FF0000"/>
                  </a:solidFill>
                  <a:latin typeface="Optima"/>
                </a:rPr>
                <a:t>15</a:t>
              </a:r>
              <a:endParaRPr lang="en-CA" sz="2000" dirty="0">
                <a:solidFill>
                  <a:srgbClr val="FF0000"/>
                </a:solidFill>
                <a:latin typeface="Optima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168" y="2706"/>
              <a:ext cx="76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solidFill>
                    <a:srgbClr val="FF0000"/>
                  </a:solidFill>
                  <a:latin typeface="Optima"/>
                </a:rPr>
                <a:t>JCMT</a:t>
              </a:r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4752" y="2457"/>
              <a:ext cx="57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solidFill>
                    <a:srgbClr val="FF0000"/>
                  </a:solidFill>
                  <a:latin typeface="Optima"/>
                </a:rPr>
                <a:t>103</a:t>
              </a: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3936" y="2457"/>
              <a:ext cx="8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 smtClean="0">
                  <a:solidFill>
                    <a:srgbClr val="FF0000"/>
                  </a:solidFill>
                  <a:latin typeface="Optima"/>
                </a:rPr>
                <a:t>1.7</a:t>
              </a:r>
              <a:endParaRPr lang="en-CA" sz="2000" dirty="0">
                <a:solidFill>
                  <a:srgbClr val="FF0000"/>
                </a:solidFill>
                <a:latin typeface="Optima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168" y="2457"/>
              <a:ext cx="76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solidFill>
                    <a:srgbClr val="FF0000"/>
                  </a:solidFill>
                  <a:latin typeface="Optima"/>
                </a:rPr>
                <a:t>AST/RO</a:t>
              </a:r>
            </a:p>
          </p:txBody>
        </p:sp>
        <p:sp>
          <p:nvSpPr>
            <p:cNvPr id="33" name="Line 47"/>
            <p:cNvSpPr>
              <a:spLocks noChangeShapeType="1"/>
            </p:cNvSpPr>
            <p:nvPr/>
          </p:nvSpPr>
          <p:spPr bwMode="auto">
            <a:xfrm>
              <a:off x="3168" y="2208"/>
              <a:ext cx="21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48"/>
            <p:cNvSpPr>
              <a:spLocks noChangeShapeType="1"/>
            </p:cNvSpPr>
            <p:nvPr/>
          </p:nvSpPr>
          <p:spPr bwMode="auto">
            <a:xfrm>
              <a:off x="3168" y="2706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49"/>
            <p:cNvSpPr>
              <a:spLocks noChangeShapeType="1"/>
            </p:cNvSpPr>
            <p:nvPr/>
          </p:nvSpPr>
          <p:spPr bwMode="auto">
            <a:xfrm>
              <a:off x="3168" y="2955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50"/>
            <p:cNvSpPr>
              <a:spLocks noChangeShapeType="1"/>
            </p:cNvSpPr>
            <p:nvPr/>
          </p:nvSpPr>
          <p:spPr bwMode="auto">
            <a:xfrm>
              <a:off x="3168" y="3204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168" y="3453"/>
              <a:ext cx="2160" cy="0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168" y="2208"/>
              <a:ext cx="0" cy="14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3936" y="2208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752" y="2208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5328" y="2208"/>
              <a:ext cx="0" cy="14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69"/>
            <p:cNvSpPr>
              <a:spLocks noChangeShapeType="1"/>
            </p:cNvSpPr>
            <p:nvPr/>
          </p:nvSpPr>
          <p:spPr bwMode="auto">
            <a:xfrm>
              <a:off x="3168" y="2457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02"/>
            <p:cNvSpPr>
              <a:spLocks noChangeArrowheads="1"/>
            </p:cNvSpPr>
            <p:nvPr/>
          </p:nvSpPr>
          <p:spPr bwMode="auto">
            <a:xfrm>
              <a:off x="4752" y="3456"/>
              <a:ext cx="57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latin typeface="Optima"/>
                </a:rPr>
                <a:t>0.012</a:t>
              </a:r>
              <a:endParaRPr lang="en-CA" sz="2000" dirty="0">
                <a:solidFill>
                  <a:srgbClr val="FF0000"/>
                </a:solidFill>
                <a:latin typeface="Optima"/>
              </a:endParaRPr>
            </a:p>
          </p:txBody>
        </p:sp>
        <p:sp>
          <p:nvSpPr>
            <p:cNvPr id="44" name="Rectangle 103"/>
            <p:cNvSpPr>
              <a:spLocks noChangeArrowheads="1"/>
            </p:cNvSpPr>
            <p:nvPr/>
          </p:nvSpPr>
          <p:spPr bwMode="auto">
            <a:xfrm>
              <a:off x="3936" y="3456"/>
              <a:ext cx="8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latin typeface="Optima"/>
                </a:rPr>
                <a:t>15</a:t>
              </a:r>
              <a:r>
                <a:rPr lang="en-CA" sz="2000" dirty="0" smtClean="0">
                  <a:latin typeface="Optima"/>
                </a:rPr>
                <a:t> 000</a:t>
              </a:r>
              <a:endParaRPr lang="en-CA" sz="2000" dirty="0">
                <a:latin typeface="Optima"/>
              </a:endParaRPr>
            </a:p>
          </p:txBody>
        </p:sp>
        <p:sp>
          <p:nvSpPr>
            <p:cNvPr id="45" name="Rectangle 104"/>
            <p:cNvSpPr>
              <a:spLocks noChangeArrowheads="1"/>
            </p:cNvSpPr>
            <p:nvPr/>
          </p:nvSpPr>
          <p:spPr bwMode="auto">
            <a:xfrm>
              <a:off x="3168" y="3456"/>
              <a:ext cx="76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latin typeface="Optima"/>
                </a:rPr>
                <a:t>ALMA</a:t>
              </a:r>
            </a:p>
          </p:txBody>
        </p:sp>
        <p:sp>
          <p:nvSpPr>
            <p:cNvPr id="46" name="Line 105"/>
            <p:cNvSpPr>
              <a:spLocks noChangeShapeType="1"/>
            </p:cNvSpPr>
            <p:nvPr/>
          </p:nvSpPr>
          <p:spPr bwMode="auto">
            <a:xfrm>
              <a:off x="3168" y="3696"/>
              <a:ext cx="21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434776" y="3447455"/>
            <a:ext cx="3668098" cy="4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0" tIns="45711" rIns="91420" bIns="4571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dirty="0" smtClean="0">
                <a:latin typeface="Optima"/>
              </a:rPr>
              <a:t>Telescope beams @ 345 GHz</a:t>
            </a:r>
            <a:endParaRPr lang="en-US" sz="20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661" y="1111360"/>
            <a:ext cx="8686800" cy="534978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Optima"/>
              </a:rPr>
              <a:t>Unfortunately, the telescope system</a:t>
            </a:r>
            <a:r>
              <a:rPr lang="en-US" sz="2000" dirty="0" smtClean="0">
                <a:latin typeface="Optima"/>
              </a:rPr>
              <a:t> itself contributes </a:t>
            </a:r>
            <a:r>
              <a:rPr lang="en-US" sz="2000" dirty="0">
                <a:latin typeface="Optima"/>
              </a:rPr>
              <a:t>noise to the the</a:t>
            </a:r>
            <a:r>
              <a:rPr lang="en-US" sz="2000" dirty="0" smtClean="0">
                <a:latin typeface="Optima"/>
              </a:rPr>
              <a:t> signal detected </a:t>
            </a:r>
            <a:r>
              <a:rPr lang="en-US" sz="2000" dirty="0">
                <a:latin typeface="Optima"/>
              </a:rPr>
              <a:t>by the </a:t>
            </a:r>
            <a:r>
              <a:rPr lang="en-US" sz="2000" dirty="0" smtClean="0">
                <a:latin typeface="Optima"/>
              </a:rPr>
              <a:t>telescope, i.e.,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>
              <a:latin typeface="Optima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latin typeface="Optima"/>
              </a:rPr>
              <a:t>                </a:t>
            </a:r>
            <a:r>
              <a:rPr lang="en-US" sz="1800" dirty="0" smtClean="0">
                <a:latin typeface="Optima"/>
              </a:rPr>
              <a:t> </a:t>
            </a:r>
            <a:r>
              <a:rPr lang="en-US" sz="2000" dirty="0" smtClean="0">
                <a:latin typeface="Optima"/>
              </a:rPr>
              <a:t>                </a:t>
            </a:r>
            <a:r>
              <a:rPr lang="en-US" sz="2000" i="1" dirty="0" smtClean="0">
                <a:latin typeface="Optima"/>
              </a:rPr>
              <a:t>P</a:t>
            </a:r>
            <a:r>
              <a:rPr lang="en-US" sz="2000" i="1" baseline="-25000" dirty="0" smtClean="0">
                <a:latin typeface="Optima"/>
              </a:rPr>
              <a:t>out</a:t>
            </a:r>
            <a:r>
              <a:rPr lang="en-US" sz="2000" i="1" dirty="0" smtClean="0">
                <a:latin typeface="Optima"/>
              </a:rPr>
              <a:t> </a:t>
            </a:r>
            <a:r>
              <a:rPr lang="en-US" sz="2000" dirty="0">
                <a:latin typeface="Optima"/>
              </a:rPr>
              <a:t>= </a:t>
            </a:r>
            <a:r>
              <a:rPr lang="en-US" sz="2000" i="1" dirty="0">
                <a:latin typeface="Optima"/>
              </a:rPr>
              <a:t>P</a:t>
            </a:r>
            <a:r>
              <a:rPr lang="en-US" sz="2000" i="1" baseline="-25000" dirty="0">
                <a:latin typeface="Optima"/>
              </a:rPr>
              <a:t>A</a:t>
            </a:r>
            <a:r>
              <a:rPr lang="en-US" sz="2000" dirty="0">
                <a:latin typeface="Optima"/>
              </a:rPr>
              <a:t> + </a:t>
            </a:r>
            <a:r>
              <a:rPr lang="en-US" sz="2000" i="1" dirty="0" err="1">
                <a:solidFill>
                  <a:srgbClr val="FF0000"/>
                </a:solidFill>
                <a:latin typeface="Optima"/>
              </a:rPr>
              <a:t>P</a:t>
            </a:r>
            <a:r>
              <a:rPr lang="en-US" sz="2000" i="1" baseline="-25000" dirty="0" err="1">
                <a:solidFill>
                  <a:srgbClr val="FF0000"/>
                </a:solidFill>
                <a:latin typeface="Optima"/>
              </a:rPr>
              <a:t>sys</a:t>
            </a:r>
            <a:r>
              <a:rPr lang="en-US" sz="2000" dirty="0" smtClean="0">
                <a:latin typeface="Optima"/>
              </a:rPr>
              <a:t>   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>
                <a:latin typeface="Optima"/>
              </a:rPr>
              <a:t>    </a:t>
            </a:r>
            <a:r>
              <a:rPr lang="en-US" sz="2000" i="1" dirty="0" smtClean="0">
                <a:latin typeface="Optima"/>
              </a:rPr>
              <a:t>T</a:t>
            </a:r>
            <a:r>
              <a:rPr lang="en-US" sz="2000" i="1" baseline="-25000" dirty="0" smtClean="0">
                <a:latin typeface="Optima"/>
              </a:rPr>
              <a:t>out</a:t>
            </a:r>
            <a:r>
              <a:rPr lang="en-US" sz="2000" dirty="0" smtClean="0">
                <a:latin typeface="Optima"/>
              </a:rPr>
              <a:t> = </a:t>
            </a:r>
            <a:r>
              <a:rPr lang="en-US" sz="2000" i="1" dirty="0" smtClean="0">
                <a:latin typeface="Optima"/>
              </a:rPr>
              <a:t>T</a:t>
            </a:r>
            <a:r>
              <a:rPr lang="en-US" sz="2000" i="1" baseline="-25000" dirty="0" smtClean="0">
                <a:latin typeface="Optima"/>
              </a:rPr>
              <a:t>A</a:t>
            </a:r>
            <a:r>
              <a:rPr lang="en-US" sz="2000" i="1" dirty="0" smtClean="0">
                <a:latin typeface="Optima"/>
              </a:rPr>
              <a:t> </a:t>
            </a:r>
            <a:r>
              <a:rPr lang="en-US" sz="2000" dirty="0" smtClean="0">
                <a:latin typeface="Optima"/>
              </a:rPr>
              <a:t>+ </a:t>
            </a:r>
            <a:r>
              <a:rPr lang="en-US" sz="2000" i="1" dirty="0" err="1" smtClean="0">
                <a:latin typeface="Optima"/>
              </a:rPr>
              <a:t>T</a:t>
            </a:r>
            <a:r>
              <a:rPr lang="en-US" sz="2000" i="1" baseline="-25000" dirty="0" err="1" smtClean="0">
                <a:latin typeface="Optima"/>
              </a:rPr>
              <a:t>sy</a:t>
            </a:r>
            <a:r>
              <a:rPr lang="en-US" sz="2000" baseline="-25000" dirty="0" err="1" smtClean="0">
                <a:latin typeface="Optima"/>
              </a:rPr>
              <a:t>s</a:t>
            </a:r>
            <a:endParaRPr lang="en-US" sz="2000" baseline="-25000" dirty="0" smtClean="0">
              <a:latin typeface="Optima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>
              <a:latin typeface="Optima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Optima"/>
              </a:rPr>
              <a:t>The </a:t>
            </a:r>
            <a:r>
              <a:rPr lang="en-US" sz="2000" i="1" dirty="0" smtClean="0">
                <a:latin typeface="Optima"/>
              </a:rPr>
              <a:t>system temperature</a:t>
            </a:r>
            <a:r>
              <a:rPr lang="en-US" sz="2000" dirty="0" smtClean="0">
                <a:latin typeface="Optima"/>
              </a:rPr>
              <a:t>, </a:t>
            </a:r>
            <a:r>
              <a:rPr lang="en-US" sz="2000" i="1" dirty="0" err="1" smtClean="0">
                <a:latin typeface="Optima"/>
              </a:rPr>
              <a:t>T</a:t>
            </a:r>
            <a:r>
              <a:rPr lang="en-US" sz="2000" i="1" baseline="-25000" dirty="0" err="1" smtClean="0">
                <a:latin typeface="Optima"/>
              </a:rPr>
              <a:t>sys</a:t>
            </a:r>
            <a:r>
              <a:rPr lang="en-US" sz="2000" dirty="0" smtClean="0">
                <a:latin typeface="Optima"/>
              </a:rPr>
              <a:t>, represents noise added by the system: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latin typeface="Optima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Optima"/>
              </a:rPr>
              <a:t>	</a:t>
            </a:r>
            <a:r>
              <a:rPr lang="en-US" sz="2000" dirty="0" smtClean="0">
                <a:latin typeface="Optima"/>
              </a:rPr>
              <a:t>	                      </a:t>
            </a:r>
            <a:r>
              <a:rPr lang="en-US" sz="2000" i="1" dirty="0" err="1" smtClean="0">
                <a:latin typeface="Optima"/>
              </a:rPr>
              <a:t>T</a:t>
            </a:r>
            <a:r>
              <a:rPr lang="en-US" sz="2000" i="1" baseline="-25000" dirty="0" err="1" smtClean="0">
                <a:latin typeface="Optima"/>
              </a:rPr>
              <a:t>sys</a:t>
            </a:r>
            <a:r>
              <a:rPr lang="en-US" sz="2000" dirty="0" smtClean="0">
                <a:latin typeface="Optima"/>
              </a:rPr>
              <a:t> = </a:t>
            </a:r>
            <a:r>
              <a:rPr lang="en-US" sz="2000" i="1" dirty="0" err="1">
                <a:latin typeface="Optima"/>
              </a:rPr>
              <a:t>T</a:t>
            </a:r>
            <a:r>
              <a:rPr lang="en-US" sz="2000" i="1" baseline="-25000" dirty="0" err="1">
                <a:latin typeface="Optima"/>
              </a:rPr>
              <a:t>bg</a:t>
            </a:r>
            <a:r>
              <a:rPr lang="en-US" sz="2000" dirty="0">
                <a:latin typeface="Optima"/>
              </a:rPr>
              <a:t> + </a:t>
            </a:r>
            <a:r>
              <a:rPr lang="en-US" sz="2000" i="1" dirty="0" err="1">
                <a:latin typeface="Optima"/>
              </a:rPr>
              <a:t>T</a:t>
            </a:r>
            <a:r>
              <a:rPr lang="en-US" sz="2000" i="1" baseline="-25000" dirty="0" err="1">
                <a:latin typeface="Optima"/>
              </a:rPr>
              <a:t>sky</a:t>
            </a:r>
            <a:r>
              <a:rPr lang="en-US" sz="2000" dirty="0">
                <a:latin typeface="Optima"/>
              </a:rPr>
              <a:t> + </a:t>
            </a:r>
            <a:r>
              <a:rPr lang="en-US" sz="2000" i="1" dirty="0" err="1">
                <a:latin typeface="Optima"/>
              </a:rPr>
              <a:t>T</a:t>
            </a:r>
            <a:r>
              <a:rPr lang="en-US" sz="2000" i="1" baseline="-25000" dirty="0" err="1">
                <a:latin typeface="Optima"/>
              </a:rPr>
              <a:t>spill</a:t>
            </a:r>
            <a:r>
              <a:rPr lang="en-US" sz="2000" dirty="0">
                <a:latin typeface="Optima"/>
              </a:rPr>
              <a:t> + </a:t>
            </a:r>
            <a:r>
              <a:rPr lang="en-US" sz="2000" i="1" dirty="0" err="1">
                <a:latin typeface="Optima"/>
              </a:rPr>
              <a:t>T</a:t>
            </a:r>
            <a:r>
              <a:rPr lang="en-US" sz="2000" i="1" baseline="-25000" dirty="0" err="1">
                <a:latin typeface="Optima"/>
              </a:rPr>
              <a:t>loss</a:t>
            </a:r>
            <a:r>
              <a:rPr lang="en-US" sz="2000" i="1" dirty="0">
                <a:latin typeface="Optima"/>
              </a:rPr>
              <a:t> </a:t>
            </a:r>
            <a:r>
              <a:rPr lang="en-US" sz="2000" dirty="0">
                <a:latin typeface="Optima"/>
              </a:rPr>
              <a:t>+ </a:t>
            </a:r>
            <a:r>
              <a:rPr lang="en-US" sz="2000" i="1" dirty="0" err="1">
                <a:latin typeface="Optima"/>
              </a:rPr>
              <a:t>T</a:t>
            </a:r>
            <a:r>
              <a:rPr lang="en-US" sz="2000" i="1" baseline="-25000" dirty="0" err="1">
                <a:latin typeface="Optima"/>
              </a:rPr>
              <a:t>cal</a:t>
            </a:r>
            <a:r>
              <a:rPr lang="en-US" sz="2000" dirty="0">
                <a:latin typeface="Optima"/>
              </a:rPr>
              <a:t> + </a:t>
            </a:r>
            <a:r>
              <a:rPr lang="en-US" sz="2000" i="1" dirty="0" err="1">
                <a:latin typeface="Optima"/>
              </a:rPr>
              <a:t>T</a:t>
            </a:r>
            <a:r>
              <a:rPr lang="en-US" sz="2000" i="1" baseline="-25000" dirty="0" err="1">
                <a:latin typeface="Optima"/>
              </a:rPr>
              <a:t>rx</a:t>
            </a:r>
            <a:r>
              <a:rPr lang="en-US" sz="2000" dirty="0">
                <a:latin typeface="Optima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Optima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i="1" dirty="0" err="1">
                <a:latin typeface="Optima"/>
              </a:rPr>
              <a:t>T</a:t>
            </a:r>
            <a:r>
              <a:rPr lang="en-US" sz="2000" i="1" baseline="-25000" dirty="0" err="1">
                <a:latin typeface="Optima"/>
              </a:rPr>
              <a:t>bg</a:t>
            </a:r>
            <a:r>
              <a:rPr lang="en-US" sz="2000" dirty="0">
                <a:latin typeface="Optima"/>
              </a:rPr>
              <a:t>  = microwave and galactic background </a:t>
            </a:r>
            <a:r>
              <a:rPr lang="en-US" sz="2000" dirty="0">
                <a:solidFill>
                  <a:srgbClr val="3333FF"/>
                </a:solidFill>
                <a:latin typeface="Optima"/>
              </a:rPr>
              <a:t>(3K, except below 1GHz)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i="1" dirty="0" err="1">
                <a:latin typeface="Optima"/>
              </a:rPr>
              <a:t>T</a:t>
            </a:r>
            <a:r>
              <a:rPr lang="en-US" sz="2000" i="1" baseline="-25000" dirty="0" err="1">
                <a:latin typeface="Optima"/>
              </a:rPr>
              <a:t>sky</a:t>
            </a:r>
            <a:r>
              <a:rPr lang="en-US" sz="2000" i="1" dirty="0">
                <a:latin typeface="Optima"/>
              </a:rPr>
              <a:t> </a:t>
            </a:r>
            <a:r>
              <a:rPr lang="en-US" sz="2000" dirty="0">
                <a:latin typeface="Optima"/>
              </a:rPr>
              <a:t>= atmospheric emission (</a:t>
            </a:r>
            <a:r>
              <a:rPr lang="en-US" sz="2000" dirty="0">
                <a:solidFill>
                  <a:srgbClr val="FF0000"/>
                </a:solidFill>
                <a:latin typeface="Optima"/>
              </a:rPr>
              <a:t>increases with frequency--dominant in mm</a:t>
            </a:r>
            <a:r>
              <a:rPr lang="en-US" sz="2000" dirty="0">
                <a:latin typeface="Optima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i="1" dirty="0" err="1">
                <a:latin typeface="Optima"/>
              </a:rPr>
              <a:t>T</a:t>
            </a:r>
            <a:r>
              <a:rPr lang="en-US" sz="2000" i="1" baseline="-25000" dirty="0" err="1">
                <a:latin typeface="Optima"/>
              </a:rPr>
              <a:t>spill</a:t>
            </a:r>
            <a:r>
              <a:rPr lang="en-US" sz="2000" dirty="0">
                <a:latin typeface="Optima"/>
              </a:rPr>
              <a:t> = ground radiation (via </a:t>
            </a:r>
            <a:r>
              <a:rPr lang="en-US" sz="2000" dirty="0" err="1">
                <a:latin typeface="Optima"/>
              </a:rPr>
              <a:t>sidelobes</a:t>
            </a:r>
            <a:r>
              <a:rPr lang="en-US" sz="2000" dirty="0">
                <a:latin typeface="Optima"/>
              </a:rPr>
              <a:t>) (</a:t>
            </a:r>
            <a:r>
              <a:rPr lang="en-US" sz="2000" dirty="0">
                <a:solidFill>
                  <a:srgbClr val="3333FF"/>
                </a:solidFill>
                <a:latin typeface="Optima"/>
              </a:rPr>
              <a:t>telescope design</a:t>
            </a:r>
            <a:r>
              <a:rPr lang="en-US" sz="2000" dirty="0">
                <a:latin typeface="Optima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i="1" dirty="0" err="1">
                <a:latin typeface="Optima"/>
              </a:rPr>
              <a:t>T</a:t>
            </a:r>
            <a:r>
              <a:rPr lang="en-US" sz="2000" i="1" baseline="-25000" dirty="0" err="1">
                <a:latin typeface="Optima"/>
              </a:rPr>
              <a:t>loss</a:t>
            </a:r>
            <a:r>
              <a:rPr lang="en-US" sz="2000" dirty="0">
                <a:latin typeface="Optima"/>
              </a:rPr>
              <a:t> = losses in the feed and signal transmission system </a:t>
            </a:r>
            <a:r>
              <a:rPr lang="en-US" sz="2000" dirty="0" smtClean="0">
                <a:latin typeface="Optima"/>
              </a:rPr>
              <a:t>(</a:t>
            </a:r>
            <a:r>
              <a:rPr lang="en-US" sz="2000" dirty="0" smtClean="0">
                <a:solidFill>
                  <a:srgbClr val="3333FF"/>
                </a:solidFill>
                <a:latin typeface="Optima"/>
              </a:rPr>
              <a:t>design</a:t>
            </a:r>
            <a:r>
              <a:rPr lang="en-US" sz="2000" dirty="0">
                <a:latin typeface="Optima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i="1" dirty="0" err="1">
                <a:latin typeface="Optima"/>
              </a:rPr>
              <a:t>T</a:t>
            </a:r>
            <a:r>
              <a:rPr lang="en-US" sz="2000" i="1" baseline="-25000" dirty="0" err="1">
                <a:latin typeface="Optima"/>
              </a:rPr>
              <a:t>cal</a:t>
            </a:r>
            <a:r>
              <a:rPr lang="en-US" sz="2000" dirty="0">
                <a:latin typeface="Optima"/>
              </a:rPr>
              <a:t>  = injected calibrator signal (</a:t>
            </a:r>
            <a:r>
              <a:rPr lang="en-US" sz="2000" dirty="0">
                <a:solidFill>
                  <a:srgbClr val="3333FF"/>
                </a:solidFill>
                <a:latin typeface="Optima"/>
              </a:rPr>
              <a:t>usually small</a:t>
            </a:r>
            <a:r>
              <a:rPr lang="en-US" sz="2000" dirty="0">
                <a:latin typeface="Optima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i="1" dirty="0" err="1">
                <a:latin typeface="Optima"/>
              </a:rPr>
              <a:t>T</a:t>
            </a:r>
            <a:r>
              <a:rPr lang="en-US" sz="2000" i="1" baseline="-25000" dirty="0" err="1">
                <a:latin typeface="Optima"/>
              </a:rPr>
              <a:t>rx</a:t>
            </a:r>
            <a:r>
              <a:rPr lang="en-US" sz="2000" dirty="0">
                <a:latin typeface="Optima"/>
              </a:rPr>
              <a:t>  = receiver system (often </a:t>
            </a:r>
            <a:r>
              <a:rPr lang="en-US" sz="2000" dirty="0">
                <a:solidFill>
                  <a:srgbClr val="FF0000"/>
                </a:solidFill>
                <a:latin typeface="Optima"/>
              </a:rPr>
              <a:t>dominates at cm — a design challenge</a:t>
            </a:r>
            <a:r>
              <a:rPr lang="en-US" sz="2000" dirty="0">
                <a:latin typeface="Optima"/>
              </a:rPr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Optima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Optima"/>
              </a:rPr>
              <a:t>Note that</a:t>
            </a:r>
            <a:r>
              <a:rPr lang="en-US" sz="2000" dirty="0" smtClean="0">
                <a:latin typeface="Optima"/>
              </a:rPr>
              <a:t> </a:t>
            </a:r>
            <a:r>
              <a:rPr lang="en-US" sz="2000" i="1" dirty="0" err="1" smtClean="0">
                <a:latin typeface="Optima"/>
              </a:rPr>
              <a:t>T</a:t>
            </a:r>
            <a:r>
              <a:rPr lang="en-US" sz="2000" i="1" baseline="-25000" dirty="0" err="1" smtClean="0">
                <a:latin typeface="Optima"/>
              </a:rPr>
              <a:t>bg</a:t>
            </a:r>
            <a:r>
              <a:rPr lang="en-US" sz="2000" dirty="0" smtClean="0">
                <a:latin typeface="Optima"/>
              </a:rPr>
              <a:t>, </a:t>
            </a:r>
            <a:r>
              <a:rPr lang="en-US" sz="2000" i="1" dirty="0" err="1" smtClean="0">
                <a:latin typeface="Optima"/>
              </a:rPr>
              <a:t>T</a:t>
            </a:r>
            <a:r>
              <a:rPr lang="en-US" sz="2000" i="1" baseline="-25000" dirty="0" err="1" smtClean="0">
                <a:latin typeface="Optima"/>
              </a:rPr>
              <a:t>sky</a:t>
            </a:r>
            <a:r>
              <a:rPr lang="en-US" sz="2000" dirty="0" smtClean="0">
                <a:latin typeface="Optima"/>
              </a:rPr>
              <a:t>, and </a:t>
            </a:r>
            <a:r>
              <a:rPr lang="en-US" sz="2000" i="1" dirty="0" err="1" smtClean="0">
                <a:latin typeface="Optima"/>
              </a:rPr>
              <a:t>T</a:t>
            </a:r>
            <a:r>
              <a:rPr lang="en-US" sz="2000" i="1" baseline="-25000" dirty="0" err="1" smtClean="0">
                <a:latin typeface="Optima"/>
              </a:rPr>
              <a:t>spill</a:t>
            </a:r>
            <a:r>
              <a:rPr lang="en-US" sz="2000" baseline="-25000" dirty="0" smtClean="0">
                <a:latin typeface="Optima"/>
              </a:rPr>
              <a:t> </a:t>
            </a:r>
            <a:r>
              <a:rPr lang="en-US" sz="2000" dirty="0" smtClean="0">
                <a:latin typeface="Optima"/>
              </a:rPr>
              <a:t>vary with sky </a:t>
            </a:r>
            <a:r>
              <a:rPr lang="en-US" sz="2000" dirty="0">
                <a:latin typeface="Optima"/>
              </a:rPr>
              <a:t>position</a:t>
            </a:r>
            <a:r>
              <a:rPr lang="en-US" sz="2000" dirty="0" smtClean="0">
                <a:latin typeface="Optima"/>
              </a:rPr>
              <a:t> and </a:t>
            </a:r>
            <a:r>
              <a:rPr lang="en-US" sz="2000" i="1" dirty="0" err="1" smtClean="0">
                <a:latin typeface="Optima"/>
              </a:rPr>
              <a:t>T</a:t>
            </a:r>
            <a:r>
              <a:rPr lang="en-US" sz="2000" i="1" baseline="-25000" dirty="0" err="1" smtClean="0">
                <a:latin typeface="Optima"/>
              </a:rPr>
              <a:t>sky</a:t>
            </a:r>
            <a:r>
              <a:rPr lang="en-US" sz="2000" dirty="0" smtClean="0">
                <a:latin typeface="Optima"/>
              </a:rPr>
              <a:t> is </a:t>
            </a:r>
            <a:r>
              <a:rPr lang="en-US" sz="2000" dirty="0">
                <a:latin typeface="Optima"/>
              </a:rPr>
              <a:t>time variable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Basic Radio/mm Astronomy</a:t>
            </a:r>
            <a:endParaRPr lang="en-US" sz="1200" dirty="0">
              <a:latin typeface="Optima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Sensitivity (Noise)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2"/>
          <p:cNvGrpSpPr>
            <a:grpSpLocks/>
          </p:cNvGrpSpPr>
          <p:nvPr/>
        </p:nvGrpSpPr>
        <p:grpSpPr bwMode="auto">
          <a:xfrm>
            <a:off x="43421" y="1929887"/>
            <a:ext cx="5943599" cy="4718050"/>
            <a:chOff x="192" y="1348"/>
            <a:chExt cx="3504" cy="2972"/>
          </a:xfrm>
        </p:grpSpPr>
        <p:graphicFrame>
          <p:nvGraphicFramePr>
            <p:cNvPr id="226465" name="Object 161"/>
            <p:cNvGraphicFramePr>
              <a:graphicFrameLocks noChangeAspect="1"/>
            </p:cNvGraphicFramePr>
            <p:nvPr/>
          </p:nvGraphicFramePr>
          <p:xfrm>
            <a:off x="192" y="1348"/>
            <a:ext cx="3504" cy="2972"/>
          </p:xfrm>
          <a:graphic>
            <a:graphicData uri="http://schemas.openxmlformats.org/presentationml/2006/ole">
              <p:oleObj spid="_x0000_s35842" name="Photo Editor Photo" r:id="rId3" imgW="7954485" imgH="5296639" progId="">
                <p:embed/>
              </p:oleObj>
            </a:graphicData>
          </a:graphic>
        </p:graphicFrame>
        <p:sp>
          <p:nvSpPr>
            <p:cNvPr id="226503" name="Line 199"/>
            <p:cNvSpPr>
              <a:spLocks noChangeShapeType="1"/>
            </p:cNvSpPr>
            <p:nvPr/>
          </p:nvSpPr>
          <p:spPr bwMode="auto">
            <a:xfrm>
              <a:off x="1392" y="3744"/>
              <a:ext cx="384" cy="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04" name="Line 200"/>
            <p:cNvSpPr>
              <a:spLocks noChangeShapeType="1"/>
            </p:cNvSpPr>
            <p:nvPr/>
          </p:nvSpPr>
          <p:spPr bwMode="auto">
            <a:xfrm>
              <a:off x="2976" y="3312"/>
              <a:ext cx="528" cy="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685" y="1116674"/>
            <a:ext cx="7314567" cy="10135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Optima"/>
              </a:rPr>
              <a:t>In the mm/</a:t>
            </a:r>
            <a:r>
              <a:rPr lang="en-US" sz="2000" dirty="0" err="1" smtClean="0">
                <a:latin typeface="Optima"/>
              </a:rPr>
              <a:t>submm</a:t>
            </a:r>
            <a:r>
              <a:rPr lang="en-US" sz="2000" dirty="0" smtClean="0">
                <a:latin typeface="Optima"/>
              </a:rPr>
              <a:t> regime, </a:t>
            </a:r>
            <a:r>
              <a:rPr lang="en-US" sz="2000" i="1" dirty="0" err="1" smtClean="0">
                <a:latin typeface="Optima"/>
              </a:rPr>
              <a:t>T</a:t>
            </a:r>
            <a:r>
              <a:rPr lang="en-US" sz="2000" i="1" baseline="-25000" dirty="0" err="1" smtClean="0">
                <a:latin typeface="Optima"/>
              </a:rPr>
              <a:t>sky</a:t>
            </a:r>
            <a:r>
              <a:rPr lang="en-US" sz="2000" dirty="0" smtClean="0">
                <a:latin typeface="Optima"/>
              </a:rPr>
              <a:t> </a:t>
            </a:r>
            <a:r>
              <a:rPr lang="en-US" sz="2000" dirty="0">
                <a:latin typeface="Optima"/>
              </a:rPr>
              <a:t>is the </a:t>
            </a:r>
            <a:r>
              <a:rPr lang="en-US" sz="2000" dirty="0" smtClean="0">
                <a:latin typeface="Optima"/>
              </a:rPr>
              <a:t>challenge (especially at low elevations)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Optima"/>
              </a:rPr>
              <a:t>In general</a:t>
            </a:r>
            <a:r>
              <a:rPr lang="en-US" sz="2000" i="1" dirty="0" smtClean="0">
                <a:latin typeface="Optima"/>
              </a:rPr>
              <a:t>, </a:t>
            </a:r>
            <a:r>
              <a:rPr lang="en-US" sz="2000" i="1" dirty="0" err="1" smtClean="0">
                <a:latin typeface="Optima"/>
              </a:rPr>
              <a:t>T</a:t>
            </a:r>
            <a:r>
              <a:rPr lang="en-US" sz="2000" i="1" baseline="-25000" dirty="0" err="1" smtClean="0">
                <a:latin typeface="Optima"/>
              </a:rPr>
              <a:t>rx</a:t>
            </a:r>
            <a:r>
              <a:rPr lang="en-US" sz="2000" i="1" dirty="0" smtClean="0">
                <a:latin typeface="Optima"/>
              </a:rPr>
              <a:t> </a:t>
            </a:r>
            <a:r>
              <a:rPr lang="en-US" sz="2000" dirty="0">
                <a:latin typeface="Optima"/>
              </a:rPr>
              <a:t>is essentially at the quantum </a:t>
            </a:r>
            <a:r>
              <a:rPr lang="en-US" sz="2000" dirty="0" smtClean="0">
                <a:latin typeface="Optima"/>
              </a:rPr>
              <a:t>limit, and </a:t>
            </a:r>
            <a:r>
              <a:rPr lang="en-US" sz="2000" i="1" dirty="0" err="1" smtClean="0">
                <a:latin typeface="Optima"/>
              </a:rPr>
              <a:t>T</a:t>
            </a:r>
            <a:r>
              <a:rPr lang="en-US" sz="2000" i="1" baseline="-25000" dirty="0" err="1" smtClean="0">
                <a:latin typeface="Optima"/>
              </a:rPr>
              <a:t>rx</a:t>
            </a:r>
            <a:r>
              <a:rPr lang="en-US" sz="2000" dirty="0" smtClean="0">
                <a:latin typeface="Optima"/>
              </a:rPr>
              <a:t> &lt; </a:t>
            </a:r>
            <a:r>
              <a:rPr lang="en-US" sz="2000" i="1" dirty="0" err="1" smtClean="0">
                <a:latin typeface="Optima"/>
              </a:rPr>
              <a:t>T</a:t>
            </a:r>
            <a:r>
              <a:rPr lang="en-US" sz="2000" i="1" baseline="-25000" dirty="0" err="1" smtClean="0">
                <a:latin typeface="Optima"/>
              </a:rPr>
              <a:t>sky</a:t>
            </a:r>
            <a:r>
              <a:rPr lang="en-US" sz="2000" baseline="-25000" dirty="0" smtClean="0">
                <a:latin typeface="Optima"/>
              </a:rPr>
              <a:t> </a:t>
            </a:r>
            <a:r>
              <a:rPr lang="en-US" sz="2000" dirty="0" smtClean="0">
                <a:latin typeface="Optima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Optima"/>
            </a:endParaRPr>
          </a:p>
        </p:txBody>
      </p:sp>
      <p:grpSp>
        <p:nvGrpSpPr>
          <p:cNvPr id="2" name="Group 198"/>
          <p:cNvGrpSpPr>
            <a:grpSpLocks/>
          </p:cNvGrpSpPr>
          <p:nvPr/>
        </p:nvGrpSpPr>
        <p:grpSpPr bwMode="auto">
          <a:xfrm>
            <a:off x="5943600" y="2268812"/>
            <a:ext cx="2971800" cy="2565400"/>
            <a:chOff x="3792" y="1344"/>
            <a:chExt cx="1872" cy="1616"/>
          </a:xfrm>
        </p:grpSpPr>
        <p:sp>
          <p:nvSpPr>
            <p:cNvPr id="226484" name="Rectangle 180"/>
            <p:cNvSpPr>
              <a:spLocks noChangeArrowheads="1"/>
            </p:cNvSpPr>
            <p:nvPr/>
          </p:nvSpPr>
          <p:spPr bwMode="auto">
            <a:xfrm>
              <a:off x="5136" y="2704"/>
              <a:ext cx="52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 smtClean="0">
                  <a:latin typeface="Optima"/>
                </a:rPr>
                <a:t>&lt; 175</a:t>
              </a:r>
              <a:endParaRPr lang="en-CA" sz="2000" dirty="0">
                <a:latin typeface="Optima"/>
              </a:endParaRPr>
            </a:p>
          </p:txBody>
        </p:sp>
        <p:sp>
          <p:nvSpPr>
            <p:cNvPr id="226483" name="Rectangle 179"/>
            <p:cNvSpPr>
              <a:spLocks noChangeArrowheads="1"/>
            </p:cNvSpPr>
            <p:nvPr/>
          </p:nvSpPr>
          <p:spPr bwMode="auto">
            <a:xfrm>
              <a:off x="4416" y="2704"/>
              <a:ext cx="72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latin typeface="Optima"/>
                </a:rPr>
                <a:t>602-720</a:t>
              </a:r>
            </a:p>
          </p:txBody>
        </p:sp>
        <p:sp>
          <p:nvSpPr>
            <p:cNvPr id="226482" name="Rectangle 178"/>
            <p:cNvSpPr>
              <a:spLocks noChangeArrowheads="1"/>
            </p:cNvSpPr>
            <p:nvPr/>
          </p:nvSpPr>
          <p:spPr bwMode="auto">
            <a:xfrm>
              <a:off x="3792" y="2704"/>
              <a:ext cx="62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latin typeface="Optima"/>
                </a:rPr>
                <a:t>Band 9</a:t>
              </a:r>
            </a:p>
          </p:txBody>
        </p:sp>
        <p:sp>
          <p:nvSpPr>
            <p:cNvPr id="226481" name="Rectangle 177"/>
            <p:cNvSpPr>
              <a:spLocks noChangeArrowheads="1"/>
            </p:cNvSpPr>
            <p:nvPr/>
          </p:nvSpPr>
          <p:spPr bwMode="auto">
            <a:xfrm>
              <a:off x="5136" y="2448"/>
              <a:ext cx="52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 smtClean="0">
                  <a:latin typeface="Optima"/>
                </a:rPr>
                <a:t>&lt; 83</a:t>
              </a:r>
              <a:endParaRPr lang="en-CA" sz="2000" dirty="0">
                <a:latin typeface="Optima"/>
              </a:endParaRPr>
            </a:p>
          </p:txBody>
        </p:sp>
        <p:sp>
          <p:nvSpPr>
            <p:cNvPr id="226480" name="Rectangle 176"/>
            <p:cNvSpPr>
              <a:spLocks noChangeArrowheads="1"/>
            </p:cNvSpPr>
            <p:nvPr/>
          </p:nvSpPr>
          <p:spPr bwMode="auto">
            <a:xfrm>
              <a:off x="4416" y="2448"/>
              <a:ext cx="72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latin typeface="Optima"/>
                </a:rPr>
                <a:t>275-370</a:t>
              </a:r>
            </a:p>
          </p:txBody>
        </p:sp>
        <p:sp>
          <p:nvSpPr>
            <p:cNvPr id="226479" name="Rectangle 175"/>
            <p:cNvSpPr>
              <a:spLocks noChangeArrowheads="1"/>
            </p:cNvSpPr>
            <p:nvPr/>
          </p:nvSpPr>
          <p:spPr bwMode="auto">
            <a:xfrm>
              <a:off x="3792" y="2448"/>
              <a:ext cx="62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latin typeface="Optima"/>
                </a:rPr>
                <a:t>Band 7</a:t>
              </a:r>
            </a:p>
          </p:txBody>
        </p:sp>
        <p:sp>
          <p:nvSpPr>
            <p:cNvPr id="226478" name="Rectangle 174"/>
            <p:cNvSpPr>
              <a:spLocks noChangeArrowheads="1"/>
            </p:cNvSpPr>
            <p:nvPr/>
          </p:nvSpPr>
          <p:spPr bwMode="auto">
            <a:xfrm>
              <a:off x="5136" y="2192"/>
              <a:ext cx="52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 smtClean="0">
                  <a:latin typeface="Optima"/>
                </a:rPr>
                <a:t>&lt; 83</a:t>
              </a:r>
              <a:endParaRPr lang="en-CA" sz="2000" dirty="0">
                <a:latin typeface="Optima"/>
              </a:endParaRPr>
            </a:p>
          </p:txBody>
        </p:sp>
        <p:sp>
          <p:nvSpPr>
            <p:cNvPr id="226477" name="Rectangle 173"/>
            <p:cNvSpPr>
              <a:spLocks noChangeArrowheads="1"/>
            </p:cNvSpPr>
            <p:nvPr/>
          </p:nvSpPr>
          <p:spPr bwMode="auto">
            <a:xfrm>
              <a:off x="4416" y="2192"/>
              <a:ext cx="72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latin typeface="Optima"/>
                </a:rPr>
                <a:t>211-275</a:t>
              </a:r>
            </a:p>
          </p:txBody>
        </p:sp>
        <p:sp>
          <p:nvSpPr>
            <p:cNvPr id="226476" name="Rectangle 172"/>
            <p:cNvSpPr>
              <a:spLocks noChangeArrowheads="1"/>
            </p:cNvSpPr>
            <p:nvPr/>
          </p:nvSpPr>
          <p:spPr bwMode="auto">
            <a:xfrm>
              <a:off x="3792" y="2192"/>
              <a:ext cx="62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latin typeface="Optima"/>
                </a:rPr>
                <a:t>Band 6</a:t>
              </a:r>
            </a:p>
          </p:txBody>
        </p:sp>
        <p:sp>
          <p:nvSpPr>
            <p:cNvPr id="226475" name="Rectangle 171"/>
            <p:cNvSpPr>
              <a:spLocks noChangeArrowheads="1"/>
            </p:cNvSpPr>
            <p:nvPr/>
          </p:nvSpPr>
          <p:spPr bwMode="auto">
            <a:xfrm>
              <a:off x="5136" y="1936"/>
              <a:ext cx="52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 smtClean="0">
                  <a:latin typeface="Optima"/>
                </a:rPr>
                <a:t>&lt; 37</a:t>
              </a:r>
              <a:endParaRPr lang="en-CA" sz="2000" dirty="0">
                <a:latin typeface="Optima"/>
              </a:endParaRPr>
            </a:p>
          </p:txBody>
        </p:sp>
        <p:sp>
          <p:nvSpPr>
            <p:cNvPr id="226474" name="Rectangle 170"/>
            <p:cNvSpPr>
              <a:spLocks noChangeArrowheads="1"/>
            </p:cNvSpPr>
            <p:nvPr/>
          </p:nvSpPr>
          <p:spPr bwMode="auto">
            <a:xfrm>
              <a:off x="4416" y="1936"/>
              <a:ext cx="72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latin typeface="Optima"/>
                </a:rPr>
                <a:t>84-116</a:t>
              </a:r>
            </a:p>
          </p:txBody>
        </p:sp>
        <p:sp>
          <p:nvSpPr>
            <p:cNvPr id="226473" name="Rectangle 169"/>
            <p:cNvSpPr>
              <a:spLocks noChangeArrowheads="1"/>
            </p:cNvSpPr>
            <p:nvPr/>
          </p:nvSpPr>
          <p:spPr bwMode="auto">
            <a:xfrm>
              <a:off x="3792" y="1936"/>
              <a:ext cx="62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latin typeface="Optima"/>
                </a:rPr>
                <a:t>Band 3</a:t>
              </a:r>
            </a:p>
          </p:txBody>
        </p:sp>
        <p:sp>
          <p:nvSpPr>
            <p:cNvPr id="226472" name="Rectangle 168"/>
            <p:cNvSpPr>
              <a:spLocks noChangeArrowheads="1"/>
            </p:cNvSpPr>
            <p:nvPr/>
          </p:nvSpPr>
          <p:spPr bwMode="auto">
            <a:xfrm>
              <a:off x="5136" y="1680"/>
              <a:ext cx="52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i="1" dirty="0" err="1">
                  <a:latin typeface="Optima"/>
                </a:rPr>
                <a:t>T</a:t>
              </a:r>
              <a:r>
                <a:rPr lang="en-CA" sz="2000" i="1" baseline="-25000" dirty="0" err="1">
                  <a:latin typeface="Optima"/>
                </a:rPr>
                <a:t>rx</a:t>
              </a:r>
              <a:r>
                <a:rPr lang="en-CA" sz="2000" i="1" dirty="0" smtClean="0">
                  <a:latin typeface="Optima"/>
                </a:rPr>
                <a:t> </a:t>
              </a:r>
              <a:r>
                <a:rPr lang="en-CA" sz="2000" dirty="0" smtClean="0">
                  <a:latin typeface="Optima"/>
                </a:rPr>
                <a:t>(K)</a:t>
              </a:r>
              <a:endParaRPr lang="en-CA" sz="2000" dirty="0">
                <a:latin typeface="Optima"/>
              </a:endParaRPr>
            </a:p>
          </p:txBody>
        </p:sp>
        <p:sp>
          <p:nvSpPr>
            <p:cNvPr id="226471" name="Rectangle 167"/>
            <p:cNvSpPr>
              <a:spLocks noChangeArrowheads="1"/>
            </p:cNvSpPr>
            <p:nvPr/>
          </p:nvSpPr>
          <p:spPr bwMode="auto">
            <a:xfrm>
              <a:off x="4416" y="1680"/>
              <a:ext cx="72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r>
                <a:rPr lang="en-CA" sz="2000" dirty="0">
                  <a:latin typeface="Optima"/>
                </a:rPr>
                <a:t>GHz</a:t>
              </a:r>
            </a:p>
          </p:txBody>
        </p:sp>
        <p:sp>
          <p:nvSpPr>
            <p:cNvPr id="226470" name="Rectangle 166"/>
            <p:cNvSpPr>
              <a:spLocks noChangeArrowheads="1"/>
            </p:cNvSpPr>
            <p:nvPr/>
          </p:nvSpPr>
          <p:spPr bwMode="auto">
            <a:xfrm>
              <a:off x="3792" y="1680"/>
              <a:ext cx="62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20000"/>
                </a:spcBef>
              </a:pPr>
              <a:endParaRPr lang="en-CA" sz="2000" dirty="0">
                <a:latin typeface="Arial" charset="0"/>
              </a:endParaRPr>
            </a:p>
          </p:txBody>
        </p:sp>
        <p:sp>
          <p:nvSpPr>
            <p:cNvPr id="226485" name="Line 181"/>
            <p:cNvSpPr>
              <a:spLocks noChangeShapeType="1"/>
            </p:cNvSpPr>
            <p:nvPr/>
          </p:nvSpPr>
          <p:spPr bwMode="auto">
            <a:xfrm>
              <a:off x="3792" y="1680"/>
              <a:ext cx="18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86" name="Line 182"/>
            <p:cNvSpPr>
              <a:spLocks noChangeShapeType="1"/>
            </p:cNvSpPr>
            <p:nvPr/>
          </p:nvSpPr>
          <p:spPr bwMode="auto">
            <a:xfrm>
              <a:off x="3792" y="193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87" name="Line 183"/>
            <p:cNvSpPr>
              <a:spLocks noChangeShapeType="1"/>
            </p:cNvSpPr>
            <p:nvPr/>
          </p:nvSpPr>
          <p:spPr bwMode="auto">
            <a:xfrm>
              <a:off x="3792" y="219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88" name="Line 184"/>
            <p:cNvSpPr>
              <a:spLocks noChangeShapeType="1"/>
            </p:cNvSpPr>
            <p:nvPr/>
          </p:nvSpPr>
          <p:spPr bwMode="auto">
            <a:xfrm>
              <a:off x="3792" y="244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89" name="Line 185"/>
            <p:cNvSpPr>
              <a:spLocks noChangeShapeType="1"/>
            </p:cNvSpPr>
            <p:nvPr/>
          </p:nvSpPr>
          <p:spPr bwMode="auto">
            <a:xfrm>
              <a:off x="3792" y="270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90" name="Line 186"/>
            <p:cNvSpPr>
              <a:spLocks noChangeShapeType="1"/>
            </p:cNvSpPr>
            <p:nvPr/>
          </p:nvSpPr>
          <p:spPr bwMode="auto">
            <a:xfrm>
              <a:off x="3792" y="2960"/>
              <a:ext cx="18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91" name="Line 187"/>
            <p:cNvSpPr>
              <a:spLocks noChangeShapeType="1"/>
            </p:cNvSpPr>
            <p:nvPr/>
          </p:nvSpPr>
          <p:spPr bwMode="auto">
            <a:xfrm>
              <a:off x="3792" y="1680"/>
              <a:ext cx="0" cy="12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92" name="Line 188"/>
            <p:cNvSpPr>
              <a:spLocks noChangeShapeType="1"/>
            </p:cNvSpPr>
            <p:nvPr/>
          </p:nvSpPr>
          <p:spPr bwMode="auto">
            <a:xfrm>
              <a:off x="4416" y="1680"/>
              <a:ext cx="0" cy="1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93" name="Line 189"/>
            <p:cNvSpPr>
              <a:spLocks noChangeShapeType="1"/>
            </p:cNvSpPr>
            <p:nvPr/>
          </p:nvSpPr>
          <p:spPr bwMode="auto">
            <a:xfrm>
              <a:off x="5136" y="1680"/>
              <a:ext cx="0" cy="1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94" name="Line 190"/>
            <p:cNvSpPr>
              <a:spLocks noChangeShapeType="1"/>
            </p:cNvSpPr>
            <p:nvPr/>
          </p:nvSpPr>
          <p:spPr bwMode="auto">
            <a:xfrm>
              <a:off x="5664" y="1680"/>
              <a:ext cx="0" cy="12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01" name="Rectangle 197"/>
            <p:cNvSpPr>
              <a:spLocks noChangeArrowheads="1"/>
            </p:cNvSpPr>
            <p:nvPr/>
          </p:nvSpPr>
          <p:spPr bwMode="auto">
            <a:xfrm>
              <a:off x="4224" y="1344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829" indent="-342829">
                <a:spcBef>
                  <a:spcPct val="20000"/>
                </a:spcBef>
              </a:pPr>
              <a:r>
                <a:rPr lang="en-US" sz="2200" dirty="0">
                  <a:latin typeface="Optima"/>
                </a:rPr>
                <a:t>ALMA </a:t>
              </a:r>
              <a:r>
                <a:rPr lang="en-US" sz="2200" i="1" dirty="0" err="1">
                  <a:latin typeface="Optima"/>
                </a:rPr>
                <a:t>T</a:t>
              </a:r>
              <a:r>
                <a:rPr lang="en-US" sz="2200" i="1" baseline="-25000" dirty="0" err="1">
                  <a:latin typeface="Optima"/>
                </a:rPr>
                <a:t>rx</a:t>
              </a:r>
              <a:r>
                <a:rPr lang="en-US" sz="2200" i="1" baseline="-25000" dirty="0">
                  <a:latin typeface="Optima"/>
                </a:rPr>
                <a:t> </a:t>
              </a:r>
              <a:endParaRPr lang="en-US" sz="2200" i="1" dirty="0">
                <a:latin typeface="Optima"/>
              </a:endParaRPr>
            </a:p>
            <a:p>
              <a:pPr marL="342829" indent="-342829">
                <a:spcBef>
                  <a:spcPct val="20000"/>
                </a:spcBef>
              </a:pPr>
              <a:endParaRPr lang="en-US" sz="2200" dirty="0">
                <a:latin typeface="Arial" charset="0"/>
              </a:endParaRPr>
            </a:p>
          </p:txBody>
        </p:sp>
      </p:grp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Basic Radio/mm Astronomy</a:t>
            </a:r>
            <a:endParaRPr lang="en-US" sz="1200" dirty="0">
              <a:latin typeface="Optima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Sensitivity (Noise)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28164" y="5733537"/>
            <a:ext cx="2602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“Dry” component: O</a:t>
            </a:r>
            <a:r>
              <a:rPr lang="en-US" sz="2000" baseline="-25000" dirty="0" smtClean="0">
                <a:latin typeface="Optima"/>
                <a:cs typeface="Optima"/>
              </a:rPr>
              <a:t>2</a:t>
            </a:r>
            <a:endParaRPr lang="en-US" sz="2000" baseline="-25000" dirty="0">
              <a:latin typeface="Optima"/>
              <a:cs typeface="Optim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11721" y="5296212"/>
            <a:ext cx="2835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“Wet” component: H</a:t>
            </a:r>
            <a:r>
              <a:rPr lang="en-US" sz="2000" baseline="-25000" dirty="0" smtClean="0">
                <a:latin typeface="Optima"/>
                <a:cs typeface="Optima"/>
              </a:rPr>
              <a:t>2</a:t>
            </a:r>
            <a:r>
              <a:rPr lang="en-US" sz="2000" dirty="0" smtClean="0">
                <a:latin typeface="Optima"/>
                <a:cs typeface="Optima"/>
              </a:rPr>
              <a:t>O</a:t>
            </a:r>
            <a:endParaRPr lang="en-US" sz="2000" baseline="-25000" dirty="0">
              <a:latin typeface="Optima"/>
              <a:cs typeface="Optima"/>
            </a:endParaRPr>
          </a:p>
        </p:txBody>
      </p:sp>
      <p:cxnSp>
        <p:nvCxnSpPr>
          <p:cNvPr id="45" name="Straight Arrow Connector 44"/>
          <p:cNvCxnSpPr>
            <a:stCxn id="43" idx="1"/>
          </p:cNvCxnSpPr>
          <p:nvPr/>
        </p:nvCxnSpPr>
        <p:spPr>
          <a:xfrm rot="10800000">
            <a:off x="3810113" y="5296213"/>
            <a:ext cx="2201608" cy="2000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1"/>
          </p:cNvCxnSpPr>
          <p:nvPr/>
        </p:nvCxnSpPr>
        <p:spPr>
          <a:xfrm rot="10800000">
            <a:off x="4765733" y="4021413"/>
            <a:ext cx="1245988" cy="14748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3017696" y="5883716"/>
            <a:ext cx="2969324" cy="498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4920"/>
            <a:ext cx="8686800" cy="2048326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i="1" dirty="0" smtClean="0">
                <a:latin typeface="Optima"/>
                <a:cs typeface="Optima"/>
              </a:rPr>
              <a:t>Q</a:t>
            </a:r>
            <a:r>
              <a:rPr lang="en-US" sz="2000" dirty="0" smtClean="0">
                <a:latin typeface="Optima"/>
                <a:cs typeface="Optima"/>
              </a:rPr>
              <a:t>: How can you detect </a:t>
            </a:r>
            <a:r>
              <a:rPr lang="en-US" sz="2000" i="1" dirty="0">
                <a:latin typeface="Optima"/>
                <a:cs typeface="Optima"/>
              </a:rPr>
              <a:t>T</a:t>
            </a:r>
            <a:r>
              <a:rPr lang="en-US" sz="2000" i="1" baseline="-25000" dirty="0">
                <a:latin typeface="Optima"/>
                <a:cs typeface="Optima"/>
              </a:rPr>
              <a:t>A</a:t>
            </a:r>
            <a:r>
              <a:rPr lang="en-US" sz="2000" baseline="-25000" dirty="0" smtClean="0">
                <a:latin typeface="Optima"/>
                <a:cs typeface="Optima"/>
              </a:rPr>
              <a:t> </a:t>
            </a:r>
            <a:r>
              <a:rPr lang="en-US" sz="2000" dirty="0" smtClean="0">
                <a:latin typeface="Optima"/>
                <a:cs typeface="Optima"/>
              </a:rPr>
              <a:t>(</a:t>
            </a:r>
            <a:r>
              <a:rPr lang="en-US" sz="2000" dirty="0">
                <a:latin typeface="Optima"/>
                <a:cs typeface="Optima"/>
              </a:rPr>
              <a:t>signal) in the presence of </a:t>
            </a:r>
            <a:r>
              <a:rPr lang="en-US" sz="2000" i="1" dirty="0" err="1">
                <a:latin typeface="Optima"/>
                <a:cs typeface="Optima"/>
              </a:rPr>
              <a:t>T</a:t>
            </a:r>
            <a:r>
              <a:rPr lang="en-US" sz="2000" i="1" baseline="-25000" dirty="0" err="1">
                <a:latin typeface="Optima"/>
                <a:cs typeface="Optima"/>
              </a:rPr>
              <a:t>sys</a:t>
            </a:r>
            <a:r>
              <a:rPr lang="en-US" sz="2000" i="1" baseline="-25000" dirty="0">
                <a:latin typeface="Optima"/>
                <a:cs typeface="Optima"/>
              </a:rPr>
              <a:t> </a:t>
            </a:r>
            <a:r>
              <a:rPr lang="en-US" sz="2000" dirty="0">
                <a:latin typeface="Optima"/>
                <a:cs typeface="Optima"/>
              </a:rPr>
              <a:t>(noise)?</a:t>
            </a:r>
            <a:endParaRPr lang="en-US" sz="2000" dirty="0" smtClean="0">
              <a:latin typeface="Optima"/>
              <a:cs typeface="Optima"/>
            </a:endParaRPr>
          </a:p>
          <a:p>
            <a:pPr>
              <a:buFontTx/>
              <a:buNone/>
            </a:pPr>
            <a:r>
              <a:rPr lang="en-US" sz="2000" i="1" dirty="0" smtClean="0">
                <a:latin typeface="Optima"/>
                <a:cs typeface="Optima"/>
              </a:rPr>
              <a:t>A</a:t>
            </a:r>
            <a:r>
              <a:rPr lang="en-US" sz="2000" dirty="0" smtClean="0">
                <a:latin typeface="Optima"/>
                <a:cs typeface="Optima"/>
              </a:rPr>
              <a:t>: The </a:t>
            </a:r>
            <a:r>
              <a:rPr lang="en-US" sz="2000" dirty="0">
                <a:latin typeface="Optima"/>
                <a:cs typeface="Optima"/>
              </a:rPr>
              <a:t>signal is correlated from one sample to the next</a:t>
            </a:r>
            <a:r>
              <a:rPr lang="en-US" sz="2000" dirty="0" smtClean="0">
                <a:latin typeface="Optima"/>
                <a:cs typeface="Optima"/>
              </a:rPr>
              <a:t> but the </a:t>
            </a:r>
            <a:r>
              <a:rPr lang="en-US" sz="2000" dirty="0">
                <a:latin typeface="Optima"/>
                <a:cs typeface="Optima"/>
              </a:rPr>
              <a:t>noise is </a:t>
            </a:r>
            <a:r>
              <a:rPr lang="en-US" sz="2000" dirty="0" smtClean="0">
                <a:latin typeface="Optima"/>
                <a:cs typeface="Optima"/>
              </a:rPr>
              <a:t>not </a:t>
            </a:r>
          </a:p>
          <a:p>
            <a:pPr>
              <a:buFontTx/>
              <a:buNone/>
            </a:pPr>
            <a:endParaRPr lang="en-US" sz="2000" dirty="0" smtClean="0">
              <a:latin typeface="Optima"/>
              <a:cs typeface="Optima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Optima"/>
                <a:cs typeface="Optima"/>
              </a:rPr>
              <a:t>For bandwidth </a:t>
            </a:r>
            <a:r>
              <a:rPr lang="en-US" sz="2000" dirty="0" err="1">
                <a:latin typeface="Symbol" charset="2"/>
                <a:cs typeface="Symbol" charset="2"/>
              </a:rPr>
              <a:t>Dn</a:t>
            </a:r>
            <a:r>
              <a:rPr lang="en-US" sz="2000" dirty="0">
                <a:latin typeface="Optima"/>
                <a:cs typeface="Optima"/>
              </a:rPr>
              <a:t>, samples taken less than </a:t>
            </a:r>
            <a:r>
              <a:rPr lang="en-US" sz="2000" dirty="0" err="1" smtClean="0">
                <a:latin typeface="Symbol" charset="2"/>
                <a:cs typeface="Symbol" charset="2"/>
              </a:rPr>
              <a:t>Dt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latin typeface="Optima"/>
                <a:cs typeface="Optima"/>
              </a:rPr>
              <a:t>= 1</a:t>
            </a:r>
            <a:r>
              <a:rPr lang="en-US" sz="2000" dirty="0">
                <a:latin typeface="Optima"/>
                <a:cs typeface="Optima"/>
              </a:rPr>
              <a:t>/</a:t>
            </a:r>
            <a:r>
              <a:rPr lang="en-US" sz="2000" dirty="0">
                <a:latin typeface="Symbol" charset="2"/>
                <a:cs typeface="Symbol" charset="2"/>
              </a:rPr>
              <a:t>Dn</a:t>
            </a:r>
            <a:r>
              <a:rPr lang="en-US" sz="2000" dirty="0">
                <a:latin typeface="Optima"/>
                <a:cs typeface="Optima"/>
              </a:rPr>
              <a:t> are not independent</a:t>
            </a:r>
          </a:p>
          <a:p>
            <a:pPr algn="ctr">
              <a:buFontTx/>
              <a:buNone/>
            </a:pPr>
            <a:r>
              <a:rPr lang="en-US" sz="2000" dirty="0" smtClean="0">
                <a:latin typeface="Optima"/>
                <a:cs typeface="Optima"/>
              </a:rPr>
              <a:t>(</a:t>
            </a:r>
            <a:r>
              <a:rPr lang="en-US" sz="2000" dirty="0" err="1" smtClean="0">
                <a:latin typeface="Optima"/>
                <a:cs typeface="Optima"/>
              </a:rPr>
              <a:t>Nyquist</a:t>
            </a:r>
            <a:r>
              <a:rPr lang="en-US" sz="2000" dirty="0" smtClean="0">
                <a:latin typeface="Optima"/>
                <a:cs typeface="Optima"/>
              </a:rPr>
              <a:t> sampling </a:t>
            </a:r>
            <a:r>
              <a:rPr lang="en-US" sz="2000" dirty="0">
                <a:latin typeface="Optima"/>
                <a:cs typeface="Optima"/>
              </a:rPr>
              <a:t>theorem!)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4800" y="3213102"/>
            <a:ext cx="7467695" cy="457200"/>
            <a:chOff x="226" y="2024"/>
            <a:chExt cx="5472" cy="288"/>
          </a:xfrm>
        </p:grpSpPr>
        <p:sp>
          <p:nvSpPr>
            <p:cNvPr id="229386" name="Rectangle 10"/>
            <p:cNvSpPr>
              <a:spLocks noChangeArrowheads="1"/>
            </p:cNvSpPr>
            <p:nvPr/>
          </p:nvSpPr>
          <p:spPr bwMode="auto">
            <a:xfrm>
              <a:off x="226" y="2024"/>
              <a:ext cx="54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829" indent="-342829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dirty="0">
                  <a:latin typeface="Optima"/>
                  <a:cs typeface="Optima"/>
                </a:rPr>
                <a:t>Time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en-US" sz="2000" dirty="0" err="1">
                  <a:latin typeface="Symbol" charset="2"/>
                </a:rPr>
                <a:t>t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en-US" sz="2000" dirty="0" smtClean="0">
                  <a:latin typeface="Optima"/>
                  <a:cs typeface="Optima"/>
                </a:rPr>
                <a:t>contains</a:t>
              </a:r>
              <a:r>
                <a:rPr lang="en-US" sz="2000" dirty="0" smtClean="0">
                  <a:latin typeface="Arial" charset="0"/>
                </a:rPr>
                <a:t>                               </a:t>
              </a:r>
              <a:r>
                <a:rPr lang="en-US" sz="2000" dirty="0" smtClean="0">
                  <a:latin typeface="Optima"/>
                  <a:cs typeface="Optima"/>
                </a:rPr>
                <a:t>independent </a:t>
              </a:r>
              <a:r>
                <a:rPr lang="en-US" sz="2000" dirty="0">
                  <a:latin typeface="Optima"/>
                  <a:cs typeface="Optima"/>
                </a:rPr>
                <a:t>samples </a:t>
              </a:r>
            </a:p>
            <a:p>
              <a:pPr marL="342829" indent="-342829">
                <a:lnSpc>
                  <a:spcPct val="90000"/>
                </a:lnSpc>
                <a:spcBef>
                  <a:spcPct val="20000"/>
                </a:spcBef>
              </a:pPr>
              <a:endParaRPr lang="en-US" sz="1900" dirty="0">
                <a:latin typeface="Arial" charset="0"/>
              </a:endParaRPr>
            </a:p>
            <a:p>
              <a:pPr marL="742796" lvl="1" indent="-285690">
                <a:lnSpc>
                  <a:spcPct val="90000"/>
                </a:lnSpc>
                <a:spcBef>
                  <a:spcPct val="20000"/>
                </a:spcBef>
              </a:pPr>
              <a:r>
                <a:rPr lang="en-US" sz="1900" dirty="0">
                  <a:latin typeface="Arial" charset="0"/>
                  <a:ea typeface="ＭＳ Ｐゴシック" charset="-128"/>
                </a:rPr>
                <a:t>					</a:t>
              </a:r>
            </a:p>
          </p:txBody>
        </p:sp>
        <p:graphicFrame>
          <p:nvGraphicFramePr>
            <p:cNvPr id="229382" name="Object 6"/>
            <p:cNvGraphicFramePr>
              <a:graphicFrameLocks noChangeAspect="1"/>
            </p:cNvGraphicFramePr>
            <p:nvPr/>
          </p:nvGraphicFramePr>
          <p:xfrm>
            <a:off x="1622" y="2040"/>
            <a:ext cx="1453" cy="242"/>
          </p:xfrm>
          <a:graphic>
            <a:graphicData uri="http://schemas.openxmlformats.org/presentationml/2006/ole">
              <p:oleObj spid="_x0000_s151556" name="Equation" r:id="rId3" imgW="1066800" imgH="177800" progId="Equation.3">
                <p:embed/>
              </p:oleObj>
            </a:graphicData>
          </a:graphic>
        </p:graphicFrame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19595" y="4309656"/>
            <a:ext cx="7924800" cy="2133600"/>
            <a:chOff x="192" y="2832"/>
            <a:chExt cx="4992" cy="1344"/>
          </a:xfrm>
        </p:grpSpPr>
        <p:graphicFrame>
          <p:nvGraphicFramePr>
            <p:cNvPr id="229383" name="Object 7"/>
            <p:cNvGraphicFramePr>
              <a:graphicFrameLocks noChangeAspect="1"/>
            </p:cNvGraphicFramePr>
            <p:nvPr/>
          </p:nvGraphicFramePr>
          <p:xfrm>
            <a:off x="319" y="2924"/>
            <a:ext cx="2147" cy="1226"/>
          </p:xfrm>
          <a:graphic>
            <a:graphicData uri="http://schemas.openxmlformats.org/presentationml/2006/ole">
              <p:oleObj spid="_x0000_s151555" name="Equation" r:id="rId4" imgW="1536700" imgH="876300" progId="Equation.3">
                <p:embed/>
              </p:oleObj>
            </a:graphicData>
          </a:graphic>
        </p:graphicFrame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92" y="2832"/>
              <a:ext cx="4992" cy="1344"/>
              <a:chOff x="192" y="2832"/>
              <a:chExt cx="4992" cy="1344"/>
            </a:xfrm>
          </p:grpSpPr>
          <p:sp>
            <p:nvSpPr>
              <p:cNvPr id="229387" name="Rectangle 11"/>
              <p:cNvSpPr>
                <a:spLocks noChangeArrowheads="1"/>
              </p:cNvSpPr>
              <p:nvPr/>
            </p:nvSpPr>
            <p:spPr bwMode="auto">
              <a:xfrm>
                <a:off x="2997" y="3353"/>
                <a:ext cx="16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829" indent="-342829" algn="ctr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000" dirty="0">
                    <a:latin typeface="Optima"/>
                    <a:cs typeface="Optima"/>
                  </a:rPr>
                  <a:t>Radiometer equation</a:t>
                </a:r>
              </a:p>
              <a:p>
                <a:pPr marL="742796" lvl="1" indent="-28569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1900" dirty="0">
                    <a:latin typeface="Arial" charset="0"/>
                    <a:ea typeface="ＭＳ Ｐゴシック" charset="-128"/>
                  </a:rPr>
                  <a:t>					</a:t>
                </a:r>
              </a:p>
            </p:txBody>
          </p:sp>
          <p:sp>
            <p:nvSpPr>
              <p:cNvPr id="229388" name="Rectangle 12"/>
              <p:cNvSpPr>
                <a:spLocks noChangeArrowheads="1"/>
              </p:cNvSpPr>
              <p:nvPr/>
            </p:nvSpPr>
            <p:spPr bwMode="auto">
              <a:xfrm>
                <a:off x="192" y="2832"/>
                <a:ext cx="4992" cy="134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04800" y="3636984"/>
            <a:ext cx="8541708" cy="484188"/>
            <a:chOff x="192" y="2503"/>
            <a:chExt cx="5475" cy="305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92" y="2503"/>
              <a:ext cx="3938" cy="305"/>
              <a:chOff x="192" y="2503"/>
              <a:chExt cx="3938" cy="305"/>
            </a:xfrm>
          </p:grpSpPr>
          <p:graphicFrame>
            <p:nvGraphicFramePr>
              <p:cNvPr id="229381" name="Object 5"/>
              <p:cNvGraphicFramePr>
                <a:graphicFrameLocks noChangeAspect="1"/>
              </p:cNvGraphicFramePr>
              <p:nvPr/>
            </p:nvGraphicFramePr>
            <p:xfrm>
              <a:off x="3554" y="2503"/>
              <a:ext cx="576" cy="305"/>
            </p:xfrm>
            <a:graphic>
              <a:graphicData uri="http://schemas.openxmlformats.org/presentationml/2006/ole">
                <p:oleObj spid="_x0000_s151554" name="Equation" r:id="rId5" imgW="431640" imgH="228600" progId="Equation.3">
                  <p:embed/>
                </p:oleObj>
              </a:graphicData>
            </a:graphic>
          </p:graphicFrame>
          <p:sp>
            <p:nvSpPr>
              <p:cNvPr id="229385" name="Rectangle 9"/>
              <p:cNvSpPr>
                <a:spLocks noChangeArrowheads="1"/>
              </p:cNvSpPr>
              <p:nvPr/>
            </p:nvSpPr>
            <p:spPr bwMode="auto">
              <a:xfrm>
                <a:off x="192" y="2544"/>
                <a:ext cx="33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829" indent="-342829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000" dirty="0" smtClean="0">
                    <a:latin typeface="Optima"/>
                    <a:cs typeface="Optima"/>
                  </a:rPr>
                  <a:t>For Gaussian noise, total </a:t>
                </a:r>
                <a:r>
                  <a:rPr lang="en-US" sz="2000" dirty="0">
                    <a:latin typeface="Optima"/>
                    <a:cs typeface="Optima"/>
                  </a:rPr>
                  <a:t>error for </a:t>
                </a:r>
                <a:r>
                  <a:rPr lang="en-US" sz="2000" i="1" dirty="0">
                    <a:latin typeface="Optima"/>
                    <a:cs typeface="Optima"/>
                  </a:rPr>
                  <a:t>N</a:t>
                </a:r>
                <a:r>
                  <a:rPr lang="en-US" sz="2000" dirty="0">
                    <a:latin typeface="Optima"/>
                    <a:cs typeface="Optima"/>
                  </a:rPr>
                  <a:t> samples is </a:t>
                </a:r>
                <a:r>
                  <a:rPr lang="en-US" sz="2000" dirty="0">
                    <a:latin typeface="Arial" charset="0"/>
                  </a:rPr>
                  <a:t>			</a:t>
                </a:r>
              </a:p>
            </p:txBody>
          </p:sp>
        </p:grpSp>
        <p:sp>
          <p:nvSpPr>
            <p:cNvPr id="229395" name="Rectangle 19"/>
            <p:cNvSpPr>
              <a:spLocks noChangeArrowheads="1"/>
            </p:cNvSpPr>
            <p:nvPr/>
          </p:nvSpPr>
          <p:spPr bwMode="auto">
            <a:xfrm>
              <a:off x="4080" y="2544"/>
              <a:ext cx="158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829" indent="-342829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dirty="0" smtClean="0">
                  <a:latin typeface="Optima"/>
                  <a:cs typeface="Optima"/>
                </a:rPr>
                <a:t>that </a:t>
              </a:r>
              <a:r>
                <a:rPr lang="en-US" sz="2000" dirty="0">
                  <a:latin typeface="Optima"/>
                  <a:cs typeface="Optima"/>
                </a:rPr>
                <a:t>of single sample 			</a:t>
              </a:r>
            </a:p>
          </p:txBody>
        </p: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Basic Radio/mm Astronomy</a:t>
            </a:r>
            <a:endParaRPr lang="en-US" sz="1200" dirty="0">
              <a:latin typeface="Optima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Sensitivity (Noise)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076"/>
          </a:xfrm>
          <a:prstGeom prst="rect">
            <a:avLst/>
          </a:prstGeom>
        </p:spPr>
      </p:pic>
      <p:sp>
        <p:nvSpPr>
          <p:cNvPr id="28678" name="Rectangle 5"/>
          <p:cNvSpPr>
            <a:spLocks noGrp="1" noChangeArrowheads="1"/>
          </p:cNvSpPr>
          <p:nvPr>
            <p:ph type="title"/>
          </p:nvPr>
        </p:nvSpPr>
        <p:spPr>
          <a:xfrm>
            <a:off x="4239580" y="434455"/>
            <a:ext cx="4804151" cy="1143000"/>
          </a:xfrm>
          <a:noFill/>
        </p:spPr>
        <p:txBody>
          <a:bodyPr lIns="91430" tIns="45715" rIns="91430" bIns="45715" anchor="ctr"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Optima"/>
              </a:rPr>
              <a:t>Next: Aperture Synthesis</a:t>
            </a:r>
            <a:endParaRPr lang="en-US" sz="3600" dirty="0">
              <a:solidFill>
                <a:schemeClr val="bg1"/>
              </a:solidFill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84" y="1265540"/>
            <a:ext cx="8684222" cy="457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latin typeface="Optima"/>
              </a:rPr>
              <a:t>EM power in bandwidth </a:t>
            </a:r>
            <a:r>
              <a:rPr lang="en-US" sz="2000" dirty="0" err="1">
                <a:latin typeface="Symbol" charset="2"/>
              </a:rPr>
              <a:t>dn</a:t>
            </a:r>
            <a:r>
              <a:rPr lang="en-US" sz="2000" dirty="0"/>
              <a:t> </a:t>
            </a:r>
            <a:r>
              <a:rPr lang="en-US" sz="2000" dirty="0">
                <a:latin typeface="Optima"/>
              </a:rPr>
              <a:t>from solid angle </a:t>
            </a:r>
            <a:r>
              <a:rPr lang="en-US" sz="2000" dirty="0" err="1">
                <a:latin typeface="Symbol" charset="2"/>
              </a:rPr>
              <a:t>dW</a:t>
            </a:r>
            <a:r>
              <a:rPr lang="en-US" sz="2000" dirty="0"/>
              <a:t> </a:t>
            </a:r>
            <a:r>
              <a:rPr lang="en-US" sz="2000" dirty="0">
                <a:latin typeface="Optima"/>
              </a:rPr>
              <a:t>intercepted by surface </a:t>
            </a:r>
            <a:r>
              <a:rPr lang="en-US" sz="2000" dirty="0" err="1">
                <a:latin typeface="Symbol" charset="2"/>
              </a:rPr>
              <a:t>dA</a:t>
            </a:r>
            <a:r>
              <a:rPr lang="en-US" sz="2000" dirty="0">
                <a:latin typeface="Optima"/>
              </a:rPr>
              <a:t> is: 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82" y="14095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Optima"/>
              </a:rPr>
              <a:t>Intensity &amp; Flux Density</a:t>
            </a:r>
            <a:endParaRPr lang="en-US" sz="3600" dirty="0">
              <a:latin typeface="Optima"/>
            </a:endParaRPr>
          </a:p>
        </p:txBody>
      </p:sp>
      <p:graphicFrame>
        <p:nvGraphicFramePr>
          <p:cNvPr id="196614" name="Object 6"/>
          <p:cNvGraphicFramePr>
            <a:graphicFrameLocks noChangeAspect="1"/>
          </p:cNvGraphicFramePr>
          <p:nvPr/>
        </p:nvGraphicFramePr>
        <p:xfrm>
          <a:off x="3452813" y="1854200"/>
          <a:ext cx="2282825" cy="388938"/>
        </p:xfrm>
        <a:graphic>
          <a:graphicData uri="http://schemas.openxmlformats.org/presentationml/2006/ole">
            <p:oleObj spid="_x0000_s239618" name="Equation" r:id="rId3" imgW="1041400" imgH="177800" progId="Equation.3">
              <p:embed/>
            </p:oleObj>
          </a:graphicData>
        </a:graphic>
      </p:graphicFrame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746866" y="2388040"/>
            <a:ext cx="78396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 algn="ctr">
              <a:spcBef>
                <a:spcPct val="20000"/>
              </a:spcBef>
            </a:pPr>
            <a:r>
              <a:rPr lang="en-US" sz="2000" dirty="0">
                <a:latin typeface="Optima"/>
              </a:rPr>
              <a:t>Defines surface brightness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b="1" i="1" dirty="0">
                <a:latin typeface="Optima"/>
              </a:rPr>
              <a:t>I</a:t>
            </a:r>
            <a:r>
              <a:rPr lang="en-US" sz="2000" b="1" i="1" baseline="-25000" dirty="0">
                <a:latin typeface="Optima"/>
              </a:rPr>
              <a:t>v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Optima"/>
              </a:rPr>
              <a:t>(W m</a:t>
            </a:r>
            <a:r>
              <a:rPr lang="en-US" sz="2000" baseline="30000" dirty="0">
                <a:latin typeface="Optima"/>
              </a:rPr>
              <a:t>-2</a:t>
            </a:r>
            <a:r>
              <a:rPr lang="en-US" sz="2000" dirty="0">
                <a:latin typeface="Optima"/>
              </a:rPr>
              <a:t> Hz</a:t>
            </a:r>
            <a:r>
              <a:rPr lang="en-US" sz="2000" baseline="30000" dirty="0">
                <a:latin typeface="Optima"/>
              </a:rPr>
              <a:t>-1</a:t>
            </a:r>
            <a:r>
              <a:rPr lang="en-US" sz="2000" dirty="0">
                <a:latin typeface="Optima"/>
              </a:rPr>
              <a:t> sr</a:t>
            </a:r>
            <a:r>
              <a:rPr lang="en-US" sz="2000" baseline="30000" dirty="0">
                <a:latin typeface="Optima"/>
              </a:rPr>
              <a:t>-</a:t>
            </a:r>
            <a:r>
              <a:rPr lang="en-US" sz="2000" baseline="30000" dirty="0" smtClean="0">
                <a:latin typeface="Optima"/>
              </a:rPr>
              <a:t>1 </a:t>
            </a:r>
            <a:r>
              <a:rPr lang="en-US" sz="2000" dirty="0" smtClean="0">
                <a:latin typeface="Optima"/>
              </a:rPr>
              <a:t>; aka specific </a:t>
            </a:r>
            <a:r>
              <a:rPr lang="en-US" sz="2000" dirty="0">
                <a:latin typeface="Optima"/>
              </a:rPr>
              <a:t>intensity)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57740" y="5339339"/>
            <a:ext cx="7789863" cy="962025"/>
            <a:chOff x="144" y="3360"/>
            <a:chExt cx="4907" cy="606"/>
          </a:xfrm>
        </p:grpSpPr>
        <p:graphicFrame>
          <p:nvGraphicFramePr>
            <p:cNvPr id="196616" name="Object 8"/>
            <p:cNvGraphicFramePr>
              <a:graphicFrameLocks noChangeAspect="1"/>
            </p:cNvGraphicFramePr>
            <p:nvPr/>
          </p:nvGraphicFramePr>
          <p:xfrm>
            <a:off x="936" y="3368"/>
            <a:ext cx="4115" cy="598"/>
          </p:xfrm>
          <a:graphic>
            <a:graphicData uri="http://schemas.openxmlformats.org/presentationml/2006/ole">
              <p:oleObj spid="_x0000_s239620" name="Equation" r:id="rId4" imgW="3225800" imgH="469900" progId="Equation.3">
                <p:embed/>
              </p:oleObj>
            </a:graphicData>
          </a:graphic>
        </p:graphicFrame>
        <p:sp>
          <p:nvSpPr>
            <p:cNvPr id="196618" name="Rectangle 10"/>
            <p:cNvSpPr>
              <a:spLocks noChangeArrowheads="1"/>
            </p:cNvSpPr>
            <p:nvPr/>
          </p:nvSpPr>
          <p:spPr bwMode="auto">
            <a:xfrm>
              <a:off x="144" y="3360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829" indent="-342829">
                <a:spcBef>
                  <a:spcPct val="20000"/>
                </a:spcBef>
              </a:pPr>
              <a:r>
                <a:rPr lang="en-US" sz="2000" dirty="0">
                  <a:latin typeface="Optima"/>
                </a:rPr>
                <a:t>Note: </a:t>
              </a:r>
            </a:p>
          </p:txBody>
        </p:sp>
      </p:grp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362294" y="2941940"/>
            <a:ext cx="84581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2000" dirty="0">
                <a:latin typeface="Optima"/>
              </a:rPr>
              <a:t>Flux density </a:t>
            </a:r>
            <a:r>
              <a:rPr lang="en-US" sz="2000" b="1" i="1" dirty="0" err="1">
                <a:latin typeface="Optima"/>
              </a:rPr>
              <a:t>S</a:t>
            </a:r>
            <a:r>
              <a:rPr lang="en-US" sz="2000" b="1" i="1" baseline="-25000" dirty="0" err="1">
                <a:latin typeface="Optima"/>
              </a:rPr>
              <a:t>v</a:t>
            </a:r>
            <a:r>
              <a:rPr lang="en-US" sz="2000" i="1" baseline="-25000" dirty="0">
                <a:latin typeface="Optima"/>
              </a:rPr>
              <a:t> </a:t>
            </a:r>
            <a:r>
              <a:rPr lang="en-US" sz="2000" dirty="0">
                <a:latin typeface="Optima"/>
              </a:rPr>
              <a:t>(W m</a:t>
            </a:r>
            <a:r>
              <a:rPr lang="en-US" sz="2000" baseline="30000" dirty="0">
                <a:latin typeface="Optima"/>
              </a:rPr>
              <a:t>-2</a:t>
            </a:r>
            <a:r>
              <a:rPr lang="en-US" sz="2000" dirty="0">
                <a:latin typeface="Optima"/>
              </a:rPr>
              <a:t> Hz</a:t>
            </a:r>
            <a:r>
              <a:rPr lang="en-US" sz="2000" baseline="30000" dirty="0">
                <a:latin typeface="Optima"/>
              </a:rPr>
              <a:t>-1</a:t>
            </a:r>
            <a:r>
              <a:rPr lang="en-US" sz="2000" dirty="0">
                <a:latin typeface="Optima"/>
              </a:rPr>
              <a:t>) – integrate brightness over solid angle of source</a:t>
            </a:r>
          </a:p>
        </p:txBody>
      </p:sp>
      <p:sp>
        <p:nvSpPr>
          <p:cNvPr id="196620" name="Rectangle 12"/>
          <p:cNvSpPr>
            <a:spLocks noChangeArrowheads="1"/>
          </p:cNvSpPr>
          <p:nvPr/>
        </p:nvSpPr>
        <p:spPr bwMode="auto">
          <a:xfrm>
            <a:off x="50346" y="4542140"/>
            <a:ext cx="911593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 algn="ctr">
              <a:spcBef>
                <a:spcPct val="20000"/>
              </a:spcBef>
            </a:pPr>
            <a:r>
              <a:rPr lang="en-US" sz="2000" dirty="0">
                <a:latin typeface="Optima"/>
              </a:rPr>
              <a:t>Convenient unit</a:t>
            </a:r>
            <a:r>
              <a:rPr lang="en-US" sz="2000" dirty="0" smtClean="0">
                <a:latin typeface="Optima"/>
              </a:rPr>
              <a:t> – the </a:t>
            </a:r>
            <a:r>
              <a:rPr lang="en-US" sz="2000" b="1" dirty="0" err="1" smtClean="0">
                <a:latin typeface="Optima"/>
              </a:rPr>
              <a:t>Jansky</a:t>
            </a:r>
            <a:r>
              <a:rPr lang="en-US" sz="2000" dirty="0" smtClean="0">
                <a:latin typeface="Optima"/>
              </a:rPr>
              <a:t> </a:t>
            </a:r>
            <a:r>
              <a:rPr lang="en-US" sz="2000" dirty="0" err="1">
                <a:latin typeface="Optima"/>
                <a:sym typeface="Wingdings" charset="2"/>
              </a:rPr>
              <a:t></a:t>
            </a:r>
            <a:r>
              <a:rPr lang="en-US" sz="2000" dirty="0">
                <a:latin typeface="Optima"/>
                <a:sym typeface="Wingdings" charset="2"/>
              </a:rPr>
              <a:t> </a:t>
            </a:r>
            <a:r>
              <a:rPr lang="en-US" sz="2000" dirty="0" smtClean="0">
                <a:latin typeface="Optima"/>
                <a:sym typeface="Wingdings" charset="2"/>
              </a:rPr>
              <a:t>1 </a:t>
            </a:r>
            <a:r>
              <a:rPr lang="en-US" sz="2000" dirty="0" err="1" smtClean="0">
                <a:latin typeface="Optima"/>
                <a:sym typeface="Wingdings" charset="2"/>
              </a:rPr>
              <a:t>Jy</a:t>
            </a:r>
            <a:r>
              <a:rPr lang="en-US" sz="2000" dirty="0" smtClean="0">
                <a:latin typeface="Optima"/>
                <a:sym typeface="Wingdings" charset="2"/>
              </a:rPr>
              <a:t> </a:t>
            </a:r>
            <a:r>
              <a:rPr lang="en-US" sz="2000" dirty="0">
                <a:latin typeface="Optima"/>
                <a:sym typeface="Wingdings" charset="2"/>
              </a:rPr>
              <a:t>= 10</a:t>
            </a:r>
            <a:r>
              <a:rPr lang="en-US" sz="2000" baseline="30000" dirty="0">
                <a:latin typeface="Optima"/>
                <a:sym typeface="Wingdings" charset="2"/>
              </a:rPr>
              <a:t>-26 </a:t>
            </a:r>
            <a:r>
              <a:rPr lang="en-US" sz="2000" dirty="0">
                <a:latin typeface="Optima"/>
              </a:rPr>
              <a:t> W m</a:t>
            </a:r>
            <a:r>
              <a:rPr lang="en-US" sz="2000" baseline="30000" dirty="0">
                <a:latin typeface="Optima"/>
              </a:rPr>
              <a:t>-2</a:t>
            </a:r>
            <a:r>
              <a:rPr lang="en-US" sz="2000" dirty="0">
                <a:latin typeface="Optima"/>
              </a:rPr>
              <a:t> Hz</a:t>
            </a:r>
            <a:r>
              <a:rPr lang="en-US" sz="2000" baseline="30000" dirty="0">
                <a:latin typeface="Optima"/>
              </a:rPr>
              <a:t>-1</a:t>
            </a:r>
            <a:r>
              <a:rPr lang="en-US" sz="2000" dirty="0">
                <a:latin typeface="Optima"/>
              </a:rPr>
              <a:t> = </a:t>
            </a:r>
            <a:r>
              <a:rPr lang="en-US" sz="2000" dirty="0">
                <a:latin typeface="Optima"/>
                <a:sym typeface="Wingdings" charset="2"/>
              </a:rPr>
              <a:t>10</a:t>
            </a:r>
            <a:r>
              <a:rPr lang="en-US" sz="2000" baseline="30000" dirty="0">
                <a:latin typeface="Optima"/>
                <a:sym typeface="Wingdings" charset="2"/>
              </a:rPr>
              <a:t>-23 </a:t>
            </a:r>
            <a:r>
              <a:rPr lang="en-US" sz="2000" dirty="0">
                <a:latin typeface="Optima"/>
              </a:rPr>
              <a:t> erg</a:t>
            </a:r>
            <a:r>
              <a:rPr lang="en-US" sz="2000" dirty="0" smtClean="0">
                <a:latin typeface="Optima"/>
              </a:rPr>
              <a:t> s</a:t>
            </a:r>
            <a:r>
              <a:rPr lang="en-US" sz="2000" baseline="30000" dirty="0" smtClean="0">
                <a:latin typeface="Optima"/>
              </a:rPr>
              <a:t>-1</a:t>
            </a:r>
            <a:r>
              <a:rPr lang="en-US" sz="2000" dirty="0" smtClean="0">
                <a:latin typeface="Optima"/>
              </a:rPr>
              <a:t> cm</a:t>
            </a:r>
            <a:r>
              <a:rPr lang="en-US" sz="2000" baseline="30000" dirty="0">
                <a:latin typeface="Optima"/>
              </a:rPr>
              <a:t>-2</a:t>
            </a:r>
            <a:r>
              <a:rPr lang="en-US" sz="2000" dirty="0">
                <a:latin typeface="Optima"/>
              </a:rPr>
              <a:t> Hz</a:t>
            </a:r>
            <a:r>
              <a:rPr lang="en-US" sz="2000" baseline="30000" dirty="0">
                <a:latin typeface="Optima"/>
              </a:rPr>
              <a:t>-1</a:t>
            </a:r>
            <a:r>
              <a:rPr lang="en-US" sz="2000" dirty="0">
                <a:latin typeface="Optima"/>
              </a:rPr>
              <a:t> </a:t>
            </a:r>
            <a:endParaRPr lang="en-US" sz="2000" baseline="-25000" dirty="0">
              <a:latin typeface="Optima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425088" y="3542180"/>
            <a:ext cx="2209800" cy="838200"/>
            <a:chOff x="1632" y="2112"/>
            <a:chExt cx="1392" cy="528"/>
          </a:xfrm>
        </p:grpSpPr>
        <p:graphicFrame>
          <p:nvGraphicFramePr>
            <p:cNvPr id="196615" name="Object 7"/>
            <p:cNvGraphicFramePr>
              <a:graphicFrameLocks noChangeAspect="1"/>
            </p:cNvGraphicFramePr>
            <p:nvPr/>
          </p:nvGraphicFramePr>
          <p:xfrm>
            <a:off x="1711" y="2186"/>
            <a:ext cx="1187" cy="383"/>
          </p:xfrm>
          <a:graphic>
            <a:graphicData uri="http://schemas.openxmlformats.org/presentationml/2006/ole">
              <p:oleObj spid="_x0000_s239619" name="Equation" r:id="rId5" imgW="863600" imgH="279400" progId="Equation.3">
                <p:embed/>
              </p:oleObj>
            </a:graphicData>
          </a:graphic>
        </p:graphicFrame>
        <p:sp>
          <p:nvSpPr>
            <p:cNvPr id="196622" name="Rectangle 14"/>
            <p:cNvSpPr>
              <a:spLocks noChangeArrowheads="1"/>
            </p:cNvSpPr>
            <p:nvPr/>
          </p:nvSpPr>
          <p:spPr bwMode="auto">
            <a:xfrm>
              <a:off x="1632" y="2112"/>
              <a:ext cx="1392" cy="5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2283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Basic Radio/mm Astronomy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2174" y="1314350"/>
            <a:ext cx="8610600" cy="5181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>
                <a:latin typeface="Optima"/>
              </a:rPr>
              <a:t>In general surface brightness is position dependent, </a:t>
            </a:r>
            <a:r>
              <a:rPr lang="en-US" sz="2000" dirty="0" err="1" smtClean="0">
                <a:latin typeface="Optima"/>
              </a:rPr>
              <a:t>ie</a:t>
            </a:r>
            <a:r>
              <a:rPr lang="en-US" sz="2000" dirty="0" smtClean="0">
                <a:latin typeface="Optima"/>
              </a:rPr>
              <a:t>.</a:t>
            </a:r>
            <a:r>
              <a:rPr lang="en-US" sz="2000" dirty="0" smtClean="0"/>
              <a:t> </a:t>
            </a:r>
            <a:r>
              <a:rPr lang="en-US" sz="2000" i="1" dirty="0" smtClean="0"/>
              <a:t>I</a:t>
            </a:r>
            <a:r>
              <a:rPr lang="en-US" sz="2000" i="1" baseline="-25000" dirty="0" smtClean="0">
                <a:latin typeface="Symbol" charset="2"/>
              </a:rPr>
              <a:t>n </a:t>
            </a:r>
            <a:r>
              <a:rPr lang="en-US" sz="2000" dirty="0" smtClean="0"/>
              <a:t>= </a:t>
            </a:r>
            <a:r>
              <a:rPr lang="en-US" sz="2000" i="1" dirty="0" err="1" smtClean="0"/>
              <a:t>I</a:t>
            </a:r>
            <a:r>
              <a:rPr lang="en-US" sz="2000" i="1" baseline="-25000" dirty="0" err="1" smtClean="0">
                <a:latin typeface="Symbol" charset="2"/>
              </a:rPr>
              <a:t>n</a:t>
            </a:r>
            <a:r>
              <a:rPr lang="en-US" sz="2000" dirty="0" err="1" smtClean="0"/>
              <a:t>(</a:t>
            </a:r>
            <a:r>
              <a:rPr lang="en-US" sz="2000" i="1" dirty="0" err="1" smtClean="0">
                <a:latin typeface="Symbol" charset="2"/>
              </a:rPr>
              <a:t>q</a:t>
            </a:r>
            <a:r>
              <a:rPr lang="en-US" sz="2000" dirty="0" err="1" smtClean="0">
                <a:latin typeface="Symbol" charset="2"/>
              </a:rPr>
              <a:t>,</a:t>
            </a:r>
            <a:r>
              <a:rPr lang="en-US" sz="2000" i="1" dirty="0" err="1" smtClean="0">
                <a:latin typeface="Symbol" charset="2"/>
              </a:rPr>
              <a:t>f</a:t>
            </a:r>
            <a:r>
              <a:rPr lang="en-US" sz="2000" dirty="0" smtClean="0"/>
              <a:t>)</a:t>
            </a:r>
          </a:p>
          <a:p>
            <a:pPr algn="ctr">
              <a:buFontTx/>
              <a:buNone/>
            </a:pPr>
            <a:endParaRPr lang="en-US" sz="2000" dirty="0" smtClean="0"/>
          </a:p>
          <a:p>
            <a:pPr algn="ctr">
              <a:buFontTx/>
              <a:buNone/>
            </a:pPr>
            <a:endParaRPr lang="en-US" sz="2000" dirty="0" smtClean="0"/>
          </a:p>
          <a:p>
            <a:pPr algn="ctr">
              <a:buFontTx/>
              <a:buNone/>
            </a:pPr>
            <a:endParaRPr lang="en-US" sz="2000" dirty="0" smtClean="0"/>
          </a:p>
          <a:p>
            <a:pPr algn="ctr">
              <a:buFontTx/>
              <a:buNone/>
            </a:pPr>
            <a:r>
              <a:rPr lang="en-US" sz="2000" dirty="0" smtClean="0">
                <a:latin typeface="Optima"/>
              </a:rPr>
              <a:t>(if </a:t>
            </a:r>
            <a:r>
              <a:rPr lang="en-US" sz="2000" i="1" dirty="0" smtClean="0">
                <a:latin typeface="Optima"/>
              </a:rPr>
              <a:t>I</a:t>
            </a:r>
            <a:r>
              <a:rPr lang="en-US" sz="2000" i="1" baseline="-25000" dirty="0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latin typeface="Optima"/>
              </a:rPr>
              <a:t> described by a blackbody in the Rayleigh-Jeans limit; </a:t>
            </a:r>
            <a:r>
              <a:rPr lang="en-US" sz="2000" i="1" dirty="0" err="1" smtClean="0">
                <a:latin typeface="Optima"/>
              </a:rPr>
              <a:t>h</a:t>
            </a:r>
            <a:r>
              <a:rPr lang="en-US" sz="2000" i="1" dirty="0" err="1" smtClean="0">
                <a:latin typeface="Symbol" charset="2"/>
                <a:cs typeface="Symbol" charset="2"/>
              </a:rPr>
              <a:t>n</a:t>
            </a:r>
            <a:r>
              <a:rPr lang="en-US" sz="2000" i="1" dirty="0" err="1" smtClean="0">
                <a:latin typeface="Optima"/>
              </a:rPr>
              <a:t>/kT</a:t>
            </a:r>
            <a:r>
              <a:rPr lang="en-US" sz="2000" i="1" dirty="0" smtClean="0">
                <a:latin typeface="Optima"/>
              </a:rPr>
              <a:t> </a:t>
            </a:r>
            <a:r>
              <a:rPr lang="en-US" sz="2000" dirty="0" smtClean="0">
                <a:latin typeface="Optima"/>
              </a:rPr>
              <a:t>&lt;&lt; 1)</a:t>
            </a:r>
          </a:p>
          <a:p>
            <a:pPr algn="ctr">
              <a:buFontTx/>
              <a:buNone/>
            </a:pPr>
            <a:r>
              <a:rPr lang="en-US" sz="2000" dirty="0" smtClean="0">
                <a:latin typeface="Optima"/>
              </a:rPr>
              <a:t> </a:t>
            </a:r>
          </a:p>
          <a:p>
            <a:pPr algn="ctr">
              <a:buFontTx/>
              <a:buNone/>
            </a:pPr>
            <a:r>
              <a:rPr lang="en-US" sz="2000" dirty="0" smtClean="0">
                <a:latin typeface="Optima"/>
              </a:rPr>
              <a:t>Back to flux:</a:t>
            </a:r>
          </a:p>
          <a:p>
            <a:pPr algn="ctr">
              <a:buFontTx/>
              <a:buNone/>
            </a:pPr>
            <a:endParaRPr lang="en-US" sz="2000" dirty="0" smtClean="0"/>
          </a:p>
          <a:p>
            <a:pPr algn="ctr">
              <a:buFontTx/>
              <a:buNone/>
            </a:pPr>
            <a:endParaRPr lang="en-US" sz="2000" dirty="0" smtClean="0"/>
          </a:p>
          <a:p>
            <a:pPr algn="ctr">
              <a:buFontTx/>
              <a:buNone/>
            </a:pPr>
            <a:endParaRPr lang="en-US" sz="2000" dirty="0" smtClean="0"/>
          </a:p>
          <a:p>
            <a:pPr algn="ctr">
              <a:buFontTx/>
              <a:buNone/>
            </a:pPr>
            <a:endParaRPr lang="en-US" sz="2000" dirty="0" smtClean="0"/>
          </a:p>
          <a:p>
            <a:pPr algn="ctr">
              <a:buFontTx/>
              <a:buNone/>
            </a:pPr>
            <a:r>
              <a:rPr lang="en-US" sz="2000" dirty="0" smtClean="0">
                <a:latin typeface="Optima"/>
              </a:rPr>
              <a:t>In general, a radio telescope maps the </a:t>
            </a:r>
            <a:r>
              <a:rPr lang="en-US" sz="2000" i="1" dirty="0" smtClean="0">
                <a:latin typeface="Optima"/>
              </a:rPr>
              <a:t>temperature distribution of the sky</a:t>
            </a:r>
          </a:p>
          <a:p>
            <a:pPr algn="ctr">
              <a:buFontTx/>
              <a:buNone/>
            </a:pPr>
            <a:endParaRPr lang="en-US" sz="2000" dirty="0"/>
          </a:p>
        </p:txBody>
      </p:sp>
      <p:graphicFrame>
        <p:nvGraphicFramePr>
          <p:cNvPr id="200713" name="Object 9"/>
          <p:cNvGraphicFramePr>
            <a:graphicFrameLocks noChangeAspect="1"/>
          </p:cNvGraphicFramePr>
          <p:nvPr/>
        </p:nvGraphicFramePr>
        <p:xfrm>
          <a:off x="1834133" y="4207018"/>
          <a:ext cx="5430837" cy="831850"/>
        </p:xfrm>
        <a:graphic>
          <a:graphicData uri="http://schemas.openxmlformats.org/presentationml/2006/ole">
            <p:oleObj spid="_x0000_s149506" name="Equation" r:id="rId3" imgW="2489200" imgH="381000" progId="Equation.3">
              <p:embed/>
            </p:oleObj>
          </a:graphicData>
        </a:graphic>
      </p:graphicFrame>
      <p:graphicFrame>
        <p:nvGraphicFramePr>
          <p:cNvPr id="200714" name="Object 10"/>
          <p:cNvGraphicFramePr>
            <a:graphicFrameLocks noChangeAspect="1"/>
          </p:cNvGraphicFramePr>
          <p:nvPr/>
        </p:nvGraphicFramePr>
        <p:xfrm>
          <a:off x="2998788" y="1858678"/>
          <a:ext cx="2919412" cy="841375"/>
        </p:xfrm>
        <a:graphic>
          <a:graphicData uri="http://schemas.openxmlformats.org/presentationml/2006/ole">
            <p:oleObj spid="_x0000_s149507" name="Equation" r:id="rId4" imgW="1320800" imgH="381000" progId="Equation.3">
              <p:embed/>
            </p:oleObj>
          </a:graphicData>
        </a:graphic>
      </p:graphicFrame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399708" y="5310981"/>
            <a:ext cx="83820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Basic Radio/mm Astronomy</a:t>
            </a:r>
            <a:endParaRPr lang="en-US" sz="1200" dirty="0">
              <a:latin typeface="Optim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79482" y="1409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Surface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 Brightness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2025" y="1305216"/>
            <a:ext cx="8610600" cy="5181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Optima"/>
              </a:rPr>
              <a:t>Many astronomical sources DO NOT emit as blackbodies!</a:t>
            </a:r>
          </a:p>
          <a:p>
            <a:pPr algn="ctr">
              <a:buFontTx/>
              <a:buNone/>
            </a:pPr>
            <a:r>
              <a:rPr lang="en-US" sz="2000" dirty="0">
                <a:latin typeface="Optima"/>
              </a:rPr>
              <a:t>However….</a:t>
            </a:r>
          </a:p>
          <a:p>
            <a:pPr algn="ctr">
              <a:buFontTx/>
              <a:buNone/>
            </a:pPr>
            <a:r>
              <a:rPr lang="en-US" sz="2000" dirty="0">
                <a:latin typeface="Optima"/>
              </a:rPr>
              <a:t>	</a:t>
            </a:r>
          </a:p>
          <a:p>
            <a:pPr algn="ctr">
              <a:buFontTx/>
              <a:buNone/>
            </a:pPr>
            <a:r>
              <a:rPr lang="en-US" sz="2000" i="1" dirty="0">
                <a:latin typeface="Optima"/>
              </a:rPr>
              <a:t>Brightness temperature</a:t>
            </a:r>
            <a:r>
              <a:rPr lang="en-US" sz="2000" dirty="0">
                <a:latin typeface="Optima"/>
              </a:rPr>
              <a:t> (</a:t>
            </a:r>
            <a:r>
              <a:rPr lang="en-US" sz="2000" i="1" dirty="0">
                <a:latin typeface="Optima"/>
              </a:rPr>
              <a:t>T</a:t>
            </a:r>
            <a:r>
              <a:rPr lang="en-US" sz="2000" i="1" baseline="-25000" dirty="0">
                <a:latin typeface="Optima"/>
              </a:rPr>
              <a:t>B</a:t>
            </a:r>
            <a:r>
              <a:rPr lang="en-US" sz="2000" dirty="0">
                <a:latin typeface="Optima"/>
              </a:rPr>
              <a:t>)</a:t>
            </a:r>
            <a:r>
              <a:rPr lang="en-US" sz="2000" dirty="0" smtClean="0">
                <a:latin typeface="Optima"/>
              </a:rPr>
              <a:t> of a source is </a:t>
            </a:r>
            <a:r>
              <a:rPr lang="en-US" sz="2000" dirty="0">
                <a:latin typeface="Optima"/>
              </a:rPr>
              <a:t>defined as the temperature of a blackbody with the same surface brightness</a:t>
            </a:r>
            <a:r>
              <a:rPr lang="en-US" sz="2000" dirty="0" smtClean="0">
                <a:latin typeface="Optima"/>
              </a:rPr>
              <a:t> at </a:t>
            </a:r>
            <a:r>
              <a:rPr lang="en-US" sz="2000" dirty="0">
                <a:latin typeface="Optima"/>
              </a:rPr>
              <a:t>a given </a:t>
            </a:r>
            <a:r>
              <a:rPr lang="en-US" sz="2000" dirty="0" smtClean="0">
                <a:latin typeface="Optima"/>
              </a:rPr>
              <a:t>frequency:</a:t>
            </a:r>
          </a:p>
          <a:p>
            <a:pPr algn="ctr">
              <a:buFontTx/>
              <a:buNone/>
            </a:pPr>
            <a:endParaRPr lang="en-US" sz="2000" dirty="0">
              <a:latin typeface="Optima"/>
            </a:endParaRPr>
          </a:p>
          <a:p>
            <a:pPr algn="ctr">
              <a:buFontTx/>
              <a:buNone/>
            </a:pPr>
            <a:r>
              <a:rPr lang="en-US" sz="2000" dirty="0">
                <a:latin typeface="Optima"/>
              </a:rPr>
              <a:t>									</a:t>
            </a:r>
          </a:p>
          <a:p>
            <a:pPr algn="ctr">
              <a:buFontTx/>
              <a:buNone/>
            </a:pPr>
            <a:endParaRPr lang="en-US" sz="2000" dirty="0">
              <a:latin typeface="Optima"/>
            </a:endParaRPr>
          </a:p>
          <a:p>
            <a:pPr algn="ctr">
              <a:buFontTx/>
              <a:buNone/>
            </a:pPr>
            <a:endParaRPr lang="en-US" sz="2000" dirty="0" smtClean="0">
              <a:latin typeface="Optima"/>
            </a:endParaRPr>
          </a:p>
          <a:p>
            <a:pPr>
              <a:buFontTx/>
              <a:buNone/>
            </a:pPr>
            <a:endParaRPr lang="en-US" sz="2000" dirty="0" smtClean="0">
              <a:latin typeface="Optima"/>
            </a:endParaRPr>
          </a:p>
          <a:p>
            <a:pPr>
              <a:buFontTx/>
              <a:buNone/>
            </a:pPr>
            <a:endParaRPr lang="en-US" sz="2000" dirty="0" smtClean="0">
              <a:latin typeface="Optima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Optima"/>
              </a:rPr>
              <a:t>     This </a:t>
            </a:r>
            <a:r>
              <a:rPr lang="en-US" sz="2000" dirty="0">
                <a:latin typeface="Optima"/>
              </a:rPr>
              <a:t>implies that the flux </a:t>
            </a:r>
            <a:r>
              <a:rPr lang="en-US" sz="2000" dirty="0" smtClean="0">
                <a:latin typeface="Optima"/>
              </a:rPr>
              <a:t>density</a:t>
            </a:r>
            <a:endParaRPr lang="en-US" sz="2000" dirty="0">
              <a:latin typeface="Optima"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6607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Optima"/>
              </a:rPr>
              <a:t>Brightness Temperature</a:t>
            </a:r>
          </a:p>
        </p:txBody>
      </p:sp>
      <p:graphicFrame>
        <p:nvGraphicFramePr>
          <p:cNvPr id="201733" name="Object 5"/>
          <p:cNvGraphicFramePr>
            <a:graphicFrameLocks noChangeAspect="1"/>
          </p:cNvGraphicFramePr>
          <p:nvPr/>
        </p:nvGraphicFramePr>
        <p:xfrm>
          <a:off x="4322763" y="5037138"/>
          <a:ext cx="3962400" cy="831850"/>
        </p:xfrm>
        <a:graphic>
          <a:graphicData uri="http://schemas.openxmlformats.org/presentationml/2006/ole">
            <p:oleObj spid="_x0000_s150530" name="Equation" r:id="rId3" imgW="1816100" imgH="381000" progId="Equation.3">
              <p:embed/>
            </p:oleObj>
          </a:graphicData>
        </a:graphic>
      </p:graphicFrame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3630613" y="3490913"/>
          <a:ext cx="1655762" cy="841375"/>
        </p:xfrm>
        <a:graphic>
          <a:graphicData uri="http://schemas.openxmlformats.org/presentationml/2006/ole">
            <p:oleObj spid="_x0000_s150531" name="Equation" r:id="rId4" imgW="749300" imgH="381000" progId="Equation.3">
              <p:embed/>
            </p:oleObj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Basic Radio Astronomy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9448" y="1524000"/>
            <a:ext cx="1219200" cy="38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Optima"/>
              </a:rPr>
              <a:t>Recall : </a:t>
            </a:r>
          </a:p>
        </p:txBody>
      </p:sp>
      <p:graphicFrame>
        <p:nvGraphicFramePr>
          <p:cNvPr id="207878" name="Object 6"/>
          <p:cNvGraphicFramePr>
            <a:graphicFrameLocks noChangeAspect="1"/>
          </p:cNvGraphicFramePr>
          <p:nvPr/>
        </p:nvGraphicFramePr>
        <p:xfrm>
          <a:off x="3421063" y="1519238"/>
          <a:ext cx="2454275" cy="417512"/>
        </p:xfrm>
        <a:graphic>
          <a:graphicData uri="http://schemas.openxmlformats.org/presentationml/2006/ole">
            <p:oleObj spid="_x0000_s31746" name="Equation" r:id="rId3" imgW="1041400" imgH="177800" progId="Equation.3">
              <p:embed/>
            </p:oleObj>
          </a:graphicData>
        </a:graphic>
      </p:graphicFrame>
      <p:graphicFrame>
        <p:nvGraphicFramePr>
          <p:cNvPr id="207880" name="Object 8"/>
          <p:cNvGraphicFramePr>
            <a:graphicFrameLocks noChangeAspect="1"/>
          </p:cNvGraphicFramePr>
          <p:nvPr/>
        </p:nvGraphicFramePr>
        <p:xfrm>
          <a:off x="3643313" y="3171825"/>
          <a:ext cx="2009775" cy="749300"/>
        </p:xfrm>
        <a:graphic>
          <a:graphicData uri="http://schemas.openxmlformats.org/presentationml/2006/ole">
            <p:oleObj spid="_x0000_s31747" name="Equation" r:id="rId4" imgW="952500" imgH="355600" progId="Equation.3">
              <p:embed/>
            </p:oleObj>
          </a:graphicData>
        </a:graphic>
      </p:graphicFrame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375641" y="22098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 algn="ctr">
              <a:spcBef>
                <a:spcPct val="20000"/>
              </a:spcBef>
            </a:pPr>
            <a:r>
              <a:rPr lang="en-US" sz="2000" dirty="0">
                <a:latin typeface="Optima"/>
              </a:rPr>
              <a:t>Telescope of effective area </a:t>
            </a:r>
            <a:r>
              <a:rPr lang="en-US" sz="2000" i="1" dirty="0" err="1">
                <a:latin typeface="Optima"/>
              </a:rPr>
              <a:t>A</a:t>
            </a:r>
            <a:r>
              <a:rPr lang="en-US" sz="2000" i="1" baseline="-25000" dirty="0" err="1">
                <a:latin typeface="Optima"/>
              </a:rPr>
              <a:t>e</a:t>
            </a:r>
            <a:r>
              <a:rPr lang="en-US" sz="2000" dirty="0">
                <a:latin typeface="Optima"/>
              </a:rPr>
              <a:t> receives power </a:t>
            </a:r>
            <a:r>
              <a:rPr lang="en-US" sz="2000" i="1" dirty="0" err="1">
                <a:latin typeface="Optima"/>
              </a:rPr>
              <a:t>P</a:t>
            </a:r>
            <a:r>
              <a:rPr lang="en-US" sz="2000" i="1" baseline="-25000" dirty="0" err="1">
                <a:latin typeface="Optima"/>
              </a:rPr>
              <a:t>rec</a:t>
            </a:r>
            <a:r>
              <a:rPr lang="en-US" sz="2000" dirty="0">
                <a:latin typeface="Optima"/>
              </a:rPr>
              <a:t> per unit frequency from an </a:t>
            </a:r>
            <a:r>
              <a:rPr lang="en-US" sz="2000" dirty="0" err="1">
                <a:latin typeface="Optima"/>
              </a:rPr>
              <a:t>unpolarized</a:t>
            </a:r>
            <a:r>
              <a:rPr lang="en-US" sz="2000" dirty="0">
                <a:latin typeface="Optima"/>
              </a:rPr>
              <a:t> source</a:t>
            </a:r>
            <a:r>
              <a:rPr lang="en-US" sz="2000" dirty="0" smtClean="0">
                <a:latin typeface="Optima"/>
              </a:rPr>
              <a:t> but is only </a:t>
            </a:r>
            <a:r>
              <a:rPr lang="en-US" sz="2000" dirty="0">
                <a:latin typeface="Optima"/>
              </a:rPr>
              <a:t>sensitive to one mode of </a:t>
            </a:r>
            <a:r>
              <a:rPr lang="en-US" sz="2000" dirty="0" smtClean="0">
                <a:latin typeface="Optima"/>
              </a:rPr>
              <a:t>polarization:</a:t>
            </a:r>
            <a:endParaRPr lang="en-US" sz="2000" dirty="0">
              <a:latin typeface="Optima"/>
            </a:endParaRPr>
          </a:p>
        </p:txBody>
      </p:sp>
      <p:sp>
        <p:nvSpPr>
          <p:cNvPr id="207883" name="Rectangle 11"/>
          <p:cNvSpPr>
            <a:spLocks noChangeArrowheads="1"/>
          </p:cNvSpPr>
          <p:nvPr/>
        </p:nvSpPr>
        <p:spPr bwMode="auto">
          <a:xfrm>
            <a:off x="308795" y="412772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 algn="ctr">
              <a:spcBef>
                <a:spcPct val="20000"/>
              </a:spcBef>
            </a:pPr>
            <a:r>
              <a:rPr lang="en-US" sz="2000" dirty="0">
                <a:latin typeface="Optima"/>
              </a:rPr>
              <a:t>Telescope is sensitive to radiation from more than one direction with </a:t>
            </a:r>
            <a:r>
              <a:rPr lang="en-US" sz="2000" i="1" dirty="0">
                <a:latin typeface="Optima"/>
              </a:rPr>
              <a:t>relative </a:t>
            </a:r>
            <a:r>
              <a:rPr lang="en-US" sz="2000" dirty="0">
                <a:latin typeface="Optima"/>
              </a:rPr>
              <a:t>sensitivity given by the normalized antenna pattern </a:t>
            </a:r>
            <a:r>
              <a:rPr lang="en-CA" sz="2200" i="1" dirty="0" err="1">
                <a:latin typeface="Optima"/>
              </a:rPr>
              <a:t>P</a:t>
            </a:r>
            <a:r>
              <a:rPr lang="en-CA" sz="2200" i="1" baseline="-25000" dirty="0" err="1">
                <a:latin typeface="Optima"/>
              </a:rPr>
              <a:t>N</a:t>
            </a:r>
            <a:r>
              <a:rPr lang="en-CA" sz="2200" dirty="0" err="1">
                <a:latin typeface="Optima"/>
              </a:rPr>
              <a:t>(</a:t>
            </a:r>
            <a:r>
              <a:rPr lang="en-CA" sz="2200" i="1" dirty="0" err="1">
                <a:latin typeface="Symbol" charset="2"/>
              </a:rPr>
              <a:t>q</a:t>
            </a:r>
            <a:r>
              <a:rPr lang="en-CA" sz="2200" dirty="0" err="1">
                <a:latin typeface="Symbol" charset="2"/>
              </a:rPr>
              <a:t>,</a:t>
            </a:r>
            <a:r>
              <a:rPr lang="en-CA" sz="2200" i="1" dirty="0" err="1">
                <a:latin typeface="Symbol" charset="2"/>
              </a:rPr>
              <a:t>j</a:t>
            </a:r>
            <a:r>
              <a:rPr lang="en-CA" sz="2200" dirty="0" smtClean="0">
                <a:latin typeface="Optima"/>
              </a:rPr>
              <a:t>):</a:t>
            </a:r>
            <a:r>
              <a:rPr lang="en-US" sz="2000" dirty="0" smtClean="0">
                <a:latin typeface="Optima"/>
              </a:rPr>
              <a:t> </a:t>
            </a:r>
            <a:endParaRPr lang="en-US" sz="2000" dirty="0">
              <a:latin typeface="Optima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361898" y="5224612"/>
            <a:ext cx="4572000" cy="1219200"/>
            <a:chOff x="1597" y="3326"/>
            <a:chExt cx="2880" cy="768"/>
          </a:xfrm>
        </p:grpSpPr>
        <p:graphicFrame>
          <p:nvGraphicFramePr>
            <p:cNvPr id="207881" name="Object 9"/>
            <p:cNvGraphicFramePr>
              <a:graphicFrameLocks noChangeAspect="1"/>
            </p:cNvGraphicFramePr>
            <p:nvPr/>
          </p:nvGraphicFramePr>
          <p:xfrm>
            <a:off x="1706" y="3449"/>
            <a:ext cx="2532" cy="521"/>
          </p:xfrm>
          <a:graphic>
            <a:graphicData uri="http://schemas.openxmlformats.org/presentationml/2006/ole">
              <p:oleObj spid="_x0000_s31748" name="Equation" r:id="rId5" imgW="1905000" imgH="393700" progId="Equation.3">
                <p:embed/>
              </p:oleObj>
            </a:graphicData>
          </a:graphic>
        </p:graphicFrame>
        <p:sp>
          <p:nvSpPr>
            <p:cNvPr id="207884" name="Rectangle 12"/>
            <p:cNvSpPr>
              <a:spLocks noChangeArrowheads="1"/>
            </p:cNvSpPr>
            <p:nvPr/>
          </p:nvSpPr>
          <p:spPr bwMode="auto">
            <a:xfrm>
              <a:off x="1597" y="3326"/>
              <a:ext cx="2880" cy="7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Basic Radio Astronomy</a:t>
            </a:r>
            <a:endParaRPr lang="en-US" sz="1200" dirty="0">
              <a:latin typeface="Optima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200" y="1660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What does a Radio </a:t>
            </a:r>
            <a:r>
              <a:rPr lang="en-US" sz="3600" noProof="0" dirty="0" smtClean="0">
                <a:latin typeface="Optima"/>
                <a:ea typeface="+mj-ea"/>
                <a:cs typeface="+mj-cs"/>
              </a:rPr>
              <a:t>T</a:t>
            </a:r>
            <a:r>
              <a:rPr lang="en-US" sz="3600" dirty="0" err="1" smtClean="0">
                <a:latin typeface="Optima"/>
                <a:ea typeface="+mj-ea"/>
                <a:cs typeface="+mj-cs"/>
              </a:rPr>
              <a:t>elescope</a:t>
            </a:r>
            <a:r>
              <a:rPr lang="en-US" sz="3600" dirty="0" smtClean="0">
                <a:latin typeface="Optima"/>
                <a:ea typeface="+mj-ea"/>
                <a:cs typeface="+mj-cs"/>
              </a:rPr>
              <a:t> Detect?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412" y="1492056"/>
            <a:ext cx="3716764" cy="46533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Optima"/>
              </a:rPr>
              <a:t>Johnson-</a:t>
            </a:r>
            <a:r>
              <a:rPr lang="en-US" sz="2000" dirty="0" err="1" smtClean="0">
                <a:latin typeface="Optima"/>
              </a:rPr>
              <a:t>Nyquist</a:t>
            </a:r>
            <a:r>
              <a:rPr lang="en-US" sz="2000" dirty="0" smtClean="0">
                <a:latin typeface="Optima"/>
              </a:rPr>
              <a:t> theorem </a:t>
            </a:r>
            <a:r>
              <a:rPr lang="en-US" sz="2000" dirty="0">
                <a:latin typeface="Optima"/>
              </a:rPr>
              <a:t>(</a:t>
            </a:r>
            <a:r>
              <a:rPr lang="en-US" sz="2000" dirty="0" smtClean="0">
                <a:latin typeface="Optima"/>
              </a:rPr>
              <a:t>1928)</a:t>
            </a:r>
            <a:r>
              <a:rPr lang="en-US" sz="2000" dirty="0">
                <a:latin typeface="Optima"/>
              </a:rPr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Optima"/>
            </a:endParaRPr>
          </a:p>
        </p:txBody>
      </p:sp>
      <p:graphicFrame>
        <p:nvGraphicFramePr>
          <p:cNvPr id="205829" name="Object 5"/>
          <p:cNvGraphicFramePr>
            <a:graphicFrameLocks noChangeAspect="1"/>
          </p:cNvGraphicFramePr>
          <p:nvPr/>
        </p:nvGraphicFramePr>
        <p:xfrm>
          <a:off x="5656263" y="1470025"/>
          <a:ext cx="1189037" cy="487363"/>
        </p:xfrm>
        <a:graphic>
          <a:graphicData uri="http://schemas.openxmlformats.org/presentationml/2006/ole">
            <p:oleObj spid="_x0000_s32770" name="Equation" r:id="rId3" imgW="495300" imgH="203200" progId="Equation.3">
              <p:embed/>
            </p:oleObj>
          </a:graphicData>
        </a:graphic>
      </p:graphicFrame>
      <p:graphicFrame>
        <p:nvGraphicFramePr>
          <p:cNvPr id="205830" name="Object 6"/>
          <p:cNvGraphicFramePr>
            <a:graphicFrameLocks noChangeAspect="1"/>
          </p:cNvGraphicFramePr>
          <p:nvPr/>
        </p:nvGraphicFramePr>
        <p:xfrm>
          <a:off x="5653088" y="2068513"/>
          <a:ext cx="1295400" cy="377825"/>
        </p:xfrm>
        <a:graphic>
          <a:graphicData uri="http://schemas.openxmlformats.org/presentationml/2006/ole">
            <p:oleObj spid="_x0000_s32771" name="Equation" r:id="rId4" imgW="609600" imgH="177800" progId="Equation.3">
              <p:embed/>
            </p:oleObj>
          </a:graphicData>
        </a:graphic>
      </p:graphicFrame>
      <p:graphicFrame>
        <p:nvGraphicFramePr>
          <p:cNvPr id="205837" name="Object 13"/>
          <p:cNvGraphicFramePr>
            <a:graphicFrameLocks noChangeAspect="1"/>
          </p:cNvGraphicFramePr>
          <p:nvPr/>
        </p:nvGraphicFramePr>
        <p:xfrm>
          <a:off x="2525713" y="2743200"/>
          <a:ext cx="4071937" cy="1790700"/>
        </p:xfrm>
        <a:graphic>
          <a:graphicData uri="http://schemas.openxmlformats.org/presentationml/2006/ole">
            <p:oleObj spid="_x0000_s32772" name="Equation" r:id="rId5" imgW="1930400" imgH="850900" progId="Equation.3">
              <p:embed/>
            </p:oleObj>
          </a:graphicData>
        </a:graphic>
      </p:graphicFrame>
      <p:sp>
        <p:nvSpPr>
          <p:cNvPr id="205839" name="Rectangle 15"/>
          <p:cNvSpPr>
            <a:spLocks noChangeArrowheads="1"/>
          </p:cNvSpPr>
          <p:nvPr/>
        </p:nvSpPr>
        <p:spPr bwMode="auto">
          <a:xfrm>
            <a:off x="381000" y="4837220"/>
            <a:ext cx="8458200" cy="47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2000" i="1" dirty="0">
                <a:latin typeface="Optima"/>
              </a:rPr>
              <a:t>Antenna temperature </a:t>
            </a:r>
            <a:r>
              <a:rPr lang="en-US" sz="2000" dirty="0">
                <a:latin typeface="Optima"/>
              </a:rPr>
              <a:t>is what is observed by the radio </a:t>
            </a:r>
            <a:r>
              <a:rPr lang="en-US" sz="2000" dirty="0" smtClean="0">
                <a:latin typeface="Optima"/>
              </a:rPr>
              <a:t>telescope.</a:t>
            </a:r>
            <a:endParaRPr lang="en-US" sz="2000" dirty="0">
              <a:latin typeface="Optima"/>
            </a:endParaRPr>
          </a:p>
        </p:txBody>
      </p:sp>
      <p:sp>
        <p:nvSpPr>
          <p:cNvPr id="205840" name="Rectangle 16"/>
          <p:cNvSpPr>
            <a:spLocks noChangeArrowheads="1"/>
          </p:cNvSpPr>
          <p:nvPr/>
        </p:nvSpPr>
        <p:spPr bwMode="auto">
          <a:xfrm>
            <a:off x="1968412" y="2057608"/>
            <a:ext cx="381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Optima"/>
              </a:rPr>
              <a:t>Power received by the antenna:</a:t>
            </a:r>
          </a:p>
          <a:p>
            <a:pPr marL="342829" indent="-342829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Optima"/>
            </a:endParaRPr>
          </a:p>
        </p:txBody>
      </p:sp>
      <p:sp>
        <p:nvSpPr>
          <p:cNvPr id="205841" name="Rectangle 17"/>
          <p:cNvSpPr>
            <a:spLocks noChangeArrowheads="1"/>
          </p:cNvSpPr>
          <p:nvPr/>
        </p:nvSpPr>
        <p:spPr bwMode="auto">
          <a:xfrm>
            <a:off x="392498" y="5316700"/>
            <a:ext cx="8458200" cy="82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2000" dirty="0">
                <a:latin typeface="Optima"/>
              </a:rPr>
              <a:t>A “convolution” of sky brightness with the beam pattern </a:t>
            </a:r>
          </a:p>
          <a:p>
            <a:pPr marL="342829" indent="-342829">
              <a:spcBef>
                <a:spcPct val="20000"/>
              </a:spcBef>
            </a:pPr>
            <a:r>
              <a:rPr lang="en-US" sz="2000" dirty="0">
                <a:latin typeface="Optima"/>
              </a:rPr>
              <a:t>It is an inversion problem to determine the source temperature distribution.</a:t>
            </a:r>
          </a:p>
          <a:p>
            <a:pPr marL="342829" indent="-342829">
              <a:spcBef>
                <a:spcPct val="20000"/>
              </a:spcBef>
            </a:pPr>
            <a:endParaRPr lang="en-US" sz="2000" dirty="0">
              <a:latin typeface="Optima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Basic Radio Astronomy</a:t>
            </a:r>
            <a:endParaRPr lang="en-US" sz="1200" dirty="0">
              <a:latin typeface="Optima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79340" y="133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Antenna Temperature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457200" y="1656024"/>
            <a:ext cx="8153400" cy="132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AU" sz="2000" dirty="0">
                <a:latin typeface="Optima"/>
              </a:rPr>
              <a:t>The </a:t>
            </a:r>
            <a:r>
              <a:rPr lang="en-AU" sz="2000" i="1" dirty="0">
                <a:latin typeface="Optima"/>
              </a:rPr>
              <a:t>antenna</a:t>
            </a:r>
            <a:r>
              <a:rPr lang="en-AU" sz="2000" dirty="0">
                <a:latin typeface="Optima"/>
              </a:rPr>
              <a:t> collects the </a:t>
            </a:r>
            <a:r>
              <a:rPr lang="en-US" sz="2000" dirty="0">
                <a:latin typeface="Optima"/>
              </a:rPr>
              <a:t>E-field over the aperture at the focus</a:t>
            </a:r>
          </a:p>
          <a:p>
            <a:pPr algn="l"/>
            <a:endParaRPr lang="en-AU" sz="2000" dirty="0">
              <a:latin typeface="Optima"/>
            </a:endParaRPr>
          </a:p>
          <a:p>
            <a:pPr algn="l"/>
            <a:r>
              <a:rPr lang="en-AU" sz="2000" dirty="0">
                <a:latin typeface="Optima"/>
              </a:rPr>
              <a:t>The </a:t>
            </a:r>
            <a:r>
              <a:rPr lang="en-AU" sz="2000" i="1" dirty="0">
                <a:latin typeface="Optima"/>
              </a:rPr>
              <a:t>feed horn </a:t>
            </a:r>
            <a:r>
              <a:rPr lang="en-US" sz="2000" dirty="0">
                <a:latin typeface="Optima"/>
              </a:rPr>
              <a:t>at the focus </a:t>
            </a:r>
            <a:r>
              <a:rPr lang="en-AU" sz="2000" dirty="0">
                <a:latin typeface="Optima"/>
              </a:rPr>
              <a:t>adds the</a:t>
            </a:r>
            <a:r>
              <a:rPr lang="en-US" sz="2000" dirty="0">
                <a:latin typeface="Optima"/>
              </a:rPr>
              <a:t> </a:t>
            </a:r>
            <a:r>
              <a:rPr lang="en-US" sz="2000" dirty="0" smtClean="0">
                <a:latin typeface="Optima"/>
              </a:rPr>
              <a:t>fields together, guides signal to the </a:t>
            </a:r>
            <a:r>
              <a:rPr lang="en-US" sz="2000" i="1" dirty="0" smtClean="0">
                <a:latin typeface="Optima"/>
              </a:rPr>
              <a:t>front end</a:t>
            </a:r>
            <a:endParaRPr lang="en-AU" sz="2000" i="1" dirty="0">
              <a:latin typeface="Optima"/>
            </a:endParaRPr>
          </a:p>
        </p:txBody>
      </p:sp>
      <p:graphicFrame>
        <p:nvGraphicFramePr>
          <p:cNvPr id="220164" name="Object 4"/>
          <p:cNvGraphicFramePr>
            <a:graphicFrameLocks noChangeAspect="1"/>
          </p:cNvGraphicFramePr>
          <p:nvPr/>
        </p:nvGraphicFramePr>
        <p:xfrm>
          <a:off x="381002" y="3122948"/>
          <a:ext cx="8126413" cy="3368675"/>
        </p:xfrm>
        <a:graphic>
          <a:graphicData uri="http://schemas.openxmlformats.org/presentationml/2006/ole">
            <p:oleObj spid="_x0000_s23554" name="Photo Editor Photo" r:id="rId3" imgW="6523810" imgH="2704762" progId="">
              <p:embed/>
            </p:oleObj>
          </a:graphicData>
        </a:graphic>
      </p:graphicFrame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Basic Radio/mm Astronomy</a:t>
            </a:r>
            <a:endParaRPr lang="en-US" sz="1200" dirty="0">
              <a:latin typeface="Optim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79340" y="133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Radio Telescopes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87" y="3826090"/>
            <a:ext cx="8957388" cy="2665537"/>
          </a:xfrm>
        </p:spPr>
        <p:txBody>
          <a:bodyPr>
            <a:noAutofit/>
          </a:bodyPr>
          <a:lstStyle/>
          <a:p>
            <a:r>
              <a:rPr lang="en-US" sz="2000" i="1" dirty="0">
                <a:latin typeface="Optima"/>
              </a:rPr>
              <a:t>Amplifier</a:t>
            </a:r>
            <a:endParaRPr lang="en-US" sz="2000" i="1" dirty="0" smtClean="0">
              <a:latin typeface="Optima"/>
            </a:endParaRPr>
          </a:p>
          <a:p>
            <a:pPr lvl="1"/>
            <a:r>
              <a:rPr lang="en-US" sz="2000" dirty="0" smtClean="0">
                <a:latin typeface="Optima"/>
              </a:rPr>
              <a:t>amplifies a very weak radio frequency (RF) signal, is stable &amp; low </a:t>
            </a:r>
            <a:r>
              <a:rPr lang="en-US" sz="2000" dirty="0">
                <a:latin typeface="Optima"/>
              </a:rPr>
              <a:t>noise</a:t>
            </a:r>
          </a:p>
          <a:p>
            <a:r>
              <a:rPr lang="en-US" sz="2000" i="1" dirty="0" smtClean="0">
                <a:latin typeface="Optima"/>
              </a:rPr>
              <a:t>Mixer</a:t>
            </a:r>
          </a:p>
          <a:p>
            <a:pPr lvl="1"/>
            <a:r>
              <a:rPr lang="en-US" sz="2000" dirty="0" smtClean="0">
                <a:latin typeface="Optima"/>
              </a:rPr>
              <a:t>produces a </a:t>
            </a:r>
            <a:r>
              <a:rPr lang="en-US" sz="2000" dirty="0">
                <a:latin typeface="Optima"/>
              </a:rPr>
              <a:t>stable</a:t>
            </a:r>
            <a:r>
              <a:rPr lang="en-US" sz="2000" dirty="0" smtClean="0">
                <a:latin typeface="Optima"/>
              </a:rPr>
              <a:t> lower, intermediate frequency (IF) signal by mixing the RF </a:t>
            </a:r>
            <a:r>
              <a:rPr lang="en-US" sz="2000" dirty="0">
                <a:latin typeface="Optima"/>
              </a:rPr>
              <a:t>signal</a:t>
            </a:r>
            <a:r>
              <a:rPr lang="en-US" sz="2000" dirty="0" smtClean="0">
                <a:latin typeface="Optima"/>
              </a:rPr>
              <a:t> with a stable local oscillator (LO) signal, is tunable</a:t>
            </a:r>
          </a:p>
          <a:p>
            <a:r>
              <a:rPr lang="en-US" sz="2000" i="1" dirty="0" smtClean="0">
                <a:latin typeface="Optima"/>
              </a:rPr>
              <a:t>Filter</a:t>
            </a:r>
            <a:r>
              <a:rPr lang="en-US" sz="2000" dirty="0" smtClean="0">
                <a:latin typeface="Optima"/>
              </a:rPr>
              <a:t> </a:t>
            </a:r>
            <a:r>
              <a:rPr lang="en-US" sz="2000" dirty="0">
                <a:latin typeface="Optima"/>
              </a:rPr>
              <a:t>– selects a narrow signal </a:t>
            </a:r>
            <a:r>
              <a:rPr lang="en-US" sz="2000" dirty="0" smtClean="0">
                <a:latin typeface="Optima"/>
              </a:rPr>
              <a:t>band out of the IF </a:t>
            </a:r>
            <a:endParaRPr lang="en-US" sz="2000" dirty="0">
              <a:latin typeface="Optima"/>
            </a:endParaRPr>
          </a:p>
          <a:p>
            <a:r>
              <a:rPr lang="en-US" sz="2000" i="1" dirty="0">
                <a:latin typeface="Optima"/>
              </a:rPr>
              <a:t>Backend </a:t>
            </a:r>
            <a:r>
              <a:rPr lang="en-US" sz="2000" dirty="0">
                <a:latin typeface="Optima"/>
              </a:rPr>
              <a:t>– either total power detector or more typically today, a </a:t>
            </a:r>
            <a:r>
              <a:rPr lang="en-US" sz="2000" dirty="0" err="1">
                <a:latin typeface="Optima"/>
              </a:rPr>
              <a:t>correlator</a:t>
            </a:r>
            <a:endParaRPr lang="en-US" sz="2000" dirty="0">
              <a:latin typeface="Optim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Basic Radio/mm Astronomy</a:t>
            </a:r>
            <a:endParaRPr lang="en-US" sz="1200" dirty="0">
              <a:latin typeface="Opti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79340" y="133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Components of a Heterodyne System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90317" y="1471640"/>
            <a:ext cx="6096009" cy="2182813"/>
            <a:chOff x="1783702" y="1558488"/>
            <a:chExt cx="6096009" cy="2182813"/>
          </a:xfrm>
        </p:grpSpPr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1783702" y="1558488"/>
              <a:ext cx="6096009" cy="2182813"/>
              <a:chOff x="1056" y="576"/>
              <a:chExt cx="3840" cy="1375"/>
            </a:xfrm>
          </p:grpSpPr>
          <p:pic>
            <p:nvPicPr>
              <p:cNvPr id="228358" name="Picture 6" descr="Superhet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56" y="576"/>
                <a:ext cx="3680" cy="1375"/>
              </a:xfrm>
              <a:prstGeom prst="rect">
                <a:avLst/>
              </a:prstGeom>
              <a:noFill/>
            </p:spPr>
          </p:pic>
          <p:sp>
            <p:nvSpPr>
              <p:cNvPr id="228359" name="Rectangle 7"/>
              <p:cNvSpPr>
                <a:spLocks noChangeArrowheads="1"/>
              </p:cNvSpPr>
              <p:nvPr/>
            </p:nvSpPr>
            <p:spPr bwMode="auto">
              <a:xfrm>
                <a:off x="3120" y="624"/>
                <a:ext cx="1776" cy="9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CA" dirty="0">
                    <a:latin typeface="Optima"/>
                  </a:rPr>
                  <a:t>Back end</a:t>
                </a:r>
              </a:p>
              <a:p>
                <a:endParaRPr lang="en-CA" dirty="0">
                  <a:latin typeface="Optima"/>
                </a:endParaRPr>
              </a:p>
              <a:p>
                <a:r>
                  <a:rPr lang="en-CA" dirty="0">
                    <a:latin typeface="Optima"/>
                  </a:rPr>
                  <a:t>Power detector/integrator</a:t>
                </a:r>
                <a:endParaRPr lang="en-CA" dirty="0" smtClean="0">
                  <a:latin typeface="Optima"/>
                </a:endParaRPr>
              </a:p>
              <a:p>
                <a:r>
                  <a:rPr lang="en-CA" dirty="0" smtClean="0">
                    <a:latin typeface="Optima"/>
                  </a:rPr>
                  <a:t>or </a:t>
                </a:r>
                <a:r>
                  <a:rPr lang="en-CA" dirty="0" err="1" smtClean="0">
                    <a:latin typeface="Optima"/>
                  </a:rPr>
                  <a:t>Correlator</a:t>
                </a:r>
                <a:endParaRPr lang="en-CA" dirty="0">
                  <a:latin typeface="Optima"/>
                </a:endParaRPr>
              </a:p>
              <a:p>
                <a:endParaRPr lang="en-CA" dirty="0">
                  <a:latin typeface="Arial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830485" y="1780312"/>
              <a:ext cx="207462" cy="217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77630" y="1398581"/>
            <a:ext cx="901062" cy="237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n-ea"/>
                <a:cs typeface="+mn-cs"/>
              </a:rPr>
              <a:t>Feed Horn</a:t>
            </a:r>
            <a:endParaRPr kumimoji="0" lang="en-US" sz="11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8767" y="1881832"/>
            <a:ext cx="2500313" cy="379562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Optima"/>
              </a:rPr>
              <a:t>Antenna response </a:t>
            </a:r>
            <a:r>
              <a:rPr lang="en-US" sz="2000" dirty="0">
                <a:latin typeface="Optima"/>
              </a:rPr>
              <a:t>is a</a:t>
            </a:r>
            <a:r>
              <a:rPr lang="en-US" sz="2000" dirty="0" smtClean="0">
                <a:latin typeface="Optima"/>
              </a:rPr>
              <a:t> coherent </a:t>
            </a:r>
            <a:r>
              <a:rPr lang="en-US" sz="2000" dirty="0">
                <a:latin typeface="Optima"/>
              </a:rPr>
              <a:t>phase summation of the</a:t>
            </a:r>
            <a:r>
              <a:rPr lang="en-US" sz="2000" dirty="0" smtClean="0">
                <a:latin typeface="Optima"/>
              </a:rPr>
              <a:t> E-field </a:t>
            </a:r>
            <a:r>
              <a:rPr lang="en-US" sz="2000" dirty="0">
                <a:latin typeface="Optima"/>
              </a:rPr>
              <a:t>at the focus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Optima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Optima"/>
              </a:rPr>
              <a:t>First null</a:t>
            </a:r>
            <a:r>
              <a:rPr lang="en-US" sz="2000" dirty="0" smtClean="0">
                <a:latin typeface="Optima"/>
              </a:rPr>
              <a:t> occurs at </a:t>
            </a:r>
            <a:r>
              <a:rPr lang="en-US" sz="2000" dirty="0">
                <a:latin typeface="Optima"/>
              </a:rPr>
              <a:t>the angle where one extra wavelength of path is added across the full</a:t>
            </a:r>
            <a:r>
              <a:rPr lang="en-US" sz="2000" dirty="0" smtClean="0">
                <a:latin typeface="Optima"/>
              </a:rPr>
              <a:t> aperture width,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>
                <a:latin typeface="Optima"/>
              </a:rPr>
              <a:t>     i.e.,</a:t>
            </a:r>
            <a:r>
              <a:rPr lang="en-US" sz="2000" dirty="0" smtClean="0">
                <a:latin typeface="Gill Sans MT" charset="0"/>
              </a:rPr>
              <a:t> </a:t>
            </a:r>
            <a:r>
              <a:rPr lang="en-US" sz="2000" i="1" dirty="0" err="1" smtClean="0">
                <a:latin typeface="Symbol" charset="2"/>
              </a:rPr>
              <a:t>q</a:t>
            </a:r>
            <a:r>
              <a:rPr lang="en-US" sz="2000" dirty="0" smtClean="0"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~ </a:t>
            </a:r>
            <a:r>
              <a:rPr lang="en-US" sz="2000" i="1" dirty="0" err="1">
                <a:latin typeface="Symbol" charset="2"/>
              </a:rPr>
              <a:t>l</a:t>
            </a:r>
            <a:r>
              <a:rPr lang="en-US" sz="2000" dirty="0">
                <a:latin typeface="Optima"/>
              </a:rPr>
              <a:t>/</a:t>
            </a:r>
            <a:r>
              <a:rPr lang="en-US" sz="2000" i="1" dirty="0">
                <a:latin typeface="Optima"/>
              </a:rPr>
              <a:t>D</a:t>
            </a:r>
            <a:endParaRPr lang="en-US" sz="2000" dirty="0">
              <a:latin typeface="Optima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623365" y="1302665"/>
            <a:ext cx="6370638" cy="5060950"/>
            <a:chOff x="1536" y="672"/>
            <a:chExt cx="4224" cy="3356"/>
          </a:xfrm>
        </p:grpSpPr>
        <p:pic>
          <p:nvPicPr>
            <p:cNvPr id="26630" name="Picture 5"/>
            <p:cNvPicPr>
              <a:picLocks noChangeAspect="1" noChangeArrowheads="1"/>
            </p:cNvPicPr>
            <p:nvPr/>
          </p:nvPicPr>
          <p:blipFill>
            <a:blip r:embed="rId2"/>
            <a:srcRect l="5128" r="14445"/>
            <a:stretch>
              <a:fillRect/>
            </a:stretch>
          </p:blipFill>
          <p:spPr bwMode="auto">
            <a:xfrm>
              <a:off x="1536" y="672"/>
              <a:ext cx="4224" cy="3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1" name="Text Box 6"/>
            <p:cNvSpPr txBox="1">
              <a:spLocks noChangeAspect="1" noChangeArrowheads="1"/>
            </p:cNvSpPr>
            <p:nvPr/>
          </p:nvSpPr>
          <p:spPr bwMode="auto">
            <a:xfrm>
              <a:off x="4704" y="864"/>
              <a:ext cx="769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chemeClr val="folHlink"/>
                  </a:solidFill>
                  <a:latin typeface="Optima"/>
                </a:rPr>
                <a:t>On-axis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chemeClr val="folHlink"/>
                  </a:solidFill>
                  <a:latin typeface="Optima"/>
                </a:rPr>
                <a:t>incidence</a:t>
              </a:r>
            </a:p>
          </p:txBody>
        </p:sp>
        <p:sp>
          <p:nvSpPr>
            <p:cNvPr id="26632" name="Text Box 7"/>
            <p:cNvSpPr txBox="1">
              <a:spLocks noChangeAspect="1" noChangeArrowheads="1"/>
            </p:cNvSpPr>
            <p:nvPr/>
          </p:nvSpPr>
          <p:spPr bwMode="auto">
            <a:xfrm>
              <a:off x="4704" y="2496"/>
              <a:ext cx="769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chemeClr val="folHlink"/>
                  </a:solidFill>
                  <a:latin typeface="Optima"/>
                </a:rPr>
                <a:t>Off-axis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chemeClr val="folHlink"/>
                  </a:solidFill>
                  <a:latin typeface="Optima"/>
                </a:rPr>
                <a:t>incidence</a:t>
              </a:r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Basic Radio/mm Astronomy</a:t>
            </a:r>
            <a:endParaRPr lang="en-US" sz="1200" dirty="0">
              <a:latin typeface="Optima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79340" y="133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Origin of the Beam </a:t>
            </a:r>
            <a:r>
              <a:rPr lang="en-US" sz="3600" dirty="0" smtClean="0">
                <a:latin typeface="Optima"/>
                <a:ea typeface="+mj-ea"/>
                <a:cs typeface="+mj-cs"/>
              </a:rPr>
              <a:t>P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"/>
                <a:ea typeface="+mj-ea"/>
                <a:cs typeface="+mj-cs"/>
              </a:rPr>
              <a:t>attern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ASC-NRAO-N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17181</TotalTime>
  <Words>1076</Words>
  <Application>Microsoft Macintosh PowerPoint</Application>
  <PresentationFormat>On-screen Show (4:3)</PresentationFormat>
  <Paragraphs>163</Paragraphs>
  <Slides>15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NAASC-NRAO-NRC</vt:lpstr>
      <vt:lpstr>Equation</vt:lpstr>
      <vt:lpstr>Photo Editor Photo</vt:lpstr>
      <vt:lpstr>A Crash Course in  Radio Astronomy and Interferometry: 1. Basic Radio/mm Astronomy</vt:lpstr>
      <vt:lpstr>Intensity &amp; Flux Density</vt:lpstr>
      <vt:lpstr>Slide 3</vt:lpstr>
      <vt:lpstr>Brightness Temperature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Next: Aperture Synthesis</vt:lpstr>
    </vt:vector>
  </TitlesOfParts>
  <Company>National Reseach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Crash Course in Submillimetre Astronomy and Interferometry</dc:title>
  <dc:creator>James Di Francesco</dc:creator>
  <cp:lastModifiedBy>James  Di Francesco</cp:lastModifiedBy>
  <cp:revision>73</cp:revision>
  <cp:lastPrinted>2012-06-07T21:29:28Z</cp:lastPrinted>
  <dcterms:created xsi:type="dcterms:W3CDTF">2012-06-07T21:34:40Z</dcterms:created>
  <dcterms:modified xsi:type="dcterms:W3CDTF">2012-06-07T21:35:06Z</dcterms:modified>
</cp:coreProperties>
</file>