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5" r:id="rId4"/>
    <p:sldId id="269" r:id="rId5"/>
    <p:sldId id="286" r:id="rId6"/>
    <p:sldId id="287" r:id="rId7"/>
    <p:sldId id="288" r:id="rId8"/>
    <p:sldId id="289" r:id="rId9"/>
    <p:sldId id="268" r:id="rId10"/>
    <p:sldId id="270" r:id="rId11"/>
    <p:sldId id="271" r:id="rId12"/>
    <p:sldId id="272" r:id="rId13"/>
    <p:sldId id="274" r:id="rId14"/>
    <p:sldId id="273" r:id="rId15"/>
    <p:sldId id="276" r:id="rId16"/>
    <p:sldId id="263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howGuides="1">
      <p:cViewPr varScale="1">
        <p:scale>
          <a:sx n="109" d="100"/>
          <a:sy n="109" d="100"/>
        </p:scale>
        <p:origin x="208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0937-F9B0-E982-DFBF-AAF13914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ill Sans MT" panose="020B050202010402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1CDA8-E96C-40DB-BE42-1E01405C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ill Sans MT" panose="020B0502020104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032C-7957-92AF-D08B-05FA905C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01" y="6326253"/>
            <a:ext cx="2743200" cy="365125"/>
          </a:xfrm>
        </p:spPr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AEFA5-79D7-4B71-0ED3-8BCC9FDC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764" y="6311534"/>
            <a:ext cx="3470157" cy="365125"/>
          </a:xfrm>
        </p:spPr>
        <p:txBody>
          <a:bodyPr/>
          <a:lstStyle/>
          <a:p>
            <a:r>
              <a:rPr lang="en-US" dirty="0"/>
              <a:t>AAS-242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6DBB-30A6-E770-5FD1-814C5F5A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4263" y="6311533"/>
            <a:ext cx="1569337" cy="365125"/>
          </a:xfrm>
        </p:spPr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5B84-25FF-D16F-4692-3762BC33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16C9D-C84A-CB6F-5903-376EC6077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31F8-BF28-6167-CD27-CCD416F8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7B89-A318-E168-29A0-C1F4C571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99767-4E74-1331-8A78-C277B09D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F8A7E-1C03-BE32-35EF-B53F6B32C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9F9FA-41B2-D7F0-8225-377451943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893B5-860F-985D-78E3-5FE15DBB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D06E1-6A28-8F5E-F6D8-42DB9FB0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B67B-7927-2EE1-B9DA-3CE6B173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8305FA-09DC-ACDD-1954-AD12C3A42FC9}"/>
              </a:ext>
            </a:extLst>
          </p:cNvPr>
          <p:cNvGrpSpPr/>
          <p:nvPr userDrawn="1"/>
        </p:nvGrpSpPr>
        <p:grpSpPr>
          <a:xfrm>
            <a:off x="0" y="5859096"/>
            <a:ext cx="12192000" cy="980342"/>
            <a:chOff x="0" y="5880100"/>
            <a:chExt cx="12192000" cy="980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0BA807-95E1-BAAE-7CDA-B523C67FF052}"/>
                </a:ext>
              </a:extLst>
            </p:cNvPr>
            <p:cNvSpPr/>
            <p:nvPr userDrawn="1"/>
          </p:nvSpPr>
          <p:spPr>
            <a:xfrm>
              <a:off x="0" y="5880100"/>
              <a:ext cx="12192000" cy="977900"/>
            </a:xfrm>
            <a:prstGeom prst="rect">
              <a:avLst/>
            </a:prstGeom>
            <a:solidFill>
              <a:srgbClr val="1032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ADFEF3-4FA8-8710-2EAE-762B10BC1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427069" y="5880100"/>
              <a:ext cx="723900" cy="952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AA0274-6654-A24C-D4E5-D258537B6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6273" y="5882542"/>
              <a:ext cx="1463454" cy="9779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C48BB9-43D9-1337-C18A-7CE87865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CC6F0-A957-2653-12FD-2F46A6B63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  <a:lvl2pPr>
              <a:defRPr>
                <a:latin typeface="Gill Sans MT" panose="020B0502020104020203" pitchFamily="34" charset="77"/>
              </a:defRPr>
            </a:lvl2pPr>
            <a:lvl3pPr>
              <a:defRPr>
                <a:latin typeface="Gill Sans MT" panose="020B0502020104020203" pitchFamily="34" charset="77"/>
              </a:defRPr>
            </a:lvl3pPr>
            <a:lvl4pPr>
              <a:defRPr>
                <a:latin typeface="Gill Sans MT" panose="020B0502020104020203" pitchFamily="34" charset="77"/>
              </a:defRPr>
            </a:lvl4pPr>
            <a:lvl5pPr>
              <a:defRPr>
                <a:latin typeface="Gill Sans MT" panose="020B050202010402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C657D-C6B9-13A5-0F1E-5E697592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5B64E-1A94-7FEE-8FA8-0837B905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9FFDE-CB14-977A-B4DE-A7644B03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128A36-3D3E-F4E1-B5BD-B35DBA6057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7369" y="5859096"/>
            <a:ext cx="998904" cy="998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C81BCA-6188-2F75-65FD-1874037598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856654"/>
            <a:ext cx="1639300" cy="9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4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FBE3-1A4F-BA37-3603-A9E914D8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5D69C-8C9A-6A93-996A-71FE963A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3638-A00F-DE8B-D319-0C2D684E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BEEF8-B445-9CCF-ABDE-D273583D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6B9CF-264D-4541-AD59-88E29CB1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E402-FB13-F15B-CDA0-317EF05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FCDC-9BA6-6EBA-537C-87259B30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3AEFF-E7BC-5703-0DF1-229B940F5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E672B-BF14-441F-5F08-BEF9FADB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56BFB-1EA9-624E-1B3B-786D82A2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004C-5888-E3C7-DC1C-15256C7E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897E-EFD4-C10C-A56B-5B560146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F3481-9ECA-8946-9D27-2592A4AD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2DFB9-B643-6E4B-39E8-FC15F4EFD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695E9-2402-4A0D-5C11-CAA11408B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3A92E-8C18-CA79-654B-725328FF6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211AD-DB1C-6E5A-59B3-1A5322CF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F64F2-4347-A139-8AB9-720243D9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E41CE-76B7-03F0-3264-4D62F055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AD8B-BAD1-2993-E57B-3FDB04C9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D258-9A22-B55D-0D6C-064FEB22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FF655-3B18-3F66-074A-51822A2E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FF4-B067-C2B2-4403-A4447E6F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6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F5B95-089D-A866-B2E1-910E22E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764B4-8C2E-DE2D-FF45-A5C8B16B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0B2CD-CE10-8D4C-1B9A-D186F8F5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33A7-E210-3DFC-5D5A-D274AA69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6EFCB-9AAD-CC2B-D659-71B8A7F1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1EDB2-671F-B47F-E646-DC6A00FD7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5A31D-5C64-4953-E6CC-59A2F45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C0E10-0770-8347-53D1-6622472F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A5F76-CE35-046A-D28C-766AC966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E231-1F7D-6900-49DE-AE043D8E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DD9F7-51B8-6410-00DA-9D38EA73D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552F-508D-F287-34F6-A5330EF7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96978-97B5-2C73-D6A2-D82BD9AF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76C61-581E-BC69-6B09-BEC009AE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797A0-4382-1E80-5C70-7250EB43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776AC-CBD3-FC42-0333-30B3A87B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1703B-5EFC-9B8D-8E45-193C1CB46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53552-2FB8-1B93-1EE5-DED152C30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0D6B-4B93-884E-BC8F-802763C9B8B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7339-046A-B9B8-CFA6-26993EC36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F616F-30FC-B437-6C92-AB706A2F2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42C5-52D0-4545-AA95-CF451D7B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s.cadc-ccda.hia-iha.nrc-cnrc.gc.ca/sia/v2que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asda.csiro.au/casda_vo_tools/ta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touts.cirada.ca/" TargetMode="External"/><Relationship Id="rId2" Type="http://schemas.openxmlformats.org/officeDocument/2006/relationships/hyperlink" Target="https://archive-new.nrao.edu/v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ada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5BD3BA-CB56-0D9F-F8FE-6B9ACFA6D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31"/>
            <a:ext cx="12192000" cy="6853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78E3D-51B3-BE86-9EAA-0F0BAE84D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7389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VLA Sky Survey – data products and science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54785-38DE-26CE-3626-28B164A9B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6" y="2145323"/>
            <a:ext cx="9144000" cy="4189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 Lacy, NRAO</a:t>
            </a:r>
          </a:p>
        </p:txBody>
      </p:sp>
    </p:spTree>
    <p:extLst>
      <p:ext uri="{BB962C8B-B14F-4D97-AF65-F5344CB8AC3E}">
        <p14:creationId xmlns:p14="http://schemas.microsoft.com/office/powerpoint/2010/main" val="366731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E2B4-CA9C-5815-8878-A94DA247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VLASS in the Virtual Observatory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8AB8-834B-CD5E-1EC7-D54F46968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9729"/>
          </a:xfrm>
        </p:spPr>
        <p:txBody>
          <a:bodyPr/>
          <a:lstStyle/>
          <a:p>
            <a:r>
              <a:rPr lang="en-US" dirty="0"/>
              <a:t>The VO provides convenient scripted access to the VLASS image products stored at CADC, and the epoch 1 QL catalog at CDS.</a:t>
            </a:r>
          </a:p>
          <a:p>
            <a:r>
              <a:rPr lang="en-US" dirty="0"/>
              <a:t>TOPCAT provides an interactive tool to cross-match other catalogs to VLASS, and can communicate with other VO-enabled applications via SAMP.</a:t>
            </a:r>
          </a:p>
          <a:p>
            <a:r>
              <a:rPr lang="en-US" dirty="0"/>
              <a:t>HIPS allows the QL images to be browsed interactively (Steve’s talk).</a:t>
            </a:r>
          </a:p>
          <a:p>
            <a:r>
              <a:rPr lang="en-US" dirty="0" err="1"/>
              <a:t>pyVO</a:t>
            </a:r>
            <a:r>
              <a:rPr lang="en-US" dirty="0"/>
              <a:t> helps to script VO queries, including image cutouts and downloads.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CBB55-EC15-1A6A-EFE3-1F183E3B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98" y="111369"/>
            <a:ext cx="2669093" cy="14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31B6B4-8A0D-D971-987F-3E12F751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69" b="32913"/>
          <a:stretch/>
        </p:blipFill>
        <p:spPr>
          <a:xfrm>
            <a:off x="3282461" y="505839"/>
            <a:ext cx="8924644" cy="50977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D0E2F0-8CD1-22C6-6FED-ED8C493A0C3B}"/>
              </a:ext>
            </a:extLst>
          </p:cNvPr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TOPCAT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2F7B9-8C1A-1A54-1F32-4A19025246D0}"/>
              </a:ext>
            </a:extLst>
          </p:cNvPr>
          <p:cNvSpPr txBox="1"/>
          <p:nvPr/>
        </p:nvSpPr>
        <p:spPr>
          <a:xfrm>
            <a:off x="586154" y="2169628"/>
            <a:ext cx="2069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“VO” then “Cone Search” from the main menu.</a:t>
            </a:r>
          </a:p>
          <a:p>
            <a:r>
              <a:rPr lang="en-US" dirty="0"/>
              <a:t>Or, with a table selected you can do a “</a:t>
            </a:r>
            <a:r>
              <a:rPr lang="en-US" dirty="0" err="1"/>
              <a:t>MultiCone</a:t>
            </a:r>
            <a:r>
              <a:rPr lang="en-US" dirty="0"/>
              <a:t>” search to match a whole input catalog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7F0AEC-5921-3F38-493C-C01B654D460A}"/>
              </a:ext>
            </a:extLst>
          </p:cNvPr>
          <p:cNvCxnSpPr>
            <a:cxnSpLocks/>
          </p:cNvCxnSpPr>
          <p:nvPr/>
        </p:nvCxnSpPr>
        <p:spPr>
          <a:xfrm flipV="1">
            <a:off x="2577830" y="844062"/>
            <a:ext cx="3905032" cy="2152057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864135-94CE-8089-5412-9F7789C72688}"/>
              </a:ext>
            </a:extLst>
          </p:cNvPr>
          <p:cNvSpPr txBox="1"/>
          <p:nvPr/>
        </p:nvSpPr>
        <p:spPr>
          <a:xfrm>
            <a:off x="5970788" y="5101514"/>
            <a:ext cx="400648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www.star.bris.ac.uk</a:t>
            </a:r>
            <a:r>
              <a:rPr lang="en-US" dirty="0"/>
              <a:t>/~</a:t>
            </a:r>
            <a:r>
              <a:rPr lang="en-US" dirty="0" err="1"/>
              <a:t>mbt</a:t>
            </a:r>
            <a:r>
              <a:rPr lang="en-US" dirty="0"/>
              <a:t>/</a:t>
            </a:r>
            <a:r>
              <a:rPr lang="en-US" dirty="0" err="1"/>
              <a:t>topcat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6258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F2748B4-0EFB-DD91-6473-70DADE82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16" y="311285"/>
            <a:ext cx="8107022" cy="5986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66245-BA77-501D-C81D-B949732C0A9B}"/>
              </a:ext>
            </a:extLst>
          </p:cNvPr>
          <p:cNvSpPr txBox="1"/>
          <p:nvPr/>
        </p:nvSpPr>
        <p:spPr>
          <a:xfrm>
            <a:off x="1019908" y="2137718"/>
            <a:ext cx="216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using keyword</a:t>
            </a:r>
          </a:p>
          <a:p>
            <a:r>
              <a:rPr lang="en-US" dirty="0"/>
              <a:t>“VLASS” to find cone</a:t>
            </a:r>
          </a:p>
          <a:p>
            <a:r>
              <a:rPr lang="en-US" dirty="0"/>
              <a:t>search services in the VO registry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CD03AD-E373-859C-6A65-64131B03018C}"/>
              </a:ext>
            </a:extLst>
          </p:cNvPr>
          <p:cNvCxnSpPr>
            <a:cxnSpLocks/>
          </p:cNvCxnSpPr>
          <p:nvPr/>
        </p:nvCxnSpPr>
        <p:spPr>
          <a:xfrm flipV="1">
            <a:off x="2821021" y="2451370"/>
            <a:ext cx="4581728" cy="612843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75383-D49E-5410-BA91-D72D9842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SAMP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DD0A2-3CEC-E6AA-FC54-052D5639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043" y="155642"/>
            <a:ext cx="9858584" cy="6546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F21A8-2397-306B-DD30-B24FB08F82F1}"/>
              </a:ext>
            </a:extLst>
          </p:cNvPr>
          <p:cNvSpPr txBox="1"/>
          <p:nvPr/>
        </p:nvSpPr>
        <p:spPr>
          <a:xfrm>
            <a:off x="398834" y="2065867"/>
            <a:ext cx="1711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Communicate e.g. between </a:t>
            </a:r>
            <a:r>
              <a:rPr lang="en-US" dirty="0" err="1"/>
              <a:t>Topcat</a:t>
            </a:r>
            <a:r>
              <a:rPr lang="en-US" dirty="0"/>
              <a:t> and ds9 – show VLASS sources on a JWST image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6FAB527-B518-48B4-874E-F08C9E0FC740}"/>
              </a:ext>
            </a:extLst>
          </p:cNvPr>
          <p:cNvSpPr/>
          <p:nvPr/>
        </p:nvSpPr>
        <p:spPr>
          <a:xfrm>
            <a:off x="8568572" y="303178"/>
            <a:ext cx="583660" cy="612843"/>
          </a:xfrm>
          <a:prstGeom prst="donut">
            <a:avLst>
              <a:gd name="adj" fmla="val 80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3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40C2-A858-C30D-0D24-C63A6D4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Scripted access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DD24C3-AEE2-C700-6CAD-4B514F67731B}"/>
              </a:ext>
            </a:extLst>
          </p:cNvPr>
          <p:cNvSpPr txBox="1">
            <a:spLocks/>
          </p:cNvSpPr>
          <p:nvPr/>
        </p:nvSpPr>
        <p:spPr>
          <a:xfrm>
            <a:off x="615463" y="1690688"/>
            <a:ext cx="6632101" cy="3897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 err="1"/>
              <a:t>pyVO</a:t>
            </a:r>
            <a:r>
              <a:rPr lang="en-US" dirty="0"/>
              <a:t> python package can be used to make image and catalog searches, and also  TAP queries</a:t>
            </a:r>
          </a:p>
          <a:p>
            <a:pPr>
              <a:lnSpc>
                <a:spcPct val="120000"/>
              </a:lnSpc>
            </a:pPr>
            <a:r>
              <a:rPr lang="en-US" dirty="0"/>
              <a:t>Example image notebook: </a:t>
            </a:r>
            <a:r>
              <a:rPr lang="en-US" dirty="0" err="1"/>
              <a:t>VO_SIA_SODA_demo.ipynb</a:t>
            </a:r>
            <a:r>
              <a:rPr lang="en-US" dirty="0"/>
              <a:t>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Runs SIA2 query at CADC (</a:t>
            </a:r>
            <a:r>
              <a:rPr lang="en-US" dirty="0">
                <a:hlinkClick r:id="rId2"/>
              </a:rPr>
              <a:t>https://ws.cadc-ccda.hia-iha.nrc-cnrc.gc.ca/sia/v2query</a:t>
            </a:r>
            <a:r>
              <a:rPr lang="en-US" dirty="0"/>
              <a:t>)  for M82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Uses Datalink to get a whole VLASS image, and SODA to get a cutout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Also gets a CFHT </a:t>
            </a:r>
            <a:r>
              <a:rPr lang="en-US" dirty="0" err="1"/>
              <a:t>MegaCAM</a:t>
            </a:r>
            <a:r>
              <a:rPr lang="en-US" dirty="0"/>
              <a:t> optical cutout via SIA2 and SODA to match the VLASS one.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Uses </a:t>
            </a:r>
            <a:r>
              <a:rPr lang="en-US" dirty="0" err="1"/>
              <a:t>Scipy</a:t>
            </a:r>
            <a:r>
              <a:rPr lang="en-US" dirty="0"/>
              <a:t> to interpolate the VLASS and CFHT images to the same grid and overplots VLASS contours on the optical image.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 this is done via direct  streaming – no awkward saving images to disk and reading them back in!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A9735-326E-22AD-4DC9-B9AC5D7D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75" y="1690688"/>
            <a:ext cx="3822156" cy="35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FF5962-858D-C1BF-4A00-330B4D3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1015"/>
            <a:ext cx="10131425" cy="1456267"/>
          </a:xfrm>
        </p:spPr>
        <p:txBody>
          <a:bodyPr/>
          <a:lstStyle/>
          <a:p>
            <a:r>
              <a:rPr lang="en-US" dirty="0"/>
              <a:t>Scripted Queries – Cone search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3CACC2-BBB6-7261-325C-F0A3B439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498310"/>
            <a:ext cx="6940683" cy="38943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Example image notebook: </a:t>
            </a:r>
            <a:r>
              <a:rPr lang="en-US" dirty="0" err="1"/>
              <a:t>Cone_search_demo.ipynb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Extract a 4 degree radius cutout from the VLASS catalog of Gordon et al. held at CDS in France using SCS (http://</a:t>
            </a:r>
            <a:r>
              <a:rPr lang="en-US" dirty="0" err="1"/>
              <a:t>vizier.cds.unistra.fr</a:t>
            </a:r>
            <a:r>
              <a:rPr lang="en-US" dirty="0"/>
              <a:t>/viz-bin/</a:t>
            </a:r>
            <a:r>
              <a:rPr lang="en-US" dirty="0" err="1"/>
              <a:t>conesearch</a:t>
            </a:r>
            <a:r>
              <a:rPr lang="en-US" dirty="0"/>
              <a:t>/J/</a:t>
            </a:r>
            <a:r>
              <a:rPr lang="en-US" dirty="0" err="1"/>
              <a:t>ApJS</a:t>
            </a:r>
            <a:r>
              <a:rPr lang="en-US" dirty="0"/>
              <a:t>/255/30/comp?)</a:t>
            </a:r>
          </a:p>
          <a:p>
            <a:pPr>
              <a:lnSpc>
                <a:spcPct val="120000"/>
              </a:lnSpc>
            </a:pPr>
            <a:r>
              <a:rPr lang="en-US" dirty="0"/>
              <a:t>Use TAP to extract the same region from the RACS survey from the CASDA archive at CSIRO in Australia (</a:t>
            </a:r>
            <a:r>
              <a:rPr lang="en-US" dirty="0">
                <a:hlinkClick r:id="rId2"/>
              </a:rPr>
              <a:t>https://casda.csiro.au/casda_vo_tools/tap</a:t>
            </a:r>
            <a:r>
              <a:rPr lang="en-US" dirty="0"/>
              <a:t>).</a:t>
            </a:r>
          </a:p>
          <a:p>
            <a:pPr>
              <a:lnSpc>
                <a:spcPct val="120000"/>
              </a:lnSpc>
            </a:pPr>
            <a:r>
              <a:rPr lang="en-US" dirty="0"/>
              <a:t>Use </a:t>
            </a:r>
            <a:r>
              <a:rPr lang="en-US" dirty="0" err="1"/>
              <a:t>astropy</a:t>
            </a:r>
            <a:r>
              <a:rPr lang="en-US" dirty="0"/>
              <a:t> coordinates to match the VLASS and RACS sources and construct a spectral index distribution.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22DF2-0407-026A-ECF8-219644C69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18" y="2093316"/>
            <a:ext cx="3926831" cy="25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3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C615-03FF-9CCA-F3C4-AFC96D51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E010-4457-5021-ECF6-23ECA17F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412"/>
            <a:ext cx="10515600" cy="3813175"/>
          </a:xfrm>
        </p:spPr>
        <p:txBody>
          <a:bodyPr>
            <a:normAutofit/>
          </a:bodyPr>
          <a:lstStyle/>
          <a:p>
            <a:r>
              <a:rPr lang="en-US" dirty="0"/>
              <a:t>VLASS QL products available, SE products starting to come out.</a:t>
            </a:r>
          </a:p>
          <a:p>
            <a:r>
              <a:rPr lang="en-US" dirty="0"/>
              <a:t>Products available through both NRAO and CADC.</a:t>
            </a:r>
          </a:p>
          <a:p>
            <a:r>
              <a:rPr lang="en-US" dirty="0"/>
              <a:t>Interactive viewing via HIPS</a:t>
            </a:r>
          </a:p>
          <a:p>
            <a:r>
              <a:rPr lang="en-US" dirty="0"/>
              <a:t>QL catalogs: </a:t>
            </a:r>
            <a:r>
              <a:rPr lang="en-US" dirty="0" err="1"/>
              <a:t>cirada.ca</a:t>
            </a:r>
            <a:r>
              <a:rPr lang="en-US" dirty="0"/>
              <a:t>, also ep 1 at CDS.</a:t>
            </a:r>
          </a:p>
          <a:p>
            <a:r>
              <a:rPr lang="en-US" dirty="0"/>
              <a:t>Cutout service at </a:t>
            </a:r>
            <a:r>
              <a:rPr lang="en-US" dirty="0" err="1"/>
              <a:t>cutouts.cirada.ca</a:t>
            </a:r>
            <a:endParaRPr lang="en-US" dirty="0"/>
          </a:p>
          <a:p>
            <a:r>
              <a:rPr lang="en-US" dirty="0"/>
              <a:t>Scripted image and cutout downloads using VO services via CADC.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0B742-3456-77B0-C91F-CF792027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661" y="0"/>
            <a:ext cx="3712796" cy="14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A67FF52-F793-EE7B-A3C4-8C70ADA4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1DD802-0727-B231-C1AC-F6B75DC6BA8B}"/>
              </a:ext>
            </a:extLst>
          </p:cNvPr>
          <p:cNvSpPr txBox="1">
            <a:spLocks/>
          </p:cNvSpPr>
          <p:nvPr/>
        </p:nvSpPr>
        <p:spPr>
          <a:xfrm>
            <a:off x="2508738" y="1336431"/>
            <a:ext cx="7521606" cy="15154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VLASS Survey Science Group (past and present):</a:t>
            </a:r>
            <a:r>
              <a:rPr lang="en-US" sz="1600" dirty="0"/>
              <a:t> </a:t>
            </a:r>
            <a:r>
              <a:rPr lang="en-US" sz="1600" dirty="0" err="1"/>
              <a:t>Shami</a:t>
            </a:r>
            <a:r>
              <a:rPr lang="en-US" sz="1600" dirty="0"/>
              <a:t> Chatterjee, Tracy Clark, Kristina Nyland, Heinz </a:t>
            </a:r>
            <a:r>
              <a:rPr lang="en-US" sz="1600" dirty="0" err="1"/>
              <a:t>Andernach</a:t>
            </a:r>
            <a:r>
              <a:rPr lang="en-US" sz="1600" dirty="0"/>
              <a:t>, Laurent </a:t>
            </a:r>
            <a:r>
              <a:rPr lang="en-US" sz="1600" dirty="0" err="1"/>
              <a:t>Loinard</a:t>
            </a:r>
            <a:r>
              <a:rPr lang="en-US" sz="1600" dirty="0"/>
              <a:t>,  Adam Ginsburg, Gregg Hallinan, Greg </a:t>
            </a:r>
            <a:r>
              <a:rPr lang="en-US" sz="1600" dirty="0" err="1"/>
              <a:t>Sivakoff</a:t>
            </a:r>
            <a:r>
              <a:rPr lang="en-US" sz="1600" dirty="0"/>
              <a:t>, Amy Kimball, Eric Murphy, Jake Noel-</a:t>
            </a:r>
            <a:r>
              <a:rPr lang="en-US" sz="1600" dirty="0" err="1"/>
              <a:t>Storr</a:t>
            </a:r>
            <a:r>
              <a:rPr lang="en-US" sz="1600" dirty="0"/>
              <a:t>, Summer Ash, Larry Rudnick, Bryan </a:t>
            </a:r>
            <a:r>
              <a:rPr lang="en-US" sz="1600" dirty="0" err="1"/>
              <a:t>Gaensler</a:t>
            </a:r>
            <a:r>
              <a:rPr lang="en-US" sz="1600" dirty="0"/>
              <a:t>, Casey Law, Kunal </a:t>
            </a:r>
            <a:r>
              <a:rPr lang="en-US" sz="1600" dirty="0" err="1"/>
              <a:t>Mooley</a:t>
            </a:r>
            <a:r>
              <a:rPr lang="en-US" sz="1600" dirty="0"/>
              <a:t>, Shea Brown, Erik </a:t>
            </a:r>
            <a:r>
              <a:rPr lang="en-US" sz="1600" dirty="0" err="1"/>
              <a:t>Rosolowsky</a:t>
            </a:r>
            <a:r>
              <a:rPr lang="en-US" sz="1600" dirty="0"/>
              <a:t>, Russ Taylor, Rick White, </a:t>
            </a:r>
            <a:r>
              <a:rPr lang="en-US" sz="1600" dirty="0" err="1"/>
              <a:t>Stefi</a:t>
            </a:r>
            <a:r>
              <a:rPr lang="en-US" sz="1600" dirty="0"/>
              <a:t> Baum, Rachel </a:t>
            </a:r>
            <a:r>
              <a:rPr lang="en-US" sz="1600" dirty="0" err="1"/>
              <a:t>Osten</a:t>
            </a:r>
            <a:r>
              <a:rPr lang="en-US" sz="1600" dirty="0"/>
              <a:t>, Joseph Lazio, Dillon Dong, Kate Alexander, Brian Kent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9056F-F816-360D-6E1C-9FC14C305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1" b="26001"/>
          <a:stretch/>
        </p:blipFill>
        <p:spPr>
          <a:xfrm>
            <a:off x="2335197" y="2851851"/>
            <a:ext cx="7521606" cy="2999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FE1DF-8562-0A61-6CDE-6EB59CC68A4A}"/>
              </a:ext>
            </a:extLst>
          </p:cNvPr>
          <p:cNvSpPr txBox="1"/>
          <p:nvPr/>
        </p:nvSpPr>
        <p:spPr>
          <a:xfrm>
            <a:off x="6096000" y="5512536"/>
            <a:ext cx="363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, Nathan </a:t>
            </a:r>
            <a:r>
              <a:rPr lang="en-US" sz="1600" dirty="0" err="1">
                <a:latin typeface="Gill Sans MT" panose="020B0502020104020203" pitchFamily="34" charset="0"/>
              </a:rPr>
              <a:t>Bockisch</a:t>
            </a:r>
            <a:r>
              <a:rPr lang="en-US" sz="1600" dirty="0">
                <a:latin typeface="Gill Sans MT" panose="020B0502020104020203" pitchFamily="34" charset="0"/>
              </a:rPr>
              <a:t>, Daniel </a:t>
            </a:r>
            <a:r>
              <a:rPr lang="en-US" sz="1600" dirty="0" err="1">
                <a:latin typeface="Gill Sans MT" panose="020B0502020104020203" pitchFamily="34" charset="0"/>
              </a:rPr>
              <a:t>Nemergut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0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A48661-71DC-0F8E-F91D-84D2798B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8832"/>
          <a:stretch/>
        </p:blipFill>
        <p:spPr>
          <a:xfrm>
            <a:off x="-66980" y="-37676"/>
            <a:ext cx="12258980" cy="6895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EAFE9-FDCF-46BC-DFE6-6B201C61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8696"/>
          <a:stretch/>
        </p:blipFill>
        <p:spPr>
          <a:xfrm>
            <a:off x="3639026" y="2141899"/>
            <a:ext cx="5003800" cy="26555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1F0709-FF30-3234-CB88-8C59A60CE251}"/>
              </a:ext>
            </a:extLst>
          </p:cNvPr>
          <p:cNvCxnSpPr>
            <a:cxnSpLocks/>
          </p:cNvCxnSpPr>
          <p:nvPr/>
        </p:nvCxnSpPr>
        <p:spPr>
          <a:xfrm>
            <a:off x="3083699" y="1960896"/>
            <a:ext cx="2246144" cy="167475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64A4598-1F62-BF27-848B-4C8E726C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470" y="179622"/>
            <a:ext cx="3366015" cy="16457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53DE7D-594E-2A7C-10A9-6BFC491127F4}"/>
              </a:ext>
            </a:extLst>
          </p:cNvPr>
          <p:cNvSpPr txBox="1"/>
          <p:nvPr/>
        </p:nvSpPr>
        <p:spPr>
          <a:xfrm>
            <a:off x="7762535" y="1841035"/>
            <a:ext cx="34129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VT1210+4956: merger-driven supernova; Dong+21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E2BE1E-A336-02CB-75D8-CAC98ACA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558" y="4534930"/>
            <a:ext cx="4221442" cy="187494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9A9956-B197-5A17-D834-4661B77AF997}"/>
              </a:ext>
            </a:extLst>
          </p:cNvPr>
          <p:cNvCxnSpPr>
            <a:cxnSpLocks/>
          </p:cNvCxnSpPr>
          <p:nvPr/>
        </p:nvCxnSpPr>
        <p:spPr>
          <a:xfrm flipH="1" flipV="1">
            <a:off x="7809470" y="3961637"/>
            <a:ext cx="161088" cy="57329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F6FACCB-FC6A-30A1-38F4-A129D4DF9E5F}"/>
              </a:ext>
            </a:extLst>
          </p:cNvPr>
          <p:cNvSpPr txBox="1"/>
          <p:nvPr/>
        </p:nvSpPr>
        <p:spPr>
          <a:xfrm>
            <a:off x="7874343" y="6409879"/>
            <a:ext cx="43176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VT0243-2840 radio TDE candidate (Somalwar+22)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4A733C-8368-F786-1F5C-30CCDBF9F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396" y="75977"/>
            <a:ext cx="1642651" cy="145589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65E5D6-7BE3-B04F-CAE8-DBB7B30385FE}"/>
              </a:ext>
            </a:extLst>
          </p:cNvPr>
          <p:cNvCxnSpPr>
            <a:cxnSpLocks/>
          </p:cNvCxnSpPr>
          <p:nvPr/>
        </p:nvCxnSpPr>
        <p:spPr>
          <a:xfrm>
            <a:off x="5367617" y="1693481"/>
            <a:ext cx="164655" cy="15061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697D25F-7E67-4FCE-B1B0-63458B0AF6E1}"/>
              </a:ext>
            </a:extLst>
          </p:cNvPr>
          <p:cNvSpPr txBox="1"/>
          <p:nvPr/>
        </p:nvSpPr>
        <p:spPr>
          <a:xfrm>
            <a:off x="3892378" y="1383489"/>
            <a:ext cx="27673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TXS 1433+205, the most distant gamma-ray AGN, resolved in VLASS (Paliya+23)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F441BA-9778-8C08-63A6-48576E5F00B1}"/>
              </a:ext>
            </a:extLst>
          </p:cNvPr>
          <p:cNvCxnSpPr>
            <a:cxnSpLocks/>
          </p:cNvCxnSpPr>
          <p:nvPr/>
        </p:nvCxnSpPr>
        <p:spPr>
          <a:xfrm flipH="1">
            <a:off x="5885935" y="1383489"/>
            <a:ext cx="1923535" cy="15128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C1841C9-0AEC-D010-3948-D87F237C9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8219" y="2713674"/>
            <a:ext cx="1465221" cy="13016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475A34-9F64-5862-BB99-C58B55E0E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370" y="2712457"/>
            <a:ext cx="1698347" cy="153582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63AF8E-0825-8FEC-304A-53717885CF39}"/>
              </a:ext>
            </a:extLst>
          </p:cNvPr>
          <p:cNvCxnSpPr>
            <a:cxnSpLocks/>
          </p:cNvCxnSpPr>
          <p:nvPr/>
        </p:nvCxnSpPr>
        <p:spPr>
          <a:xfrm flipH="1" flipV="1">
            <a:off x="7438406" y="2909512"/>
            <a:ext cx="1272580" cy="57085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376C3D-E8C3-3F05-55EA-9D2772E3BA68}"/>
              </a:ext>
            </a:extLst>
          </p:cNvPr>
          <p:cNvCxnSpPr>
            <a:cxnSpLocks/>
          </p:cNvCxnSpPr>
          <p:nvPr/>
        </p:nvCxnSpPr>
        <p:spPr>
          <a:xfrm flipH="1">
            <a:off x="9341709" y="2715262"/>
            <a:ext cx="1365151" cy="64924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41E264-019B-4D2D-A062-A6FA81FB96EB}"/>
              </a:ext>
            </a:extLst>
          </p:cNvPr>
          <p:cNvCxnSpPr>
            <a:cxnSpLocks/>
          </p:cNvCxnSpPr>
          <p:nvPr/>
        </p:nvCxnSpPr>
        <p:spPr>
          <a:xfrm flipH="1" flipV="1">
            <a:off x="9341709" y="3600865"/>
            <a:ext cx="1307206" cy="38230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7814C11-DEFA-3F6D-F2B9-27202AA2FA0B}"/>
              </a:ext>
            </a:extLst>
          </p:cNvPr>
          <p:cNvSpPr/>
          <p:nvPr/>
        </p:nvSpPr>
        <p:spPr>
          <a:xfrm>
            <a:off x="9341709" y="3388213"/>
            <a:ext cx="254649" cy="19447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7D78C7-4385-2702-16A9-826314B80DAB}"/>
              </a:ext>
            </a:extLst>
          </p:cNvPr>
          <p:cNvSpPr txBox="1"/>
          <p:nvPr/>
        </p:nvSpPr>
        <p:spPr>
          <a:xfrm>
            <a:off x="8786565" y="4115056"/>
            <a:ext cx="310553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Inner jet of a 5-Mpc giant (Oei+22)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17422C7-8048-3ACB-730B-F79EDCAC5B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35" t="27299" b="49948"/>
          <a:stretch/>
        </p:blipFill>
        <p:spPr>
          <a:xfrm>
            <a:off x="3159877" y="4954826"/>
            <a:ext cx="3661787" cy="111257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D20706B-C1BD-C844-A487-093E36D46F7E}"/>
              </a:ext>
            </a:extLst>
          </p:cNvPr>
          <p:cNvSpPr txBox="1"/>
          <p:nvPr/>
        </p:nvSpPr>
        <p:spPr>
          <a:xfrm>
            <a:off x="3159876" y="6067402"/>
            <a:ext cx="36617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Quasars changing from radio-quiet to radio-loud; Nyland+20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AFA440-265E-2E70-EC4D-B9F55BFCB21C}"/>
              </a:ext>
            </a:extLst>
          </p:cNvPr>
          <p:cNvCxnSpPr>
            <a:cxnSpLocks/>
          </p:cNvCxnSpPr>
          <p:nvPr/>
        </p:nvCxnSpPr>
        <p:spPr>
          <a:xfrm flipV="1">
            <a:off x="5557041" y="3112840"/>
            <a:ext cx="1952524" cy="184198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8BBA5C4E-C4BE-97BB-BA66-37919F968E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902" t="29018" r="52844" b="30218"/>
          <a:stretch/>
        </p:blipFill>
        <p:spPr>
          <a:xfrm>
            <a:off x="768064" y="288611"/>
            <a:ext cx="2315635" cy="167228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D524561-E913-729D-DE5D-0DAF6BE4C666}"/>
              </a:ext>
            </a:extLst>
          </p:cNvPr>
          <p:cNvSpPr txBox="1"/>
          <p:nvPr/>
        </p:nvSpPr>
        <p:spPr>
          <a:xfrm>
            <a:off x="795657" y="1960896"/>
            <a:ext cx="228528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Jupiter as seen by VLASS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D56F490-8162-94D5-A607-647555C93B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614" t="67386" r="2007" b="305"/>
          <a:stretch/>
        </p:blipFill>
        <p:spPr>
          <a:xfrm>
            <a:off x="296833" y="3044503"/>
            <a:ext cx="2623470" cy="1616645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46CB1E0-499D-9683-42CD-B70FC63ED27B}"/>
              </a:ext>
            </a:extLst>
          </p:cNvPr>
          <p:cNvCxnSpPr>
            <a:cxnSpLocks/>
          </p:cNvCxnSpPr>
          <p:nvPr/>
        </p:nvCxnSpPr>
        <p:spPr>
          <a:xfrm flipH="1">
            <a:off x="269923" y="2226502"/>
            <a:ext cx="3366343" cy="80715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C2045D-8D9F-F598-89C0-46C6642AC32C}"/>
              </a:ext>
            </a:extLst>
          </p:cNvPr>
          <p:cNvSpPr txBox="1"/>
          <p:nvPr/>
        </p:nvSpPr>
        <p:spPr>
          <a:xfrm>
            <a:off x="296906" y="4695977"/>
            <a:ext cx="20015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cosmic dipole signal from VLASS matches the Planck signal (Darling+22)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548BC1-4863-5757-35FA-6E38A20D3F94}"/>
              </a:ext>
            </a:extLst>
          </p:cNvPr>
          <p:cNvCxnSpPr>
            <a:cxnSpLocks/>
          </p:cNvCxnSpPr>
          <p:nvPr/>
        </p:nvCxnSpPr>
        <p:spPr>
          <a:xfrm flipH="1" flipV="1">
            <a:off x="283070" y="4671999"/>
            <a:ext cx="3373936" cy="125416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13FB-F250-D17C-BCBA-3568FE2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astronomers using VLASS for?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D1B1D-F119-EDF9-DC67-BCF80A6B10BB}"/>
              </a:ext>
            </a:extLst>
          </p:cNvPr>
          <p:cNvSpPr txBox="1"/>
          <p:nvPr/>
        </p:nvSpPr>
        <p:spPr>
          <a:xfrm>
            <a:off x="9284677" y="2825261"/>
            <a:ext cx="2069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 papers use VLASS (to end of April 2023).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C1F74E-0B39-52C3-A3F1-D4486831E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560" y="1403595"/>
            <a:ext cx="5689249" cy="4351338"/>
          </a:xfrm>
        </p:spPr>
      </p:pic>
    </p:spTree>
    <p:extLst>
      <p:ext uri="{BB962C8B-B14F-4D97-AF65-F5344CB8AC3E}">
        <p14:creationId xmlns:p14="http://schemas.microsoft.com/office/powerpoint/2010/main" val="40810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0494-761D-1457-34C4-45A69C33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VLASS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9C1E-65FB-03E2-7FE2-CE9C4182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05"/>
            <a:ext cx="10515600" cy="40241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Quick Look (QL) images – produced 4-5 weeks after observations are made, using a simple mosaic gridder. Epochs 1 and 2 all online, epoch 3 being placed online as images are made.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Single Epoch (SE) continuum images – more refined versions of the QL images with self-calibration, better cleaning and in-band spectral index information.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 work-in-progress – 1130 images from Epoch 2 currently available.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 polarization cubes: 128MHz channel cubes in Stokes I, Q &amp; U (also single plane combined V)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Also in progress, 12 demonstration images available. Starting full production in the Fall.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Cumulative products – at the end of the project we coadd the data from all epochs.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Also commensal products from the VLITE survey at 365 MHz (VCSS) – catalog only right now, images available on request to NRL.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3B60-6D79-2C6C-2114-D6A4574E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continuum – in-band spectral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1B4A-370C-726A-82D1-E65D24A3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35"/>
            <a:ext cx="5081954" cy="41414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Improved compared to QL by using self-calibration and contain in-band spectral index information.</a:t>
            </a:r>
          </a:p>
          <a:p>
            <a:r>
              <a:rPr lang="en-US" dirty="0"/>
              <a:t>Main utility of the in-band spectral indices is for compact source spectral indices, for example, distinguishing cores from lobes.</a:t>
            </a:r>
          </a:p>
          <a:p>
            <a:r>
              <a:rPr lang="en-US" dirty="0"/>
              <a:t>SNR needed for +/-0.2 spectral index accuracy is ~30.</a:t>
            </a:r>
          </a:p>
          <a:p>
            <a:r>
              <a:rPr lang="en-US" dirty="0"/>
              <a:t>Sampling issues make extended source spectral indices unreliable, though they can still be used as a qualitative guide.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A46AD-43BD-99D4-D5BD-8AE49AB1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93" y="1449367"/>
            <a:ext cx="5166807" cy="42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1187-03C0-EA26-4DF7-DEA64F35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cubes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0483-A8AA-C678-B065-573893C5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1"/>
            <a:ext cx="10515600" cy="3953852"/>
          </a:xfrm>
        </p:spPr>
        <p:txBody>
          <a:bodyPr>
            <a:normAutofit fontScale="92500"/>
          </a:bodyPr>
          <a:lstStyle/>
          <a:p>
            <a:r>
              <a:rPr lang="en-US" dirty="0"/>
              <a:t>Stokes I,Q,U cubes (also frequency-averaged V-plane). </a:t>
            </a:r>
          </a:p>
          <a:p>
            <a:r>
              <a:rPr lang="en-US" dirty="0"/>
              <a:t>~10-16 128MHz channels (depending on RFI) in the 2-4 GHz range.</a:t>
            </a:r>
          </a:p>
          <a:p>
            <a:r>
              <a:rPr lang="en-US" dirty="0"/>
              <a:t>Designed for polarization studies, but can also be used for spectral indices.</a:t>
            </a:r>
          </a:p>
          <a:p>
            <a:r>
              <a:rPr lang="en-US" dirty="0"/>
              <a:t>For most purposes, the cubes will need to be </a:t>
            </a:r>
            <a:r>
              <a:rPr lang="en-US" dirty="0" err="1"/>
              <a:t>regridded</a:t>
            </a:r>
            <a:r>
              <a:rPr lang="en-US" dirty="0"/>
              <a:t> to a common center (there are small positional offsets as a function of frequency to compensate for the lack of w-terms in imaging) and convolved to a common (low resolution) beam.</a:t>
            </a:r>
          </a:p>
          <a:p>
            <a:r>
              <a:rPr lang="en-US" dirty="0"/>
              <a:t>CIRADA plan to produce high-level polarization products from VLASS data.</a:t>
            </a:r>
          </a:p>
        </p:txBody>
      </p:sp>
    </p:spTree>
    <p:extLst>
      <p:ext uri="{BB962C8B-B14F-4D97-AF65-F5344CB8AC3E}">
        <p14:creationId xmlns:p14="http://schemas.microsoft.com/office/powerpoint/2010/main" val="292231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4A66-E20B-C503-3676-CB7C3CF8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index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024AC-5A69-103F-5FBB-67F6E1E3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90" y="1690688"/>
            <a:ext cx="4495063" cy="36904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AB178-FBAA-15AA-9C39-430281D9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348" y="1690688"/>
            <a:ext cx="4834935" cy="372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191BD-6404-F5F6-78A3-5713C4382DF6}"/>
              </a:ext>
            </a:extLst>
          </p:cNvPr>
          <p:cNvSpPr txBox="1"/>
          <p:nvPr/>
        </p:nvSpPr>
        <p:spPr>
          <a:xfrm>
            <a:off x="2368062" y="2227385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continuum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5839C-0C28-9C3A-2B8B-E60D625501E5}"/>
              </a:ext>
            </a:extLst>
          </p:cNvPr>
          <p:cNvSpPr txBox="1"/>
          <p:nvPr/>
        </p:nvSpPr>
        <p:spPr>
          <a:xfrm>
            <a:off x="7549662" y="2098431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cube</a:t>
            </a:r>
          </a:p>
        </p:txBody>
      </p:sp>
    </p:spTree>
    <p:extLst>
      <p:ext uri="{BB962C8B-B14F-4D97-AF65-F5344CB8AC3E}">
        <p14:creationId xmlns:p14="http://schemas.microsoft.com/office/powerpoint/2010/main" val="363928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B73B-FD32-94F2-0E20-D4259E3F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Polarimetry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54B666-6C0F-1926-05D7-14A672A00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24" y="1690688"/>
            <a:ext cx="5144501" cy="40184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8C0C3-3C67-6F8C-1F68-8A1A1FF3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044" y="529248"/>
            <a:ext cx="6225670" cy="49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1D59-EBCC-6530-3C3F-35E079DF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VLASS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23A2-CEC3-B44B-C767-D10D662F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35"/>
            <a:ext cx="10515600" cy="43742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All VLASS data products are made available as soon as they pass quality assurance.</a:t>
            </a:r>
          </a:p>
          <a:p>
            <a:pPr>
              <a:lnSpc>
                <a:spcPct val="100000"/>
              </a:lnSpc>
            </a:pPr>
            <a:r>
              <a:rPr lang="en-US" dirty="0"/>
              <a:t>Several image download options: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NRAO cache: </a:t>
            </a:r>
            <a:r>
              <a:rPr lang="en-US" dirty="0">
                <a:hlinkClick r:id="rId2"/>
              </a:rPr>
              <a:t>https://archive-new.nrao.edu/vlass</a:t>
            </a:r>
            <a:r>
              <a:rPr lang="en-US" dirty="0"/>
              <a:t> (QL, SE, QL HIPS images)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NRAO archive (</a:t>
            </a:r>
            <a:r>
              <a:rPr lang="en-US" dirty="0" err="1"/>
              <a:t>data.nrao.edu</a:t>
            </a:r>
            <a:r>
              <a:rPr lang="en-US" dirty="0"/>
              <a:t>, QL only, note that epoch 1 images have small(~1”) position errors that are corrected in the cached products), can view images in CARTA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CADC (VLASS collection)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Cutout services at CADC and </a:t>
            </a:r>
            <a:r>
              <a:rPr lang="en-US" dirty="0">
                <a:hlinkClick r:id="rId3"/>
              </a:rPr>
              <a:t>https://cutouts.cirada.ca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VO Simple Image Access and SODA (cutout) service via CADC (see notebooks)</a:t>
            </a:r>
          </a:p>
          <a:p>
            <a:pPr>
              <a:lnSpc>
                <a:spcPct val="100000"/>
              </a:lnSpc>
            </a:pPr>
            <a:r>
              <a:rPr lang="en-US" dirty="0"/>
              <a:t>Catalogs from </a:t>
            </a:r>
            <a:r>
              <a:rPr lang="en-US" dirty="0">
                <a:hlinkClick r:id="rId4"/>
              </a:rPr>
              <a:t>https://cirada.ca</a:t>
            </a:r>
            <a:r>
              <a:rPr lang="en-US" dirty="0"/>
              <a:t> and CDS/Vizier (Ep 1 and VCSS only)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0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26589</TotalTime>
  <Words>1142</Words>
  <Application>Microsoft Macintosh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Office Theme</vt:lpstr>
      <vt:lpstr>The VLA Sky Survey – data products and science results</vt:lpstr>
      <vt:lpstr>PowerPoint Presentation</vt:lpstr>
      <vt:lpstr>What are astronomers using VLASS for?</vt:lpstr>
      <vt:lpstr>VLASS data products</vt:lpstr>
      <vt:lpstr>SE continuum – in-band spectral index</vt:lpstr>
      <vt:lpstr>SE cubes</vt:lpstr>
      <vt:lpstr>Spectral index comparison</vt:lpstr>
      <vt:lpstr>Polarimetry</vt:lpstr>
      <vt:lpstr>How to get VLASS data</vt:lpstr>
      <vt:lpstr>VLASS in the Virtual Observatory</vt:lpstr>
      <vt:lpstr>PowerPoint Presentation</vt:lpstr>
      <vt:lpstr>PowerPoint Presentation</vt:lpstr>
      <vt:lpstr>SAMP</vt:lpstr>
      <vt:lpstr>Scripted access</vt:lpstr>
      <vt:lpstr>Scripted Queries – Cone search</vt:lpstr>
      <vt:lpstr>Summary</vt:lpstr>
      <vt:lpstr>Thanks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VLA Sky Survey – update and some new results </dc:title>
  <dc:creator>Microsoft Office User</dc:creator>
  <cp:lastModifiedBy>Microsoft Office User</cp:lastModifiedBy>
  <cp:revision>49</cp:revision>
  <dcterms:created xsi:type="dcterms:W3CDTF">2023-05-18T12:24:19Z</dcterms:created>
  <dcterms:modified xsi:type="dcterms:W3CDTF">2023-06-05T23:33:20Z</dcterms:modified>
</cp:coreProperties>
</file>