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3"/>
  </p:notesMasterIdLst>
  <p:sldIdLst>
    <p:sldId id="260" r:id="rId2"/>
    <p:sldId id="1185" r:id="rId3"/>
    <p:sldId id="387" r:id="rId4"/>
    <p:sldId id="1186" r:id="rId5"/>
    <p:sldId id="1131" r:id="rId6"/>
    <p:sldId id="1187" r:id="rId7"/>
    <p:sldId id="1184" r:id="rId8"/>
    <p:sldId id="1191" r:id="rId9"/>
    <p:sldId id="1127" r:id="rId10"/>
    <p:sldId id="1188" r:id="rId11"/>
    <p:sldId id="1195" r:id="rId12"/>
    <p:sldId id="1196" r:id="rId13"/>
    <p:sldId id="1197" r:id="rId14"/>
    <p:sldId id="1160" r:id="rId15"/>
    <p:sldId id="1198" r:id="rId16"/>
    <p:sldId id="1189" r:id="rId17"/>
    <p:sldId id="1201" r:id="rId18"/>
    <p:sldId id="1199" r:id="rId19"/>
    <p:sldId id="1200" r:id="rId20"/>
    <p:sldId id="1180" r:id="rId21"/>
    <p:sldId id="277" r:id="rId22"/>
    <p:sldId id="1194" r:id="rId23"/>
    <p:sldId id="1176" r:id="rId24"/>
    <p:sldId id="270" r:id="rId25"/>
    <p:sldId id="1174" r:id="rId26"/>
    <p:sldId id="1190" r:id="rId27"/>
    <p:sldId id="268" r:id="rId28"/>
    <p:sldId id="275" r:id="rId29"/>
    <p:sldId id="1202" r:id="rId30"/>
    <p:sldId id="1193" r:id="rId31"/>
    <p:sldId id="119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62" userDrawn="1">
          <p15:clr>
            <a:srgbClr val="A4A3A4"/>
          </p15:clr>
        </p15:guide>
        <p15:guide id="2" pos="38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E6E5FF"/>
    <a:srgbClr val="062458"/>
    <a:srgbClr val="052058"/>
    <a:srgbClr val="11264C"/>
    <a:srgbClr val="64A3F9"/>
    <a:srgbClr val="5587C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2" autoAdjust="0"/>
    <p:restoredTop sz="90146" autoAdjust="0"/>
  </p:normalViewPr>
  <p:slideViewPr>
    <p:cSldViewPr snapToGrid="0" snapToObjects="1">
      <p:cViewPr varScale="1">
        <p:scale>
          <a:sx n="107" d="100"/>
          <a:sy n="107" d="100"/>
        </p:scale>
        <p:origin x="168" y="296"/>
      </p:cViewPr>
      <p:guideLst>
        <p:guide orient="horz" pos="4162"/>
        <p:guide pos="38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DAF8F9-169D-44DB-85CA-273403A7B9DE}" type="datetimeFigureOut">
              <a:rPr lang="en-US" smtClean="0"/>
              <a:t>6/5/23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8C562-8B63-4E12-9383-291BCD3F64FA}" type="slidenum">
              <a:rPr lang="en-US" smtClean="0"/>
              <a:t>‹#›</a:t>
            </a:fld>
            <a:endParaRPr lang="en-US"/>
          </a:p>
        </p:txBody>
      </p:sp>
    </p:spTree>
    <p:extLst>
      <p:ext uri="{BB962C8B-B14F-4D97-AF65-F5344CB8AC3E}">
        <p14:creationId xmlns:p14="http://schemas.microsoft.com/office/powerpoint/2010/main" val="59287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4</a:t>
            </a:fld>
            <a:endParaRPr lang="en-US"/>
          </a:p>
        </p:txBody>
      </p:sp>
    </p:spTree>
    <p:extLst>
      <p:ext uri="{BB962C8B-B14F-4D97-AF65-F5344CB8AC3E}">
        <p14:creationId xmlns:p14="http://schemas.microsoft.com/office/powerpoint/2010/main" val="424481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single-epoch: re-evaluating the delivery schedule based on our developing experience with On-the-Fly-Mosaicking mode.</a:t>
            </a:r>
          </a:p>
          <a:p>
            <a:r>
              <a:rPr lang="en-US" dirty="0"/>
              <a:t>***We're producing them as quickly as we can now, and the SE Coarse Cubes will lag behind the SE continuum.</a:t>
            </a:r>
          </a:p>
        </p:txBody>
      </p:sp>
      <p:sp>
        <p:nvSpPr>
          <p:cNvPr id="4" name="Slide Number Placeholder 3"/>
          <p:cNvSpPr>
            <a:spLocks noGrp="1"/>
          </p:cNvSpPr>
          <p:nvPr>
            <p:ph type="sldNum" sz="quarter" idx="10"/>
          </p:nvPr>
        </p:nvSpPr>
        <p:spPr/>
        <p:txBody>
          <a:bodyPr/>
          <a:lstStyle/>
          <a:p>
            <a:fld id="{0658C562-8B63-4E12-9383-291BCD3F64FA}" type="slidenum">
              <a:rPr lang="en-US" smtClean="0"/>
              <a:t>17</a:t>
            </a:fld>
            <a:endParaRPr lang="en-US"/>
          </a:p>
        </p:txBody>
      </p:sp>
    </p:spTree>
    <p:extLst>
      <p:ext uri="{BB962C8B-B14F-4D97-AF65-F5344CB8AC3E}">
        <p14:creationId xmlns:p14="http://schemas.microsoft.com/office/powerpoint/2010/main" val="107450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single-epoch: re-evaluating the delivery schedule based on our developing experience with On-the-Fly-Mosaicking mode.</a:t>
            </a:r>
          </a:p>
          <a:p>
            <a:r>
              <a:rPr lang="en-US" dirty="0"/>
              <a:t>***We're producing them as quickly as we can now, and the SE Coarse Cubes will lag behind the SE continuum.</a:t>
            </a:r>
          </a:p>
        </p:txBody>
      </p:sp>
      <p:sp>
        <p:nvSpPr>
          <p:cNvPr id="4" name="Slide Number Placeholder 3"/>
          <p:cNvSpPr>
            <a:spLocks noGrp="1"/>
          </p:cNvSpPr>
          <p:nvPr>
            <p:ph type="sldNum" sz="quarter" idx="10"/>
          </p:nvPr>
        </p:nvSpPr>
        <p:spPr/>
        <p:txBody>
          <a:bodyPr/>
          <a:lstStyle/>
          <a:p>
            <a:fld id="{0658C562-8B63-4E12-9383-291BCD3F64FA}" type="slidenum">
              <a:rPr lang="en-US" smtClean="0"/>
              <a:t>18</a:t>
            </a:fld>
            <a:endParaRPr lang="en-US"/>
          </a:p>
        </p:txBody>
      </p:sp>
    </p:spTree>
    <p:extLst>
      <p:ext uri="{BB962C8B-B14F-4D97-AF65-F5344CB8AC3E}">
        <p14:creationId xmlns:p14="http://schemas.microsoft.com/office/powerpoint/2010/main" val="105965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single-epoch: re-evaluating the delivery schedule based on our developing experience with On-the-Fly-Mosaicking mode.</a:t>
            </a:r>
          </a:p>
          <a:p>
            <a:r>
              <a:rPr lang="en-US" dirty="0"/>
              <a:t>***We're producing them as quickly as we can now, and the SE Coarse Cubes will lag behind the SE continuum.</a:t>
            </a:r>
          </a:p>
        </p:txBody>
      </p:sp>
      <p:sp>
        <p:nvSpPr>
          <p:cNvPr id="4" name="Slide Number Placeholder 3"/>
          <p:cNvSpPr>
            <a:spLocks noGrp="1"/>
          </p:cNvSpPr>
          <p:nvPr>
            <p:ph type="sldNum" sz="quarter" idx="10"/>
          </p:nvPr>
        </p:nvSpPr>
        <p:spPr/>
        <p:txBody>
          <a:bodyPr/>
          <a:lstStyle/>
          <a:p>
            <a:fld id="{0658C562-8B63-4E12-9383-291BCD3F64FA}" type="slidenum">
              <a:rPr lang="en-US" smtClean="0"/>
              <a:t>19</a:t>
            </a:fld>
            <a:endParaRPr lang="en-US"/>
          </a:p>
        </p:txBody>
      </p:sp>
    </p:spTree>
    <p:extLst>
      <p:ext uri="{BB962C8B-B14F-4D97-AF65-F5344CB8AC3E}">
        <p14:creationId xmlns:p14="http://schemas.microsoft.com/office/powerpoint/2010/main" val="764335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single-epoch: re-evaluating the delivery schedule based on our developing experience with On-the-Fly-Mosaicking mode.</a:t>
            </a:r>
          </a:p>
          <a:p>
            <a:r>
              <a:rPr lang="en-US" dirty="0"/>
              <a:t>***We're producing them as quickly as we can now, and the SE Coarse Cubes will lag behind the SE continuum.</a:t>
            </a:r>
          </a:p>
        </p:txBody>
      </p:sp>
      <p:sp>
        <p:nvSpPr>
          <p:cNvPr id="4" name="Slide Number Placeholder 3"/>
          <p:cNvSpPr>
            <a:spLocks noGrp="1"/>
          </p:cNvSpPr>
          <p:nvPr>
            <p:ph type="sldNum" sz="quarter" idx="10"/>
          </p:nvPr>
        </p:nvSpPr>
        <p:spPr/>
        <p:txBody>
          <a:bodyPr/>
          <a:lstStyle/>
          <a:p>
            <a:fld id="{0658C562-8B63-4E12-9383-291BCD3F64FA}" type="slidenum">
              <a:rPr lang="en-US" smtClean="0"/>
              <a:t>20</a:t>
            </a:fld>
            <a:endParaRPr lang="en-US"/>
          </a:p>
        </p:txBody>
      </p:sp>
    </p:spTree>
    <p:extLst>
      <p:ext uri="{BB962C8B-B14F-4D97-AF65-F5344CB8AC3E}">
        <p14:creationId xmlns:p14="http://schemas.microsoft.com/office/powerpoint/2010/main" val="2077107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RMS measured from full image; actually the MAD value</a:t>
            </a:r>
          </a:p>
          <a:p>
            <a:r>
              <a:rPr lang="en-US" dirty="0"/>
              <a:t>QL pipeline took 15.5 hours to run. SE pipeline took 3 days, 2.5 hours</a:t>
            </a:r>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25</a:t>
            </a:fld>
            <a:endParaRPr lang="en-US"/>
          </a:p>
        </p:txBody>
      </p:sp>
    </p:spTree>
    <p:extLst>
      <p:ext uri="{BB962C8B-B14F-4D97-AF65-F5344CB8AC3E}">
        <p14:creationId xmlns:p14="http://schemas.microsoft.com/office/powerpoint/2010/main" val="247628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RMS measured 6 arcmin from the source</a:t>
            </a:r>
          </a:p>
          <a:p>
            <a:r>
              <a:rPr lang="en-US" dirty="0"/>
              <a:t>QL pipeline took 2 days, 18 hours to run.  SE pipeline took 16 days, 9.5 hours to run</a:t>
            </a:r>
          </a:p>
        </p:txBody>
      </p:sp>
      <p:sp>
        <p:nvSpPr>
          <p:cNvPr id="4" name="Slide Number Placeholder 3"/>
          <p:cNvSpPr>
            <a:spLocks noGrp="1"/>
          </p:cNvSpPr>
          <p:nvPr>
            <p:ph type="sldNum" sz="quarter" idx="5"/>
          </p:nvPr>
        </p:nvSpPr>
        <p:spPr/>
        <p:txBody>
          <a:bodyPr/>
          <a:lstStyle/>
          <a:p>
            <a:fld id="{0658C562-8B63-4E12-9383-291BCD3F64FA}" type="slidenum">
              <a:rPr lang="en-US" smtClean="0"/>
              <a:t>26</a:t>
            </a:fld>
            <a:endParaRPr lang="en-US"/>
          </a:p>
        </p:txBody>
      </p:sp>
    </p:spTree>
    <p:extLst>
      <p:ext uri="{BB962C8B-B14F-4D97-AF65-F5344CB8AC3E}">
        <p14:creationId xmlns:p14="http://schemas.microsoft.com/office/powerpoint/2010/main" val="2717271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29</a:t>
            </a:fld>
            <a:endParaRPr lang="en-US"/>
          </a:p>
        </p:txBody>
      </p:sp>
    </p:spTree>
    <p:extLst>
      <p:ext uri="{BB962C8B-B14F-4D97-AF65-F5344CB8AC3E}">
        <p14:creationId xmlns:p14="http://schemas.microsoft.com/office/powerpoint/2010/main" val="279341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[Remove the figures on the right? Show some cartoon?]</a:t>
            </a:r>
          </a:p>
        </p:txBody>
      </p:sp>
      <p:sp>
        <p:nvSpPr>
          <p:cNvPr id="4" name="Slide Number Placeholder 3"/>
          <p:cNvSpPr>
            <a:spLocks noGrp="1"/>
          </p:cNvSpPr>
          <p:nvPr>
            <p:ph type="sldNum" sz="quarter" idx="10"/>
          </p:nvPr>
        </p:nvSpPr>
        <p:spPr/>
        <p:txBody>
          <a:bodyPr/>
          <a:lstStyle/>
          <a:p>
            <a:fld id="{0658C562-8B63-4E12-9383-291BCD3F64FA}" type="slidenum">
              <a:rPr lang="en-US" smtClean="0"/>
              <a:t>5</a:t>
            </a:fld>
            <a:endParaRPr lang="en-US"/>
          </a:p>
        </p:txBody>
      </p:sp>
    </p:spTree>
    <p:extLst>
      <p:ext uri="{BB962C8B-B14F-4D97-AF65-F5344CB8AC3E}">
        <p14:creationId xmlns:p14="http://schemas.microsoft.com/office/powerpoint/2010/main" val="292746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Scan rate changes to accommodate an integral number of phase-centers (2 </a:t>
            </a:r>
            <a:r>
              <a:rPr lang="en-US" dirty="0" err="1"/>
              <a:t>ints</a:t>
            </a:r>
            <a:r>
              <a:rPr lang="en-US" dirty="0"/>
              <a:t> per </a:t>
            </a:r>
            <a:r>
              <a:rPr lang="en-US" dirty="0" err="1"/>
              <a:t>phasecenter</a:t>
            </a:r>
            <a:r>
              <a:rPr lang="en-US" dirty="0"/>
              <a:t>) at each row. Scan rate is constant at each declination, across tiles.</a:t>
            </a:r>
          </a:p>
          <a:p>
            <a:endParaRPr lang="en-US" dirty="0"/>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7</a:t>
            </a:fld>
            <a:endParaRPr lang="en-US"/>
          </a:p>
        </p:txBody>
      </p:sp>
    </p:spTree>
    <p:extLst>
      <p:ext uri="{BB962C8B-B14F-4D97-AF65-F5344CB8AC3E}">
        <p14:creationId xmlns:p14="http://schemas.microsoft.com/office/powerpoint/2010/main" val="200306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Scan rate changes to accommodate an integral number of phase-centers (2 </a:t>
            </a:r>
            <a:r>
              <a:rPr lang="en-US" dirty="0" err="1"/>
              <a:t>ints</a:t>
            </a:r>
            <a:r>
              <a:rPr lang="en-US" dirty="0"/>
              <a:t> per </a:t>
            </a:r>
            <a:r>
              <a:rPr lang="en-US" dirty="0" err="1"/>
              <a:t>phasecenter</a:t>
            </a:r>
            <a:r>
              <a:rPr lang="en-US" dirty="0"/>
              <a:t>) at each row. Scan rate is constant at each declination, across tiles.</a:t>
            </a:r>
          </a:p>
          <a:p>
            <a:endParaRPr lang="en-US" dirty="0"/>
          </a:p>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8</a:t>
            </a:fld>
            <a:endParaRPr lang="en-US"/>
          </a:p>
        </p:txBody>
      </p:sp>
    </p:spTree>
    <p:extLst>
      <p:ext uri="{BB962C8B-B14F-4D97-AF65-F5344CB8AC3E}">
        <p14:creationId xmlns:p14="http://schemas.microsoft.com/office/powerpoint/2010/main" val="93239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Webcam at VLA capturing about 4 hours of VLASS observing.</a:t>
            </a:r>
          </a:p>
          <a:p>
            <a:r>
              <a:rPr lang="en-US" dirty="0"/>
              <a:t>..</a:t>
            </a:r>
          </a:p>
          <a:p>
            <a:r>
              <a:rPr lang="en-US" dirty="0"/>
              <a:t>Can see the telescope </a:t>
            </a:r>
            <a:r>
              <a:rPr lang="en-US" dirty="0" err="1"/>
              <a:t>rastering</a:t>
            </a:r>
            <a:r>
              <a:rPr lang="en-US" dirty="0"/>
              <a:t> back and forth,  with a little jump about every 20 minutes to perform phase calibration.</a:t>
            </a:r>
          </a:p>
          <a:p>
            <a:r>
              <a:rPr lang="en-US" dirty="0"/>
              <a:t>..</a:t>
            </a:r>
          </a:p>
          <a:p>
            <a:r>
              <a:rPr lang="en-US" dirty="0"/>
              <a:t>After two hours, that chunk of sky is completed, and the telescope moves back to lower elevation to scan on another chunk that is starting to rise.</a:t>
            </a:r>
          </a:p>
        </p:txBody>
      </p:sp>
      <p:sp>
        <p:nvSpPr>
          <p:cNvPr id="4" name="Slide Number Placeholder 3"/>
          <p:cNvSpPr>
            <a:spLocks noGrp="1"/>
          </p:cNvSpPr>
          <p:nvPr>
            <p:ph type="sldNum" sz="quarter" idx="5"/>
          </p:nvPr>
        </p:nvSpPr>
        <p:spPr/>
        <p:txBody>
          <a:bodyPr/>
          <a:lstStyle/>
          <a:p>
            <a:fld id="{0658C562-8B63-4E12-9383-291BCD3F64FA}" type="slidenum">
              <a:rPr lang="en-US" smtClean="0"/>
              <a:t>9</a:t>
            </a:fld>
            <a:endParaRPr lang="en-US"/>
          </a:p>
        </p:txBody>
      </p:sp>
    </p:spTree>
    <p:extLst>
      <p:ext uri="{BB962C8B-B14F-4D97-AF65-F5344CB8AC3E}">
        <p14:creationId xmlns:p14="http://schemas.microsoft.com/office/powerpoint/2010/main" val="49051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10</a:t>
            </a:fld>
            <a:endParaRPr lang="en-US"/>
          </a:p>
        </p:txBody>
      </p:sp>
    </p:spTree>
    <p:extLst>
      <p:ext uri="{BB962C8B-B14F-4D97-AF65-F5344CB8AC3E}">
        <p14:creationId xmlns:p14="http://schemas.microsoft.com/office/powerpoint/2010/main" val="44399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11</a:t>
            </a:fld>
            <a:endParaRPr lang="en-US"/>
          </a:p>
        </p:txBody>
      </p:sp>
    </p:spTree>
    <p:extLst>
      <p:ext uri="{BB962C8B-B14F-4D97-AF65-F5344CB8AC3E}">
        <p14:creationId xmlns:p14="http://schemas.microsoft.com/office/powerpoint/2010/main" val="417677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12</a:t>
            </a:fld>
            <a:endParaRPr lang="en-US"/>
          </a:p>
        </p:txBody>
      </p:sp>
    </p:spTree>
    <p:extLst>
      <p:ext uri="{BB962C8B-B14F-4D97-AF65-F5344CB8AC3E}">
        <p14:creationId xmlns:p14="http://schemas.microsoft.com/office/powerpoint/2010/main" val="696248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8C562-8B63-4E12-9383-291BCD3F64FA}" type="slidenum">
              <a:rPr lang="en-US" smtClean="0"/>
              <a:t>13</a:t>
            </a:fld>
            <a:endParaRPr lang="en-US"/>
          </a:p>
        </p:txBody>
      </p:sp>
    </p:spTree>
    <p:extLst>
      <p:ext uri="{BB962C8B-B14F-4D97-AF65-F5344CB8AC3E}">
        <p14:creationId xmlns:p14="http://schemas.microsoft.com/office/powerpoint/2010/main" val="1381460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gi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_HercA">
    <p:spTree>
      <p:nvGrpSpPr>
        <p:cNvPr id="1" name=""/>
        <p:cNvGrpSpPr/>
        <p:nvPr/>
      </p:nvGrpSpPr>
      <p:grpSpPr>
        <a:xfrm>
          <a:off x="0" y="0"/>
          <a:ext cx="0" cy="0"/>
          <a:chOff x="0" y="0"/>
          <a:chExt cx="0" cy="0"/>
        </a:xfrm>
      </p:grpSpPr>
      <p:pic>
        <p:nvPicPr>
          <p:cNvPr id="4" name="Picture 3"/>
          <p:cNvPicPr>
            <a:picLocks/>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699676"/>
          </a:xfrm>
          <a:prstGeom prst="rect">
            <a:avLst/>
          </a:prstGeom>
        </p:spPr>
      </p:pic>
      <p:sp>
        <p:nvSpPr>
          <p:cNvPr id="11" name="Freeform 10"/>
          <p:cNvSpPr/>
          <p:nvPr userDrawn="1"/>
        </p:nvSpPr>
        <p:spPr>
          <a:xfrm>
            <a:off x="-166006" y="4544291"/>
            <a:ext cx="12524011" cy="2531473"/>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pic>
        <p:nvPicPr>
          <p:cNvPr id="12" name="Picture 11" descr="Curves_orange_blu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408463"/>
            <a:ext cx="12192000" cy="482203"/>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75463" y="6429398"/>
            <a:ext cx="446701" cy="335026"/>
          </a:xfrm>
          <a:prstGeom prst="rect">
            <a:avLst/>
          </a:prstGeom>
        </p:spPr>
      </p:pic>
      <p:pic>
        <p:nvPicPr>
          <p:cNvPr id="16" name="Picture 15" descr="AUI Logo_Whit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04299" y="6382508"/>
            <a:ext cx="800992" cy="429103"/>
          </a:xfrm>
          <a:prstGeom prst="rect">
            <a:avLst/>
          </a:prstGeom>
        </p:spPr>
      </p:pic>
      <p:pic>
        <p:nvPicPr>
          <p:cNvPr id="17" name="Picture 16" descr="NRAO_Logo_White.ai"/>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18295" y="6322505"/>
            <a:ext cx="573653" cy="556781"/>
          </a:xfrm>
          <a:prstGeom prst="rect">
            <a:avLst/>
          </a:prstGeom>
        </p:spPr>
      </p:pic>
      <p:sp>
        <p:nvSpPr>
          <p:cNvPr id="3" name="Text Placeholder 2"/>
          <p:cNvSpPr>
            <a:spLocks noGrp="1"/>
          </p:cNvSpPr>
          <p:nvPr>
            <p:ph type="body" sz="quarter" idx="10" hasCustomPrompt="1"/>
          </p:nvPr>
        </p:nvSpPr>
        <p:spPr>
          <a:xfrm>
            <a:off x="1111251" y="5038726"/>
            <a:ext cx="9480549"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dirty="0"/>
              <a:t>Presentation Title</a:t>
            </a:r>
          </a:p>
        </p:txBody>
      </p:sp>
      <p:sp>
        <p:nvSpPr>
          <p:cNvPr id="18" name="Text Placeholder 2"/>
          <p:cNvSpPr>
            <a:spLocks noGrp="1"/>
          </p:cNvSpPr>
          <p:nvPr>
            <p:ph type="body" sz="quarter" idx="11" hasCustomPrompt="1"/>
          </p:nvPr>
        </p:nvSpPr>
        <p:spPr>
          <a:xfrm>
            <a:off x="1111251" y="5694274"/>
            <a:ext cx="9480549"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dirty="0"/>
              <a:t>Presenter</a:t>
            </a:r>
          </a:p>
        </p:txBody>
      </p:sp>
    </p:spTree>
    <p:extLst>
      <p:ext uri="{BB962C8B-B14F-4D97-AF65-F5344CB8AC3E}">
        <p14:creationId xmlns:p14="http://schemas.microsoft.com/office/powerpoint/2010/main" val="1709630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33611" y="145743"/>
            <a:ext cx="11514667" cy="524500"/>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10" name="Text Placeholder 2"/>
          <p:cNvSpPr>
            <a:spLocks noGrp="1"/>
          </p:cNvSpPr>
          <p:nvPr>
            <p:ph type="body" sz="quarter" idx="11" hasCustomPrompt="1"/>
          </p:nvPr>
        </p:nvSpPr>
        <p:spPr>
          <a:xfrm>
            <a:off x="497387" y="670243"/>
            <a:ext cx="11350891" cy="507393"/>
          </a:xfrm>
          <a:prstGeom prst="rect">
            <a:avLst/>
          </a:prstGeom>
        </p:spPr>
        <p:txBody>
          <a:bodyPr/>
          <a:lstStyle>
            <a:lvl1pPr marL="0" indent="0">
              <a:buNone/>
              <a:defRPr sz="2800">
                <a:latin typeface="Gill Sans MT" panose="020B0502020104020203" pitchFamily="34" charset="0"/>
              </a:defRPr>
            </a:lvl1pPr>
          </a:lstStyle>
          <a:p>
            <a:pPr lvl="0"/>
            <a:r>
              <a:rPr lang="en-US" dirty="0"/>
              <a:t>Subtitle</a:t>
            </a:r>
          </a:p>
        </p:txBody>
      </p:sp>
      <p:sp>
        <p:nvSpPr>
          <p:cNvPr id="5" name="Text Placeholder 4"/>
          <p:cNvSpPr>
            <a:spLocks noGrp="1"/>
          </p:cNvSpPr>
          <p:nvPr>
            <p:ph type="body" sz="quarter" idx="12" hasCustomPrompt="1"/>
          </p:nvPr>
        </p:nvSpPr>
        <p:spPr>
          <a:xfrm>
            <a:off x="497387" y="1177636"/>
            <a:ext cx="11350891"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23748" y="6419638"/>
            <a:ext cx="852789" cy="391972"/>
          </a:xfrm>
          <a:prstGeom prst="rect">
            <a:avLst/>
          </a:prstGeom>
        </p:spPr>
      </p:pic>
    </p:spTree>
    <p:extLst>
      <p:ext uri="{BB962C8B-B14F-4D97-AF65-F5344CB8AC3E}">
        <p14:creationId xmlns:p14="http://schemas.microsoft.com/office/powerpoint/2010/main" val="226455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33611" y="145743"/>
            <a:ext cx="11514667" cy="524500"/>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5" name="Text Placeholder 4"/>
          <p:cNvSpPr>
            <a:spLocks noGrp="1"/>
          </p:cNvSpPr>
          <p:nvPr>
            <p:ph type="body" sz="quarter" idx="12" hasCustomPrompt="1"/>
          </p:nvPr>
        </p:nvSpPr>
        <p:spPr>
          <a:xfrm>
            <a:off x="497388" y="734276"/>
            <a:ext cx="11195849"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23748" y="6419638"/>
            <a:ext cx="852789" cy="39197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minator">
    <p:spTree>
      <p:nvGrpSpPr>
        <p:cNvPr id="1" name=""/>
        <p:cNvGrpSpPr/>
        <p:nvPr/>
      </p:nvGrpSpPr>
      <p:grpSpPr>
        <a:xfrm>
          <a:off x="0" y="0"/>
          <a:ext cx="0" cy="0"/>
          <a:chOff x="0" y="0"/>
          <a:chExt cx="0" cy="0"/>
        </a:xfrm>
      </p:grpSpPr>
      <p:sp>
        <p:nvSpPr>
          <p:cNvPr id="13" name="TextBox 12"/>
          <p:cNvSpPr txBox="1"/>
          <p:nvPr userDrawn="1"/>
        </p:nvSpPr>
        <p:spPr>
          <a:xfrm>
            <a:off x="2993407" y="4330794"/>
            <a:ext cx="5622879" cy="1144929"/>
          </a:xfrm>
          <a:prstGeom prst="rect">
            <a:avLst/>
          </a:prstGeom>
          <a:noFill/>
        </p:spPr>
        <p:txBody>
          <a:bodyPr wrap="square" rtlCol="0">
            <a:spAutoFit/>
          </a:bodyPr>
          <a:lstStyle/>
          <a:p>
            <a:pPr algn="ctr">
              <a:lnSpc>
                <a:spcPct val="80000"/>
              </a:lnSpc>
              <a:spcBef>
                <a:spcPct val="20000"/>
              </a:spcBef>
            </a:pPr>
            <a:r>
              <a:rPr lang="en-US" sz="1800" b="1" dirty="0">
                <a:solidFill>
                  <a:srgbClr val="062458"/>
                </a:solidFill>
                <a:latin typeface="Gill Sans MT" charset="0"/>
                <a:cs typeface="Gill Sans" charset="0"/>
              </a:rPr>
              <a:t>www.nrao.edu</a:t>
            </a:r>
          </a:p>
          <a:p>
            <a:pPr algn="ctr">
              <a:lnSpc>
                <a:spcPct val="80000"/>
              </a:lnSpc>
              <a:spcBef>
                <a:spcPct val="20000"/>
              </a:spcBef>
            </a:pPr>
            <a:r>
              <a:rPr lang="en-US" sz="1800" b="1" dirty="0" err="1">
                <a:solidFill>
                  <a:srgbClr val="062458"/>
                </a:solidFill>
                <a:latin typeface="Gill Sans MT" charset="0"/>
                <a:cs typeface="Gill Sans" charset="0"/>
              </a:rPr>
              <a:t>science.nrao.edu</a:t>
            </a:r>
            <a:endParaRPr lang="en-US" sz="1800" b="1" dirty="0">
              <a:solidFill>
                <a:srgbClr val="062458"/>
              </a:solidFill>
              <a:latin typeface="Gill Sans MT" charset="0"/>
              <a:cs typeface="Gill Sans" charset="0"/>
            </a:endParaRPr>
          </a:p>
          <a:p>
            <a:pPr algn="ctr">
              <a:lnSpc>
                <a:spcPct val="80000"/>
              </a:lnSpc>
              <a:spcBef>
                <a:spcPct val="20000"/>
              </a:spcBef>
            </a:pPr>
            <a:r>
              <a:rPr lang="en-US" sz="1800" b="1" dirty="0" err="1">
                <a:solidFill>
                  <a:srgbClr val="062458"/>
                </a:solidFill>
                <a:latin typeface="Gill Sans MT" charset="0"/>
                <a:cs typeface="Gill Sans" charset="0"/>
              </a:rPr>
              <a:t>public.nrao.edu</a:t>
            </a:r>
            <a:endParaRPr lang="en-US" sz="1800" dirty="0"/>
          </a:p>
          <a:p>
            <a:endParaRPr lang="en-US" sz="1800" dirty="0"/>
          </a:p>
        </p:txBody>
      </p:sp>
      <p:sp>
        <p:nvSpPr>
          <p:cNvPr id="15" name="TextBox 14"/>
          <p:cNvSpPr txBox="1"/>
          <p:nvPr userDrawn="1"/>
        </p:nvSpPr>
        <p:spPr>
          <a:xfrm>
            <a:off x="1637524" y="5348750"/>
            <a:ext cx="8334643" cy="800219"/>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i="1" dirty="0">
                <a:latin typeface="Gill Sans MT" charset="0"/>
                <a:cs typeface="Gill Sans" charset="0"/>
              </a:rPr>
              <a:t>The National Radio Astronomy Observatory is a facility of the National Science Foundation</a:t>
            </a:r>
            <a:br>
              <a:rPr lang="en-US" sz="1400" i="1" dirty="0">
                <a:latin typeface="Gill Sans MT" charset="0"/>
                <a:cs typeface="Gill Sans" charset="0"/>
              </a:rPr>
            </a:br>
            <a:r>
              <a:rPr lang="en-US" sz="1400" i="1" dirty="0">
                <a:latin typeface="Gill Sans MT" charset="0"/>
                <a:cs typeface="Gill Sans" charset="0"/>
              </a:rPr>
              <a:t>operated under cooperative agreement by Associated Universities, Inc.</a:t>
            </a:r>
          </a:p>
          <a:p>
            <a:endParaRPr lang="en-US" sz="1800" dirty="0"/>
          </a:p>
        </p:txBody>
      </p:sp>
      <p:pic>
        <p:nvPicPr>
          <p:cNvPr id="5" name="Picture 4" descr="nrao_logo_pms.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89743" y="1358876"/>
            <a:ext cx="2621957" cy="2557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8329" y="1006747"/>
            <a:ext cx="6361300" cy="2923879"/>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23748" y="6419638"/>
            <a:ext cx="852789" cy="391972"/>
          </a:xfrm>
          <a:prstGeom prst="rect">
            <a:avLst/>
          </a:prstGeom>
        </p:spPr>
      </p:pic>
    </p:spTree>
    <p:extLst>
      <p:ext uri="{BB962C8B-B14F-4D97-AF65-F5344CB8AC3E}">
        <p14:creationId xmlns:p14="http://schemas.microsoft.com/office/powerpoint/2010/main" val="756098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9833" y="228600"/>
            <a:ext cx="10447867" cy="711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59834" y="1085851"/>
            <a:ext cx="11573933" cy="5051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41FBA9C3-4EC7-4C4D-A1C2-448E82972213}" type="slidenum">
              <a:rPr lang="en-US"/>
              <a:pPr>
                <a:defRPr/>
              </a:pPr>
              <a:t>‹#›</a:t>
            </a:fld>
            <a:endParaRPr lang="en-US"/>
          </a:p>
        </p:txBody>
      </p:sp>
    </p:spTree>
    <p:extLst>
      <p:ext uri="{BB962C8B-B14F-4D97-AF65-F5344CB8AC3E}">
        <p14:creationId xmlns:p14="http://schemas.microsoft.com/office/powerpoint/2010/main" val="13245917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no subtitl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33612" y="145743"/>
            <a:ext cx="11514667" cy="4772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5" name="Text Placeholder 4"/>
          <p:cNvSpPr>
            <a:spLocks noGrp="1"/>
          </p:cNvSpPr>
          <p:nvPr>
            <p:ph type="body" sz="quarter" idx="12" hasCustomPrompt="1"/>
          </p:nvPr>
        </p:nvSpPr>
        <p:spPr>
          <a:xfrm>
            <a:off x="497388" y="711200"/>
            <a:ext cx="11514667" cy="5181006"/>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508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33611" y="145743"/>
            <a:ext cx="11514667" cy="4772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5" name="Text Placeholder 4"/>
          <p:cNvSpPr>
            <a:spLocks noGrp="1"/>
          </p:cNvSpPr>
          <p:nvPr>
            <p:ph type="body" sz="quarter" idx="12" hasCustomPrompt="1"/>
          </p:nvPr>
        </p:nvSpPr>
        <p:spPr>
          <a:xfrm>
            <a:off x="497387" y="805852"/>
            <a:ext cx="11514667" cy="5213948"/>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209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21A1-F996-BCDC-91C3-7C9FF70980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D0C0BF-7183-6DE4-3531-DA35BED13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27CF11-D662-194E-8145-61952FC363BE}"/>
              </a:ext>
            </a:extLst>
          </p:cNvPr>
          <p:cNvSpPr>
            <a:spLocks noGrp="1"/>
          </p:cNvSpPr>
          <p:nvPr>
            <p:ph type="dt" sz="half" idx="10"/>
          </p:nvPr>
        </p:nvSpPr>
        <p:spPr/>
        <p:txBody>
          <a:bodyPr/>
          <a:lstStyle/>
          <a:p>
            <a:fld id="{2AC75544-1808-E949-AEC5-CE4BEB584878}" type="datetimeFigureOut">
              <a:rPr lang="en-US" smtClean="0"/>
              <a:t>6/5/23</a:t>
            </a:fld>
            <a:endParaRPr lang="en-US"/>
          </a:p>
        </p:txBody>
      </p:sp>
      <p:sp>
        <p:nvSpPr>
          <p:cNvPr id="5" name="Footer Placeholder 4">
            <a:extLst>
              <a:ext uri="{FF2B5EF4-FFF2-40B4-BE49-F238E27FC236}">
                <a16:creationId xmlns:a16="http://schemas.microsoft.com/office/drawing/2014/main" id="{65FD52BF-CE32-5D74-DEF4-4BD5E7513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1E54A-98C2-8280-B190-58028C874461}"/>
              </a:ext>
            </a:extLst>
          </p:cNvPr>
          <p:cNvSpPr>
            <a:spLocks noGrp="1"/>
          </p:cNvSpPr>
          <p:nvPr>
            <p:ph type="sldNum" sz="quarter" idx="12"/>
          </p:nvPr>
        </p:nvSpPr>
        <p:spPr/>
        <p:txBody>
          <a:bodyPr/>
          <a:lstStyle/>
          <a:p>
            <a:fld id="{A68F2FFA-BDEC-F944-A2B7-31061C878F8E}" type="slidenum">
              <a:rPr lang="en-US" smtClean="0"/>
              <a:t>‹#›</a:t>
            </a:fld>
            <a:endParaRPr lang="en-US"/>
          </a:p>
        </p:txBody>
      </p:sp>
    </p:spTree>
    <p:extLst>
      <p:ext uri="{BB962C8B-B14F-4D97-AF65-F5344CB8AC3E}">
        <p14:creationId xmlns:p14="http://schemas.microsoft.com/office/powerpoint/2010/main" val="1519348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33611" y="145743"/>
            <a:ext cx="11514667" cy="4772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5" name="Text Placeholder 4"/>
          <p:cNvSpPr>
            <a:spLocks noGrp="1"/>
          </p:cNvSpPr>
          <p:nvPr>
            <p:ph type="body" sz="quarter" idx="12" hasCustomPrompt="1"/>
          </p:nvPr>
        </p:nvSpPr>
        <p:spPr>
          <a:xfrm>
            <a:off x="497387" y="805852"/>
            <a:ext cx="11514667" cy="5213948"/>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9079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image" Target="../media/image5.gif"/><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Amy Kimball - VLA Sky Survey</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F3DFE-369F-42A8-95CC-0615539CF6FC}" type="slidenum">
              <a:rPr lang="en-US" smtClean="0"/>
              <a:t>‹#›</a:t>
            </a:fld>
            <a:endParaRPr lang="en-US"/>
          </a:p>
        </p:txBody>
      </p:sp>
      <p:sp>
        <p:nvSpPr>
          <p:cNvPr id="10" name="Freeform 9"/>
          <p:cNvSpPr/>
          <p:nvPr/>
        </p:nvSpPr>
        <p:spPr>
          <a:xfrm>
            <a:off x="-106668" y="6113420"/>
            <a:ext cx="12467360" cy="838111"/>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838111">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86561" y="838111"/>
                </a:lnTo>
                <a:lnTo>
                  <a:pt x="19340" y="818770"/>
                </a:lnTo>
                <a:lnTo>
                  <a:pt x="0" y="58023"/>
                </a:ln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75463" y="6429398"/>
            <a:ext cx="446701" cy="335026"/>
          </a:xfrm>
          <a:prstGeom prst="rect">
            <a:avLst/>
          </a:prstGeom>
        </p:spPr>
      </p:pic>
      <p:pic>
        <p:nvPicPr>
          <p:cNvPr id="12" name="Picture 11" descr="Curves_orange_blue.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0" y="5982032"/>
            <a:ext cx="12192000" cy="482203"/>
          </a:xfrm>
          <a:prstGeom prst="rect">
            <a:avLst/>
          </a:prstGeom>
        </p:spPr>
      </p:pic>
      <p:pic>
        <p:nvPicPr>
          <p:cNvPr id="13" name="Picture 12" descr="AUI Logo_White.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204299" y="6382508"/>
            <a:ext cx="800992" cy="429103"/>
          </a:xfrm>
          <a:prstGeom prst="rect">
            <a:avLst/>
          </a:prstGeom>
        </p:spPr>
      </p:pic>
      <p:pic>
        <p:nvPicPr>
          <p:cNvPr id="14" name="Picture 13" descr="NRAO_Logo_White.ai"/>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018295" y="6322505"/>
            <a:ext cx="573653" cy="556781"/>
          </a:xfrm>
          <a:prstGeom prst="rect">
            <a:avLst/>
          </a:prstGeom>
        </p:spPr>
      </p:pic>
      <p:sp>
        <p:nvSpPr>
          <p:cNvPr id="15" name="Subtitle 2"/>
          <p:cNvSpPr txBox="1">
            <a:spLocks/>
          </p:cNvSpPr>
          <p:nvPr/>
        </p:nvSpPr>
        <p:spPr>
          <a:xfrm>
            <a:off x="282228" y="6510864"/>
            <a:ext cx="5025445" cy="217448"/>
          </a:xfrm>
          <a:prstGeom prst="rect">
            <a:avLst/>
          </a:prstGeom>
        </p:spPr>
        <p:txBody>
          <a:bodyPr vert="horz" wrap="none" lIns="0" tIns="0" rIns="0" bIns="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fld id="{0372DE0E-017C-6047-AB40-14FA8E408B1F}" type="slidenum">
              <a:rPr lang="en-US" sz="1200" smtClean="0">
                <a:solidFill>
                  <a:schemeClr val="bg1"/>
                </a:solidFill>
                <a:latin typeface="Gill Sans Light"/>
                <a:cs typeface="Gill Sans Light"/>
              </a:rPr>
              <a:pPr algn="l"/>
              <a:t>‹#›</a:t>
            </a:fld>
            <a:endParaRPr lang="en-US" sz="1200" dirty="0">
              <a:solidFill>
                <a:schemeClr val="tx2">
                  <a:lumMod val="20000"/>
                  <a:lumOff val="80000"/>
                </a:schemeClr>
              </a:solidFill>
              <a:latin typeface="Gill Sans Light"/>
              <a:cs typeface="Gill Sans Light"/>
            </a:endParaRPr>
          </a:p>
        </p:txBody>
      </p:sp>
      <p:sp>
        <p:nvSpPr>
          <p:cNvPr id="16" name="Footer Placeholder 1"/>
          <p:cNvSpPr txBox="1">
            <a:spLocks/>
          </p:cNvSpPr>
          <p:nvPr/>
        </p:nvSpPr>
        <p:spPr>
          <a:xfrm>
            <a:off x="3351022" y="6429399"/>
            <a:ext cx="5551979" cy="3822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400" b="1" dirty="0">
              <a:solidFill>
                <a:prstClr val="white"/>
              </a:solidFill>
              <a:latin typeface="Gill Sans MT" panose="020B0502020104020203" pitchFamily="34" charset="0"/>
            </a:endParaRPr>
          </a:p>
        </p:txBody>
      </p:sp>
      <p:pic>
        <p:nvPicPr>
          <p:cNvPr id="17" name="Picture 1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123748" y="6419638"/>
            <a:ext cx="852789" cy="391972"/>
          </a:xfrm>
          <a:prstGeom prst="rect">
            <a:avLst/>
          </a:prstGeom>
        </p:spPr>
      </p:pic>
    </p:spTree>
    <p:extLst>
      <p:ext uri="{BB962C8B-B14F-4D97-AF65-F5344CB8AC3E}">
        <p14:creationId xmlns:p14="http://schemas.microsoft.com/office/powerpoint/2010/main" val="3925874379"/>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75" r:id="rId3"/>
    <p:sldLayoutId id="2147483665" r:id="rId4"/>
    <p:sldLayoutId id="2147483693" r:id="rId5"/>
    <p:sldLayoutId id="2147483696" r:id="rId6"/>
    <p:sldLayoutId id="2147483698" r:id="rId7"/>
    <p:sldLayoutId id="2147483699" r:id="rId8"/>
    <p:sldLayoutId id="2147483700" r:id="rId9"/>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library.nrao.edu/vlass.shtml" TargetMode="External"/><Relationship Id="rId2" Type="http://schemas.openxmlformats.org/officeDocument/2006/relationships/hyperlink" Target="https://science.nrao.edu/vlass"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a:xfrm>
            <a:off x="642659" y="4959484"/>
            <a:ext cx="9387165" cy="921961"/>
          </a:xfrm>
        </p:spPr>
        <p:txBody>
          <a:bodyPr/>
          <a:lstStyle/>
          <a:p>
            <a:r>
              <a:rPr lang="en-US" dirty="0"/>
              <a:t>VLASS Observing and Data Flow</a:t>
            </a:r>
            <a:endParaRPr lang="en-US" sz="2700" dirty="0"/>
          </a:p>
        </p:txBody>
      </p:sp>
      <p:sp>
        <p:nvSpPr>
          <p:cNvPr id="7" name="Text Placeholder 2"/>
          <p:cNvSpPr>
            <a:spLocks noGrp="1"/>
          </p:cNvSpPr>
          <p:nvPr>
            <p:ph type="body" sz="quarter" idx="11"/>
          </p:nvPr>
        </p:nvSpPr>
        <p:spPr>
          <a:xfrm>
            <a:off x="642661" y="5881445"/>
            <a:ext cx="7447945" cy="871349"/>
          </a:xfrm>
        </p:spPr>
        <p:txBody>
          <a:bodyPr/>
          <a:lstStyle/>
          <a:p>
            <a:r>
              <a:rPr lang="en-US" dirty="0"/>
              <a:t>Amy Kimball (NRAO)</a:t>
            </a:r>
          </a:p>
          <a:p>
            <a:r>
              <a:rPr lang="en-US" sz="1800" i="1" dirty="0"/>
              <a:t>for the VLA Sky Survey team and Survey Science Group</a:t>
            </a:r>
            <a:endParaRPr lang="en-US" sz="1800" dirty="0"/>
          </a:p>
        </p:txBody>
      </p:sp>
    </p:spTree>
    <p:extLst>
      <p:ext uri="{BB962C8B-B14F-4D97-AF65-F5344CB8AC3E}">
        <p14:creationId xmlns:p14="http://schemas.microsoft.com/office/powerpoint/2010/main" val="2491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96124" y="203597"/>
            <a:ext cx="8490013" cy="650704"/>
          </a:xfrm>
        </p:spPr>
        <p:txBody>
          <a:bodyPr/>
          <a:lstStyle/>
          <a:p>
            <a:r>
              <a:rPr lang="en-US" dirty="0"/>
              <a:t>Challenge:  Radio Frequency Interference (RFI)</a:t>
            </a:r>
          </a:p>
        </p:txBody>
      </p:sp>
      <p:grpSp>
        <p:nvGrpSpPr>
          <p:cNvPr id="28" name="Group 27">
            <a:extLst>
              <a:ext uri="{FF2B5EF4-FFF2-40B4-BE49-F238E27FC236}">
                <a16:creationId xmlns:a16="http://schemas.microsoft.com/office/drawing/2014/main" id="{9449892E-099F-3745-A56F-F0B526C50AC2}"/>
              </a:ext>
            </a:extLst>
          </p:cNvPr>
          <p:cNvGrpSpPr>
            <a:grpSpLocks noChangeAspect="1"/>
          </p:cNvGrpSpPr>
          <p:nvPr/>
        </p:nvGrpSpPr>
        <p:grpSpPr>
          <a:xfrm>
            <a:off x="1404971" y="1099948"/>
            <a:ext cx="3040456" cy="2329052"/>
            <a:chOff x="4487484" y="219461"/>
            <a:chExt cx="3653407" cy="2798584"/>
          </a:xfrm>
        </p:grpSpPr>
        <p:pic>
          <p:nvPicPr>
            <p:cNvPr id="15364" name="Picture 4" descr="https://www.pixalytics.com/wp-content/uploads/2014/04/Debris_objects_-_mostly_debris_-_in_low_Earth_orbit_LEO_-_view_over_the_equator-300x230.jpg">
              <a:extLst>
                <a:ext uri="{FF2B5EF4-FFF2-40B4-BE49-F238E27FC236}">
                  <a16:creationId xmlns:a16="http://schemas.microsoft.com/office/drawing/2014/main" id="{C372184D-2818-3C4C-8ADE-B51F28DB56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0931" y="219461"/>
              <a:ext cx="3639960" cy="2790636"/>
            </a:xfrm>
            <a:prstGeom prst="round2Same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206148E-E0C5-B14A-A501-B384E99DD926}"/>
                </a:ext>
              </a:extLst>
            </p:cNvPr>
            <p:cNvSpPr txBox="1"/>
            <p:nvPr/>
          </p:nvSpPr>
          <p:spPr>
            <a:xfrm>
              <a:off x="4487484" y="2648221"/>
              <a:ext cx="3513250" cy="369824"/>
            </a:xfrm>
            <a:prstGeom prst="rect">
              <a:avLst/>
            </a:prstGeom>
            <a:noFill/>
          </p:spPr>
          <p:txBody>
            <a:bodyPr wrap="none" rtlCol="0">
              <a:spAutoFit/>
            </a:bodyPr>
            <a:lstStyle/>
            <a:p>
              <a:r>
                <a:rPr lang="en-US" sz="1400" dirty="0">
                  <a:solidFill>
                    <a:schemeClr val="bg1">
                      <a:lumMod val="95000"/>
                    </a:schemeClr>
                  </a:solidFill>
                  <a:latin typeface="Gill Sans MT" panose="020B0502020104020203" pitchFamily="34" charset="0"/>
                </a:rPr>
                <a:t>Artist's impression based on real data</a:t>
              </a:r>
            </a:p>
          </p:txBody>
        </p:sp>
      </p:grpSp>
    </p:spTree>
    <p:extLst>
      <p:ext uri="{BB962C8B-B14F-4D97-AF65-F5344CB8AC3E}">
        <p14:creationId xmlns:p14="http://schemas.microsoft.com/office/powerpoint/2010/main" val="379502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96124" y="203597"/>
            <a:ext cx="8490013" cy="650704"/>
          </a:xfrm>
        </p:spPr>
        <p:txBody>
          <a:bodyPr/>
          <a:lstStyle/>
          <a:p>
            <a:r>
              <a:rPr lang="en-US" dirty="0"/>
              <a:t>Challenge:  Radio Frequency Interference (RFI)</a:t>
            </a:r>
          </a:p>
        </p:txBody>
      </p:sp>
      <p:grpSp>
        <p:nvGrpSpPr>
          <p:cNvPr id="7" name="Group 6">
            <a:extLst>
              <a:ext uri="{FF2B5EF4-FFF2-40B4-BE49-F238E27FC236}">
                <a16:creationId xmlns:a16="http://schemas.microsoft.com/office/drawing/2014/main" id="{E82E1761-97D4-F745-834E-2D0CA360E775}"/>
              </a:ext>
            </a:extLst>
          </p:cNvPr>
          <p:cNvGrpSpPr/>
          <p:nvPr/>
        </p:nvGrpSpPr>
        <p:grpSpPr>
          <a:xfrm>
            <a:off x="958638" y="3553508"/>
            <a:ext cx="3880325" cy="2592259"/>
            <a:chOff x="488862" y="786648"/>
            <a:chExt cx="3880325" cy="2592259"/>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862" y="1073537"/>
              <a:ext cx="3880325" cy="2305370"/>
            </a:xfrm>
            <a:prstGeom prst="rect">
              <a:avLst/>
            </a:prstGeom>
          </p:spPr>
        </p:pic>
        <p:sp>
          <p:nvSpPr>
            <p:cNvPr id="34" name="TextBox 33"/>
            <p:cNvSpPr txBox="1"/>
            <p:nvPr/>
          </p:nvSpPr>
          <p:spPr>
            <a:xfrm>
              <a:off x="1264361" y="786648"/>
              <a:ext cx="2382127" cy="369332"/>
            </a:xfrm>
            <a:prstGeom prst="rect">
              <a:avLst/>
            </a:prstGeom>
            <a:noFill/>
          </p:spPr>
          <p:txBody>
            <a:bodyPr wrap="none" rtlCol="0">
              <a:spAutoFit/>
            </a:bodyPr>
            <a:lstStyle/>
            <a:p>
              <a:r>
                <a:rPr lang="en-US" b="1" dirty="0">
                  <a:solidFill>
                    <a:srgbClr val="0432FF"/>
                  </a:solidFill>
                  <a:latin typeface="Gill Sans MT" panose="020B0502020104020203" pitchFamily="34" charset="0"/>
                </a:rPr>
                <a:t>Results of RFI sweep</a:t>
              </a:r>
            </a:p>
          </p:txBody>
        </p:sp>
      </p:grpSp>
      <p:grpSp>
        <p:nvGrpSpPr>
          <p:cNvPr id="28" name="Group 27">
            <a:extLst>
              <a:ext uri="{FF2B5EF4-FFF2-40B4-BE49-F238E27FC236}">
                <a16:creationId xmlns:a16="http://schemas.microsoft.com/office/drawing/2014/main" id="{9449892E-099F-3745-A56F-F0B526C50AC2}"/>
              </a:ext>
            </a:extLst>
          </p:cNvPr>
          <p:cNvGrpSpPr>
            <a:grpSpLocks noChangeAspect="1"/>
          </p:cNvGrpSpPr>
          <p:nvPr/>
        </p:nvGrpSpPr>
        <p:grpSpPr>
          <a:xfrm>
            <a:off x="1404971" y="1099948"/>
            <a:ext cx="3040456" cy="2329052"/>
            <a:chOff x="4487484" y="219461"/>
            <a:chExt cx="3653407" cy="2798584"/>
          </a:xfrm>
        </p:grpSpPr>
        <p:pic>
          <p:nvPicPr>
            <p:cNvPr id="15364" name="Picture 4" descr="https://www.pixalytics.com/wp-content/uploads/2014/04/Debris_objects_-_mostly_debris_-_in_low_Earth_orbit_LEO_-_view_over_the_equator-300x230.jpg">
              <a:extLst>
                <a:ext uri="{FF2B5EF4-FFF2-40B4-BE49-F238E27FC236}">
                  <a16:creationId xmlns:a16="http://schemas.microsoft.com/office/drawing/2014/main" id="{C372184D-2818-3C4C-8ADE-B51F28DB56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931" y="219461"/>
              <a:ext cx="3639960" cy="2790636"/>
            </a:xfrm>
            <a:prstGeom prst="round2Same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206148E-E0C5-B14A-A501-B384E99DD926}"/>
                </a:ext>
              </a:extLst>
            </p:cNvPr>
            <p:cNvSpPr txBox="1"/>
            <p:nvPr/>
          </p:nvSpPr>
          <p:spPr>
            <a:xfrm>
              <a:off x="4487484" y="2648221"/>
              <a:ext cx="3513250" cy="369824"/>
            </a:xfrm>
            <a:prstGeom prst="rect">
              <a:avLst/>
            </a:prstGeom>
            <a:noFill/>
          </p:spPr>
          <p:txBody>
            <a:bodyPr wrap="none" rtlCol="0">
              <a:spAutoFit/>
            </a:bodyPr>
            <a:lstStyle/>
            <a:p>
              <a:r>
                <a:rPr lang="en-US" sz="1400" dirty="0">
                  <a:solidFill>
                    <a:schemeClr val="bg1">
                      <a:lumMod val="95000"/>
                    </a:schemeClr>
                  </a:solidFill>
                  <a:latin typeface="Gill Sans MT" panose="020B0502020104020203" pitchFamily="34" charset="0"/>
                </a:rPr>
                <a:t>Artist's impression based on real data</a:t>
              </a:r>
            </a:p>
          </p:txBody>
        </p:sp>
      </p:grpSp>
    </p:spTree>
    <p:extLst>
      <p:ext uri="{BB962C8B-B14F-4D97-AF65-F5344CB8AC3E}">
        <p14:creationId xmlns:p14="http://schemas.microsoft.com/office/powerpoint/2010/main" val="1688406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96124" y="203597"/>
            <a:ext cx="8490013" cy="650704"/>
          </a:xfrm>
        </p:spPr>
        <p:txBody>
          <a:bodyPr/>
          <a:lstStyle/>
          <a:p>
            <a:r>
              <a:rPr lang="en-US" dirty="0"/>
              <a:t>Challenge:  Radio Frequency Interference (RFI)</a:t>
            </a:r>
          </a:p>
        </p:txBody>
      </p:sp>
      <p:grpSp>
        <p:nvGrpSpPr>
          <p:cNvPr id="7" name="Group 6">
            <a:extLst>
              <a:ext uri="{FF2B5EF4-FFF2-40B4-BE49-F238E27FC236}">
                <a16:creationId xmlns:a16="http://schemas.microsoft.com/office/drawing/2014/main" id="{E82E1761-97D4-F745-834E-2D0CA360E775}"/>
              </a:ext>
            </a:extLst>
          </p:cNvPr>
          <p:cNvGrpSpPr/>
          <p:nvPr/>
        </p:nvGrpSpPr>
        <p:grpSpPr>
          <a:xfrm>
            <a:off x="958638" y="3553508"/>
            <a:ext cx="3880325" cy="2592259"/>
            <a:chOff x="488862" y="786648"/>
            <a:chExt cx="3880325" cy="2592259"/>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862" y="1073537"/>
              <a:ext cx="3880325" cy="2305370"/>
            </a:xfrm>
            <a:prstGeom prst="rect">
              <a:avLst/>
            </a:prstGeom>
          </p:spPr>
        </p:pic>
        <p:sp>
          <p:nvSpPr>
            <p:cNvPr id="34" name="TextBox 33"/>
            <p:cNvSpPr txBox="1"/>
            <p:nvPr/>
          </p:nvSpPr>
          <p:spPr>
            <a:xfrm>
              <a:off x="1264361" y="786648"/>
              <a:ext cx="2382127" cy="369332"/>
            </a:xfrm>
            <a:prstGeom prst="rect">
              <a:avLst/>
            </a:prstGeom>
            <a:noFill/>
          </p:spPr>
          <p:txBody>
            <a:bodyPr wrap="none" rtlCol="0">
              <a:spAutoFit/>
            </a:bodyPr>
            <a:lstStyle/>
            <a:p>
              <a:r>
                <a:rPr lang="en-US" b="1" dirty="0">
                  <a:solidFill>
                    <a:srgbClr val="0432FF"/>
                  </a:solidFill>
                  <a:latin typeface="Gill Sans MT" panose="020B0502020104020203" pitchFamily="34" charset="0"/>
                </a:rPr>
                <a:t>Results of RFI sweep</a:t>
              </a:r>
            </a:p>
          </p:txBody>
        </p:sp>
      </p:grpSp>
      <p:grpSp>
        <p:nvGrpSpPr>
          <p:cNvPr id="28" name="Group 27">
            <a:extLst>
              <a:ext uri="{FF2B5EF4-FFF2-40B4-BE49-F238E27FC236}">
                <a16:creationId xmlns:a16="http://schemas.microsoft.com/office/drawing/2014/main" id="{9449892E-099F-3745-A56F-F0B526C50AC2}"/>
              </a:ext>
            </a:extLst>
          </p:cNvPr>
          <p:cNvGrpSpPr>
            <a:grpSpLocks noChangeAspect="1"/>
          </p:cNvGrpSpPr>
          <p:nvPr/>
        </p:nvGrpSpPr>
        <p:grpSpPr>
          <a:xfrm>
            <a:off x="1404971" y="1099948"/>
            <a:ext cx="3040456" cy="2329052"/>
            <a:chOff x="4487484" y="219461"/>
            <a:chExt cx="3653407" cy="2798584"/>
          </a:xfrm>
        </p:grpSpPr>
        <p:pic>
          <p:nvPicPr>
            <p:cNvPr id="15364" name="Picture 4" descr="https://www.pixalytics.com/wp-content/uploads/2014/04/Debris_objects_-_mostly_debris_-_in_low_Earth_orbit_LEO_-_view_over_the_equator-300x230.jpg">
              <a:extLst>
                <a:ext uri="{FF2B5EF4-FFF2-40B4-BE49-F238E27FC236}">
                  <a16:creationId xmlns:a16="http://schemas.microsoft.com/office/drawing/2014/main" id="{C372184D-2818-3C4C-8ADE-B51F28DB56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931" y="219461"/>
              <a:ext cx="3639960" cy="2790636"/>
            </a:xfrm>
            <a:prstGeom prst="round2Same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206148E-E0C5-B14A-A501-B384E99DD926}"/>
                </a:ext>
              </a:extLst>
            </p:cNvPr>
            <p:cNvSpPr txBox="1"/>
            <p:nvPr/>
          </p:nvSpPr>
          <p:spPr>
            <a:xfrm>
              <a:off x="4487484" y="2648221"/>
              <a:ext cx="3513250" cy="369824"/>
            </a:xfrm>
            <a:prstGeom prst="rect">
              <a:avLst/>
            </a:prstGeom>
            <a:noFill/>
          </p:spPr>
          <p:txBody>
            <a:bodyPr wrap="none" rtlCol="0">
              <a:spAutoFit/>
            </a:bodyPr>
            <a:lstStyle/>
            <a:p>
              <a:r>
                <a:rPr lang="en-US" sz="1400" dirty="0">
                  <a:solidFill>
                    <a:schemeClr val="bg1">
                      <a:lumMod val="95000"/>
                    </a:schemeClr>
                  </a:solidFill>
                  <a:latin typeface="Gill Sans MT" panose="020B0502020104020203" pitchFamily="34" charset="0"/>
                </a:rPr>
                <a:t>Artist's impression based on real data</a:t>
              </a:r>
            </a:p>
          </p:txBody>
        </p:sp>
      </p:grpSp>
      <p:grpSp>
        <p:nvGrpSpPr>
          <p:cNvPr id="3" name="Group 2">
            <a:extLst>
              <a:ext uri="{FF2B5EF4-FFF2-40B4-BE49-F238E27FC236}">
                <a16:creationId xmlns:a16="http://schemas.microsoft.com/office/drawing/2014/main" id="{01B30CCB-1CC4-25DD-2571-054965260F50}"/>
              </a:ext>
            </a:extLst>
          </p:cNvPr>
          <p:cNvGrpSpPr>
            <a:grpSpLocks noChangeAspect="1"/>
          </p:cNvGrpSpPr>
          <p:nvPr/>
        </p:nvGrpSpPr>
        <p:grpSpPr>
          <a:xfrm>
            <a:off x="5655871" y="3264196"/>
            <a:ext cx="5038554" cy="2755107"/>
            <a:chOff x="878913" y="2520414"/>
            <a:chExt cx="6905328" cy="3775870"/>
          </a:xfrm>
        </p:grpSpPr>
        <p:sp>
          <p:nvSpPr>
            <p:cNvPr id="5" name="TextBox 4">
              <a:extLst>
                <a:ext uri="{FF2B5EF4-FFF2-40B4-BE49-F238E27FC236}">
                  <a16:creationId xmlns:a16="http://schemas.microsoft.com/office/drawing/2014/main" id="{F0664E0B-10D3-B2EB-D20A-78D9D46863A3}"/>
                </a:ext>
              </a:extLst>
            </p:cNvPr>
            <p:cNvSpPr txBox="1"/>
            <p:nvPr/>
          </p:nvSpPr>
          <p:spPr>
            <a:xfrm rot="16200000">
              <a:off x="271687" y="3746080"/>
              <a:ext cx="1720622" cy="506169"/>
            </a:xfrm>
            <a:prstGeom prst="rect">
              <a:avLst/>
            </a:prstGeom>
            <a:noFill/>
          </p:spPr>
          <p:txBody>
            <a:bodyPr wrap="none" rtlCol="0">
              <a:spAutoFit/>
            </a:bodyPr>
            <a:lstStyle/>
            <a:p>
              <a:r>
                <a:rPr lang="en-US" dirty="0">
                  <a:solidFill>
                    <a:schemeClr val="tx1">
                      <a:lumMod val="50000"/>
                      <a:lumOff val="50000"/>
                    </a:schemeClr>
                  </a:solidFill>
                  <a:latin typeface="Gill Sans MT" panose="020B0502020104020203" pitchFamily="34" charset="0"/>
                </a:rPr>
                <a:t>Declination</a:t>
              </a:r>
            </a:p>
          </p:txBody>
        </p:sp>
        <p:sp>
          <p:nvSpPr>
            <p:cNvPr id="6" name="TextBox 5">
              <a:extLst>
                <a:ext uri="{FF2B5EF4-FFF2-40B4-BE49-F238E27FC236}">
                  <a16:creationId xmlns:a16="http://schemas.microsoft.com/office/drawing/2014/main" id="{0897AF9A-2F11-0708-0C9F-C1A8E35086B1}"/>
                </a:ext>
              </a:extLst>
            </p:cNvPr>
            <p:cNvSpPr txBox="1"/>
            <p:nvPr/>
          </p:nvSpPr>
          <p:spPr>
            <a:xfrm>
              <a:off x="3714088" y="5790115"/>
              <a:ext cx="1721940" cy="506169"/>
            </a:xfrm>
            <a:prstGeom prst="rect">
              <a:avLst/>
            </a:prstGeom>
            <a:noFill/>
          </p:spPr>
          <p:txBody>
            <a:bodyPr wrap="none" rtlCol="0">
              <a:spAutoFit/>
            </a:bodyPr>
            <a:lstStyle/>
            <a:p>
              <a:r>
                <a:rPr lang="en-US" dirty="0">
                  <a:solidFill>
                    <a:schemeClr val="tx1">
                      <a:lumMod val="50000"/>
                      <a:lumOff val="50000"/>
                    </a:schemeClr>
                  </a:solidFill>
                  <a:latin typeface="Gill Sans MT" panose="020B0502020104020203" pitchFamily="34" charset="0"/>
                </a:rPr>
                <a:t>Hour Angle</a:t>
              </a:r>
            </a:p>
          </p:txBody>
        </p:sp>
        <p:grpSp>
          <p:nvGrpSpPr>
            <p:cNvPr id="8" name="Group 7">
              <a:extLst>
                <a:ext uri="{FF2B5EF4-FFF2-40B4-BE49-F238E27FC236}">
                  <a16:creationId xmlns:a16="http://schemas.microsoft.com/office/drawing/2014/main" id="{7B4BA4E7-D266-AE94-801E-0F7C8902459D}"/>
                </a:ext>
              </a:extLst>
            </p:cNvPr>
            <p:cNvGrpSpPr/>
            <p:nvPr/>
          </p:nvGrpSpPr>
          <p:grpSpPr>
            <a:xfrm>
              <a:off x="1140089" y="2520414"/>
              <a:ext cx="6644152" cy="3431107"/>
              <a:chOff x="1652707" y="2526896"/>
              <a:chExt cx="6644152" cy="3431107"/>
            </a:xfrm>
          </p:grpSpPr>
          <p:grpSp>
            <p:nvGrpSpPr>
              <p:cNvPr id="9" name="Group 8">
                <a:extLst>
                  <a:ext uri="{FF2B5EF4-FFF2-40B4-BE49-F238E27FC236}">
                    <a16:creationId xmlns:a16="http://schemas.microsoft.com/office/drawing/2014/main" id="{5A37CA92-A518-D077-B30C-CA9DA76A144C}"/>
                  </a:ext>
                </a:extLst>
              </p:cNvPr>
              <p:cNvGrpSpPr/>
              <p:nvPr/>
            </p:nvGrpSpPr>
            <p:grpSpPr>
              <a:xfrm>
                <a:off x="1652707" y="2526896"/>
                <a:ext cx="6438348" cy="3067382"/>
                <a:chOff x="1652707" y="2526896"/>
                <a:chExt cx="6438348" cy="3067382"/>
              </a:xfrm>
            </p:grpSpPr>
            <p:pic>
              <p:nvPicPr>
                <p:cNvPr id="17" name="Picture 2" descr="S-band satellite RFI map">
                  <a:extLst>
                    <a:ext uri="{FF2B5EF4-FFF2-40B4-BE49-F238E27FC236}">
                      <a16:creationId xmlns:a16="http://schemas.microsoft.com/office/drawing/2014/main" id="{E48914B4-EB20-7E4B-44B0-72C5A6DB0E1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230341" y="2526896"/>
                  <a:ext cx="5860714" cy="306738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939F1D-5CBD-F2D5-C0DE-9518D23DD34D}"/>
                    </a:ext>
                  </a:extLst>
                </p:cNvPr>
                <p:cNvSpPr txBox="1"/>
                <p:nvPr/>
              </p:nvSpPr>
              <p:spPr>
                <a:xfrm>
                  <a:off x="1723607" y="3085284"/>
                  <a:ext cx="59580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10°</a:t>
                  </a:r>
                </a:p>
              </p:txBody>
            </p:sp>
            <p:sp>
              <p:nvSpPr>
                <p:cNvPr id="19" name="TextBox 18">
                  <a:extLst>
                    <a:ext uri="{FF2B5EF4-FFF2-40B4-BE49-F238E27FC236}">
                      <a16:creationId xmlns:a16="http://schemas.microsoft.com/office/drawing/2014/main" id="{4C57B7AF-CC89-6B5C-4423-26CB5F8D15F7}"/>
                    </a:ext>
                  </a:extLst>
                </p:cNvPr>
                <p:cNvSpPr txBox="1"/>
                <p:nvPr/>
              </p:nvSpPr>
              <p:spPr>
                <a:xfrm>
                  <a:off x="1738286" y="2632354"/>
                  <a:ext cx="59580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15°</a:t>
                  </a:r>
                </a:p>
              </p:txBody>
            </p:sp>
            <p:sp>
              <p:nvSpPr>
                <p:cNvPr id="26" name="TextBox 25">
                  <a:extLst>
                    <a:ext uri="{FF2B5EF4-FFF2-40B4-BE49-F238E27FC236}">
                      <a16:creationId xmlns:a16="http://schemas.microsoft.com/office/drawing/2014/main" id="{C87BF2DD-A510-020B-5956-5F57D276BC3E}"/>
                    </a:ext>
                  </a:extLst>
                </p:cNvPr>
                <p:cNvSpPr txBox="1"/>
                <p:nvPr/>
              </p:nvSpPr>
              <p:spPr>
                <a:xfrm>
                  <a:off x="1849125" y="3466825"/>
                  <a:ext cx="472775"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5°</a:t>
                  </a:r>
                </a:p>
              </p:txBody>
            </p:sp>
            <p:sp>
              <p:nvSpPr>
                <p:cNvPr id="31" name="TextBox 30">
                  <a:extLst>
                    <a:ext uri="{FF2B5EF4-FFF2-40B4-BE49-F238E27FC236}">
                      <a16:creationId xmlns:a16="http://schemas.microsoft.com/office/drawing/2014/main" id="{DE38284D-053D-605F-F3E7-4F931C643EA8}"/>
                    </a:ext>
                  </a:extLst>
                </p:cNvPr>
                <p:cNvSpPr txBox="1"/>
                <p:nvPr/>
              </p:nvSpPr>
              <p:spPr>
                <a:xfrm>
                  <a:off x="1849125" y="3897677"/>
                  <a:ext cx="472775"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0°</a:t>
                  </a:r>
                </a:p>
              </p:txBody>
            </p:sp>
            <p:sp>
              <p:nvSpPr>
                <p:cNvPr id="32" name="TextBox 31">
                  <a:extLst>
                    <a:ext uri="{FF2B5EF4-FFF2-40B4-BE49-F238E27FC236}">
                      <a16:creationId xmlns:a16="http://schemas.microsoft.com/office/drawing/2014/main" id="{F92322C4-0227-AB32-0A1D-FE2B7D435938}"/>
                    </a:ext>
                  </a:extLst>
                </p:cNvPr>
                <p:cNvSpPr txBox="1"/>
                <p:nvPr/>
              </p:nvSpPr>
              <p:spPr>
                <a:xfrm>
                  <a:off x="1763547" y="4302560"/>
                  <a:ext cx="551864"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-5°</a:t>
                  </a:r>
                </a:p>
              </p:txBody>
            </p:sp>
            <p:sp>
              <p:nvSpPr>
                <p:cNvPr id="33" name="TextBox 32">
                  <a:extLst>
                    <a:ext uri="{FF2B5EF4-FFF2-40B4-BE49-F238E27FC236}">
                      <a16:creationId xmlns:a16="http://schemas.microsoft.com/office/drawing/2014/main" id="{48F885BE-9970-4499-6249-5ECBD4C9F75A}"/>
                    </a:ext>
                  </a:extLst>
                </p:cNvPr>
                <p:cNvSpPr txBox="1"/>
                <p:nvPr/>
              </p:nvSpPr>
              <p:spPr>
                <a:xfrm>
                  <a:off x="1652707" y="4719163"/>
                  <a:ext cx="67489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-10°</a:t>
                  </a:r>
                </a:p>
              </p:txBody>
            </p:sp>
            <p:sp>
              <p:nvSpPr>
                <p:cNvPr id="35" name="TextBox 34">
                  <a:extLst>
                    <a:ext uri="{FF2B5EF4-FFF2-40B4-BE49-F238E27FC236}">
                      <a16:creationId xmlns:a16="http://schemas.microsoft.com/office/drawing/2014/main" id="{6218A513-C9FA-EE93-DF75-843A78D78AB4}"/>
                    </a:ext>
                  </a:extLst>
                </p:cNvPr>
                <p:cNvSpPr txBox="1"/>
                <p:nvPr/>
              </p:nvSpPr>
              <p:spPr>
                <a:xfrm>
                  <a:off x="1659109" y="5097742"/>
                  <a:ext cx="67489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-15°</a:t>
                  </a:r>
                </a:p>
              </p:txBody>
            </p:sp>
          </p:grpSp>
          <p:sp>
            <p:nvSpPr>
              <p:cNvPr id="10" name="TextBox 9">
                <a:extLst>
                  <a:ext uri="{FF2B5EF4-FFF2-40B4-BE49-F238E27FC236}">
                    <a16:creationId xmlns:a16="http://schemas.microsoft.com/office/drawing/2014/main" id="{D0837432-7337-3138-90ED-0E54269F7708}"/>
                  </a:ext>
                </a:extLst>
              </p:cNvPr>
              <p:cNvSpPr txBox="1"/>
              <p:nvPr/>
            </p:nvSpPr>
            <p:spPr>
              <a:xfrm>
                <a:off x="5016145" y="5528257"/>
                <a:ext cx="376111"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0</a:t>
                </a:r>
              </a:p>
            </p:txBody>
          </p:sp>
          <p:sp>
            <p:nvSpPr>
              <p:cNvPr id="11" name="TextBox 10">
                <a:extLst>
                  <a:ext uri="{FF2B5EF4-FFF2-40B4-BE49-F238E27FC236}">
                    <a16:creationId xmlns:a16="http://schemas.microsoft.com/office/drawing/2014/main" id="{5169E890-A7B0-BBAE-2A61-18D1CF7FBF53}"/>
                  </a:ext>
                </a:extLst>
              </p:cNvPr>
              <p:cNvSpPr txBox="1"/>
              <p:nvPr/>
            </p:nvSpPr>
            <p:spPr>
              <a:xfrm>
                <a:off x="5896552" y="5514402"/>
                <a:ext cx="51891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+2</a:t>
                </a:r>
              </a:p>
            </p:txBody>
          </p:sp>
          <p:sp>
            <p:nvSpPr>
              <p:cNvPr id="12" name="TextBox 11">
                <a:extLst>
                  <a:ext uri="{FF2B5EF4-FFF2-40B4-BE49-F238E27FC236}">
                    <a16:creationId xmlns:a16="http://schemas.microsoft.com/office/drawing/2014/main" id="{442A3997-C0CA-7BE9-5542-032D2ADC3CFB}"/>
                  </a:ext>
                </a:extLst>
              </p:cNvPr>
              <p:cNvSpPr txBox="1"/>
              <p:nvPr/>
            </p:nvSpPr>
            <p:spPr>
              <a:xfrm>
                <a:off x="6838018" y="5514402"/>
                <a:ext cx="51891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+4</a:t>
                </a:r>
              </a:p>
            </p:txBody>
          </p:sp>
          <p:sp>
            <p:nvSpPr>
              <p:cNvPr id="13" name="TextBox 12">
                <a:extLst>
                  <a:ext uri="{FF2B5EF4-FFF2-40B4-BE49-F238E27FC236}">
                    <a16:creationId xmlns:a16="http://schemas.microsoft.com/office/drawing/2014/main" id="{AAFC7684-5E0A-0A8C-22A5-F6339BB0A7C5}"/>
                  </a:ext>
                </a:extLst>
              </p:cNvPr>
              <p:cNvSpPr txBox="1"/>
              <p:nvPr/>
            </p:nvSpPr>
            <p:spPr>
              <a:xfrm>
                <a:off x="7777947" y="5514402"/>
                <a:ext cx="51891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+6</a:t>
                </a:r>
              </a:p>
            </p:txBody>
          </p:sp>
          <p:sp>
            <p:nvSpPr>
              <p:cNvPr id="14" name="TextBox 13">
                <a:extLst>
                  <a:ext uri="{FF2B5EF4-FFF2-40B4-BE49-F238E27FC236}">
                    <a16:creationId xmlns:a16="http://schemas.microsoft.com/office/drawing/2014/main" id="{868BF801-EC42-1050-C41C-096EFA81861A}"/>
                  </a:ext>
                </a:extLst>
              </p:cNvPr>
              <p:cNvSpPr txBox="1"/>
              <p:nvPr/>
            </p:nvSpPr>
            <p:spPr>
              <a:xfrm>
                <a:off x="3957573" y="5536195"/>
                <a:ext cx="455200"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-2</a:t>
                </a:r>
              </a:p>
            </p:txBody>
          </p:sp>
          <p:sp>
            <p:nvSpPr>
              <p:cNvPr id="15" name="TextBox 14">
                <a:extLst>
                  <a:ext uri="{FF2B5EF4-FFF2-40B4-BE49-F238E27FC236}">
                    <a16:creationId xmlns:a16="http://schemas.microsoft.com/office/drawing/2014/main" id="{EF9BDDF2-F022-8F89-AF0E-B50C3141A2FE}"/>
                  </a:ext>
                </a:extLst>
              </p:cNvPr>
              <p:cNvSpPr txBox="1"/>
              <p:nvPr/>
            </p:nvSpPr>
            <p:spPr>
              <a:xfrm>
                <a:off x="3047180" y="5536194"/>
                <a:ext cx="455200"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-4</a:t>
                </a:r>
              </a:p>
            </p:txBody>
          </p:sp>
          <p:sp>
            <p:nvSpPr>
              <p:cNvPr id="16" name="TextBox 15">
                <a:extLst>
                  <a:ext uri="{FF2B5EF4-FFF2-40B4-BE49-F238E27FC236}">
                    <a16:creationId xmlns:a16="http://schemas.microsoft.com/office/drawing/2014/main" id="{F64699EA-AA25-0D06-122E-EFDE9CC1010E}"/>
                  </a:ext>
                </a:extLst>
              </p:cNvPr>
              <p:cNvSpPr txBox="1"/>
              <p:nvPr/>
            </p:nvSpPr>
            <p:spPr>
              <a:xfrm>
                <a:off x="2063665" y="5522188"/>
                <a:ext cx="455200"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-6</a:t>
                </a:r>
              </a:p>
            </p:txBody>
          </p:sp>
        </p:grpSp>
      </p:grpSp>
      <p:sp>
        <p:nvSpPr>
          <p:cNvPr id="37" name="TextBox 36">
            <a:extLst>
              <a:ext uri="{FF2B5EF4-FFF2-40B4-BE49-F238E27FC236}">
                <a16:creationId xmlns:a16="http://schemas.microsoft.com/office/drawing/2014/main" id="{19388E50-955C-06B7-24B6-DE40D61420D2}"/>
              </a:ext>
            </a:extLst>
          </p:cNvPr>
          <p:cNvSpPr txBox="1"/>
          <p:nvPr/>
        </p:nvSpPr>
        <p:spPr>
          <a:xfrm>
            <a:off x="5826420" y="2611841"/>
            <a:ext cx="2181987" cy="707886"/>
          </a:xfrm>
          <a:prstGeom prst="rect">
            <a:avLst/>
          </a:prstGeom>
          <a:noFill/>
        </p:spPr>
        <p:txBody>
          <a:bodyPr wrap="square" rtlCol="0">
            <a:spAutoFit/>
          </a:bodyPr>
          <a:lstStyle/>
          <a:p>
            <a:r>
              <a:rPr lang="en-US" sz="2000" b="1" dirty="0">
                <a:solidFill>
                  <a:schemeClr val="tx1">
                    <a:lumMod val="75000"/>
                    <a:lumOff val="25000"/>
                  </a:schemeClr>
                </a:solidFill>
                <a:latin typeface="Gill Sans MT" panose="020B0502020104020203" pitchFamily="34" charset="0"/>
              </a:rPr>
              <a:t>Sirius/XM satellites</a:t>
            </a:r>
          </a:p>
        </p:txBody>
      </p:sp>
      <p:cxnSp>
        <p:nvCxnSpPr>
          <p:cNvPr id="39" name="Straight Arrow Connector 38">
            <a:extLst>
              <a:ext uri="{FF2B5EF4-FFF2-40B4-BE49-F238E27FC236}">
                <a16:creationId xmlns:a16="http://schemas.microsoft.com/office/drawing/2014/main" id="{DBDAAE38-D2DB-61A8-E415-30F50365DF49}"/>
              </a:ext>
            </a:extLst>
          </p:cNvPr>
          <p:cNvCxnSpPr>
            <a:cxnSpLocks/>
          </p:cNvCxnSpPr>
          <p:nvPr/>
        </p:nvCxnSpPr>
        <p:spPr>
          <a:xfrm>
            <a:off x="6991595" y="3245428"/>
            <a:ext cx="542932" cy="138004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D95A54F4-A1B6-0A7F-03B2-A422C379B846}"/>
              </a:ext>
            </a:extLst>
          </p:cNvPr>
          <p:cNvCxnSpPr>
            <a:cxnSpLocks/>
          </p:cNvCxnSpPr>
          <p:nvPr/>
        </p:nvCxnSpPr>
        <p:spPr>
          <a:xfrm>
            <a:off x="6978222" y="3245429"/>
            <a:ext cx="1698047" cy="136735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15368" name="Group 15367">
            <a:extLst>
              <a:ext uri="{FF2B5EF4-FFF2-40B4-BE49-F238E27FC236}">
                <a16:creationId xmlns:a16="http://schemas.microsoft.com/office/drawing/2014/main" id="{AB114620-7E86-8ECF-42B0-AEAD3962D2F6}"/>
              </a:ext>
            </a:extLst>
          </p:cNvPr>
          <p:cNvGrpSpPr/>
          <p:nvPr/>
        </p:nvGrpSpPr>
        <p:grpSpPr>
          <a:xfrm>
            <a:off x="8619595" y="2546875"/>
            <a:ext cx="1726771" cy="775010"/>
            <a:chOff x="6276421" y="763008"/>
            <a:chExt cx="1726771" cy="775010"/>
          </a:xfrm>
        </p:grpSpPr>
        <p:sp>
          <p:nvSpPr>
            <p:cNvPr id="15369" name="Rectangle 15368">
              <a:extLst>
                <a:ext uri="{FF2B5EF4-FFF2-40B4-BE49-F238E27FC236}">
                  <a16:creationId xmlns:a16="http://schemas.microsoft.com/office/drawing/2014/main" id="{2F21C26A-02FF-A684-02E1-0E45869A21E5}"/>
                </a:ext>
              </a:extLst>
            </p:cNvPr>
            <p:cNvSpPr/>
            <p:nvPr/>
          </p:nvSpPr>
          <p:spPr>
            <a:xfrm>
              <a:off x="6276429" y="887798"/>
              <a:ext cx="85311" cy="59754"/>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0" name="Rectangle 15369">
              <a:extLst>
                <a:ext uri="{FF2B5EF4-FFF2-40B4-BE49-F238E27FC236}">
                  <a16:creationId xmlns:a16="http://schemas.microsoft.com/office/drawing/2014/main" id="{935A6560-BC40-5BB9-B9FF-BCCCE51249C8}"/>
                </a:ext>
              </a:extLst>
            </p:cNvPr>
            <p:cNvSpPr/>
            <p:nvPr/>
          </p:nvSpPr>
          <p:spPr>
            <a:xfrm>
              <a:off x="6276426" y="1099483"/>
              <a:ext cx="85311" cy="59754"/>
            </a:xfrm>
            <a:prstGeom prst="rec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F983BE7C-C178-D0D1-3A4A-379D04C31E39}"/>
                </a:ext>
              </a:extLst>
            </p:cNvPr>
            <p:cNvSpPr/>
            <p:nvPr/>
          </p:nvSpPr>
          <p:spPr>
            <a:xfrm>
              <a:off x="6276421" y="1321800"/>
              <a:ext cx="85311" cy="59754"/>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2" name="TextBox 15371">
              <a:extLst>
                <a:ext uri="{FF2B5EF4-FFF2-40B4-BE49-F238E27FC236}">
                  <a16:creationId xmlns:a16="http://schemas.microsoft.com/office/drawing/2014/main" id="{DB438EED-2901-AD4B-2C6D-44C55AB45C06}"/>
                </a:ext>
              </a:extLst>
            </p:cNvPr>
            <p:cNvSpPr txBox="1"/>
            <p:nvPr/>
          </p:nvSpPr>
          <p:spPr>
            <a:xfrm>
              <a:off x="6344148" y="763008"/>
              <a:ext cx="1569276" cy="307777"/>
            </a:xfrm>
            <a:prstGeom prst="rect">
              <a:avLst/>
            </a:prstGeom>
            <a:noFill/>
          </p:spPr>
          <p:txBody>
            <a:bodyPr wrap="none" rtlCol="0">
              <a:spAutoFit/>
            </a:bodyPr>
            <a:lstStyle/>
            <a:p>
              <a:r>
                <a:rPr lang="en-US" sz="1400" dirty="0">
                  <a:latin typeface="Gill Sans MT" panose="020B0502020104020203" pitchFamily="34" charset="0"/>
                </a:rPr>
                <a:t>1-5 % compression</a:t>
              </a:r>
            </a:p>
          </p:txBody>
        </p:sp>
        <p:sp>
          <p:nvSpPr>
            <p:cNvPr id="15373" name="TextBox 15372">
              <a:extLst>
                <a:ext uri="{FF2B5EF4-FFF2-40B4-BE49-F238E27FC236}">
                  <a16:creationId xmlns:a16="http://schemas.microsoft.com/office/drawing/2014/main" id="{98A487C3-5947-0FD0-5E1E-88FC5C6FCD36}"/>
                </a:ext>
              </a:extLst>
            </p:cNvPr>
            <p:cNvSpPr txBox="1"/>
            <p:nvPr/>
          </p:nvSpPr>
          <p:spPr>
            <a:xfrm>
              <a:off x="6344148" y="993367"/>
              <a:ext cx="1659044" cy="307777"/>
            </a:xfrm>
            <a:prstGeom prst="rect">
              <a:avLst/>
            </a:prstGeom>
            <a:noFill/>
          </p:spPr>
          <p:txBody>
            <a:bodyPr wrap="none" rtlCol="0">
              <a:spAutoFit/>
            </a:bodyPr>
            <a:lstStyle/>
            <a:p>
              <a:r>
                <a:rPr lang="en-US" sz="1400" dirty="0">
                  <a:latin typeface="Gill Sans MT" panose="020B0502020104020203" pitchFamily="34" charset="0"/>
                </a:rPr>
                <a:t>5-20 % compression</a:t>
              </a:r>
            </a:p>
          </p:txBody>
        </p:sp>
        <p:sp>
          <p:nvSpPr>
            <p:cNvPr id="15374" name="TextBox 15373">
              <a:extLst>
                <a:ext uri="{FF2B5EF4-FFF2-40B4-BE49-F238E27FC236}">
                  <a16:creationId xmlns:a16="http://schemas.microsoft.com/office/drawing/2014/main" id="{B3BAE3E0-1CE8-4187-3BE8-BF071AFFA2C9}"/>
                </a:ext>
              </a:extLst>
            </p:cNvPr>
            <p:cNvSpPr txBox="1"/>
            <p:nvPr/>
          </p:nvSpPr>
          <p:spPr>
            <a:xfrm>
              <a:off x="6330293" y="1230241"/>
              <a:ext cx="1665456" cy="307777"/>
            </a:xfrm>
            <a:prstGeom prst="rect">
              <a:avLst/>
            </a:prstGeom>
            <a:noFill/>
          </p:spPr>
          <p:txBody>
            <a:bodyPr wrap="none" rtlCol="0">
              <a:spAutoFit/>
            </a:bodyPr>
            <a:lstStyle/>
            <a:p>
              <a:r>
                <a:rPr lang="en-US" sz="1400" dirty="0">
                  <a:latin typeface="Gill Sans MT" panose="020B0502020104020203" pitchFamily="34" charset="0"/>
                </a:rPr>
                <a:t> &gt;20 % compression</a:t>
              </a:r>
            </a:p>
          </p:txBody>
        </p:sp>
      </p:grpSp>
    </p:spTree>
    <p:extLst>
      <p:ext uri="{BB962C8B-B14F-4D97-AF65-F5344CB8AC3E}">
        <p14:creationId xmlns:p14="http://schemas.microsoft.com/office/powerpoint/2010/main" val="3205435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96124" y="203597"/>
            <a:ext cx="8490013" cy="650704"/>
          </a:xfrm>
        </p:spPr>
        <p:txBody>
          <a:bodyPr/>
          <a:lstStyle/>
          <a:p>
            <a:r>
              <a:rPr lang="en-US" dirty="0"/>
              <a:t>Challenge:  Radio Frequency Interference (RFI)</a:t>
            </a:r>
          </a:p>
        </p:txBody>
      </p:sp>
      <p:grpSp>
        <p:nvGrpSpPr>
          <p:cNvPr id="7" name="Group 6">
            <a:extLst>
              <a:ext uri="{FF2B5EF4-FFF2-40B4-BE49-F238E27FC236}">
                <a16:creationId xmlns:a16="http://schemas.microsoft.com/office/drawing/2014/main" id="{E82E1761-97D4-F745-834E-2D0CA360E775}"/>
              </a:ext>
            </a:extLst>
          </p:cNvPr>
          <p:cNvGrpSpPr/>
          <p:nvPr/>
        </p:nvGrpSpPr>
        <p:grpSpPr>
          <a:xfrm>
            <a:off x="958638" y="3553508"/>
            <a:ext cx="3880325" cy="2592259"/>
            <a:chOff x="488862" y="786648"/>
            <a:chExt cx="3880325" cy="2592259"/>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862" y="1073537"/>
              <a:ext cx="3880325" cy="2305370"/>
            </a:xfrm>
            <a:prstGeom prst="rect">
              <a:avLst/>
            </a:prstGeom>
          </p:spPr>
        </p:pic>
        <p:sp>
          <p:nvSpPr>
            <p:cNvPr id="34" name="TextBox 33"/>
            <p:cNvSpPr txBox="1"/>
            <p:nvPr/>
          </p:nvSpPr>
          <p:spPr>
            <a:xfrm>
              <a:off x="1264361" y="786648"/>
              <a:ext cx="2382127" cy="369332"/>
            </a:xfrm>
            <a:prstGeom prst="rect">
              <a:avLst/>
            </a:prstGeom>
            <a:noFill/>
          </p:spPr>
          <p:txBody>
            <a:bodyPr wrap="none" rtlCol="0">
              <a:spAutoFit/>
            </a:bodyPr>
            <a:lstStyle/>
            <a:p>
              <a:r>
                <a:rPr lang="en-US" b="1" dirty="0">
                  <a:solidFill>
                    <a:srgbClr val="0432FF"/>
                  </a:solidFill>
                  <a:latin typeface="Gill Sans MT" panose="020B0502020104020203" pitchFamily="34" charset="0"/>
                </a:rPr>
                <a:t>Results of RFI sweep</a:t>
              </a:r>
            </a:p>
          </p:txBody>
        </p:sp>
      </p:grpSp>
      <p:grpSp>
        <p:nvGrpSpPr>
          <p:cNvPr id="28" name="Group 27">
            <a:extLst>
              <a:ext uri="{FF2B5EF4-FFF2-40B4-BE49-F238E27FC236}">
                <a16:creationId xmlns:a16="http://schemas.microsoft.com/office/drawing/2014/main" id="{9449892E-099F-3745-A56F-F0B526C50AC2}"/>
              </a:ext>
            </a:extLst>
          </p:cNvPr>
          <p:cNvGrpSpPr>
            <a:grpSpLocks noChangeAspect="1"/>
          </p:cNvGrpSpPr>
          <p:nvPr/>
        </p:nvGrpSpPr>
        <p:grpSpPr>
          <a:xfrm>
            <a:off x="1404971" y="1099948"/>
            <a:ext cx="3040456" cy="2329052"/>
            <a:chOff x="4487484" y="219461"/>
            <a:chExt cx="3653407" cy="2798584"/>
          </a:xfrm>
        </p:grpSpPr>
        <p:pic>
          <p:nvPicPr>
            <p:cNvPr id="15364" name="Picture 4" descr="https://www.pixalytics.com/wp-content/uploads/2014/04/Debris_objects_-_mostly_debris_-_in_low_Earth_orbit_LEO_-_view_over_the_equator-300x230.jpg">
              <a:extLst>
                <a:ext uri="{FF2B5EF4-FFF2-40B4-BE49-F238E27FC236}">
                  <a16:creationId xmlns:a16="http://schemas.microsoft.com/office/drawing/2014/main" id="{C372184D-2818-3C4C-8ADE-B51F28DB56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931" y="219461"/>
              <a:ext cx="3639960" cy="2790636"/>
            </a:xfrm>
            <a:prstGeom prst="round2Same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206148E-E0C5-B14A-A501-B384E99DD926}"/>
                </a:ext>
              </a:extLst>
            </p:cNvPr>
            <p:cNvSpPr txBox="1"/>
            <p:nvPr/>
          </p:nvSpPr>
          <p:spPr>
            <a:xfrm>
              <a:off x="4487484" y="2648221"/>
              <a:ext cx="3513250" cy="369824"/>
            </a:xfrm>
            <a:prstGeom prst="rect">
              <a:avLst/>
            </a:prstGeom>
            <a:noFill/>
          </p:spPr>
          <p:txBody>
            <a:bodyPr wrap="none" rtlCol="0">
              <a:spAutoFit/>
            </a:bodyPr>
            <a:lstStyle/>
            <a:p>
              <a:r>
                <a:rPr lang="en-US" sz="1400" dirty="0">
                  <a:solidFill>
                    <a:schemeClr val="bg1">
                      <a:lumMod val="95000"/>
                    </a:schemeClr>
                  </a:solidFill>
                  <a:latin typeface="Gill Sans MT" panose="020B0502020104020203" pitchFamily="34" charset="0"/>
                </a:rPr>
                <a:t>Artist's impression based on real data</a:t>
              </a:r>
            </a:p>
          </p:txBody>
        </p:sp>
      </p:grpSp>
      <p:grpSp>
        <p:nvGrpSpPr>
          <p:cNvPr id="3" name="Group 2">
            <a:extLst>
              <a:ext uri="{FF2B5EF4-FFF2-40B4-BE49-F238E27FC236}">
                <a16:creationId xmlns:a16="http://schemas.microsoft.com/office/drawing/2014/main" id="{01B30CCB-1CC4-25DD-2571-054965260F50}"/>
              </a:ext>
            </a:extLst>
          </p:cNvPr>
          <p:cNvGrpSpPr>
            <a:grpSpLocks noChangeAspect="1"/>
          </p:cNvGrpSpPr>
          <p:nvPr/>
        </p:nvGrpSpPr>
        <p:grpSpPr>
          <a:xfrm>
            <a:off x="5655871" y="3264196"/>
            <a:ext cx="5038554" cy="2755107"/>
            <a:chOff x="878913" y="2520414"/>
            <a:chExt cx="6905328" cy="3775870"/>
          </a:xfrm>
        </p:grpSpPr>
        <p:sp>
          <p:nvSpPr>
            <p:cNvPr id="5" name="TextBox 4">
              <a:extLst>
                <a:ext uri="{FF2B5EF4-FFF2-40B4-BE49-F238E27FC236}">
                  <a16:creationId xmlns:a16="http://schemas.microsoft.com/office/drawing/2014/main" id="{F0664E0B-10D3-B2EB-D20A-78D9D46863A3}"/>
                </a:ext>
              </a:extLst>
            </p:cNvPr>
            <p:cNvSpPr txBox="1"/>
            <p:nvPr/>
          </p:nvSpPr>
          <p:spPr>
            <a:xfrm rot="16200000">
              <a:off x="271687" y="3746080"/>
              <a:ext cx="1720622" cy="506169"/>
            </a:xfrm>
            <a:prstGeom prst="rect">
              <a:avLst/>
            </a:prstGeom>
            <a:noFill/>
          </p:spPr>
          <p:txBody>
            <a:bodyPr wrap="none" rtlCol="0">
              <a:spAutoFit/>
            </a:bodyPr>
            <a:lstStyle/>
            <a:p>
              <a:r>
                <a:rPr lang="en-US" dirty="0">
                  <a:solidFill>
                    <a:schemeClr val="tx1">
                      <a:lumMod val="50000"/>
                      <a:lumOff val="50000"/>
                    </a:schemeClr>
                  </a:solidFill>
                  <a:latin typeface="Gill Sans MT" panose="020B0502020104020203" pitchFamily="34" charset="0"/>
                </a:rPr>
                <a:t>Declination</a:t>
              </a:r>
            </a:p>
          </p:txBody>
        </p:sp>
        <p:sp>
          <p:nvSpPr>
            <p:cNvPr id="6" name="TextBox 5">
              <a:extLst>
                <a:ext uri="{FF2B5EF4-FFF2-40B4-BE49-F238E27FC236}">
                  <a16:creationId xmlns:a16="http://schemas.microsoft.com/office/drawing/2014/main" id="{0897AF9A-2F11-0708-0C9F-C1A8E35086B1}"/>
                </a:ext>
              </a:extLst>
            </p:cNvPr>
            <p:cNvSpPr txBox="1"/>
            <p:nvPr/>
          </p:nvSpPr>
          <p:spPr>
            <a:xfrm>
              <a:off x="3714088" y="5790115"/>
              <a:ext cx="1721940" cy="506169"/>
            </a:xfrm>
            <a:prstGeom prst="rect">
              <a:avLst/>
            </a:prstGeom>
            <a:noFill/>
          </p:spPr>
          <p:txBody>
            <a:bodyPr wrap="none" rtlCol="0">
              <a:spAutoFit/>
            </a:bodyPr>
            <a:lstStyle/>
            <a:p>
              <a:r>
                <a:rPr lang="en-US" dirty="0">
                  <a:solidFill>
                    <a:schemeClr val="tx1">
                      <a:lumMod val="50000"/>
                      <a:lumOff val="50000"/>
                    </a:schemeClr>
                  </a:solidFill>
                  <a:latin typeface="Gill Sans MT" panose="020B0502020104020203" pitchFamily="34" charset="0"/>
                </a:rPr>
                <a:t>Hour Angle</a:t>
              </a:r>
            </a:p>
          </p:txBody>
        </p:sp>
        <p:grpSp>
          <p:nvGrpSpPr>
            <p:cNvPr id="8" name="Group 7">
              <a:extLst>
                <a:ext uri="{FF2B5EF4-FFF2-40B4-BE49-F238E27FC236}">
                  <a16:creationId xmlns:a16="http://schemas.microsoft.com/office/drawing/2014/main" id="{7B4BA4E7-D266-AE94-801E-0F7C8902459D}"/>
                </a:ext>
              </a:extLst>
            </p:cNvPr>
            <p:cNvGrpSpPr/>
            <p:nvPr/>
          </p:nvGrpSpPr>
          <p:grpSpPr>
            <a:xfrm>
              <a:off x="1140089" y="2520414"/>
              <a:ext cx="6644152" cy="3431107"/>
              <a:chOff x="1652707" y="2526896"/>
              <a:chExt cx="6644152" cy="3431107"/>
            </a:xfrm>
          </p:grpSpPr>
          <p:grpSp>
            <p:nvGrpSpPr>
              <p:cNvPr id="9" name="Group 8">
                <a:extLst>
                  <a:ext uri="{FF2B5EF4-FFF2-40B4-BE49-F238E27FC236}">
                    <a16:creationId xmlns:a16="http://schemas.microsoft.com/office/drawing/2014/main" id="{5A37CA92-A518-D077-B30C-CA9DA76A144C}"/>
                  </a:ext>
                </a:extLst>
              </p:cNvPr>
              <p:cNvGrpSpPr/>
              <p:nvPr/>
            </p:nvGrpSpPr>
            <p:grpSpPr>
              <a:xfrm>
                <a:off x="1652707" y="2526896"/>
                <a:ext cx="6438348" cy="3067382"/>
                <a:chOff x="1652707" y="2526896"/>
                <a:chExt cx="6438348" cy="3067382"/>
              </a:xfrm>
            </p:grpSpPr>
            <p:pic>
              <p:nvPicPr>
                <p:cNvPr id="17" name="Picture 2" descr="S-band satellite RFI map">
                  <a:extLst>
                    <a:ext uri="{FF2B5EF4-FFF2-40B4-BE49-F238E27FC236}">
                      <a16:creationId xmlns:a16="http://schemas.microsoft.com/office/drawing/2014/main" id="{E48914B4-EB20-7E4B-44B0-72C5A6DB0E1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230341" y="2526896"/>
                  <a:ext cx="5860714" cy="306738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939F1D-5CBD-F2D5-C0DE-9518D23DD34D}"/>
                    </a:ext>
                  </a:extLst>
                </p:cNvPr>
                <p:cNvSpPr txBox="1"/>
                <p:nvPr/>
              </p:nvSpPr>
              <p:spPr>
                <a:xfrm>
                  <a:off x="1723607" y="3085284"/>
                  <a:ext cx="59580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10°</a:t>
                  </a:r>
                </a:p>
              </p:txBody>
            </p:sp>
            <p:sp>
              <p:nvSpPr>
                <p:cNvPr id="19" name="TextBox 18">
                  <a:extLst>
                    <a:ext uri="{FF2B5EF4-FFF2-40B4-BE49-F238E27FC236}">
                      <a16:creationId xmlns:a16="http://schemas.microsoft.com/office/drawing/2014/main" id="{4C57B7AF-CC89-6B5C-4423-26CB5F8D15F7}"/>
                    </a:ext>
                  </a:extLst>
                </p:cNvPr>
                <p:cNvSpPr txBox="1"/>
                <p:nvPr/>
              </p:nvSpPr>
              <p:spPr>
                <a:xfrm>
                  <a:off x="1738286" y="2632354"/>
                  <a:ext cx="59580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15°</a:t>
                  </a:r>
                </a:p>
              </p:txBody>
            </p:sp>
            <p:sp>
              <p:nvSpPr>
                <p:cNvPr id="26" name="TextBox 25">
                  <a:extLst>
                    <a:ext uri="{FF2B5EF4-FFF2-40B4-BE49-F238E27FC236}">
                      <a16:creationId xmlns:a16="http://schemas.microsoft.com/office/drawing/2014/main" id="{C87BF2DD-A510-020B-5956-5F57D276BC3E}"/>
                    </a:ext>
                  </a:extLst>
                </p:cNvPr>
                <p:cNvSpPr txBox="1"/>
                <p:nvPr/>
              </p:nvSpPr>
              <p:spPr>
                <a:xfrm>
                  <a:off x="1849125" y="3466825"/>
                  <a:ext cx="472775"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5°</a:t>
                  </a:r>
                </a:p>
              </p:txBody>
            </p:sp>
            <p:sp>
              <p:nvSpPr>
                <p:cNvPr id="31" name="TextBox 30">
                  <a:extLst>
                    <a:ext uri="{FF2B5EF4-FFF2-40B4-BE49-F238E27FC236}">
                      <a16:creationId xmlns:a16="http://schemas.microsoft.com/office/drawing/2014/main" id="{DE38284D-053D-605F-F3E7-4F931C643EA8}"/>
                    </a:ext>
                  </a:extLst>
                </p:cNvPr>
                <p:cNvSpPr txBox="1"/>
                <p:nvPr/>
              </p:nvSpPr>
              <p:spPr>
                <a:xfrm>
                  <a:off x="1849125" y="3897677"/>
                  <a:ext cx="472775"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0°</a:t>
                  </a:r>
                </a:p>
              </p:txBody>
            </p:sp>
            <p:sp>
              <p:nvSpPr>
                <p:cNvPr id="32" name="TextBox 31">
                  <a:extLst>
                    <a:ext uri="{FF2B5EF4-FFF2-40B4-BE49-F238E27FC236}">
                      <a16:creationId xmlns:a16="http://schemas.microsoft.com/office/drawing/2014/main" id="{F92322C4-0227-AB32-0A1D-FE2B7D435938}"/>
                    </a:ext>
                  </a:extLst>
                </p:cNvPr>
                <p:cNvSpPr txBox="1"/>
                <p:nvPr/>
              </p:nvSpPr>
              <p:spPr>
                <a:xfrm>
                  <a:off x="1763547" y="4302560"/>
                  <a:ext cx="551864"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-5°</a:t>
                  </a:r>
                </a:p>
              </p:txBody>
            </p:sp>
            <p:sp>
              <p:nvSpPr>
                <p:cNvPr id="33" name="TextBox 32">
                  <a:extLst>
                    <a:ext uri="{FF2B5EF4-FFF2-40B4-BE49-F238E27FC236}">
                      <a16:creationId xmlns:a16="http://schemas.microsoft.com/office/drawing/2014/main" id="{48F885BE-9970-4499-6249-5ECBD4C9F75A}"/>
                    </a:ext>
                  </a:extLst>
                </p:cNvPr>
                <p:cNvSpPr txBox="1"/>
                <p:nvPr/>
              </p:nvSpPr>
              <p:spPr>
                <a:xfrm>
                  <a:off x="1652707" y="4719163"/>
                  <a:ext cx="67489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-10°</a:t>
                  </a:r>
                </a:p>
              </p:txBody>
            </p:sp>
            <p:sp>
              <p:nvSpPr>
                <p:cNvPr id="35" name="TextBox 34">
                  <a:extLst>
                    <a:ext uri="{FF2B5EF4-FFF2-40B4-BE49-F238E27FC236}">
                      <a16:creationId xmlns:a16="http://schemas.microsoft.com/office/drawing/2014/main" id="{6218A513-C9FA-EE93-DF75-843A78D78AB4}"/>
                    </a:ext>
                  </a:extLst>
                </p:cNvPr>
                <p:cNvSpPr txBox="1"/>
                <p:nvPr/>
              </p:nvSpPr>
              <p:spPr>
                <a:xfrm>
                  <a:off x="1659109" y="5097742"/>
                  <a:ext cx="67489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-15°</a:t>
                  </a:r>
                </a:p>
              </p:txBody>
            </p:sp>
          </p:grpSp>
          <p:sp>
            <p:nvSpPr>
              <p:cNvPr id="10" name="TextBox 9">
                <a:extLst>
                  <a:ext uri="{FF2B5EF4-FFF2-40B4-BE49-F238E27FC236}">
                    <a16:creationId xmlns:a16="http://schemas.microsoft.com/office/drawing/2014/main" id="{D0837432-7337-3138-90ED-0E54269F7708}"/>
                  </a:ext>
                </a:extLst>
              </p:cNvPr>
              <p:cNvSpPr txBox="1"/>
              <p:nvPr/>
            </p:nvSpPr>
            <p:spPr>
              <a:xfrm>
                <a:off x="5016145" y="5528257"/>
                <a:ext cx="376111"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0</a:t>
                </a:r>
              </a:p>
            </p:txBody>
          </p:sp>
          <p:sp>
            <p:nvSpPr>
              <p:cNvPr id="11" name="TextBox 10">
                <a:extLst>
                  <a:ext uri="{FF2B5EF4-FFF2-40B4-BE49-F238E27FC236}">
                    <a16:creationId xmlns:a16="http://schemas.microsoft.com/office/drawing/2014/main" id="{5169E890-A7B0-BBAE-2A61-18D1CF7FBF53}"/>
                  </a:ext>
                </a:extLst>
              </p:cNvPr>
              <p:cNvSpPr txBox="1"/>
              <p:nvPr/>
            </p:nvSpPr>
            <p:spPr>
              <a:xfrm>
                <a:off x="5896552" y="5514402"/>
                <a:ext cx="51891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+2</a:t>
                </a:r>
              </a:p>
            </p:txBody>
          </p:sp>
          <p:sp>
            <p:nvSpPr>
              <p:cNvPr id="12" name="TextBox 11">
                <a:extLst>
                  <a:ext uri="{FF2B5EF4-FFF2-40B4-BE49-F238E27FC236}">
                    <a16:creationId xmlns:a16="http://schemas.microsoft.com/office/drawing/2014/main" id="{442A3997-C0CA-7BE9-5542-032D2ADC3CFB}"/>
                  </a:ext>
                </a:extLst>
              </p:cNvPr>
              <p:cNvSpPr txBox="1"/>
              <p:nvPr/>
            </p:nvSpPr>
            <p:spPr>
              <a:xfrm>
                <a:off x="6838018" y="5514402"/>
                <a:ext cx="51891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+4</a:t>
                </a:r>
              </a:p>
            </p:txBody>
          </p:sp>
          <p:sp>
            <p:nvSpPr>
              <p:cNvPr id="13" name="TextBox 12">
                <a:extLst>
                  <a:ext uri="{FF2B5EF4-FFF2-40B4-BE49-F238E27FC236}">
                    <a16:creationId xmlns:a16="http://schemas.microsoft.com/office/drawing/2014/main" id="{AAFC7684-5E0A-0A8C-22A5-F6339BB0A7C5}"/>
                  </a:ext>
                </a:extLst>
              </p:cNvPr>
              <p:cNvSpPr txBox="1"/>
              <p:nvPr/>
            </p:nvSpPr>
            <p:spPr>
              <a:xfrm>
                <a:off x="7777947" y="5514402"/>
                <a:ext cx="518912"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+6</a:t>
                </a:r>
              </a:p>
            </p:txBody>
          </p:sp>
          <p:sp>
            <p:nvSpPr>
              <p:cNvPr id="14" name="TextBox 13">
                <a:extLst>
                  <a:ext uri="{FF2B5EF4-FFF2-40B4-BE49-F238E27FC236}">
                    <a16:creationId xmlns:a16="http://schemas.microsoft.com/office/drawing/2014/main" id="{868BF801-EC42-1050-C41C-096EFA81861A}"/>
                  </a:ext>
                </a:extLst>
              </p:cNvPr>
              <p:cNvSpPr txBox="1"/>
              <p:nvPr/>
            </p:nvSpPr>
            <p:spPr>
              <a:xfrm>
                <a:off x="3957573" y="5536195"/>
                <a:ext cx="455200"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-2</a:t>
                </a:r>
              </a:p>
            </p:txBody>
          </p:sp>
          <p:sp>
            <p:nvSpPr>
              <p:cNvPr id="15" name="TextBox 14">
                <a:extLst>
                  <a:ext uri="{FF2B5EF4-FFF2-40B4-BE49-F238E27FC236}">
                    <a16:creationId xmlns:a16="http://schemas.microsoft.com/office/drawing/2014/main" id="{EF9BDDF2-F022-8F89-AF0E-B50C3141A2FE}"/>
                  </a:ext>
                </a:extLst>
              </p:cNvPr>
              <p:cNvSpPr txBox="1"/>
              <p:nvPr/>
            </p:nvSpPr>
            <p:spPr>
              <a:xfrm>
                <a:off x="3047180" y="5536194"/>
                <a:ext cx="455200"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-4</a:t>
                </a:r>
              </a:p>
            </p:txBody>
          </p:sp>
          <p:sp>
            <p:nvSpPr>
              <p:cNvPr id="16" name="TextBox 15">
                <a:extLst>
                  <a:ext uri="{FF2B5EF4-FFF2-40B4-BE49-F238E27FC236}">
                    <a16:creationId xmlns:a16="http://schemas.microsoft.com/office/drawing/2014/main" id="{F64699EA-AA25-0D06-122E-EFDE9CC1010E}"/>
                  </a:ext>
                </a:extLst>
              </p:cNvPr>
              <p:cNvSpPr txBox="1"/>
              <p:nvPr/>
            </p:nvSpPr>
            <p:spPr>
              <a:xfrm>
                <a:off x="2063665" y="5522188"/>
                <a:ext cx="455200" cy="421808"/>
              </a:xfrm>
              <a:prstGeom prst="rect">
                <a:avLst/>
              </a:prstGeom>
              <a:noFill/>
            </p:spPr>
            <p:txBody>
              <a:bodyPr wrap="none" rtlCol="0">
                <a:spAutoFit/>
              </a:bodyPr>
              <a:lstStyle/>
              <a:p>
                <a:r>
                  <a:rPr lang="en-US" sz="1400" dirty="0">
                    <a:solidFill>
                      <a:schemeClr val="tx1">
                        <a:lumMod val="50000"/>
                        <a:lumOff val="50000"/>
                      </a:schemeClr>
                    </a:solidFill>
                    <a:latin typeface="Gill Sans MT" panose="020B0502020104020203" pitchFamily="34" charset="0"/>
                  </a:rPr>
                  <a:t>-6</a:t>
                </a:r>
              </a:p>
            </p:txBody>
          </p:sp>
        </p:grpSp>
      </p:grpSp>
      <p:sp>
        <p:nvSpPr>
          <p:cNvPr id="37" name="TextBox 36">
            <a:extLst>
              <a:ext uri="{FF2B5EF4-FFF2-40B4-BE49-F238E27FC236}">
                <a16:creationId xmlns:a16="http://schemas.microsoft.com/office/drawing/2014/main" id="{19388E50-955C-06B7-24B6-DE40D61420D2}"/>
              </a:ext>
            </a:extLst>
          </p:cNvPr>
          <p:cNvSpPr txBox="1"/>
          <p:nvPr/>
        </p:nvSpPr>
        <p:spPr>
          <a:xfrm>
            <a:off x="5826420" y="2611841"/>
            <a:ext cx="2181987" cy="707886"/>
          </a:xfrm>
          <a:prstGeom prst="rect">
            <a:avLst/>
          </a:prstGeom>
          <a:noFill/>
        </p:spPr>
        <p:txBody>
          <a:bodyPr wrap="square" rtlCol="0">
            <a:spAutoFit/>
          </a:bodyPr>
          <a:lstStyle/>
          <a:p>
            <a:r>
              <a:rPr lang="en-US" sz="2000" b="1" dirty="0">
                <a:solidFill>
                  <a:schemeClr val="tx1">
                    <a:lumMod val="75000"/>
                    <a:lumOff val="25000"/>
                  </a:schemeClr>
                </a:solidFill>
                <a:latin typeface="Gill Sans MT" panose="020B0502020104020203" pitchFamily="34" charset="0"/>
              </a:rPr>
              <a:t>Sirius/XM satellites</a:t>
            </a:r>
          </a:p>
        </p:txBody>
      </p:sp>
      <p:cxnSp>
        <p:nvCxnSpPr>
          <p:cNvPr id="39" name="Straight Arrow Connector 38">
            <a:extLst>
              <a:ext uri="{FF2B5EF4-FFF2-40B4-BE49-F238E27FC236}">
                <a16:creationId xmlns:a16="http://schemas.microsoft.com/office/drawing/2014/main" id="{DBDAAE38-D2DB-61A8-E415-30F50365DF49}"/>
              </a:ext>
            </a:extLst>
          </p:cNvPr>
          <p:cNvCxnSpPr>
            <a:cxnSpLocks/>
          </p:cNvCxnSpPr>
          <p:nvPr/>
        </p:nvCxnSpPr>
        <p:spPr>
          <a:xfrm>
            <a:off x="6991595" y="3245428"/>
            <a:ext cx="542932" cy="138004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D95A54F4-A1B6-0A7F-03B2-A422C379B846}"/>
              </a:ext>
            </a:extLst>
          </p:cNvPr>
          <p:cNvCxnSpPr>
            <a:cxnSpLocks/>
          </p:cNvCxnSpPr>
          <p:nvPr/>
        </p:nvCxnSpPr>
        <p:spPr>
          <a:xfrm>
            <a:off x="6978222" y="3245429"/>
            <a:ext cx="1698047" cy="136735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62" name="Group 61">
            <a:extLst>
              <a:ext uri="{FF2B5EF4-FFF2-40B4-BE49-F238E27FC236}">
                <a16:creationId xmlns:a16="http://schemas.microsoft.com/office/drawing/2014/main" id="{CAC8AD54-79A9-433B-DF7D-0B500ACB8CEC}"/>
              </a:ext>
            </a:extLst>
          </p:cNvPr>
          <p:cNvGrpSpPr/>
          <p:nvPr/>
        </p:nvGrpSpPr>
        <p:grpSpPr>
          <a:xfrm>
            <a:off x="5801992" y="945072"/>
            <a:ext cx="4412828" cy="1678700"/>
            <a:chOff x="155380" y="4543703"/>
            <a:chExt cx="4412828" cy="1678700"/>
          </a:xfrm>
        </p:grpSpPr>
        <p:pic>
          <p:nvPicPr>
            <p:cNvPr id="63" name="Picture 62">
              <a:extLst>
                <a:ext uri="{FF2B5EF4-FFF2-40B4-BE49-F238E27FC236}">
                  <a16:creationId xmlns:a16="http://schemas.microsoft.com/office/drawing/2014/main" id="{70833C7A-A251-38DB-103B-066084938A9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5654" y="4543703"/>
              <a:ext cx="3802554" cy="1483336"/>
            </a:xfrm>
            <a:prstGeom prst="rect">
              <a:avLst/>
            </a:prstGeom>
          </p:spPr>
        </p:pic>
        <p:sp>
          <p:nvSpPr>
            <p:cNvPr id="15360" name="TextBox 15359">
              <a:extLst>
                <a:ext uri="{FF2B5EF4-FFF2-40B4-BE49-F238E27FC236}">
                  <a16:creationId xmlns:a16="http://schemas.microsoft.com/office/drawing/2014/main" id="{A9FB8D3A-FBFD-86D9-946C-9002563300B4}"/>
                </a:ext>
              </a:extLst>
            </p:cNvPr>
            <p:cNvSpPr txBox="1"/>
            <p:nvPr/>
          </p:nvSpPr>
          <p:spPr>
            <a:xfrm>
              <a:off x="2320665" y="5853071"/>
              <a:ext cx="663964" cy="369332"/>
            </a:xfrm>
            <a:prstGeom prst="rect">
              <a:avLst/>
            </a:prstGeom>
            <a:noFill/>
          </p:spPr>
          <p:txBody>
            <a:bodyPr wrap="none" rtlCol="0">
              <a:spAutoFit/>
            </a:bodyPr>
            <a:lstStyle/>
            <a:p>
              <a:r>
                <a:rPr lang="en-US" dirty="0">
                  <a:latin typeface="Gill Sans MT" panose="020B0502020104020203" pitchFamily="34" charset="0"/>
                </a:rPr>
                <a:t>Time</a:t>
              </a:r>
            </a:p>
          </p:txBody>
        </p:sp>
        <p:sp>
          <p:nvSpPr>
            <p:cNvPr id="15361" name="TextBox 15360">
              <a:extLst>
                <a:ext uri="{FF2B5EF4-FFF2-40B4-BE49-F238E27FC236}">
                  <a16:creationId xmlns:a16="http://schemas.microsoft.com/office/drawing/2014/main" id="{A6BC0FE0-8497-6AD4-4C98-3C1B80848951}"/>
                </a:ext>
              </a:extLst>
            </p:cNvPr>
            <p:cNvSpPr txBox="1"/>
            <p:nvPr/>
          </p:nvSpPr>
          <p:spPr>
            <a:xfrm rot="16200000">
              <a:off x="-259010" y="4981960"/>
              <a:ext cx="1475111" cy="646331"/>
            </a:xfrm>
            <a:prstGeom prst="rect">
              <a:avLst/>
            </a:prstGeom>
            <a:noFill/>
          </p:spPr>
          <p:txBody>
            <a:bodyPr wrap="square" rtlCol="0">
              <a:spAutoFit/>
            </a:bodyPr>
            <a:lstStyle/>
            <a:p>
              <a:pPr algn="ctr"/>
              <a:r>
                <a:rPr lang="en-US" dirty="0">
                  <a:latin typeface="Gill Sans MT" panose="020B0502020104020203" pitchFamily="34" charset="0"/>
                </a:rPr>
                <a:t>Switched power gain</a:t>
              </a:r>
            </a:p>
          </p:txBody>
        </p:sp>
        <p:sp>
          <p:nvSpPr>
            <p:cNvPr id="15362" name="TextBox 15361">
              <a:extLst>
                <a:ext uri="{FF2B5EF4-FFF2-40B4-BE49-F238E27FC236}">
                  <a16:creationId xmlns:a16="http://schemas.microsoft.com/office/drawing/2014/main" id="{FC2E2F45-408A-D265-0ACA-95F3A98C16E4}"/>
                </a:ext>
              </a:extLst>
            </p:cNvPr>
            <p:cNvSpPr txBox="1"/>
            <p:nvPr/>
          </p:nvSpPr>
          <p:spPr>
            <a:xfrm>
              <a:off x="2269905" y="4944527"/>
              <a:ext cx="2266121" cy="923330"/>
            </a:xfrm>
            <a:prstGeom prst="rect">
              <a:avLst/>
            </a:prstGeom>
            <a:noFill/>
          </p:spPr>
          <p:txBody>
            <a:bodyPr wrap="square" rtlCol="0">
              <a:spAutoFit/>
            </a:bodyPr>
            <a:lstStyle/>
            <a:p>
              <a:pPr algn="ctr"/>
              <a:r>
                <a:rPr lang="en-US" b="1" dirty="0">
                  <a:solidFill>
                    <a:srgbClr val="0432FF"/>
                  </a:solidFill>
                  <a:latin typeface="Gill Sans MT" panose="020B0502020104020203" pitchFamily="34" charset="0"/>
                </a:rPr>
                <a:t>VLA switched power data shows gain compression</a:t>
              </a:r>
            </a:p>
          </p:txBody>
        </p:sp>
      </p:grpSp>
      <p:grpSp>
        <p:nvGrpSpPr>
          <p:cNvPr id="15368" name="Group 15367">
            <a:extLst>
              <a:ext uri="{FF2B5EF4-FFF2-40B4-BE49-F238E27FC236}">
                <a16:creationId xmlns:a16="http://schemas.microsoft.com/office/drawing/2014/main" id="{AB114620-7E86-8ECF-42B0-AEAD3962D2F6}"/>
              </a:ext>
            </a:extLst>
          </p:cNvPr>
          <p:cNvGrpSpPr/>
          <p:nvPr/>
        </p:nvGrpSpPr>
        <p:grpSpPr>
          <a:xfrm>
            <a:off x="8619595" y="2546875"/>
            <a:ext cx="1726771" cy="775010"/>
            <a:chOff x="6276421" y="763008"/>
            <a:chExt cx="1726771" cy="775010"/>
          </a:xfrm>
        </p:grpSpPr>
        <p:sp>
          <p:nvSpPr>
            <p:cNvPr id="15369" name="Rectangle 15368">
              <a:extLst>
                <a:ext uri="{FF2B5EF4-FFF2-40B4-BE49-F238E27FC236}">
                  <a16:creationId xmlns:a16="http://schemas.microsoft.com/office/drawing/2014/main" id="{2F21C26A-02FF-A684-02E1-0E45869A21E5}"/>
                </a:ext>
              </a:extLst>
            </p:cNvPr>
            <p:cNvSpPr/>
            <p:nvPr/>
          </p:nvSpPr>
          <p:spPr>
            <a:xfrm>
              <a:off x="6276429" y="887798"/>
              <a:ext cx="85311" cy="59754"/>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0" name="Rectangle 15369">
              <a:extLst>
                <a:ext uri="{FF2B5EF4-FFF2-40B4-BE49-F238E27FC236}">
                  <a16:creationId xmlns:a16="http://schemas.microsoft.com/office/drawing/2014/main" id="{935A6560-BC40-5BB9-B9FF-BCCCE51249C8}"/>
                </a:ext>
              </a:extLst>
            </p:cNvPr>
            <p:cNvSpPr/>
            <p:nvPr/>
          </p:nvSpPr>
          <p:spPr>
            <a:xfrm>
              <a:off x="6276426" y="1099483"/>
              <a:ext cx="85311" cy="59754"/>
            </a:xfrm>
            <a:prstGeom prst="rec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F983BE7C-C178-D0D1-3A4A-379D04C31E39}"/>
                </a:ext>
              </a:extLst>
            </p:cNvPr>
            <p:cNvSpPr/>
            <p:nvPr/>
          </p:nvSpPr>
          <p:spPr>
            <a:xfrm>
              <a:off x="6276421" y="1321800"/>
              <a:ext cx="85311" cy="59754"/>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2" name="TextBox 15371">
              <a:extLst>
                <a:ext uri="{FF2B5EF4-FFF2-40B4-BE49-F238E27FC236}">
                  <a16:creationId xmlns:a16="http://schemas.microsoft.com/office/drawing/2014/main" id="{DB438EED-2901-AD4B-2C6D-44C55AB45C06}"/>
                </a:ext>
              </a:extLst>
            </p:cNvPr>
            <p:cNvSpPr txBox="1"/>
            <p:nvPr/>
          </p:nvSpPr>
          <p:spPr>
            <a:xfrm>
              <a:off x="6344148" y="763008"/>
              <a:ext cx="1569276" cy="307777"/>
            </a:xfrm>
            <a:prstGeom prst="rect">
              <a:avLst/>
            </a:prstGeom>
            <a:noFill/>
          </p:spPr>
          <p:txBody>
            <a:bodyPr wrap="none" rtlCol="0">
              <a:spAutoFit/>
            </a:bodyPr>
            <a:lstStyle/>
            <a:p>
              <a:r>
                <a:rPr lang="en-US" sz="1400" dirty="0">
                  <a:latin typeface="Gill Sans MT" panose="020B0502020104020203" pitchFamily="34" charset="0"/>
                </a:rPr>
                <a:t>1-5 % compression</a:t>
              </a:r>
            </a:p>
          </p:txBody>
        </p:sp>
        <p:sp>
          <p:nvSpPr>
            <p:cNvPr id="15373" name="TextBox 15372">
              <a:extLst>
                <a:ext uri="{FF2B5EF4-FFF2-40B4-BE49-F238E27FC236}">
                  <a16:creationId xmlns:a16="http://schemas.microsoft.com/office/drawing/2014/main" id="{98A487C3-5947-0FD0-5E1E-88FC5C6FCD36}"/>
                </a:ext>
              </a:extLst>
            </p:cNvPr>
            <p:cNvSpPr txBox="1"/>
            <p:nvPr/>
          </p:nvSpPr>
          <p:spPr>
            <a:xfrm>
              <a:off x="6344148" y="993367"/>
              <a:ext cx="1659044" cy="307777"/>
            </a:xfrm>
            <a:prstGeom prst="rect">
              <a:avLst/>
            </a:prstGeom>
            <a:noFill/>
          </p:spPr>
          <p:txBody>
            <a:bodyPr wrap="none" rtlCol="0">
              <a:spAutoFit/>
            </a:bodyPr>
            <a:lstStyle/>
            <a:p>
              <a:r>
                <a:rPr lang="en-US" sz="1400" dirty="0">
                  <a:latin typeface="Gill Sans MT" panose="020B0502020104020203" pitchFamily="34" charset="0"/>
                </a:rPr>
                <a:t>5-20 % compression</a:t>
              </a:r>
            </a:p>
          </p:txBody>
        </p:sp>
        <p:sp>
          <p:nvSpPr>
            <p:cNvPr id="15374" name="TextBox 15373">
              <a:extLst>
                <a:ext uri="{FF2B5EF4-FFF2-40B4-BE49-F238E27FC236}">
                  <a16:creationId xmlns:a16="http://schemas.microsoft.com/office/drawing/2014/main" id="{B3BAE3E0-1CE8-4187-3BE8-BF071AFFA2C9}"/>
                </a:ext>
              </a:extLst>
            </p:cNvPr>
            <p:cNvSpPr txBox="1"/>
            <p:nvPr/>
          </p:nvSpPr>
          <p:spPr>
            <a:xfrm>
              <a:off x="6330293" y="1230241"/>
              <a:ext cx="1665456" cy="307777"/>
            </a:xfrm>
            <a:prstGeom prst="rect">
              <a:avLst/>
            </a:prstGeom>
            <a:noFill/>
          </p:spPr>
          <p:txBody>
            <a:bodyPr wrap="none" rtlCol="0">
              <a:spAutoFit/>
            </a:bodyPr>
            <a:lstStyle/>
            <a:p>
              <a:r>
                <a:rPr lang="en-US" sz="1400" dirty="0">
                  <a:latin typeface="Gill Sans MT" panose="020B0502020104020203" pitchFamily="34" charset="0"/>
                </a:rPr>
                <a:t> &gt;20 % compression</a:t>
              </a:r>
            </a:p>
          </p:txBody>
        </p:sp>
      </p:grpSp>
    </p:spTree>
    <p:extLst>
      <p:ext uri="{BB962C8B-B14F-4D97-AF65-F5344CB8AC3E}">
        <p14:creationId xmlns:p14="http://schemas.microsoft.com/office/powerpoint/2010/main" val="3546856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8ECA22-2CC7-B743-B970-B8D3E7EA4C77}"/>
              </a:ext>
            </a:extLst>
          </p:cNvPr>
          <p:cNvSpPr>
            <a:spLocks noGrp="1"/>
          </p:cNvSpPr>
          <p:nvPr>
            <p:ph type="body" sz="quarter" idx="10"/>
          </p:nvPr>
        </p:nvSpPr>
        <p:spPr>
          <a:xfrm>
            <a:off x="481541" y="360998"/>
            <a:ext cx="11514667" cy="477202"/>
          </a:xfrm>
        </p:spPr>
        <p:txBody>
          <a:bodyPr/>
          <a:lstStyle/>
          <a:p>
            <a:r>
              <a:rPr lang="en-US" dirty="0"/>
              <a:t>VLASS calibration pipeline</a:t>
            </a:r>
          </a:p>
        </p:txBody>
      </p:sp>
      <p:sp>
        <p:nvSpPr>
          <p:cNvPr id="3" name="Text Placeholder 2">
            <a:extLst>
              <a:ext uri="{FF2B5EF4-FFF2-40B4-BE49-F238E27FC236}">
                <a16:creationId xmlns:a16="http://schemas.microsoft.com/office/drawing/2014/main" id="{429A4FCD-7D11-F147-97DC-5B3DF7D702E5}"/>
              </a:ext>
            </a:extLst>
          </p:cNvPr>
          <p:cNvSpPr>
            <a:spLocks noGrp="1"/>
          </p:cNvSpPr>
          <p:nvPr>
            <p:ph type="body" sz="quarter" idx="12"/>
          </p:nvPr>
        </p:nvSpPr>
        <p:spPr>
          <a:xfrm>
            <a:off x="1897040" y="1357313"/>
            <a:ext cx="9018610" cy="4662487"/>
          </a:xfrm>
        </p:spPr>
        <p:txBody>
          <a:bodyPr/>
          <a:lstStyle/>
          <a:p>
            <a:r>
              <a:rPr lang="en-US" dirty="0"/>
              <a:t>Standard VLA calibration pipeline, with VLASS “recipe”</a:t>
            </a:r>
          </a:p>
          <a:p>
            <a:pPr lvl="1"/>
            <a:r>
              <a:rPr lang="en-US" dirty="0"/>
              <a:t>standard VLASS setup </a:t>
            </a:r>
            <a:r>
              <a:rPr lang="en-US" dirty="0">
                <a:sym typeface="Wingdings" pitchFamily="2" charset="2"/>
              </a:rPr>
              <a:t> some hard-coded options possible</a:t>
            </a:r>
          </a:p>
          <a:p>
            <a:pPr lvl="1"/>
            <a:r>
              <a:rPr lang="en-US" dirty="0">
                <a:sym typeface="Wingdings" pitchFamily="2" charset="2"/>
              </a:rPr>
              <a:t>switched-power application for gain compression</a:t>
            </a:r>
          </a:p>
          <a:p>
            <a:pPr lvl="1"/>
            <a:r>
              <a:rPr lang="en-US" dirty="0">
                <a:sym typeface="Wingdings" pitchFamily="2" charset="2"/>
              </a:rPr>
              <a:t>polarization calibration</a:t>
            </a:r>
          </a:p>
          <a:p>
            <a:pPr marL="0" indent="0">
              <a:buNone/>
            </a:pPr>
            <a:endParaRPr lang="en-US" dirty="0"/>
          </a:p>
        </p:txBody>
      </p:sp>
    </p:spTree>
    <p:extLst>
      <p:ext uri="{BB962C8B-B14F-4D97-AF65-F5344CB8AC3E}">
        <p14:creationId xmlns:p14="http://schemas.microsoft.com/office/powerpoint/2010/main" val="3729858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8ECA22-2CC7-B743-B970-B8D3E7EA4C77}"/>
              </a:ext>
            </a:extLst>
          </p:cNvPr>
          <p:cNvSpPr>
            <a:spLocks noGrp="1"/>
          </p:cNvSpPr>
          <p:nvPr>
            <p:ph type="body" sz="quarter" idx="10"/>
          </p:nvPr>
        </p:nvSpPr>
        <p:spPr>
          <a:xfrm>
            <a:off x="481541" y="360998"/>
            <a:ext cx="11514667" cy="477202"/>
          </a:xfrm>
        </p:spPr>
        <p:txBody>
          <a:bodyPr/>
          <a:lstStyle/>
          <a:p>
            <a:r>
              <a:rPr lang="en-US" dirty="0"/>
              <a:t>VLASS calibration pipeline</a:t>
            </a:r>
          </a:p>
        </p:txBody>
      </p:sp>
      <p:sp>
        <p:nvSpPr>
          <p:cNvPr id="3" name="Text Placeholder 2">
            <a:extLst>
              <a:ext uri="{FF2B5EF4-FFF2-40B4-BE49-F238E27FC236}">
                <a16:creationId xmlns:a16="http://schemas.microsoft.com/office/drawing/2014/main" id="{429A4FCD-7D11-F147-97DC-5B3DF7D702E5}"/>
              </a:ext>
            </a:extLst>
          </p:cNvPr>
          <p:cNvSpPr>
            <a:spLocks noGrp="1"/>
          </p:cNvSpPr>
          <p:nvPr>
            <p:ph type="body" sz="quarter" idx="12"/>
          </p:nvPr>
        </p:nvSpPr>
        <p:spPr>
          <a:xfrm>
            <a:off x="1897040" y="1357313"/>
            <a:ext cx="9018610" cy="4662487"/>
          </a:xfrm>
        </p:spPr>
        <p:txBody>
          <a:bodyPr/>
          <a:lstStyle/>
          <a:p>
            <a:r>
              <a:rPr lang="en-US" dirty="0"/>
              <a:t>Standard VLA calibration pipeline, with VLASS “recipe”</a:t>
            </a:r>
          </a:p>
          <a:p>
            <a:pPr lvl="1"/>
            <a:r>
              <a:rPr lang="en-US" dirty="0"/>
              <a:t>standard VLASS setup </a:t>
            </a:r>
            <a:r>
              <a:rPr lang="en-US" dirty="0">
                <a:sym typeface="Wingdings" pitchFamily="2" charset="2"/>
              </a:rPr>
              <a:t> some hard-coded options possible</a:t>
            </a:r>
          </a:p>
          <a:p>
            <a:pPr lvl="1"/>
            <a:r>
              <a:rPr lang="en-US" dirty="0">
                <a:sym typeface="Wingdings" pitchFamily="2" charset="2"/>
              </a:rPr>
              <a:t>switched-power application for gain compression</a:t>
            </a:r>
          </a:p>
          <a:p>
            <a:pPr lvl="1"/>
            <a:r>
              <a:rPr lang="en-US" dirty="0">
                <a:sym typeface="Wingdings" pitchFamily="2" charset="2"/>
              </a:rPr>
              <a:t>polarization calibration</a:t>
            </a:r>
          </a:p>
          <a:p>
            <a:endParaRPr lang="en-US" dirty="0"/>
          </a:p>
          <a:p>
            <a:r>
              <a:rPr lang="en-US" dirty="0"/>
              <a:t>Improvements to standard VLA pipeline from VLASS development:</a:t>
            </a:r>
          </a:p>
          <a:p>
            <a:pPr lvl="1"/>
            <a:r>
              <a:rPr lang="en-US" dirty="0"/>
              <a:t>“compression” fix by applying sys-power table</a:t>
            </a:r>
          </a:p>
          <a:p>
            <a:pPr lvl="1"/>
            <a:r>
              <a:rPr lang="en-US" dirty="0" err="1"/>
              <a:t>uv</a:t>
            </a:r>
            <a:r>
              <a:rPr lang="en-US" dirty="0"/>
              <a:t>-ranges for calibrators (for non point-source </a:t>
            </a:r>
            <a:r>
              <a:rPr lang="en-US" dirty="0" err="1"/>
              <a:t>cals</a:t>
            </a:r>
            <a:r>
              <a:rPr lang="en-US" dirty="0"/>
              <a:t>)</a:t>
            </a:r>
          </a:p>
          <a:p>
            <a:pPr lvl="1"/>
            <a:r>
              <a:rPr lang="en-US" dirty="0"/>
              <a:t>improved RFI flagging heuristics</a:t>
            </a:r>
          </a:p>
        </p:txBody>
      </p:sp>
    </p:spTree>
    <p:extLst>
      <p:ext uri="{BB962C8B-B14F-4D97-AF65-F5344CB8AC3E}">
        <p14:creationId xmlns:p14="http://schemas.microsoft.com/office/powerpoint/2010/main" val="1931460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8A4ABF-7488-126B-5471-544B21EF6800}"/>
              </a:ext>
            </a:extLst>
          </p:cNvPr>
          <p:cNvSpPr>
            <a:spLocks noGrp="1"/>
          </p:cNvSpPr>
          <p:nvPr>
            <p:ph type="body" sz="quarter" idx="10"/>
          </p:nvPr>
        </p:nvSpPr>
        <p:spPr/>
        <p:txBody>
          <a:bodyPr/>
          <a:lstStyle/>
          <a:p>
            <a:r>
              <a:rPr lang="en-US" dirty="0"/>
              <a:t>Correcting gain-compression in calibration pipeline</a:t>
            </a:r>
          </a:p>
        </p:txBody>
      </p:sp>
      <p:sp>
        <p:nvSpPr>
          <p:cNvPr id="3" name="Text Placeholder 2">
            <a:extLst>
              <a:ext uri="{FF2B5EF4-FFF2-40B4-BE49-F238E27FC236}">
                <a16:creationId xmlns:a16="http://schemas.microsoft.com/office/drawing/2014/main" id="{D69088E3-43E7-FEC1-B9D7-DD05A16F6DEC}"/>
              </a:ext>
            </a:extLst>
          </p:cNvPr>
          <p:cNvSpPr>
            <a:spLocks noGrp="1"/>
          </p:cNvSpPr>
          <p:nvPr>
            <p:ph type="body" sz="quarter" idx="12"/>
          </p:nvPr>
        </p:nvSpPr>
        <p:spPr>
          <a:xfrm>
            <a:off x="1897039" y="956931"/>
            <a:ext cx="9332935" cy="2296633"/>
          </a:xfrm>
        </p:spPr>
        <p:txBody>
          <a:bodyPr/>
          <a:lstStyle/>
          <a:p>
            <a:r>
              <a:rPr lang="en-US" sz="2200" dirty="0"/>
              <a:t>Determined by electronics signals internal to VLA system</a:t>
            </a:r>
          </a:p>
          <a:p>
            <a:r>
              <a:rPr lang="en-US" sz="2200" dirty="0"/>
              <a:t>Reliable correction results for compression ≲ 30%</a:t>
            </a:r>
          </a:p>
          <a:p>
            <a:r>
              <a:rPr lang="en-US" sz="2200" dirty="0"/>
              <a:t>Correction method (developed for VLASS) now in standard VLA pipeline</a:t>
            </a:r>
          </a:p>
          <a:p>
            <a:endParaRPr lang="en-US" sz="2200" dirty="0"/>
          </a:p>
          <a:p>
            <a:pPr marL="0" indent="0">
              <a:buNone/>
            </a:pPr>
            <a:r>
              <a:rPr lang="en-US" sz="2200" dirty="0"/>
              <a:t>Examples from pipeline calibration weblog:</a:t>
            </a:r>
          </a:p>
        </p:txBody>
      </p:sp>
      <p:grpSp>
        <p:nvGrpSpPr>
          <p:cNvPr id="4" name="Group 3">
            <a:extLst>
              <a:ext uri="{FF2B5EF4-FFF2-40B4-BE49-F238E27FC236}">
                <a16:creationId xmlns:a16="http://schemas.microsoft.com/office/drawing/2014/main" id="{906519CD-167E-9FA1-C6B9-A1D69F630F10}"/>
              </a:ext>
            </a:extLst>
          </p:cNvPr>
          <p:cNvGrpSpPr/>
          <p:nvPr/>
        </p:nvGrpSpPr>
        <p:grpSpPr>
          <a:xfrm>
            <a:off x="1685676" y="2854661"/>
            <a:ext cx="8503861" cy="2707302"/>
            <a:chOff x="1685676" y="2554618"/>
            <a:chExt cx="8503861" cy="2707302"/>
          </a:xfrm>
        </p:grpSpPr>
        <p:sp>
          <p:nvSpPr>
            <p:cNvPr id="12" name="TextBox 11">
              <a:extLst>
                <a:ext uri="{FF2B5EF4-FFF2-40B4-BE49-F238E27FC236}">
                  <a16:creationId xmlns:a16="http://schemas.microsoft.com/office/drawing/2014/main" id="{25255467-45BE-74BC-C9CA-8D058E202D62}"/>
                </a:ext>
              </a:extLst>
            </p:cNvPr>
            <p:cNvSpPr txBox="1"/>
            <p:nvPr/>
          </p:nvSpPr>
          <p:spPr>
            <a:xfrm>
              <a:off x="5277159" y="2884123"/>
              <a:ext cx="1829540" cy="369332"/>
            </a:xfrm>
            <a:prstGeom prst="rect">
              <a:avLst/>
            </a:prstGeom>
            <a:noFill/>
          </p:spPr>
          <p:txBody>
            <a:bodyPr wrap="none" rtlCol="0">
              <a:spAutoFit/>
            </a:bodyPr>
            <a:lstStyle/>
            <a:p>
              <a:r>
                <a:rPr lang="en-US" dirty="0">
                  <a:solidFill>
                    <a:srgbClr val="C00000"/>
                  </a:solidFill>
                  <a:latin typeface="Gill Sans MT" panose="020B0502020104020203" pitchFamily="34" charset="0"/>
                </a:rPr>
                <a:t>Bad! compressed</a:t>
              </a:r>
            </a:p>
          </p:txBody>
        </p:sp>
        <p:grpSp>
          <p:nvGrpSpPr>
            <p:cNvPr id="16" name="Group 15">
              <a:extLst>
                <a:ext uri="{FF2B5EF4-FFF2-40B4-BE49-F238E27FC236}">
                  <a16:creationId xmlns:a16="http://schemas.microsoft.com/office/drawing/2014/main" id="{5E94B45F-7E8B-0E9D-8031-411EB58A95B9}"/>
                </a:ext>
              </a:extLst>
            </p:cNvPr>
            <p:cNvGrpSpPr/>
            <p:nvPr/>
          </p:nvGrpSpPr>
          <p:grpSpPr>
            <a:xfrm>
              <a:off x="4509909" y="3183720"/>
              <a:ext cx="2596791" cy="1986442"/>
              <a:chOff x="34511" y="3604438"/>
              <a:chExt cx="2596791" cy="1986442"/>
            </a:xfrm>
          </p:grpSpPr>
          <p:sp>
            <p:nvSpPr>
              <p:cNvPr id="7" name="TextBox 6">
                <a:extLst>
                  <a:ext uri="{FF2B5EF4-FFF2-40B4-BE49-F238E27FC236}">
                    <a16:creationId xmlns:a16="http://schemas.microsoft.com/office/drawing/2014/main" id="{79197ABB-A2B8-FB17-9700-CF475AE7CF4A}"/>
                  </a:ext>
                </a:extLst>
              </p:cNvPr>
              <p:cNvSpPr txBox="1"/>
              <p:nvPr/>
            </p:nvSpPr>
            <p:spPr>
              <a:xfrm>
                <a:off x="742144" y="5221548"/>
                <a:ext cx="1728037" cy="369332"/>
              </a:xfrm>
              <a:prstGeom prst="rect">
                <a:avLst/>
              </a:prstGeom>
              <a:noFill/>
            </p:spPr>
            <p:txBody>
              <a:bodyPr wrap="none" rtlCol="0">
                <a:spAutoFit/>
              </a:bodyPr>
              <a:lstStyle/>
              <a:p>
                <a:r>
                  <a:rPr lang="en-US" dirty="0">
                    <a:solidFill>
                      <a:srgbClr val="3366CC"/>
                    </a:solidFill>
                    <a:latin typeface="Gill Sans MT" panose="020B0502020104020203" pitchFamily="34" charset="0"/>
                  </a:rPr>
                  <a:t>Per VLA antenna</a:t>
                </a:r>
              </a:p>
            </p:txBody>
          </p:sp>
          <p:sp>
            <p:nvSpPr>
              <p:cNvPr id="8" name="TextBox 7">
                <a:extLst>
                  <a:ext uri="{FF2B5EF4-FFF2-40B4-BE49-F238E27FC236}">
                    <a16:creationId xmlns:a16="http://schemas.microsoft.com/office/drawing/2014/main" id="{B5EF00AE-448E-9381-6313-A843E6422D66}"/>
                  </a:ext>
                </a:extLst>
              </p:cNvPr>
              <p:cNvSpPr txBox="1"/>
              <p:nvPr/>
            </p:nvSpPr>
            <p:spPr>
              <a:xfrm rot="16200000">
                <a:off x="-544109" y="4242160"/>
                <a:ext cx="1526572" cy="369332"/>
              </a:xfrm>
              <a:prstGeom prst="rect">
                <a:avLst/>
              </a:prstGeom>
              <a:noFill/>
            </p:spPr>
            <p:txBody>
              <a:bodyPr wrap="none" rtlCol="0">
                <a:spAutoFit/>
              </a:bodyPr>
              <a:lstStyle/>
              <a:p>
                <a:r>
                  <a:rPr lang="en-US" dirty="0">
                    <a:solidFill>
                      <a:srgbClr val="3366CC"/>
                    </a:solidFill>
                    <a:latin typeface="Gill Sans MT" panose="020B0502020104020203" pitchFamily="34" charset="0"/>
                  </a:rPr>
                  <a:t>Gain response</a:t>
                </a:r>
              </a:p>
            </p:txBody>
          </p:sp>
          <p:grpSp>
            <p:nvGrpSpPr>
              <p:cNvPr id="15" name="Group 14">
                <a:extLst>
                  <a:ext uri="{FF2B5EF4-FFF2-40B4-BE49-F238E27FC236}">
                    <a16:creationId xmlns:a16="http://schemas.microsoft.com/office/drawing/2014/main" id="{0638CEBC-038A-FD29-DB0D-5A0F78E7436A}"/>
                  </a:ext>
                </a:extLst>
              </p:cNvPr>
              <p:cNvGrpSpPr/>
              <p:nvPr/>
            </p:nvGrpSpPr>
            <p:grpSpPr>
              <a:xfrm>
                <a:off x="317742" y="3604438"/>
                <a:ext cx="424402" cy="1345934"/>
                <a:chOff x="317742" y="3604438"/>
                <a:chExt cx="424402" cy="1345934"/>
              </a:xfrm>
            </p:grpSpPr>
            <p:sp>
              <p:nvSpPr>
                <p:cNvPr id="9" name="TextBox 8">
                  <a:extLst>
                    <a:ext uri="{FF2B5EF4-FFF2-40B4-BE49-F238E27FC236}">
                      <a16:creationId xmlns:a16="http://schemas.microsoft.com/office/drawing/2014/main" id="{A12928DF-12E5-6BCD-5C42-1E42693D5791}"/>
                    </a:ext>
                  </a:extLst>
                </p:cNvPr>
                <p:cNvSpPr txBox="1"/>
                <p:nvPr/>
              </p:nvSpPr>
              <p:spPr>
                <a:xfrm>
                  <a:off x="329852" y="4119049"/>
                  <a:ext cx="412292" cy="307777"/>
                </a:xfrm>
                <a:prstGeom prst="rect">
                  <a:avLst/>
                </a:prstGeom>
                <a:noFill/>
              </p:spPr>
              <p:txBody>
                <a:bodyPr wrap="none" rtlCol="0">
                  <a:spAutoFit/>
                </a:bodyPr>
                <a:lstStyle/>
                <a:p>
                  <a:r>
                    <a:rPr lang="en-US" sz="1400" dirty="0">
                      <a:solidFill>
                        <a:schemeClr val="tx1">
                          <a:lumMod val="50000"/>
                          <a:lumOff val="50000"/>
                        </a:schemeClr>
                      </a:solidFill>
                      <a:latin typeface="+mj-lt"/>
                    </a:rPr>
                    <a:t>1.0</a:t>
                  </a:r>
                </a:p>
              </p:txBody>
            </p:sp>
            <p:sp>
              <p:nvSpPr>
                <p:cNvPr id="10" name="TextBox 9">
                  <a:extLst>
                    <a:ext uri="{FF2B5EF4-FFF2-40B4-BE49-F238E27FC236}">
                      <a16:creationId xmlns:a16="http://schemas.microsoft.com/office/drawing/2014/main" id="{5E8A7124-35C9-CE7F-0EAE-47EFAE50C477}"/>
                    </a:ext>
                  </a:extLst>
                </p:cNvPr>
                <p:cNvSpPr txBox="1"/>
                <p:nvPr/>
              </p:nvSpPr>
              <p:spPr>
                <a:xfrm>
                  <a:off x="328375" y="4642595"/>
                  <a:ext cx="412292" cy="307777"/>
                </a:xfrm>
                <a:prstGeom prst="rect">
                  <a:avLst/>
                </a:prstGeom>
                <a:noFill/>
              </p:spPr>
              <p:txBody>
                <a:bodyPr wrap="none" rtlCol="0">
                  <a:spAutoFit/>
                </a:bodyPr>
                <a:lstStyle/>
                <a:p>
                  <a:r>
                    <a:rPr lang="en-US" sz="1400" dirty="0">
                      <a:solidFill>
                        <a:schemeClr val="tx1">
                          <a:lumMod val="50000"/>
                          <a:lumOff val="50000"/>
                        </a:schemeClr>
                      </a:solidFill>
                      <a:latin typeface="+mj-lt"/>
                    </a:rPr>
                    <a:t>0.8</a:t>
                  </a:r>
                </a:p>
              </p:txBody>
            </p:sp>
            <p:sp>
              <p:nvSpPr>
                <p:cNvPr id="11" name="TextBox 10">
                  <a:extLst>
                    <a:ext uri="{FF2B5EF4-FFF2-40B4-BE49-F238E27FC236}">
                      <a16:creationId xmlns:a16="http://schemas.microsoft.com/office/drawing/2014/main" id="{A2677283-9E99-80E6-6FD3-9D1295B85358}"/>
                    </a:ext>
                  </a:extLst>
                </p:cNvPr>
                <p:cNvSpPr txBox="1"/>
                <p:nvPr/>
              </p:nvSpPr>
              <p:spPr>
                <a:xfrm>
                  <a:off x="317742" y="3604438"/>
                  <a:ext cx="412292" cy="307777"/>
                </a:xfrm>
                <a:prstGeom prst="rect">
                  <a:avLst/>
                </a:prstGeom>
                <a:noFill/>
              </p:spPr>
              <p:txBody>
                <a:bodyPr wrap="none" rtlCol="0">
                  <a:spAutoFit/>
                </a:bodyPr>
                <a:lstStyle/>
                <a:p>
                  <a:r>
                    <a:rPr lang="en-US" sz="1400" dirty="0">
                      <a:solidFill>
                        <a:schemeClr val="tx1">
                          <a:lumMod val="50000"/>
                          <a:lumOff val="50000"/>
                        </a:schemeClr>
                      </a:solidFill>
                      <a:latin typeface="+mj-lt"/>
                    </a:rPr>
                    <a:t>1.2</a:t>
                  </a:r>
                </a:p>
              </p:txBody>
            </p:sp>
          </p:grpSp>
          <p:pic>
            <p:nvPicPr>
              <p:cNvPr id="13" name="Picture 12">
                <a:extLst>
                  <a:ext uri="{FF2B5EF4-FFF2-40B4-BE49-F238E27FC236}">
                    <a16:creationId xmlns:a16="http://schemas.microsoft.com/office/drawing/2014/main" id="{8A16F784-3598-D2BE-1C1D-DFEC6925E7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9183" y="3663540"/>
                <a:ext cx="1932119" cy="1558008"/>
              </a:xfrm>
              <a:prstGeom prst="rect">
                <a:avLst/>
              </a:prstGeom>
            </p:spPr>
          </p:pic>
        </p:grpSp>
        <p:sp>
          <p:nvSpPr>
            <p:cNvPr id="14" name="TextBox 13">
              <a:extLst>
                <a:ext uri="{FF2B5EF4-FFF2-40B4-BE49-F238E27FC236}">
                  <a16:creationId xmlns:a16="http://schemas.microsoft.com/office/drawing/2014/main" id="{2D36E2C8-9DAE-CA7F-D8B2-209905250BEF}"/>
                </a:ext>
              </a:extLst>
            </p:cNvPr>
            <p:cNvSpPr txBox="1"/>
            <p:nvPr/>
          </p:nvSpPr>
          <p:spPr>
            <a:xfrm>
              <a:off x="2561463" y="2884123"/>
              <a:ext cx="1335943" cy="369332"/>
            </a:xfrm>
            <a:prstGeom prst="rect">
              <a:avLst/>
            </a:prstGeom>
            <a:noFill/>
          </p:spPr>
          <p:txBody>
            <a:bodyPr wrap="none" rtlCol="0">
              <a:spAutoFit/>
            </a:bodyPr>
            <a:lstStyle/>
            <a:p>
              <a:r>
                <a:rPr lang="en-US" dirty="0">
                  <a:solidFill>
                    <a:srgbClr val="C00000"/>
                  </a:solidFill>
                  <a:latin typeface="Gill Sans MT" panose="020B0502020104020203" pitchFamily="34" charset="0"/>
                </a:rPr>
                <a:t>Mostly good</a:t>
              </a:r>
            </a:p>
          </p:txBody>
        </p:sp>
        <p:grpSp>
          <p:nvGrpSpPr>
            <p:cNvPr id="35" name="Group 34">
              <a:extLst>
                <a:ext uri="{FF2B5EF4-FFF2-40B4-BE49-F238E27FC236}">
                  <a16:creationId xmlns:a16="http://schemas.microsoft.com/office/drawing/2014/main" id="{89A42938-A9F4-EE28-2CAC-EABD34504634}"/>
                </a:ext>
              </a:extLst>
            </p:cNvPr>
            <p:cNvGrpSpPr/>
            <p:nvPr/>
          </p:nvGrpSpPr>
          <p:grpSpPr>
            <a:xfrm>
              <a:off x="1685676" y="3183721"/>
              <a:ext cx="2587517" cy="1937973"/>
              <a:chOff x="87245" y="3864208"/>
              <a:chExt cx="2587517" cy="1937973"/>
            </a:xfrm>
          </p:grpSpPr>
          <p:grpSp>
            <p:nvGrpSpPr>
              <p:cNvPr id="21" name="Group 20">
                <a:extLst>
                  <a:ext uri="{FF2B5EF4-FFF2-40B4-BE49-F238E27FC236}">
                    <a16:creationId xmlns:a16="http://schemas.microsoft.com/office/drawing/2014/main" id="{F881281A-BF64-2C98-12A3-177035E7C4D6}"/>
                  </a:ext>
                </a:extLst>
              </p:cNvPr>
              <p:cNvGrpSpPr/>
              <p:nvPr/>
            </p:nvGrpSpPr>
            <p:grpSpPr>
              <a:xfrm>
                <a:off x="373040" y="3864208"/>
                <a:ext cx="2301722" cy="1615478"/>
                <a:chOff x="162508" y="3805106"/>
                <a:chExt cx="2301722" cy="1615478"/>
              </a:xfrm>
            </p:grpSpPr>
            <p:pic>
              <p:nvPicPr>
                <p:cNvPr id="17" name="Picture 16">
                  <a:extLst>
                    <a:ext uri="{FF2B5EF4-FFF2-40B4-BE49-F238E27FC236}">
                      <a16:creationId xmlns:a16="http://schemas.microsoft.com/office/drawing/2014/main" id="{CA648DB3-249B-8010-4402-1ED7B17210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321" y="3874841"/>
                  <a:ext cx="1916909" cy="1545743"/>
                </a:xfrm>
                <a:prstGeom prst="rect">
                  <a:avLst/>
                </a:prstGeom>
              </p:spPr>
            </p:pic>
            <p:sp>
              <p:nvSpPr>
                <p:cNvPr id="18" name="TextBox 17">
                  <a:extLst>
                    <a:ext uri="{FF2B5EF4-FFF2-40B4-BE49-F238E27FC236}">
                      <a16:creationId xmlns:a16="http://schemas.microsoft.com/office/drawing/2014/main" id="{756C5F18-BD28-7167-F454-D76FBD720A21}"/>
                    </a:ext>
                  </a:extLst>
                </p:cNvPr>
                <p:cNvSpPr txBox="1"/>
                <p:nvPr/>
              </p:nvSpPr>
              <p:spPr>
                <a:xfrm>
                  <a:off x="174618" y="4319717"/>
                  <a:ext cx="412292" cy="307777"/>
                </a:xfrm>
                <a:prstGeom prst="rect">
                  <a:avLst/>
                </a:prstGeom>
                <a:noFill/>
              </p:spPr>
              <p:txBody>
                <a:bodyPr wrap="none" rtlCol="0">
                  <a:spAutoFit/>
                </a:bodyPr>
                <a:lstStyle/>
                <a:p>
                  <a:r>
                    <a:rPr lang="en-US" sz="1400" dirty="0">
                      <a:solidFill>
                        <a:schemeClr val="tx1">
                          <a:lumMod val="50000"/>
                          <a:lumOff val="50000"/>
                        </a:schemeClr>
                      </a:solidFill>
                      <a:latin typeface="+mj-lt"/>
                    </a:rPr>
                    <a:t>1.0</a:t>
                  </a:r>
                </a:p>
              </p:txBody>
            </p:sp>
            <p:sp>
              <p:nvSpPr>
                <p:cNvPr id="19" name="TextBox 18">
                  <a:extLst>
                    <a:ext uri="{FF2B5EF4-FFF2-40B4-BE49-F238E27FC236}">
                      <a16:creationId xmlns:a16="http://schemas.microsoft.com/office/drawing/2014/main" id="{357D1EA0-A0E8-E94C-20FF-371FEB27C81F}"/>
                    </a:ext>
                  </a:extLst>
                </p:cNvPr>
                <p:cNvSpPr txBox="1"/>
                <p:nvPr/>
              </p:nvSpPr>
              <p:spPr>
                <a:xfrm>
                  <a:off x="173141" y="4843263"/>
                  <a:ext cx="412292" cy="307777"/>
                </a:xfrm>
                <a:prstGeom prst="rect">
                  <a:avLst/>
                </a:prstGeom>
                <a:noFill/>
              </p:spPr>
              <p:txBody>
                <a:bodyPr wrap="none" rtlCol="0">
                  <a:spAutoFit/>
                </a:bodyPr>
                <a:lstStyle/>
                <a:p>
                  <a:r>
                    <a:rPr lang="en-US" sz="1400" dirty="0">
                      <a:solidFill>
                        <a:schemeClr val="tx1">
                          <a:lumMod val="50000"/>
                          <a:lumOff val="50000"/>
                        </a:schemeClr>
                      </a:solidFill>
                      <a:latin typeface="+mj-lt"/>
                    </a:rPr>
                    <a:t>0.8</a:t>
                  </a:r>
                </a:p>
              </p:txBody>
            </p:sp>
            <p:sp>
              <p:nvSpPr>
                <p:cNvPr id="20" name="TextBox 19">
                  <a:extLst>
                    <a:ext uri="{FF2B5EF4-FFF2-40B4-BE49-F238E27FC236}">
                      <a16:creationId xmlns:a16="http://schemas.microsoft.com/office/drawing/2014/main" id="{F176543F-805A-79B1-4679-2E54A370AACB}"/>
                    </a:ext>
                  </a:extLst>
                </p:cNvPr>
                <p:cNvSpPr txBox="1"/>
                <p:nvPr/>
              </p:nvSpPr>
              <p:spPr>
                <a:xfrm>
                  <a:off x="162508" y="3805106"/>
                  <a:ext cx="412292" cy="307777"/>
                </a:xfrm>
                <a:prstGeom prst="rect">
                  <a:avLst/>
                </a:prstGeom>
                <a:noFill/>
              </p:spPr>
              <p:txBody>
                <a:bodyPr wrap="none" rtlCol="0">
                  <a:spAutoFit/>
                </a:bodyPr>
                <a:lstStyle/>
                <a:p>
                  <a:r>
                    <a:rPr lang="en-US" sz="1400" dirty="0">
                      <a:solidFill>
                        <a:schemeClr val="tx1">
                          <a:lumMod val="50000"/>
                          <a:lumOff val="50000"/>
                        </a:schemeClr>
                      </a:solidFill>
                      <a:latin typeface="+mj-lt"/>
                    </a:rPr>
                    <a:t>1.2</a:t>
                  </a:r>
                </a:p>
              </p:txBody>
            </p:sp>
          </p:grpSp>
          <p:sp>
            <p:nvSpPr>
              <p:cNvPr id="22" name="TextBox 21">
                <a:extLst>
                  <a:ext uri="{FF2B5EF4-FFF2-40B4-BE49-F238E27FC236}">
                    <a16:creationId xmlns:a16="http://schemas.microsoft.com/office/drawing/2014/main" id="{7B79F168-9086-2D0F-5BC4-BA011A285B53}"/>
                  </a:ext>
                </a:extLst>
              </p:cNvPr>
              <p:cNvSpPr txBox="1"/>
              <p:nvPr/>
            </p:nvSpPr>
            <p:spPr>
              <a:xfrm>
                <a:off x="794878" y="5432849"/>
                <a:ext cx="1728037" cy="369332"/>
              </a:xfrm>
              <a:prstGeom prst="rect">
                <a:avLst/>
              </a:prstGeom>
              <a:noFill/>
            </p:spPr>
            <p:txBody>
              <a:bodyPr wrap="none" rtlCol="0">
                <a:spAutoFit/>
              </a:bodyPr>
              <a:lstStyle/>
              <a:p>
                <a:r>
                  <a:rPr lang="en-US" dirty="0">
                    <a:solidFill>
                      <a:srgbClr val="3366CC"/>
                    </a:solidFill>
                    <a:latin typeface="Gill Sans MT" panose="020B0502020104020203" pitchFamily="34" charset="0"/>
                  </a:rPr>
                  <a:t>Per VLA antenna</a:t>
                </a:r>
              </a:p>
            </p:txBody>
          </p:sp>
          <p:sp>
            <p:nvSpPr>
              <p:cNvPr id="23" name="TextBox 22">
                <a:extLst>
                  <a:ext uri="{FF2B5EF4-FFF2-40B4-BE49-F238E27FC236}">
                    <a16:creationId xmlns:a16="http://schemas.microsoft.com/office/drawing/2014/main" id="{F8E9E190-7CAD-375B-FFC9-1C6145D3A0C2}"/>
                  </a:ext>
                </a:extLst>
              </p:cNvPr>
              <p:cNvSpPr txBox="1"/>
              <p:nvPr/>
            </p:nvSpPr>
            <p:spPr>
              <a:xfrm rot="16200000">
                <a:off x="-491375" y="4464094"/>
                <a:ext cx="1526572" cy="369332"/>
              </a:xfrm>
              <a:prstGeom prst="rect">
                <a:avLst/>
              </a:prstGeom>
              <a:noFill/>
            </p:spPr>
            <p:txBody>
              <a:bodyPr wrap="none" rtlCol="0">
                <a:spAutoFit/>
              </a:bodyPr>
              <a:lstStyle/>
              <a:p>
                <a:r>
                  <a:rPr lang="en-US" dirty="0">
                    <a:solidFill>
                      <a:srgbClr val="3366CC"/>
                    </a:solidFill>
                    <a:latin typeface="Gill Sans MT" panose="020B0502020104020203" pitchFamily="34" charset="0"/>
                  </a:rPr>
                  <a:t>Gain response</a:t>
                </a:r>
              </a:p>
            </p:txBody>
          </p:sp>
        </p:grpSp>
        <p:sp>
          <p:nvSpPr>
            <p:cNvPr id="27" name="TextBox 26">
              <a:extLst>
                <a:ext uri="{FF2B5EF4-FFF2-40B4-BE49-F238E27FC236}">
                  <a16:creationId xmlns:a16="http://schemas.microsoft.com/office/drawing/2014/main" id="{97B77A0C-4258-0B1E-29B4-10FECBEC165F}"/>
                </a:ext>
              </a:extLst>
            </p:cNvPr>
            <p:cNvSpPr txBox="1"/>
            <p:nvPr/>
          </p:nvSpPr>
          <p:spPr>
            <a:xfrm>
              <a:off x="7962261" y="2554618"/>
              <a:ext cx="2169376" cy="369332"/>
            </a:xfrm>
            <a:prstGeom prst="rect">
              <a:avLst/>
            </a:prstGeom>
            <a:noFill/>
          </p:spPr>
          <p:txBody>
            <a:bodyPr wrap="none" rtlCol="0">
              <a:spAutoFit/>
            </a:bodyPr>
            <a:lstStyle/>
            <a:p>
              <a:r>
                <a:rPr lang="en-US" dirty="0">
                  <a:solidFill>
                    <a:srgbClr val="C00000"/>
                  </a:solidFill>
                  <a:latin typeface="Gill Sans MT" panose="020B0502020104020203" pitchFamily="34" charset="0"/>
                </a:rPr>
                <a:t>Compression vs time</a:t>
              </a:r>
            </a:p>
          </p:txBody>
        </p:sp>
        <p:grpSp>
          <p:nvGrpSpPr>
            <p:cNvPr id="34" name="Group 33">
              <a:extLst>
                <a:ext uri="{FF2B5EF4-FFF2-40B4-BE49-F238E27FC236}">
                  <a16:creationId xmlns:a16="http://schemas.microsoft.com/office/drawing/2014/main" id="{6B5A699D-841C-F9E9-B35E-D635659CFAC6}"/>
                </a:ext>
              </a:extLst>
            </p:cNvPr>
            <p:cNvGrpSpPr/>
            <p:nvPr/>
          </p:nvGrpSpPr>
          <p:grpSpPr>
            <a:xfrm>
              <a:off x="7551631" y="2882561"/>
              <a:ext cx="2637906" cy="2379359"/>
              <a:chOff x="5953201" y="3563048"/>
              <a:chExt cx="2637906" cy="2379359"/>
            </a:xfrm>
          </p:grpSpPr>
          <p:sp>
            <p:nvSpPr>
              <p:cNvPr id="26" name="TextBox 25">
                <a:extLst>
                  <a:ext uri="{FF2B5EF4-FFF2-40B4-BE49-F238E27FC236}">
                    <a16:creationId xmlns:a16="http://schemas.microsoft.com/office/drawing/2014/main" id="{98FAEAA0-298A-523B-E932-830021F9797E}"/>
                  </a:ext>
                </a:extLst>
              </p:cNvPr>
              <p:cNvSpPr txBox="1"/>
              <p:nvPr/>
            </p:nvSpPr>
            <p:spPr>
              <a:xfrm>
                <a:off x="6810930" y="5573075"/>
                <a:ext cx="1378904" cy="369332"/>
              </a:xfrm>
              <a:prstGeom prst="rect">
                <a:avLst/>
              </a:prstGeom>
              <a:noFill/>
            </p:spPr>
            <p:txBody>
              <a:bodyPr wrap="none" rtlCol="0">
                <a:spAutoFit/>
              </a:bodyPr>
              <a:lstStyle/>
              <a:p>
                <a:r>
                  <a:rPr lang="en-US" dirty="0">
                    <a:solidFill>
                      <a:srgbClr val="3366CC"/>
                    </a:solidFill>
                    <a:latin typeface="Gill Sans MT" panose="020B0502020104020203" pitchFamily="34" charset="0"/>
                  </a:rPr>
                  <a:t>Time of scan</a:t>
                </a:r>
              </a:p>
            </p:txBody>
          </p:sp>
          <p:sp>
            <p:nvSpPr>
              <p:cNvPr id="28" name="TextBox 27">
                <a:extLst>
                  <a:ext uri="{FF2B5EF4-FFF2-40B4-BE49-F238E27FC236}">
                    <a16:creationId xmlns:a16="http://schemas.microsoft.com/office/drawing/2014/main" id="{810CA719-7FA5-6A19-4890-4BE382E7CB5F}"/>
                  </a:ext>
                </a:extLst>
              </p:cNvPr>
              <p:cNvSpPr txBox="1"/>
              <p:nvPr/>
            </p:nvSpPr>
            <p:spPr>
              <a:xfrm>
                <a:off x="5953201" y="4132133"/>
                <a:ext cx="503664" cy="307777"/>
              </a:xfrm>
              <a:prstGeom prst="rect">
                <a:avLst/>
              </a:prstGeom>
              <a:noFill/>
            </p:spPr>
            <p:txBody>
              <a:bodyPr wrap="none" rtlCol="0">
                <a:spAutoFit/>
              </a:bodyPr>
              <a:lstStyle/>
              <a:p>
                <a:r>
                  <a:rPr lang="en-US" sz="1400" dirty="0">
                    <a:solidFill>
                      <a:schemeClr val="tx1">
                        <a:lumMod val="50000"/>
                        <a:lumOff val="50000"/>
                      </a:schemeClr>
                    </a:solidFill>
                    <a:latin typeface="+mj-lt"/>
                  </a:rPr>
                  <a:t>0.90</a:t>
                </a:r>
              </a:p>
            </p:txBody>
          </p:sp>
          <p:sp>
            <p:nvSpPr>
              <p:cNvPr id="30" name="TextBox 29">
                <a:extLst>
                  <a:ext uri="{FF2B5EF4-FFF2-40B4-BE49-F238E27FC236}">
                    <a16:creationId xmlns:a16="http://schemas.microsoft.com/office/drawing/2014/main" id="{DF39594A-80AE-0EF8-B81B-9F673624A215}"/>
                  </a:ext>
                </a:extLst>
              </p:cNvPr>
              <p:cNvSpPr txBox="1"/>
              <p:nvPr/>
            </p:nvSpPr>
            <p:spPr>
              <a:xfrm>
                <a:off x="5953201" y="3563048"/>
                <a:ext cx="503664" cy="307777"/>
              </a:xfrm>
              <a:prstGeom prst="rect">
                <a:avLst/>
              </a:prstGeom>
              <a:noFill/>
            </p:spPr>
            <p:txBody>
              <a:bodyPr wrap="none" rtlCol="0">
                <a:spAutoFit/>
              </a:bodyPr>
              <a:lstStyle/>
              <a:p>
                <a:r>
                  <a:rPr lang="en-US" sz="1400" dirty="0">
                    <a:solidFill>
                      <a:schemeClr val="tx1">
                        <a:lumMod val="50000"/>
                        <a:lumOff val="50000"/>
                      </a:schemeClr>
                    </a:solidFill>
                    <a:latin typeface="+mj-lt"/>
                  </a:rPr>
                  <a:t>1.00</a:t>
                </a:r>
              </a:p>
            </p:txBody>
          </p:sp>
          <p:pic>
            <p:nvPicPr>
              <p:cNvPr id="31" name="Picture 30">
                <a:extLst>
                  <a:ext uri="{FF2B5EF4-FFF2-40B4-BE49-F238E27FC236}">
                    <a16:creationId xmlns:a16="http://schemas.microsoft.com/office/drawing/2014/main" id="{777356E4-C647-13B7-7BE5-4CA72B9966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9657" y="3630635"/>
                <a:ext cx="2181450" cy="1953667"/>
              </a:xfrm>
              <a:prstGeom prst="rect">
                <a:avLst/>
              </a:prstGeom>
            </p:spPr>
          </p:pic>
          <p:sp>
            <p:nvSpPr>
              <p:cNvPr id="32" name="TextBox 31">
                <a:extLst>
                  <a:ext uri="{FF2B5EF4-FFF2-40B4-BE49-F238E27FC236}">
                    <a16:creationId xmlns:a16="http://schemas.microsoft.com/office/drawing/2014/main" id="{313E1CCE-17D5-5C08-6FAD-1233CC1B9683}"/>
                  </a:ext>
                </a:extLst>
              </p:cNvPr>
              <p:cNvSpPr txBox="1"/>
              <p:nvPr/>
            </p:nvSpPr>
            <p:spPr>
              <a:xfrm>
                <a:off x="5953201" y="4686596"/>
                <a:ext cx="503664" cy="307777"/>
              </a:xfrm>
              <a:prstGeom prst="rect">
                <a:avLst/>
              </a:prstGeom>
              <a:noFill/>
            </p:spPr>
            <p:txBody>
              <a:bodyPr wrap="none" rtlCol="0">
                <a:spAutoFit/>
              </a:bodyPr>
              <a:lstStyle/>
              <a:p>
                <a:r>
                  <a:rPr lang="en-US" sz="1400" dirty="0">
                    <a:solidFill>
                      <a:schemeClr val="tx1">
                        <a:lumMod val="50000"/>
                        <a:lumOff val="50000"/>
                      </a:schemeClr>
                    </a:solidFill>
                    <a:latin typeface="+mj-lt"/>
                  </a:rPr>
                  <a:t>0.80</a:t>
                </a:r>
              </a:p>
            </p:txBody>
          </p:sp>
          <p:sp>
            <p:nvSpPr>
              <p:cNvPr id="33" name="TextBox 32">
                <a:extLst>
                  <a:ext uri="{FF2B5EF4-FFF2-40B4-BE49-F238E27FC236}">
                    <a16:creationId xmlns:a16="http://schemas.microsoft.com/office/drawing/2014/main" id="{6D4F2653-84DA-5BAD-13EF-BF465DEF13AD}"/>
                  </a:ext>
                </a:extLst>
              </p:cNvPr>
              <p:cNvSpPr txBox="1"/>
              <p:nvPr/>
            </p:nvSpPr>
            <p:spPr>
              <a:xfrm>
                <a:off x="5953201" y="5258157"/>
                <a:ext cx="503664" cy="307777"/>
              </a:xfrm>
              <a:prstGeom prst="rect">
                <a:avLst/>
              </a:prstGeom>
              <a:noFill/>
            </p:spPr>
            <p:txBody>
              <a:bodyPr wrap="none" rtlCol="0">
                <a:spAutoFit/>
              </a:bodyPr>
              <a:lstStyle/>
              <a:p>
                <a:r>
                  <a:rPr lang="en-US" sz="1400" dirty="0">
                    <a:solidFill>
                      <a:schemeClr val="tx1">
                        <a:lumMod val="50000"/>
                        <a:lumOff val="50000"/>
                      </a:schemeClr>
                    </a:solidFill>
                    <a:latin typeface="+mj-lt"/>
                  </a:rPr>
                  <a:t>0.70</a:t>
                </a:r>
              </a:p>
            </p:txBody>
          </p:sp>
        </p:grpSp>
      </p:grpSp>
    </p:spTree>
    <p:extLst>
      <p:ext uri="{BB962C8B-B14F-4D97-AF65-F5344CB8AC3E}">
        <p14:creationId xmlns:p14="http://schemas.microsoft.com/office/powerpoint/2010/main" val="4839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4640" y="211536"/>
            <a:ext cx="8513168" cy="524500"/>
          </a:xfrm>
        </p:spPr>
        <p:txBody>
          <a:bodyPr/>
          <a:lstStyle/>
          <a:p>
            <a:r>
              <a:rPr lang="en-US" sz="3600" b="1" dirty="0"/>
              <a:t>VLASS Basic Data Products </a:t>
            </a:r>
            <a:r>
              <a:rPr lang="en-US" sz="3600" i="1" dirty="0"/>
              <a:t>(status)</a:t>
            </a:r>
          </a:p>
        </p:txBody>
      </p:sp>
      <p:sp>
        <p:nvSpPr>
          <p:cNvPr id="5" name="Text Placeholder 4">
            <a:extLst>
              <a:ext uri="{FF2B5EF4-FFF2-40B4-BE49-F238E27FC236}">
                <a16:creationId xmlns:a16="http://schemas.microsoft.com/office/drawing/2014/main" id="{78BF7618-AB0E-B142-8E66-9C9C271AC4F2}"/>
              </a:ext>
            </a:extLst>
          </p:cNvPr>
          <p:cNvSpPr>
            <a:spLocks noGrp="1"/>
          </p:cNvSpPr>
          <p:nvPr>
            <p:ph type="body" sz="quarter" idx="12"/>
          </p:nvPr>
        </p:nvSpPr>
        <p:spPr>
          <a:xfrm>
            <a:off x="756355" y="968526"/>
            <a:ext cx="10949714" cy="5334520"/>
          </a:xfrm>
        </p:spPr>
        <p:txBody>
          <a:bodyPr/>
          <a:lstStyle/>
          <a:p>
            <a:r>
              <a:rPr lang="en-US" dirty="0"/>
              <a:t>Raw visibilities</a:t>
            </a:r>
            <a:endParaRPr lang="en-US" dirty="0">
              <a:sym typeface="Wingdings" pitchFamily="2" charset="2"/>
            </a:endParaRPr>
          </a:p>
          <a:p>
            <a:pPr lvl="1"/>
            <a:r>
              <a:rPr lang="en-US" sz="2000" i="1" dirty="0">
                <a:sym typeface="Wingdings" pitchFamily="2" charset="2"/>
              </a:rPr>
              <a:t>timescale:  immediate</a:t>
            </a:r>
          </a:p>
          <a:p>
            <a:pPr lvl="1"/>
            <a:r>
              <a:rPr lang="en-US" sz="2000" dirty="0">
                <a:sym typeface="Wingdings" pitchFamily="2" charset="2"/>
              </a:rPr>
              <a:t>served from NRAO data archive</a:t>
            </a:r>
            <a:endParaRPr lang="en-US" sz="2000" dirty="0"/>
          </a:p>
          <a:p>
            <a:pPr lvl="1"/>
            <a:endParaRPr lang="en-US" sz="700" dirty="0"/>
          </a:p>
        </p:txBody>
      </p:sp>
      <p:sp>
        <p:nvSpPr>
          <p:cNvPr id="3" name="TextBox 2">
            <a:extLst>
              <a:ext uri="{FF2B5EF4-FFF2-40B4-BE49-F238E27FC236}">
                <a16:creationId xmlns:a16="http://schemas.microsoft.com/office/drawing/2014/main" id="{A3B77251-2971-5342-9C99-A12ADD455647}"/>
              </a:ext>
            </a:extLst>
          </p:cNvPr>
          <p:cNvSpPr txBox="1"/>
          <p:nvPr/>
        </p:nvSpPr>
        <p:spPr>
          <a:xfrm>
            <a:off x="1184825" y="1441602"/>
            <a:ext cx="441146" cy="400110"/>
          </a:xfrm>
          <a:prstGeom prst="rect">
            <a:avLst/>
          </a:prstGeom>
          <a:noFill/>
        </p:spPr>
        <p:txBody>
          <a:bodyPr wrap="none" rtlCol="0">
            <a:spAutoFit/>
          </a:bodyPr>
          <a:lstStyle/>
          <a:p>
            <a:r>
              <a:rPr lang="en-US" sz="2000" dirty="0">
                <a:latin typeface="Gill Sans MT" panose="020B0502020104020203" pitchFamily="34" charset="0"/>
              </a:rPr>
              <a:t>✅</a:t>
            </a:r>
          </a:p>
        </p:txBody>
      </p:sp>
      <p:sp>
        <p:nvSpPr>
          <p:cNvPr id="8" name="TextBox 7">
            <a:extLst>
              <a:ext uri="{FF2B5EF4-FFF2-40B4-BE49-F238E27FC236}">
                <a16:creationId xmlns:a16="http://schemas.microsoft.com/office/drawing/2014/main" id="{DD967F35-3CB6-177B-07AD-3B2674F82AA5}"/>
              </a:ext>
            </a:extLst>
          </p:cNvPr>
          <p:cNvSpPr txBox="1"/>
          <p:nvPr/>
        </p:nvSpPr>
        <p:spPr>
          <a:xfrm>
            <a:off x="8747583" y="554954"/>
            <a:ext cx="2272225" cy="1200329"/>
          </a:xfrm>
          <a:prstGeom prst="rect">
            <a:avLst/>
          </a:prstGeom>
          <a:noFill/>
          <a:ln>
            <a:solidFill>
              <a:srgbClr val="0000FF"/>
            </a:solidFill>
          </a:ln>
        </p:spPr>
        <p:txBody>
          <a:bodyPr wrap="none" rtlCol="0">
            <a:spAutoFit/>
          </a:bodyPr>
          <a:lstStyle/>
          <a:p>
            <a:pPr algn="ctr"/>
            <a:r>
              <a:rPr lang="en-US" sz="2400" b="1" u="sng" dirty="0">
                <a:solidFill>
                  <a:srgbClr val="000090"/>
                </a:solidFill>
                <a:latin typeface="Gill Sans MT" panose="020B0502020104020203" pitchFamily="34" charset="0"/>
              </a:rPr>
              <a:t>~1PB</a:t>
            </a:r>
          </a:p>
          <a:p>
            <a:pPr algn="ctr"/>
            <a:r>
              <a:rPr lang="en-US" sz="2400" dirty="0">
                <a:solidFill>
                  <a:srgbClr val="000090"/>
                </a:solidFill>
                <a:latin typeface="Gill Sans MT" panose="020B0502020104020203" pitchFamily="34" charset="0"/>
              </a:rPr>
              <a:t>Raw data 523 TB</a:t>
            </a:r>
          </a:p>
          <a:p>
            <a:pPr algn="ctr"/>
            <a:r>
              <a:rPr lang="en-US" sz="2400" dirty="0">
                <a:solidFill>
                  <a:srgbClr val="000090"/>
                </a:solidFill>
                <a:latin typeface="Gill Sans MT" panose="020B0502020104020203" pitchFamily="34" charset="0"/>
              </a:rPr>
              <a:t>Images 440 TB</a:t>
            </a:r>
          </a:p>
        </p:txBody>
      </p:sp>
    </p:spTree>
    <p:extLst>
      <p:ext uri="{BB962C8B-B14F-4D97-AF65-F5344CB8AC3E}">
        <p14:creationId xmlns:p14="http://schemas.microsoft.com/office/powerpoint/2010/main" val="2595869753"/>
      </p:ext>
    </p:extLst>
  </p:cSld>
  <p:clrMapOvr>
    <a:masterClrMapping/>
  </p:clrMapOvr>
  <mc:AlternateContent xmlns:mc="http://schemas.openxmlformats.org/markup-compatibility/2006">
    <mc:Choice xmlns:p14="http://schemas.microsoft.com/office/powerpoint/2010/main" Requires="p14">
      <p:transition p14:dur="20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4640" y="211536"/>
            <a:ext cx="8513168" cy="524500"/>
          </a:xfrm>
        </p:spPr>
        <p:txBody>
          <a:bodyPr/>
          <a:lstStyle/>
          <a:p>
            <a:r>
              <a:rPr lang="en-US" sz="3600" b="1" dirty="0"/>
              <a:t>VLASS Basic Data Products </a:t>
            </a:r>
            <a:r>
              <a:rPr lang="en-US" sz="3600" i="1" dirty="0"/>
              <a:t>(status)</a:t>
            </a:r>
          </a:p>
        </p:txBody>
      </p:sp>
      <p:sp>
        <p:nvSpPr>
          <p:cNvPr id="5" name="Text Placeholder 4">
            <a:extLst>
              <a:ext uri="{FF2B5EF4-FFF2-40B4-BE49-F238E27FC236}">
                <a16:creationId xmlns:a16="http://schemas.microsoft.com/office/drawing/2014/main" id="{78BF7618-AB0E-B142-8E66-9C9C271AC4F2}"/>
              </a:ext>
            </a:extLst>
          </p:cNvPr>
          <p:cNvSpPr>
            <a:spLocks noGrp="1"/>
          </p:cNvSpPr>
          <p:nvPr>
            <p:ph type="body" sz="quarter" idx="12"/>
          </p:nvPr>
        </p:nvSpPr>
        <p:spPr>
          <a:xfrm>
            <a:off x="756355" y="968526"/>
            <a:ext cx="10949714" cy="5334520"/>
          </a:xfrm>
        </p:spPr>
        <p:txBody>
          <a:bodyPr/>
          <a:lstStyle/>
          <a:p>
            <a:r>
              <a:rPr lang="en-US" dirty="0"/>
              <a:t>Raw visibilities</a:t>
            </a:r>
            <a:endParaRPr lang="en-US" dirty="0">
              <a:sym typeface="Wingdings" pitchFamily="2" charset="2"/>
            </a:endParaRPr>
          </a:p>
          <a:p>
            <a:pPr lvl="1"/>
            <a:r>
              <a:rPr lang="en-US" sz="2000" i="1" dirty="0">
                <a:sym typeface="Wingdings" pitchFamily="2" charset="2"/>
              </a:rPr>
              <a:t>timescale:  immediate</a:t>
            </a:r>
          </a:p>
          <a:p>
            <a:pPr lvl="1"/>
            <a:r>
              <a:rPr lang="en-US" sz="2000" dirty="0">
                <a:sym typeface="Wingdings" pitchFamily="2" charset="2"/>
              </a:rPr>
              <a:t>served from NRAO data archive</a:t>
            </a:r>
            <a:endParaRPr lang="en-US" sz="2000" dirty="0"/>
          </a:p>
          <a:p>
            <a:pPr lvl="1"/>
            <a:endParaRPr lang="en-US" sz="700" dirty="0"/>
          </a:p>
          <a:p>
            <a:r>
              <a:rPr lang="en-US" dirty="0"/>
              <a:t>Calibrated data:  standard VLA </a:t>
            </a:r>
            <a:r>
              <a:rPr lang="en-US" dirty="0">
                <a:sym typeface="Wingdings" pitchFamily="2" charset="2"/>
              </a:rPr>
              <a:t>calibration pipeline, with VLASS “recipe”</a:t>
            </a:r>
          </a:p>
          <a:p>
            <a:pPr lvl="1"/>
            <a:r>
              <a:rPr lang="en-US" sz="2000" i="1" dirty="0">
                <a:sym typeface="Wingdings" pitchFamily="2" charset="2"/>
              </a:rPr>
              <a:t>timescale:  days (</a:t>
            </a:r>
            <a:r>
              <a:rPr lang="en-US" sz="2000" i="1" dirty="0" err="1">
                <a:sym typeface="Wingdings" pitchFamily="2" charset="2"/>
              </a:rPr>
              <a:t>pipeline+QA</a:t>
            </a:r>
            <a:r>
              <a:rPr lang="en-US" sz="2000" i="1" dirty="0">
                <a:sym typeface="Wingdings" pitchFamily="2" charset="2"/>
              </a:rPr>
              <a:t>)</a:t>
            </a:r>
          </a:p>
          <a:p>
            <a:pPr lvl="1"/>
            <a:r>
              <a:rPr lang="en-US" sz="2000" dirty="0">
                <a:sym typeface="Wingdings" pitchFamily="2" charset="2"/>
              </a:rPr>
              <a:t>served from NRAO data archive</a:t>
            </a:r>
            <a:endParaRPr lang="en-US" sz="2000" dirty="0"/>
          </a:p>
        </p:txBody>
      </p:sp>
      <p:grpSp>
        <p:nvGrpSpPr>
          <p:cNvPr id="9" name="Group 8">
            <a:extLst>
              <a:ext uri="{FF2B5EF4-FFF2-40B4-BE49-F238E27FC236}">
                <a16:creationId xmlns:a16="http://schemas.microsoft.com/office/drawing/2014/main" id="{923716B4-E017-6CFD-B17A-F8D8F75B416D}"/>
              </a:ext>
            </a:extLst>
          </p:cNvPr>
          <p:cNvGrpSpPr/>
          <p:nvPr/>
        </p:nvGrpSpPr>
        <p:grpSpPr>
          <a:xfrm>
            <a:off x="1184825" y="1441602"/>
            <a:ext cx="441146" cy="1685246"/>
            <a:chOff x="2325511" y="1422113"/>
            <a:chExt cx="441146" cy="1685246"/>
          </a:xfrm>
        </p:grpSpPr>
        <p:sp>
          <p:nvSpPr>
            <p:cNvPr id="3" name="TextBox 2">
              <a:extLst>
                <a:ext uri="{FF2B5EF4-FFF2-40B4-BE49-F238E27FC236}">
                  <a16:creationId xmlns:a16="http://schemas.microsoft.com/office/drawing/2014/main" id="{A3B77251-2971-5342-9C99-A12ADD455647}"/>
                </a:ext>
              </a:extLst>
            </p:cNvPr>
            <p:cNvSpPr txBox="1"/>
            <p:nvPr/>
          </p:nvSpPr>
          <p:spPr>
            <a:xfrm>
              <a:off x="2325511" y="1422113"/>
              <a:ext cx="441146" cy="400110"/>
            </a:xfrm>
            <a:prstGeom prst="rect">
              <a:avLst/>
            </a:prstGeom>
            <a:noFill/>
          </p:spPr>
          <p:txBody>
            <a:bodyPr wrap="none" rtlCol="0">
              <a:spAutoFit/>
            </a:bodyPr>
            <a:lstStyle/>
            <a:p>
              <a:r>
                <a:rPr lang="en-US" sz="2000" dirty="0">
                  <a:latin typeface="Gill Sans MT" panose="020B0502020104020203" pitchFamily="34" charset="0"/>
                </a:rPr>
                <a:t>✅</a:t>
              </a:r>
            </a:p>
          </p:txBody>
        </p:sp>
        <p:sp>
          <p:nvSpPr>
            <p:cNvPr id="6" name="TextBox 5">
              <a:extLst>
                <a:ext uri="{FF2B5EF4-FFF2-40B4-BE49-F238E27FC236}">
                  <a16:creationId xmlns:a16="http://schemas.microsoft.com/office/drawing/2014/main" id="{294837CE-75D7-C248-9C48-61B90F8CE24A}"/>
                </a:ext>
              </a:extLst>
            </p:cNvPr>
            <p:cNvSpPr txBox="1"/>
            <p:nvPr/>
          </p:nvSpPr>
          <p:spPr>
            <a:xfrm>
              <a:off x="2325511" y="2707249"/>
              <a:ext cx="441146" cy="400110"/>
            </a:xfrm>
            <a:prstGeom prst="rect">
              <a:avLst/>
            </a:prstGeom>
            <a:noFill/>
          </p:spPr>
          <p:txBody>
            <a:bodyPr wrap="none" rtlCol="0">
              <a:spAutoFit/>
            </a:bodyPr>
            <a:lstStyle/>
            <a:p>
              <a:r>
                <a:rPr lang="en-US" sz="2000" dirty="0">
                  <a:latin typeface="Gill Sans MT" panose="020B0502020104020203" pitchFamily="34" charset="0"/>
                </a:rPr>
                <a:t>✅</a:t>
              </a:r>
            </a:p>
          </p:txBody>
        </p:sp>
      </p:grpSp>
      <p:sp>
        <p:nvSpPr>
          <p:cNvPr id="8" name="TextBox 7">
            <a:extLst>
              <a:ext uri="{FF2B5EF4-FFF2-40B4-BE49-F238E27FC236}">
                <a16:creationId xmlns:a16="http://schemas.microsoft.com/office/drawing/2014/main" id="{DD967F35-3CB6-177B-07AD-3B2674F82AA5}"/>
              </a:ext>
            </a:extLst>
          </p:cNvPr>
          <p:cNvSpPr txBox="1"/>
          <p:nvPr/>
        </p:nvSpPr>
        <p:spPr>
          <a:xfrm>
            <a:off x="8747583" y="554954"/>
            <a:ext cx="2272225" cy="1200329"/>
          </a:xfrm>
          <a:prstGeom prst="rect">
            <a:avLst/>
          </a:prstGeom>
          <a:noFill/>
          <a:ln>
            <a:solidFill>
              <a:srgbClr val="0000FF"/>
            </a:solidFill>
          </a:ln>
        </p:spPr>
        <p:txBody>
          <a:bodyPr wrap="none" rtlCol="0">
            <a:spAutoFit/>
          </a:bodyPr>
          <a:lstStyle/>
          <a:p>
            <a:pPr algn="ctr"/>
            <a:r>
              <a:rPr lang="en-US" sz="2400" b="1" u="sng" dirty="0">
                <a:solidFill>
                  <a:srgbClr val="000090"/>
                </a:solidFill>
                <a:latin typeface="Gill Sans MT" panose="020B0502020104020203" pitchFamily="34" charset="0"/>
              </a:rPr>
              <a:t>~1PB</a:t>
            </a:r>
          </a:p>
          <a:p>
            <a:pPr algn="ctr"/>
            <a:r>
              <a:rPr lang="en-US" sz="2400" dirty="0">
                <a:solidFill>
                  <a:srgbClr val="000090"/>
                </a:solidFill>
                <a:latin typeface="Gill Sans MT" panose="020B0502020104020203" pitchFamily="34" charset="0"/>
              </a:rPr>
              <a:t>Raw data 523 TB</a:t>
            </a:r>
          </a:p>
          <a:p>
            <a:pPr algn="ctr"/>
            <a:r>
              <a:rPr lang="en-US" sz="2400" dirty="0">
                <a:solidFill>
                  <a:srgbClr val="000090"/>
                </a:solidFill>
                <a:latin typeface="Gill Sans MT" panose="020B0502020104020203" pitchFamily="34" charset="0"/>
              </a:rPr>
              <a:t>Images 440 TB</a:t>
            </a:r>
          </a:p>
        </p:txBody>
      </p:sp>
    </p:spTree>
    <p:extLst>
      <p:ext uri="{BB962C8B-B14F-4D97-AF65-F5344CB8AC3E}">
        <p14:creationId xmlns:p14="http://schemas.microsoft.com/office/powerpoint/2010/main" val="326367638"/>
      </p:ext>
    </p:extLst>
  </p:cSld>
  <p:clrMapOvr>
    <a:masterClrMapping/>
  </p:clrMapOvr>
  <mc:AlternateContent xmlns:mc="http://schemas.openxmlformats.org/markup-compatibility/2006">
    <mc:Choice xmlns:p14="http://schemas.microsoft.com/office/powerpoint/2010/main" Requires="p14">
      <p:transition p14:dur="2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4640" y="211536"/>
            <a:ext cx="8513168" cy="524500"/>
          </a:xfrm>
        </p:spPr>
        <p:txBody>
          <a:bodyPr/>
          <a:lstStyle/>
          <a:p>
            <a:r>
              <a:rPr lang="en-US" sz="3600" b="1" dirty="0"/>
              <a:t>VLASS Basic Data Products </a:t>
            </a:r>
            <a:r>
              <a:rPr lang="en-US" sz="3600" i="1" dirty="0"/>
              <a:t>(status)</a:t>
            </a:r>
          </a:p>
        </p:txBody>
      </p:sp>
      <p:sp>
        <p:nvSpPr>
          <p:cNvPr id="5" name="Text Placeholder 4">
            <a:extLst>
              <a:ext uri="{FF2B5EF4-FFF2-40B4-BE49-F238E27FC236}">
                <a16:creationId xmlns:a16="http://schemas.microsoft.com/office/drawing/2014/main" id="{78BF7618-AB0E-B142-8E66-9C9C271AC4F2}"/>
              </a:ext>
            </a:extLst>
          </p:cNvPr>
          <p:cNvSpPr>
            <a:spLocks noGrp="1"/>
          </p:cNvSpPr>
          <p:nvPr>
            <p:ph type="body" sz="quarter" idx="12"/>
          </p:nvPr>
        </p:nvSpPr>
        <p:spPr>
          <a:xfrm>
            <a:off x="756355" y="968526"/>
            <a:ext cx="10949714" cy="5334520"/>
          </a:xfrm>
        </p:spPr>
        <p:txBody>
          <a:bodyPr/>
          <a:lstStyle/>
          <a:p>
            <a:r>
              <a:rPr lang="en-US" dirty="0"/>
              <a:t>Raw visibilities</a:t>
            </a:r>
            <a:endParaRPr lang="en-US" dirty="0">
              <a:sym typeface="Wingdings" pitchFamily="2" charset="2"/>
            </a:endParaRPr>
          </a:p>
          <a:p>
            <a:pPr lvl="1"/>
            <a:r>
              <a:rPr lang="en-US" sz="2000" i="1" dirty="0">
                <a:sym typeface="Wingdings" pitchFamily="2" charset="2"/>
              </a:rPr>
              <a:t>timescale:  immediate</a:t>
            </a:r>
          </a:p>
          <a:p>
            <a:pPr lvl="1"/>
            <a:r>
              <a:rPr lang="en-US" sz="2000" dirty="0">
                <a:sym typeface="Wingdings" pitchFamily="2" charset="2"/>
              </a:rPr>
              <a:t>served from NRAO data archive</a:t>
            </a:r>
            <a:endParaRPr lang="en-US" sz="2000" dirty="0"/>
          </a:p>
          <a:p>
            <a:pPr lvl="1"/>
            <a:endParaRPr lang="en-US" sz="700" dirty="0"/>
          </a:p>
          <a:p>
            <a:r>
              <a:rPr lang="en-US" dirty="0"/>
              <a:t>Calibrated data:  standard VLA </a:t>
            </a:r>
            <a:r>
              <a:rPr lang="en-US" dirty="0">
                <a:sym typeface="Wingdings" pitchFamily="2" charset="2"/>
              </a:rPr>
              <a:t>calibration pipeline, with VLASS “recipe”</a:t>
            </a:r>
          </a:p>
          <a:p>
            <a:pPr lvl="1"/>
            <a:r>
              <a:rPr lang="en-US" sz="2000" i="1" dirty="0">
                <a:sym typeface="Wingdings" pitchFamily="2" charset="2"/>
              </a:rPr>
              <a:t>timescale:  days (</a:t>
            </a:r>
            <a:r>
              <a:rPr lang="en-US" sz="2000" i="1" dirty="0" err="1">
                <a:sym typeface="Wingdings" pitchFamily="2" charset="2"/>
              </a:rPr>
              <a:t>pipeline+QA</a:t>
            </a:r>
            <a:r>
              <a:rPr lang="en-US" sz="2000" i="1" dirty="0">
                <a:sym typeface="Wingdings" pitchFamily="2" charset="2"/>
              </a:rPr>
              <a:t>)</a:t>
            </a:r>
          </a:p>
          <a:p>
            <a:pPr lvl="1"/>
            <a:r>
              <a:rPr lang="en-US" sz="2000" dirty="0">
                <a:sym typeface="Wingdings" pitchFamily="2" charset="2"/>
              </a:rPr>
              <a:t>served from NRAO data archive</a:t>
            </a:r>
            <a:endParaRPr lang="en-US" sz="2000" dirty="0"/>
          </a:p>
          <a:p>
            <a:pPr lvl="1"/>
            <a:endParaRPr lang="en-US" sz="700" dirty="0"/>
          </a:p>
          <a:p>
            <a:r>
              <a:rPr lang="en-US" dirty="0"/>
              <a:t>"</a:t>
            </a:r>
            <a:r>
              <a:rPr lang="en-US" dirty="0" err="1"/>
              <a:t>QuickLook</a:t>
            </a:r>
            <a:r>
              <a:rPr lang="en-US" dirty="0"/>
              <a:t>" Stokes I images:  new VLA imaging pipeline, with VLASS “recipe”</a:t>
            </a:r>
          </a:p>
          <a:p>
            <a:pPr lvl="1"/>
            <a:r>
              <a:rPr lang="en-US" sz="2000" i="1" dirty="0"/>
              <a:t>timescale:  days to weeks (</a:t>
            </a:r>
            <a:r>
              <a:rPr lang="en-US" sz="2000" i="1" dirty="0" err="1"/>
              <a:t>pipeline+QA</a:t>
            </a:r>
            <a:r>
              <a:rPr lang="en-US" sz="2000" i="1" dirty="0"/>
              <a:t>) </a:t>
            </a:r>
          </a:p>
          <a:p>
            <a:pPr lvl="1"/>
            <a:r>
              <a:rPr lang="en-US" sz="2000" dirty="0"/>
              <a:t>NRAO data archive</a:t>
            </a:r>
            <a:r>
              <a:rPr lang="en-US" sz="2000" dirty="0">
                <a:solidFill>
                  <a:schemeClr val="accent2"/>
                </a:solidFill>
              </a:rPr>
              <a:t>**</a:t>
            </a:r>
            <a:r>
              <a:rPr lang="en-US" sz="2000" dirty="0"/>
              <a:t> or https://</a:t>
            </a:r>
            <a:r>
              <a:rPr lang="en-US" sz="2000" dirty="0" err="1"/>
              <a:t>science.nrao.edu</a:t>
            </a:r>
            <a:r>
              <a:rPr lang="en-US" sz="2000" dirty="0"/>
              <a:t>/</a:t>
            </a:r>
            <a:r>
              <a:rPr lang="en-US" sz="2000" dirty="0" err="1"/>
              <a:t>vlass</a:t>
            </a:r>
            <a:r>
              <a:rPr lang="en-US" sz="2000" dirty="0"/>
              <a:t>/ </a:t>
            </a:r>
          </a:p>
          <a:p>
            <a:pPr lvl="1"/>
            <a:endParaRPr lang="en-US" sz="700" dirty="0"/>
          </a:p>
          <a:p>
            <a:pPr lvl="1"/>
            <a:endParaRPr lang="en-US" sz="2000" i="1" dirty="0"/>
          </a:p>
        </p:txBody>
      </p:sp>
      <p:grpSp>
        <p:nvGrpSpPr>
          <p:cNvPr id="9" name="Group 8">
            <a:extLst>
              <a:ext uri="{FF2B5EF4-FFF2-40B4-BE49-F238E27FC236}">
                <a16:creationId xmlns:a16="http://schemas.microsoft.com/office/drawing/2014/main" id="{923716B4-E017-6CFD-B17A-F8D8F75B416D}"/>
              </a:ext>
            </a:extLst>
          </p:cNvPr>
          <p:cNvGrpSpPr/>
          <p:nvPr/>
        </p:nvGrpSpPr>
        <p:grpSpPr>
          <a:xfrm>
            <a:off x="1184825" y="1441602"/>
            <a:ext cx="441146" cy="3011105"/>
            <a:chOff x="2325511" y="1422113"/>
            <a:chExt cx="441146" cy="3011105"/>
          </a:xfrm>
        </p:grpSpPr>
        <p:sp>
          <p:nvSpPr>
            <p:cNvPr id="3" name="TextBox 2">
              <a:extLst>
                <a:ext uri="{FF2B5EF4-FFF2-40B4-BE49-F238E27FC236}">
                  <a16:creationId xmlns:a16="http://schemas.microsoft.com/office/drawing/2014/main" id="{A3B77251-2971-5342-9C99-A12ADD455647}"/>
                </a:ext>
              </a:extLst>
            </p:cNvPr>
            <p:cNvSpPr txBox="1"/>
            <p:nvPr/>
          </p:nvSpPr>
          <p:spPr>
            <a:xfrm>
              <a:off x="2325511" y="1422113"/>
              <a:ext cx="441146" cy="400110"/>
            </a:xfrm>
            <a:prstGeom prst="rect">
              <a:avLst/>
            </a:prstGeom>
            <a:noFill/>
          </p:spPr>
          <p:txBody>
            <a:bodyPr wrap="none" rtlCol="0">
              <a:spAutoFit/>
            </a:bodyPr>
            <a:lstStyle/>
            <a:p>
              <a:r>
                <a:rPr lang="en-US" sz="2000" dirty="0">
                  <a:latin typeface="Gill Sans MT" panose="020B0502020104020203" pitchFamily="34" charset="0"/>
                </a:rPr>
                <a:t>✅</a:t>
              </a:r>
            </a:p>
          </p:txBody>
        </p:sp>
        <p:sp>
          <p:nvSpPr>
            <p:cNvPr id="6" name="TextBox 5">
              <a:extLst>
                <a:ext uri="{FF2B5EF4-FFF2-40B4-BE49-F238E27FC236}">
                  <a16:creationId xmlns:a16="http://schemas.microsoft.com/office/drawing/2014/main" id="{294837CE-75D7-C248-9C48-61B90F8CE24A}"/>
                </a:ext>
              </a:extLst>
            </p:cNvPr>
            <p:cNvSpPr txBox="1"/>
            <p:nvPr/>
          </p:nvSpPr>
          <p:spPr>
            <a:xfrm>
              <a:off x="2325511" y="2707249"/>
              <a:ext cx="441146" cy="400110"/>
            </a:xfrm>
            <a:prstGeom prst="rect">
              <a:avLst/>
            </a:prstGeom>
            <a:noFill/>
          </p:spPr>
          <p:txBody>
            <a:bodyPr wrap="none" rtlCol="0">
              <a:spAutoFit/>
            </a:bodyPr>
            <a:lstStyle/>
            <a:p>
              <a:r>
                <a:rPr lang="en-US" sz="2000" dirty="0">
                  <a:latin typeface="Gill Sans MT" panose="020B0502020104020203" pitchFamily="34" charset="0"/>
                </a:rPr>
                <a:t>✅</a:t>
              </a:r>
            </a:p>
          </p:txBody>
        </p:sp>
        <p:sp>
          <p:nvSpPr>
            <p:cNvPr id="7" name="TextBox 6">
              <a:extLst>
                <a:ext uri="{FF2B5EF4-FFF2-40B4-BE49-F238E27FC236}">
                  <a16:creationId xmlns:a16="http://schemas.microsoft.com/office/drawing/2014/main" id="{DE384982-27FB-7B45-B30D-D0274D979A03}"/>
                </a:ext>
              </a:extLst>
            </p:cNvPr>
            <p:cNvSpPr txBox="1"/>
            <p:nvPr/>
          </p:nvSpPr>
          <p:spPr>
            <a:xfrm>
              <a:off x="2325511" y="4033108"/>
              <a:ext cx="441146" cy="400110"/>
            </a:xfrm>
            <a:prstGeom prst="rect">
              <a:avLst/>
            </a:prstGeom>
            <a:noFill/>
          </p:spPr>
          <p:txBody>
            <a:bodyPr wrap="none" rtlCol="0">
              <a:spAutoFit/>
            </a:bodyPr>
            <a:lstStyle/>
            <a:p>
              <a:r>
                <a:rPr lang="en-US" sz="2000" dirty="0">
                  <a:latin typeface="Gill Sans MT" panose="020B0502020104020203" pitchFamily="34" charset="0"/>
                </a:rPr>
                <a:t>✅</a:t>
              </a:r>
            </a:p>
          </p:txBody>
        </p:sp>
      </p:grpSp>
      <p:sp>
        <p:nvSpPr>
          <p:cNvPr id="8" name="TextBox 7">
            <a:extLst>
              <a:ext uri="{FF2B5EF4-FFF2-40B4-BE49-F238E27FC236}">
                <a16:creationId xmlns:a16="http://schemas.microsoft.com/office/drawing/2014/main" id="{DD967F35-3CB6-177B-07AD-3B2674F82AA5}"/>
              </a:ext>
            </a:extLst>
          </p:cNvPr>
          <p:cNvSpPr txBox="1"/>
          <p:nvPr/>
        </p:nvSpPr>
        <p:spPr>
          <a:xfrm>
            <a:off x="8747583" y="554954"/>
            <a:ext cx="2272225" cy="1200329"/>
          </a:xfrm>
          <a:prstGeom prst="rect">
            <a:avLst/>
          </a:prstGeom>
          <a:noFill/>
          <a:ln>
            <a:solidFill>
              <a:srgbClr val="0000FF"/>
            </a:solidFill>
          </a:ln>
        </p:spPr>
        <p:txBody>
          <a:bodyPr wrap="none" rtlCol="0">
            <a:spAutoFit/>
          </a:bodyPr>
          <a:lstStyle/>
          <a:p>
            <a:pPr algn="ctr"/>
            <a:r>
              <a:rPr lang="en-US" sz="2400" b="1" u="sng" dirty="0">
                <a:solidFill>
                  <a:srgbClr val="000090"/>
                </a:solidFill>
                <a:latin typeface="Gill Sans MT" panose="020B0502020104020203" pitchFamily="34" charset="0"/>
              </a:rPr>
              <a:t>~1PB</a:t>
            </a:r>
          </a:p>
          <a:p>
            <a:pPr algn="ctr"/>
            <a:r>
              <a:rPr lang="en-US" sz="2400" dirty="0">
                <a:solidFill>
                  <a:srgbClr val="000090"/>
                </a:solidFill>
                <a:latin typeface="Gill Sans MT" panose="020B0502020104020203" pitchFamily="34" charset="0"/>
              </a:rPr>
              <a:t>Raw data 523 TB</a:t>
            </a:r>
          </a:p>
          <a:p>
            <a:pPr algn="ctr"/>
            <a:r>
              <a:rPr lang="en-US" sz="2400" dirty="0">
                <a:solidFill>
                  <a:srgbClr val="000090"/>
                </a:solidFill>
                <a:latin typeface="Gill Sans MT" panose="020B0502020104020203" pitchFamily="34" charset="0"/>
              </a:rPr>
              <a:t>Images 440 TB</a:t>
            </a:r>
          </a:p>
        </p:txBody>
      </p:sp>
      <p:sp>
        <p:nvSpPr>
          <p:cNvPr id="10" name="TextBox 9">
            <a:extLst>
              <a:ext uri="{FF2B5EF4-FFF2-40B4-BE49-F238E27FC236}">
                <a16:creationId xmlns:a16="http://schemas.microsoft.com/office/drawing/2014/main" id="{C59DECC4-4476-64CC-89D8-F6FBBC326CA2}"/>
              </a:ext>
            </a:extLst>
          </p:cNvPr>
          <p:cNvSpPr txBox="1"/>
          <p:nvPr/>
        </p:nvSpPr>
        <p:spPr>
          <a:xfrm>
            <a:off x="8658578" y="4186920"/>
            <a:ext cx="2777067" cy="646331"/>
          </a:xfrm>
          <a:prstGeom prst="rect">
            <a:avLst/>
          </a:prstGeom>
          <a:noFill/>
        </p:spPr>
        <p:txBody>
          <a:bodyPr wrap="square" rtlCol="0">
            <a:spAutoFit/>
          </a:bodyPr>
          <a:lstStyle/>
          <a:p>
            <a:r>
              <a:rPr lang="en-US" i="1" dirty="0">
                <a:solidFill>
                  <a:schemeClr val="accent2"/>
                </a:solidFill>
                <a:latin typeface="Gill Sans MT" panose="020B0502020104020203" pitchFamily="34" charset="0"/>
              </a:rPr>
              <a:t>** Epoch 1 in archive lacks position correction updates</a:t>
            </a:r>
          </a:p>
        </p:txBody>
      </p:sp>
    </p:spTree>
    <p:extLst>
      <p:ext uri="{BB962C8B-B14F-4D97-AF65-F5344CB8AC3E}">
        <p14:creationId xmlns:p14="http://schemas.microsoft.com/office/powerpoint/2010/main" val="3893813935"/>
      </p:ext>
    </p:extLst>
  </p:cSld>
  <p:clrMapOvr>
    <a:masterClrMapping/>
  </p:clrMapOvr>
  <mc:AlternateContent xmlns:mc="http://schemas.openxmlformats.org/markup-compatibility/2006">
    <mc:Choice xmlns:p14="http://schemas.microsoft.com/office/powerpoint/2010/main" Requires="p14">
      <p:transition p14:dur="20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22" y="289306"/>
            <a:ext cx="5665041" cy="1398494"/>
          </a:xfrm>
        </p:spPr>
        <p:txBody>
          <a:bodyPr/>
          <a:lstStyle/>
          <a:p>
            <a:pPr algn="l"/>
            <a:r>
              <a:rPr lang="en-US" sz="4000" dirty="0"/>
              <a:t>Karl G Jansky Very Large Array (VLA) configurations</a:t>
            </a:r>
          </a:p>
        </p:txBody>
      </p:sp>
      <p:pic>
        <p:nvPicPr>
          <p:cNvPr id="6" name="Picture 2" descr="mage result for vla configuration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322"/>
          <a:stretch/>
        </p:blipFill>
        <p:spPr bwMode="auto">
          <a:xfrm>
            <a:off x="6446838" y="139947"/>
            <a:ext cx="4840007" cy="587542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931C51B-FB39-3F40-AD07-BFB52A7A4BFA}"/>
              </a:ext>
            </a:extLst>
          </p:cNvPr>
          <p:cNvSpPr txBox="1">
            <a:spLocks/>
          </p:cNvSpPr>
          <p:nvPr/>
        </p:nvSpPr>
        <p:spPr>
          <a:xfrm>
            <a:off x="1033743" y="1795376"/>
            <a:ext cx="3594701" cy="367824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chemeClr val="tx2"/>
                </a:solidFill>
              </a:rPr>
              <a:t>A-configuration:</a:t>
            </a:r>
          </a:p>
          <a:p>
            <a:pPr algn="l"/>
            <a:r>
              <a:rPr lang="en-US" sz="2000" dirty="0">
                <a:solidFill>
                  <a:schemeClr val="tx2"/>
                </a:solidFill>
              </a:rPr>
              <a:t>Best at spatial resolution, but can miss extended emission</a:t>
            </a:r>
          </a:p>
          <a:p>
            <a:pPr algn="l"/>
            <a:endParaRPr lang="en-US" sz="2000" dirty="0">
              <a:solidFill>
                <a:schemeClr val="tx2"/>
              </a:solidFill>
            </a:endParaRPr>
          </a:p>
          <a:p>
            <a:pPr algn="l"/>
            <a:r>
              <a:rPr lang="en-US" sz="2400" dirty="0">
                <a:solidFill>
                  <a:schemeClr val="tx2"/>
                </a:solidFill>
              </a:rPr>
              <a:t>D-configuration:</a:t>
            </a:r>
          </a:p>
          <a:p>
            <a:pPr algn="l"/>
            <a:r>
              <a:rPr lang="en-US" sz="2000" dirty="0">
                <a:solidFill>
                  <a:schemeClr val="tx2"/>
                </a:solidFill>
              </a:rPr>
              <a:t>Lowest spatial resolution, but best at overall flux measurement</a:t>
            </a:r>
            <a:endParaRPr lang="en-US" sz="1800" dirty="0">
              <a:solidFill>
                <a:schemeClr val="tx2"/>
              </a:solidFill>
            </a:endParaRPr>
          </a:p>
        </p:txBody>
      </p:sp>
      <p:grpSp>
        <p:nvGrpSpPr>
          <p:cNvPr id="9" name="Group 8">
            <a:extLst>
              <a:ext uri="{FF2B5EF4-FFF2-40B4-BE49-F238E27FC236}">
                <a16:creationId xmlns:a16="http://schemas.microsoft.com/office/drawing/2014/main" id="{663049A9-1C44-0145-A4FB-815D7B1C7F9F}"/>
              </a:ext>
            </a:extLst>
          </p:cNvPr>
          <p:cNvGrpSpPr/>
          <p:nvPr/>
        </p:nvGrpSpPr>
        <p:grpSpPr>
          <a:xfrm>
            <a:off x="1494584" y="4416458"/>
            <a:ext cx="2510025" cy="1598913"/>
            <a:chOff x="811398" y="4294770"/>
            <a:chExt cx="2510025" cy="1598913"/>
          </a:xfrm>
        </p:grpSpPr>
        <p:pic>
          <p:nvPicPr>
            <p:cNvPr id="12290" name="Picture 2" descr="Image result for very large array">
              <a:extLst>
                <a:ext uri="{FF2B5EF4-FFF2-40B4-BE49-F238E27FC236}">
                  <a16:creationId xmlns:a16="http://schemas.microsoft.com/office/drawing/2014/main" id="{6C2DC816-3951-EA40-B596-11954032E2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398" y="4294770"/>
              <a:ext cx="2510025" cy="1598913"/>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DADF13A-1F4B-424D-B063-C74E33B0148A}"/>
                </a:ext>
              </a:extLst>
            </p:cNvPr>
            <p:cNvSpPr txBox="1"/>
            <p:nvPr/>
          </p:nvSpPr>
          <p:spPr>
            <a:xfrm>
              <a:off x="1191032" y="4509923"/>
              <a:ext cx="1819729" cy="400110"/>
            </a:xfrm>
            <a:prstGeom prst="rect">
              <a:avLst/>
            </a:prstGeom>
            <a:noFill/>
          </p:spPr>
          <p:txBody>
            <a:bodyPr wrap="none" rtlCol="0">
              <a:spAutoFit/>
            </a:bodyPr>
            <a:lstStyle/>
            <a:p>
              <a:r>
                <a:rPr lang="en-US" sz="2000" dirty="0">
                  <a:solidFill>
                    <a:schemeClr val="bg2"/>
                  </a:solidFill>
                  <a:latin typeface="Gill Sans MT" panose="020B0502020104020203" pitchFamily="34" charset="0"/>
                </a:rPr>
                <a:t>D-configuration</a:t>
              </a:r>
            </a:p>
          </p:txBody>
        </p:sp>
      </p:grpSp>
    </p:spTree>
    <p:extLst>
      <p:ext uri="{BB962C8B-B14F-4D97-AF65-F5344CB8AC3E}">
        <p14:creationId xmlns:p14="http://schemas.microsoft.com/office/powerpoint/2010/main" val="77541610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4640" y="211536"/>
            <a:ext cx="8513168" cy="524500"/>
          </a:xfrm>
        </p:spPr>
        <p:txBody>
          <a:bodyPr/>
          <a:lstStyle/>
          <a:p>
            <a:r>
              <a:rPr lang="en-US" sz="3600" b="1" dirty="0"/>
              <a:t>VLASS Basic Data Products </a:t>
            </a:r>
            <a:r>
              <a:rPr lang="en-US" sz="3600" i="1" dirty="0"/>
              <a:t>(status)</a:t>
            </a:r>
          </a:p>
        </p:txBody>
      </p:sp>
      <p:sp>
        <p:nvSpPr>
          <p:cNvPr id="5" name="Text Placeholder 4">
            <a:extLst>
              <a:ext uri="{FF2B5EF4-FFF2-40B4-BE49-F238E27FC236}">
                <a16:creationId xmlns:a16="http://schemas.microsoft.com/office/drawing/2014/main" id="{78BF7618-AB0E-B142-8E66-9C9C271AC4F2}"/>
              </a:ext>
            </a:extLst>
          </p:cNvPr>
          <p:cNvSpPr>
            <a:spLocks noGrp="1"/>
          </p:cNvSpPr>
          <p:nvPr>
            <p:ph type="body" sz="quarter" idx="12"/>
          </p:nvPr>
        </p:nvSpPr>
        <p:spPr>
          <a:xfrm>
            <a:off x="756355" y="968526"/>
            <a:ext cx="10949714" cy="5334520"/>
          </a:xfrm>
        </p:spPr>
        <p:txBody>
          <a:bodyPr/>
          <a:lstStyle/>
          <a:p>
            <a:r>
              <a:rPr lang="en-US" dirty="0"/>
              <a:t>Raw visibilities</a:t>
            </a:r>
            <a:endParaRPr lang="en-US" dirty="0">
              <a:sym typeface="Wingdings" pitchFamily="2" charset="2"/>
            </a:endParaRPr>
          </a:p>
          <a:p>
            <a:pPr lvl="1"/>
            <a:r>
              <a:rPr lang="en-US" sz="2000" i="1" dirty="0">
                <a:sym typeface="Wingdings" pitchFamily="2" charset="2"/>
              </a:rPr>
              <a:t>timescale:  immediate</a:t>
            </a:r>
          </a:p>
          <a:p>
            <a:pPr lvl="1"/>
            <a:r>
              <a:rPr lang="en-US" sz="2000" dirty="0">
                <a:sym typeface="Wingdings" pitchFamily="2" charset="2"/>
              </a:rPr>
              <a:t>served from NRAO data archive</a:t>
            </a:r>
            <a:endParaRPr lang="en-US" sz="2000" dirty="0"/>
          </a:p>
          <a:p>
            <a:pPr lvl="1"/>
            <a:endParaRPr lang="en-US" sz="700" dirty="0"/>
          </a:p>
          <a:p>
            <a:r>
              <a:rPr lang="en-US" dirty="0"/>
              <a:t>Calibrated data:  standard VLA </a:t>
            </a:r>
            <a:r>
              <a:rPr lang="en-US" dirty="0">
                <a:sym typeface="Wingdings" pitchFamily="2" charset="2"/>
              </a:rPr>
              <a:t>calibration pipeline, with VLASS “recipe”</a:t>
            </a:r>
          </a:p>
          <a:p>
            <a:pPr lvl="1"/>
            <a:r>
              <a:rPr lang="en-US" sz="2000" i="1" dirty="0">
                <a:sym typeface="Wingdings" pitchFamily="2" charset="2"/>
              </a:rPr>
              <a:t>timescale:  days (</a:t>
            </a:r>
            <a:r>
              <a:rPr lang="en-US" sz="2000" i="1" dirty="0" err="1">
                <a:sym typeface="Wingdings" pitchFamily="2" charset="2"/>
              </a:rPr>
              <a:t>pipeline+QA</a:t>
            </a:r>
            <a:r>
              <a:rPr lang="en-US" sz="2000" i="1" dirty="0">
                <a:sym typeface="Wingdings" pitchFamily="2" charset="2"/>
              </a:rPr>
              <a:t>)</a:t>
            </a:r>
          </a:p>
          <a:p>
            <a:pPr lvl="1"/>
            <a:r>
              <a:rPr lang="en-US" sz="2000" dirty="0">
                <a:sym typeface="Wingdings" pitchFamily="2" charset="2"/>
              </a:rPr>
              <a:t>served from NRAO data archive</a:t>
            </a:r>
            <a:endParaRPr lang="en-US" sz="2000" dirty="0"/>
          </a:p>
          <a:p>
            <a:pPr lvl="1"/>
            <a:endParaRPr lang="en-US" sz="700" dirty="0"/>
          </a:p>
          <a:p>
            <a:r>
              <a:rPr lang="en-US" dirty="0"/>
              <a:t>"</a:t>
            </a:r>
            <a:r>
              <a:rPr lang="en-US" dirty="0" err="1"/>
              <a:t>QuickLook</a:t>
            </a:r>
            <a:r>
              <a:rPr lang="en-US" dirty="0"/>
              <a:t>" Stokes I images:  new VLA imaging pipeline, with VLASS “recipe”</a:t>
            </a:r>
          </a:p>
          <a:p>
            <a:pPr lvl="1"/>
            <a:r>
              <a:rPr lang="en-US" sz="2000" i="1" dirty="0"/>
              <a:t>timescale:  days to weeks (</a:t>
            </a:r>
            <a:r>
              <a:rPr lang="en-US" sz="2000" i="1" dirty="0" err="1"/>
              <a:t>pipeline+QA</a:t>
            </a:r>
            <a:r>
              <a:rPr lang="en-US" sz="2000" i="1" dirty="0"/>
              <a:t>) </a:t>
            </a:r>
          </a:p>
          <a:p>
            <a:pPr lvl="1"/>
            <a:r>
              <a:rPr lang="en-US" sz="2000" dirty="0"/>
              <a:t>NRAO data archive</a:t>
            </a:r>
            <a:r>
              <a:rPr lang="en-US" sz="2000" dirty="0">
                <a:solidFill>
                  <a:schemeClr val="accent2"/>
                </a:solidFill>
              </a:rPr>
              <a:t>**</a:t>
            </a:r>
            <a:r>
              <a:rPr lang="en-US" sz="2000" dirty="0"/>
              <a:t> or https://</a:t>
            </a:r>
            <a:r>
              <a:rPr lang="en-US" sz="2000" dirty="0" err="1"/>
              <a:t>science.nrao.edu</a:t>
            </a:r>
            <a:r>
              <a:rPr lang="en-US" sz="2000" dirty="0"/>
              <a:t>/</a:t>
            </a:r>
            <a:r>
              <a:rPr lang="en-US" sz="2000" dirty="0" err="1"/>
              <a:t>vlass</a:t>
            </a:r>
            <a:r>
              <a:rPr lang="en-US" sz="2000" dirty="0"/>
              <a:t>/ </a:t>
            </a:r>
          </a:p>
          <a:p>
            <a:pPr lvl="1"/>
            <a:endParaRPr lang="en-US" sz="700" dirty="0"/>
          </a:p>
          <a:p>
            <a:r>
              <a:rPr lang="en-US" dirty="0"/>
              <a:t>"Single Epoch" products: higher-fidelity images, spectral/polarization cubes, catalogs</a:t>
            </a:r>
          </a:p>
          <a:p>
            <a:pPr lvl="1"/>
            <a:r>
              <a:rPr lang="en-US" sz="2000" i="1" dirty="0"/>
              <a:t>timescale:  </a:t>
            </a:r>
            <a:r>
              <a:rPr lang="en-US" sz="2000" i="1" strike="sngStrike" dirty="0"/>
              <a:t>months to a year</a:t>
            </a:r>
            <a:r>
              <a:rPr lang="en-US" sz="2000" i="1" dirty="0"/>
              <a:t> (producing as quickly as we can)</a:t>
            </a:r>
          </a:p>
          <a:p>
            <a:pPr lvl="1"/>
            <a:r>
              <a:rPr lang="en-US" sz="2000" dirty="0"/>
              <a:t>NRAO data archive or https://</a:t>
            </a:r>
            <a:r>
              <a:rPr lang="en-US" sz="2000" dirty="0" err="1"/>
              <a:t>science.nrao.edu</a:t>
            </a:r>
            <a:r>
              <a:rPr lang="en-US" sz="2000" dirty="0"/>
              <a:t>/</a:t>
            </a:r>
            <a:r>
              <a:rPr lang="en-US" sz="2000" dirty="0" err="1"/>
              <a:t>vlass</a:t>
            </a:r>
            <a:r>
              <a:rPr lang="en-US" sz="2000" dirty="0"/>
              <a:t>/  </a:t>
            </a:r>
          </a:p>
          <a:p>
            <a:pPr lvl="1"/>
            <a:endParaRPr lang="en-US" sz="2000" i="1" dirty="0"/>
          </a:p>
        </p:txBody>
      </p:sp>
      <p:grpSp>
        <p:nvGrpSpPr>
          <p:cNvPr id="9" name="Group 8">
            <a:extLst>
              <a:ext uri="{FF2B5EF4-FFF2-40B4-BE49-F238E27FC236}">
                <a16:creationId xmlns:a16="http://schemas.microsoft.com/office/drawing/2014/main" id="{923716B4-E017-6CFD-B17A-F8D8F75B416D}"/>
              </a:ext>
            </a:extLst>
          </p:cNvPr>
          <p:cNvGrpSpPr/>
          <p:nvPr/>
        </p:nvGrpSpPr>
        <p:grpSpPr>
          <a:xfrm>
            <a:off x="1133528" y="1441602"/>
            <a:ext cx="492443" cy="4314635"/>
            <a:chOff x="2274214" y="1422113"/>
            <a:chExt cx="492443" cy="4314635"/>
          </a:xfrm>
        </p:grpSpPr>
        <p:sp>
          <p:nvSpPr>
            <p:cNvPr id="3" name="TextBox 2">
              <a:extLst>
                <a:ext uri="{FF2B5EF4-FFF2-40B4-BE49-F238E27FC236}">
                  <a16:creationId xmlns:a16="http://schemas.microsoft.com/office/drawing/2014/main" id="{A3B77251-2971-5342-9C99-A12ADD455647}"/>
                </a:ext>
              </a:extLst>
            </p:cNvPr>
            <p:cNvSpPr txBox="1"/>
            <p:nvPr/>
          </p:nvSpPr>
          <p:spPr>
            <a:xfrm>
              <a:off x="2325511" y="1422113"/>
              <a:ext cx="441146" cy="400110"/>
            </a:xfrm>
            <a:prstGeom prst="rect">
              <a:avLst/>
            </a:prstGeom>
            <a:noFill/>
          </p:spPr>
          <p:txBody>
            <a:bodyPr wrap="none" rtlCol="0">
              <a:spAutoFit/>
            </a:bodyPr>
            <a:lstStyle/>
            <a:p>
              <a:r>
                <a:rPr lang="en-US" sz="2000" dirty="0">
                  <a:latin typeface="Gill Sans MT" panose="020B0502020104020203" pitchFamily="34" charset="0"/>
                </a:rPr>
                <a:t>✅</a:t>
              </a:r>
            </a:p>
          </p:txBody>
        </p:sp>
        <p:sp>
          <p:nvSpPr>
            <p:cNvPr id="6" name="TextBox 5">
              <a:extLst>
                <a:ext uri="{FF2B5EF4-FFF2-40B4-BE49-F238E27FC236}">
                  <a16:creationId xmlns:a16="http://schemas.microsoft.com/office/drawing/2014/main" id="{294837CE-75D7-C248-9C48-61B90F8CE24A}"/>
                </a:ext>
              </a:extLst>
            </p:cNvPr>
            <p:cNvSpPr txBox="1"/>
            <p:nvPr/>
          </p:nvSpPr>
          <p:spPr>
            <a:xfrm>
              <a:off x="2325511" y="2707249"/>
              <a:ext cx="441146" cy="400110"/>
            </a:xfrm>
            <a:prstGeom prst="rect">
              <a:avLst/>
            </a:prstGeom>
            <a:noFill/>
          </p:spPr>
          <p:txBody>
            <a:bodyPr wrap="none" rtlCol="0">
              <a:spAutoFit/>
            </a:bodyPr>
            <a:lstStyle/>
            <a:p>
              <a:r>
                <a:rPr lang="en-US" sz="2000" dirty="0">
                  <a:latin typeface="Gill Sans MT" panose="020B0502020104020203" pitchFamily="34" charset="0"/>
                </a:rPr>
                <a:t>✅</a:t>
              </a:r>
            </a:p>
          </p:txBody>
        </p:sp>
        <p:sp>
          <p:nvSpPr>
            <p:cNvPr id="7" name="TextBox 6">
              <a:extLst>
                <a:ext uri="{FF2B5EF4-FFF2-40B4-BE49-F238E27FC236}">
                  <a16:creationId xmlns:a16="http://schemas.microsoft.com/office/drawing/2014/main" id="{DE384982-27FB-7B45-B30D-D0274D979A03}"/>
                </a:ext>
              </a:extLst>
            </p:cNvPr>
            <p:cNvSpPr txBox="1"/>
            <p:nvPr/>
          </p:nvSpPr>
          <p:spPr>
            <a:xfrm>
              <a:off x="2325511" y="4033108"/>
              <a:ext cx="441146" cy="400110"/>
            </a:xfrm>
            <a:prstGeom prst="rect">
              <a:avLst/>
            </a:prstGeom>
            <a:noFill/>
          </p:spPr>
          <p:txBody>
            <a:bodyPr wrap="none" rtlCol="0">
              <a:spAutoFit/>
            </a:bodyPr>
            <a:lstStyle/>
            <a:p>
              <a:r>
                <a:rPr lang="en-US" sz="2000" dirty="0">
                  <a:latin typeface="Gill Sans MT" panose="020B0502020104020203" pitchFamily="34" charset="0"/>
                </a:rPr>
                <a:t>✅</a:t>
              </a:r>
            </a:p>
          </p:txBody>
        </p:sp>
        <p:sp>
          <p:nvSpPr>
            <p:cNvPr id="4" name="TextBox 3">
              <a:extLst>
                <a:ext uri="{FF2B5EF4-FFF2-40B4-BE49-F238E27FC236}">
                  <a16:creationId xmlns:a16="http://schemas.microsoft.com/office/drawing/2014/main" id="{EAEBA5CB-6A04-9847-B601-CF4437111156}"/>
                </a:ext>
              </a:extLst>
            </p:cNvPr>
            <p:cNvSpPr txBox="1"/>
            <p:nvPr/>
          </p:nvSpPr>
          <p:spPr>
            <a:xfrm>
              <a:off x="2274214" y="5275083"/>
              <a:ext cx="492443" cy="461665"/>
            </a:xfrm>
            <a:prstGeom prst="rect">
              <a:avLst/>
            </a:prstGeom>
            <a:noFill/>
          </p:spPr>
          <p:txBody>
            <a:bodyPr wrap="none" rtlCol="0">
              <a:spAutoFit/>
            </a:bodyPr>
            <a:lstStyle/>
            <a:p>
              <a:r>
                <a:rPr lang="en-US" sz="2400" dirty="0">
                  <a:latin typeface="Gill Sans MT" panose="020B0502020104020203" pitchFamily="34" charset="0"/>
                </a:rPr>
                <a:t>⚠️</a:t>
              </a:r>
            </a:p>
          </p:txBody>
        </p:sp>
      </p:grpSp>
      <p:sp>
        <p:nvSpPr>
          <p:cNvPr id="8" name="TextBox 7">
            <a:extLst>
              <a:ext uri="{FF2B5EF4-FFF2-40B4-BE49-F238E27FC236}">
                <a16:creationId xmlns:a16="http://schemas.microsoft.com/office/drawing/2014/main" id="{DD967F35-3CB6-177B-07AD-3B2674F82AA5}"/>
              </a:ext>
            </a:extLst>
          </p:cNvPr>
          <p:cNvSpPr txBox="1"/>
          <p:nvPr/>
        </p:nvSpPr>
        <p:spPr>
          <a:xfrm>
            <a:off x="8747583" y="554954"/>
            <a:ext cx="2272225" cy="1200329"/>
          </a:xfrm>
          <a:prstGeom prst="rect">
            <a:avLst/>
          </a:prstGeom>
          <a:noFill/>
          <a:ln>
            <a:solidFill>
              <a:srgbClr val="0000FF"/>
            </a:solidFill>
          </a:ln>
        </p:spPr>
        <p:txBody>
          <a:bodyPr wrap="none" rtlCol="0">
            <a:spAutoFit/>
          </a:bodyPr>
          <a:lstStyle/>
          <a:p>
            <a:pPr algn="ctr"/>
            <a:r>
              <a:rPr lang="en-US" sz="2400" b="1" u="sng" dirty="0">
                <a:solidFill>
                  <a:srgbClr val="000090"/>
                </a:solidFill>
                <a:latin typeface="Gill Sans MT" panose="020B0502020104020203" pitchFamily="34" charset="0"/>
              </a:rPr>
              <a:t>~1PB</a:t>
            </a:r>
          </a:p>
          <a:p>
            <a:pPr algn="ctr"/>
            <a:r>
              <a:rPr lang="en-US" sz="2400" dirty="0">
                <a:solidFill>
                  <a:srgbClr val="000090"/>
                </a:solidFill>
                <a:latin typeface="Gill Sans MT" panose="020B0502020104020203" pitchFamily="34" charset="0"/>
              </a:rPr>
              <a:t>Raw data 523 TB</a:t>
            </a:r>
          </a:p>
          <a:p>
            <a:pPr algn="ctr"/>
            <a:r>
              <a:rPr lang="en-US" sz="2400" dirty="0">
                <a:solidFill>
                  <a:srgbClr val="000090"/>
                </a:solidFill>
                <a:latin typeface="Gill Sans MT" panose="020B0502020104020203" pitchFamily="34" charset="0"/>
              </a:rPr>
              <a:t>Images 440 TB</a:t>
            </a:r>
          </a:p>
        </p:txBody>
      </p:sp>
      <p:sp>
        <p:nvSpPr>
          <p:cNvPr id="10" name="TextBox 9">
            <a:extLst>
              <a:ext uri="{FF2B5EF4-FFF2-40B4-BE49-F238E27FC236}">
                <a16:creationId xmlns:a16="http://schemas.microsoft.com/office/drawing/2014/main" id="{C59DECC4-4476-64CC-89D8-F6FBBC326CA2}"/>
              </a:ext>
            </a:extLst>
          </p:cNvPr>
          <p:cNvSpPr txBox="1"/>
          <p:nvPr/>
        </p:nvSpPr>
        <p:spPr>
          <a:xfrm>
            <a:off x="8658578" y="4186920"/>
            <a:ext cx="2777067" cy="646331"/>
          </a:xfrm>
          <a:prstGeom prst="rect">
            <a:avLst/>
          </a:prstGeom>
          <a:noFill/>
        </p:spPr>
        <p:txBody>
          <a:bodyPr wrap="square" rtlCol="0">
            <a:spAutoFit/>
          </a:bodyPr>
          <a:lstStyle/>
          <a:p>
            <a:r>
              <a:rPr lang="en-US" i="1" dirty="0">
                <a:solidFill>
                  <a:schemeClr val="accent2"/>
                </a:solidFill>
                <a:latin typeface="Gill Sans MT" panose="020B0502020104020203" pitchFamily="34" charset="0"/>
              </a:rPr>
              <a:t>** Epoch 1 in archive lacks position correction updates</a:t>
            </a:r>
          </a:p>
        </p:txBody>
      </p:sp>
      <p:sp>
        <p:nvSpPr>
          <p:cNvPr id="12" name="TextBox 11">
            <a:extLst>
              <a:ext uri="{FF2B5EF4-FFF2-40B4-BE49-F238E27FC236}">
                <a16:creationId xmlns:a16="http://schemas.microsoft.com/office/drawing/2014/main" id="{F54DC147-059C-0660-E536-B9637AD79859}"/>
              </a:ext>
            </a:extLst>
          </p:cNvPr>
          <p:cNvSpPr txBox="1"/>
          <p:nvPr/>
        </p:nvSpPr>
        <p:spPr>
          <a:xfrm>
            <a:off x="8467354" y="5339866"/>
            <a:ext cx="2951701" cy="707886"/>
          </a:xfrm>
          <a:prstGeom prst="rect">
            <a:avLst/>
          </a:prstGeom>
          <a:noFill/>
        </p:spPr>
        <p:txBody>
          <a:bodyPr wrap="square" rtlCol="0">
            <a:spAutoFit/>
          </a:bodyPr>
          <a:lstStyle/>
          <a:p>
            <a:r>
              <a:rPr lang="en-US" sz="2000" dirty="0">
                <a:solidFill>
                  <a:schemeClr val="accent4"/>
                </a:solidFill>
                <a:latin typeface="Gill Sans MT" panose="020B0502020104020203" pitchFamily="34" charset="0"/>
              </a:rPr>
              <a:t>⇒ starting with Epoch 2.1,          	zenith distance &lt; 45°</a:t>
            </a:r>
          </a:p>
        </p:txBody>
      </p:sp>
    </p:spTree>
    <p:extLst>
      <p:ext uri="{BB962C8B-B14F-4D97-AF65-F5344CB8AC3E}">
        <p14:creationId xmlns:p14="http://schemas.microsoft.com/office/powerpoint/2010/main" val="2411582980"/>
      </p:ext>
    </p:extLst>
  </p:cSld>
  <p:clrMapOvr>
    <a:masterClrMapping/>
  </p:clrMapOvr>
  <mc:AlternateContent xmlns:mc="http://schemas.openxmlformats.org/markup-compatibility/2006" xmlns:p14="http://schemas.microsoft.com/office/powerpoint/2010/main">
    <mc:Choice Requires="p14">
      <p:transition p14:dur="20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EEB314-316F-4483-FABC-133973161A81}"/>
              </a:ext>
            </a:extLst>
          </p:cNvPr>
          <p:cNvPicPr>
            <a:picLocks noChangeAspect="1"/>
          </p:cNvPicPr>
          <p:nvPr/>
        </p:nvPicPr>
        <p:blipFill>
          <a:blip r:embed="rId2">
            <a:alphaModFix amt="0"/>
          </a:blip>
          <a:stretch>
            <a:fillRect/>
          </a:stretch>
        </p:blipFill>
        <p:spPr>
          <a:xfrm>
            <a:off x="-122729" y="5974516"/>
            <a:ext cx="9630871" cy="275885"/>
          </a:xfrm>
          <a:prstGeom prst="rect">
            <a:avLst/>
          </a:prstGeom>
        </p:spPr>
      </p:pic>
      <p:pic>
        <p:nvPicPr>
          <p:cNvPr id="27" name="Picture 26">
            <a:extLst>
              <a:ext uri="{FF2B5EF4-FFF2-40B4-BE49-F238E27FC236}">
                <a16:creationId xmlns:a16="http://schemas.microsoft.com/office/drawing/2014/main" id="{3AD03370-0A13-9AD3-A38B-A5022F564517}"/>
              </a:ext>
            </a:extLst>
          </p:cNvPr>
          <p:cNvPicPr>
            <a:picLocks noChangeAspect="1"/>
          </p:cNvPicPr>
          <p:nvPr/>
        </p:nvPicPr>
        <p:blipFill>
          <a:blip r:embed="rId2">
            <a:alphaModFix amt="80000"/>
          </a:blip>
          <a:stretch>
            <a:fillRect/>
          </a:stretch>
        </p:blipFill>
        <p:spPr>
          <a:xfrm>
            <a:off x="-49509" y="5946017"/>
            <a:ext cx="12281777" cy="351822"/>
          </a:xfrm>
          <a:prstGeom prst="rect">
            <a:avLst/>
          </a:prstGeom>
        </p:spPr>
      </p:pic>
      <p:sp>
        <p:nvSpPr>
          <p:cNvPr id="5" name="TextBox 4">
            <a:extLst>
              <a:ext uri="{FF2B5EF4-FFF2-40B4-BE49-F238E27FC236}">
                <a16:creationId xmlns:a16="http://schemas.microsoft.com/office/drawing/2014/main" id="{621922FD-CD91-60D6-3591-F68C68D64FD3}"/>
              </a:ext>
            </a:extLst>
          </p:cNvPr>
          <p:cNvSpPr txBox="1"/>
          <p:nvPr/>
        </p:nvSpPr>
        <p:spPr>
          <a:xfrm>
            <a:off x="288008" y="218763"/>
            <a:ext cx="5389147" cy="5693866"/>
          </a:xfrm>
          <a:prstGeom prst="rect">
            <a:avLst/>
          </a:prstGeom>
          <a:noFill/>
        </p:spPr>
        <p:txBody>
          <a:bodyPr wrap="square" rtlCol="0">
            <a:spAutoFit/>
          </a:bodyPr>
          <a:lstStyle/>
          <a:p>
            <a:r>
              <a:rPr lang="en-US" sz="2400" b="1" dirty="0"/>
              <a:t>Quick Look image pipeline:</a:t>
            </a:r>
          </a:p>
          <a:p>
            <a:endParaRPr lang="en-US" b="1" dirty="0"/>
          </a:p>
          <a:p>
            <a:pPr marL="285750" indent="-285750">
              <a:buFont typeface="Arial" panose="020B0604020202020204" pitchFamily="34" charset="0"/>
              <a:buChar char="•"/>
            </a:pPr>
            <a:r>
              <a:rPr lang="en-US" dirty="0"/>
              <a:t>Basic imaging, for fast turnaround </a:t>
            </a:r>
          </a:p>
          <a:p>
            <a:pPr marL="285750" indent="-285750">
              <a:buFont typeface="Arial" panose="020B0604020202020204" pitchFamily="34" charset="0"/>
              <a:buChar char="•"/>
            </a:pPr>
            <a:r>
              <a:rPr lang="en-US" dirty="0"/>
              <a:t>Has automated quality checks</a:t>
            </a:r>
          </a:p>
          <a:p>
            <a:pPr marL="285750" indent="-285750">
              <a:buFont typeface="Arial" panose="020B0604020202020204" pitchFamily="34" charset="0"/>
              <a:buChar char="•"/>
            </a:pPr>
            <a:r>
              <a:rPr lang="en-US" dirty="0"/>
              <a:t>Re-imaging with different parameters or flagging if initial QA fails</a:t>
            </a:r>
          </a:p>
          <a:p>
            <a:pPr marL="285750" indent="-285750">
              <a:buFont typeface="Arial" panose="020B0604020202020204" pitchFamily="34" charset="0"/>
              <a:buChar char="•"/>
            </a:pPr>
            <a:r>
              <a:rPr lang="en-US" dirty="0"/>
              <a:t>Images are single plane, Stokes I continuum</a:t>
            </a:r>
          </a:p>
          <a:p>
            <a:pPr marL="285750" indent="-285750">
              <a:buFont typeface="Arial" panose="020B0604020202020204" pitchFamily="34" charset="0"/>
              <a:buChar char="•"/>
            </a:pPr>
            <a:r>
              <a:rPr lang="en-US" dirty="0"/>
              <a:t>Use of ‘mosaic’ gridder plus astrometric correction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Data products:</a:t>
            </a:r>
          </a:p>
          <a:p>
            <a:r>
              <a:rPr lang="en-US" dirty="0"/>
              <a:t>      primary beam corrected images, rms images</a:t>
            </a:r>
          </a:p>
          <a:p>
            <a:pPr marL="285750" indent="-285750">
              <a:buFont typeface="Arial" panose="020B0604020202020204" pitchFamily="34" charset="0"/>
              <a:buChar char="•"/>
            </a:pPr>
            <a:endParaRPr lang="en-US" dirty="0"/>
          </a:p>
          <a:p>
            <a:r>
              <a:rPr lang="en-US" b="1" dirty="0"/>
              <a:t>Fast turnaround requires shortcuts in data processing…</a:t>
            </a:r>
          </a:p>
          <a:p>
            <a:pPr marL="285750" indent="-285750">
              <a:buFont typeface="Arial" panose="020B0604020202020204" pitchFamily="34" charset="0"/>
              <a:buChar char="•"/>
            </a:pPr>
            <a:r>
              <a:rPr lang="en-US" dirty="0"/>
              <a:t>The images still contain some deconvolution errors (sidelobes) for brighter sources</a:t>
            </a:r>
          </a:p>
          <a:p>
            <a:pPr marL="285750" indent="-285750">
              <a:buFont typeface="Arial" panose="020B0604020202020204" pitchFamily="34" charset="0"/>
              <a:buChar char="•"/>
            </a:pPr>
            <a:r>
              <a:rPr lang="en-US" dirty="0"/>
              <a:t>Phase errors from transfer of complex gain calibrator</a:t>
            </a:r>
          </a:p>
          <a:p>
            <a:pPr marL="285750" indent="-285750">
              <a:buFont typeface="Arial" panose="020B0604020202020204" pitchFamily="34" charset="0"/>
              <a:buChar char="•"/>
            </a:pPr>
            <a:r>
              <a:rPr lang="en-US" dirty="0"/>
              <a:t>No sophisticated clean regions</a:t>
            </a:r>
          </a:p>
          <a:p>
            <a:pPr marL="285750" indent="-285750">
              <a:buFont typeface="Arial" panose="020B0604020202020204" pitchFamily="34" charset="0"/>
              <a:buChar char="•"/>
            </a:pPr>
            <a:r>
              <a:rPr lang="en-US" dirty="0"/>
              <a:t>No direct w-term correction </a:t>
            </a:r>
          </a:p>
          <a:p>
            <a:endParaRPr lang="en-US" sz="1700" dirty="0"/>
          </a:p>
          <a:p>
            <a:endParaRPr lang="en-US" sz="1700" dirty="0"/>
          </a:p>
        </p:txBody>
      </p:sp>
      <p:grpSp>
        <p:nvGrpSpPr>
          <p:cNvPr id="6" name="Group 5">
            <a:extLst>
              <a:ext uri="{FF2B5EF4-FFF2-40B4-BE49-F238E27FC236}">
                <a16:creationId xmlns:a16="http://schemas.microsoft.com/office/drawing/2014/main" id="{0661ECE0-E64D-B2C3-E8DA-6EE6AAD5E650}"/>
              </a:ext>
            </a:extLst>
          </p:cNvPr>
          <p:cNvGrpSpPr/>
          <p:nvPr/>
        </p:nvGrpSpPr>
        <p:grpSpPr>
          <a:xfrm>
            <a:off x="6133037" y="1128408"/>
            <a:ext cx="5945474" cy="3901975"/>
            <a:chOff x="6133037" y="1128408"/>
            <a:chExt cx="5945474" cy="3901975"/>
          </a:xfrm>
        </p:grpSpPr>
        <p:pic>
          <p:nvPicPr>
            <p:cNvPr id="4" name="Picture 3">
              <a:extLst>
                <a:ext uri="{FF2B5EF4-FFF2-40B4-BE49-F238E27FC236}">
                  <a16:creationId xmlns:a16="http://schemas.microsoft.com/office/drawing/2014/main" id="{B213096F-EE47-362B-1467-2DCF846249DB}"/>
                </a:ext>
              </a:extLst>
            </p:cNvPr>
            <p:cNvPicPr>
              <a:picLocks noChangeAspect="1"/>
            </p:cNvPicPr>
            <p:nvPr/>
          </p:nvPicPr>
          <p:blipFill rotWithShape="1">
            <a:blip r:embed="rId3"/>
            <a:srcRect l="4287" b="14282"/>
            <a:stretch/>
          </p:blipFill>
          <p:spPr>
            <a:xfrm>
              <a:off x="6133037" y="1128408"/>
              <a:ext cx="5945474" cy="3901975"/>
            </a:xfrm>
            <a:prstGeom prst="rect">
              <a:avLst/>
            </a:prstGeom>
          </p:spPr>
        </p:pic>
        <p:sp>
          <p:nvSpPr>
            <p:cNvPr id="11" name="TextBox 10">
              <a:extLst>
                <a:ext uri="{FF2B5EF4-FFF2-40B4-BE49-F238E27FC236}">
                  <a16:creationId xmlns:a16="http://schemas.microsoft.com/office/drawing/2014/main" id="{2F44B21C-1B26-4FBD-5A10-419E39868528}"/>
                </a:ext>
              </a:extLst>
            </p:cNvPr>
            <p:cNvSpPr txBox="1"/>
            <p:nvPr/>
          </p:nvSpPr>
          <p:spPr>
            <a:xfrm>
              <a:off x="9955011" y="2200631"/>
              <a:ext cx="1948981" cy="323165"/>
            </a:xfrm>
            <a:prstGeom prst="rect">
              <a:avLst/>
            </a:prstGeom>
            <a:noFill/>
          </p:spPr>
          <p:txBody>
            <a:bodyPr wrap="square" rtlCol="0">
              <a:spAutoFit/>
            </a:bodyPr>
            <a:lstStyle/>
            <a:p>
              <a:pPr algn="r"/>
              <a:r>
                <a:rPr lang="en-US" sz="1500" dirty="0">
                  <a:solidFill>
                    <a:srgbClr val="C00000"/>
                  </a:solidFill>
                </a:rPr>
                <a:t>Image definition </a:t>
              </a:r>
            </a:p>
          </p:txBody>
        </p:sp>
        <p:sp>
          <p:nvSpPr>
            <p:cNvPr id="12" name="TextBox 11">
              <a:extLst>
                <a:ext uri="{FF2B5EF4-FFF2-40B4-BE49-F238E27FC236}">
                  <a16:creationId xmlns:a16="http://schemas.microsoft.com/office/drawing/2014/main" id="{5239026C-1B3E-554C-7C7F-DD5AA540ACD6}"/>
                </a:ext>
              </a:extLst>
            </p:cNvPr>
            <p:cNvSpPr txBox="1"/>
            <p:nvPr/>
          </p:nvSpPr>
          <p:spPr>
            <a:xfrm>
              <a:off x="10157721" y="3144562"/>
              <a:ext cx="1746271" cy="323165"/>
            </a:xfrm>
            <a:prstGeom prst="rect">
              <a:avLst/>
            </a:prstGeom>
            <a:noFill/>
          </p:spPr>
          <p:txBody>
            <a:bodyPr wrap="square" rtlCol="0">
              <a:spAutoFit/>
            </a:bodyPr>
            <a:lstStyle/>
            <a:p>
              <a:pPr algn="r"/>
              <a:r>
                <a:rPr lang="en-US" sz="1500" dirty="0">
                  <a:solidFill>
                    <a:srgbClr val="C00000"/>
                  </a:solidFill>
                </a:rPr>
                <a:t>Image creation</a:t>
              </a:r>
            </a:p>
          </p:txBody>
        </p:sp>
        <p:sp>
          <p:nvSpPr>
            <p:cNvPr id="13" name="TextBox 12">
              <a:extLst>
                <a:ext uri="{FF2B5EF4-FFF2-40B4-BE49-F238E27FC236}">
                  <a16:creationId xmlns:a16="http://schemas.microsoft.com/office/drawing/2014/main" id="{BB7BC72B-A97F-1382-8847-CAD9015D2D25}"/>
                </a:ext>
              </a:extLst>
            </p:cNvPr>
            <p:cNvSpPr txBox="1"/>
            <p:nvPr/>
          </p:nvSpPr>
          <p:spPr>
            <a:xfrm>
              <a:off x="9690346" y="3645734"/>
              <a:ext cx="2213451" cy="323165"/>
            </a:xfrm>
            <a:prstGeom prst="rect">
              <a:avLst/>
            </a:prstGeom>
            <a:noFill/>
          </p:spPr>
          <p:txBody>
            <a:bodyPr wrap="square" rtlCol="0">
              <a:spAutoFit/>
            </a:bodyPr>
            <a:lstStyle/>
            <a:p>
              <a:pPr algn="r"/>
              <a:r>
                <a:rPr lang="en-US" sz="1500" dirty="0">
                  <a:solidFill>
                    <a:srgbClr val="C00000"/>
                  </a:solidFill>
                </a:rPr>
                <a:t>Primary beam correction</a:t>
              </a:r>
            </a:p>
          </p:txBody>
        </p:sp>
        <p:sp>
          <p:nvSpPr>
            <p:cNvPr id="14" name="TextBox 13">
              <a:extLst>
                <a:ext uri="{FF2B5EF4-FFF2-40B4-BE49-F238E27FC236}">
                  <a16:creationId xmlns:a16="http://schemas.microsoft.com/office/drawing/2014/main" id="{A40D601C-BFAF-7E19-1E6F-965613DC845B}"/>
                </a:ext>
              </a:extLst>
            </p:cNvPr>
            <p:cNvSpPr txBox="1"/>
            <p:nvPr/>
          </p:nvSpPr>
          <p:spPr>
            <a:xfrm>
              <a:off x="9852117" y="4170003"/>
              <a:ext cx="2051680" cy="323165"/>
            </a:xfrm>
            <a:prstGeom prst="rect">
              <a:avLst/>
            </a:prstGeom>
            <a:noFill/>
          </p:spPr>
          <p:txBody>
            <a:bodyPr wrap="square" rtlCol="0">
              <a:spAutoFit/>
            </a:bodyPr>
            <a:lstStyle/>
            <a:p>
              <a:pPr algn="r"/>
              <a:r>
                <a:rPr lang="en-US" sz="1500" dirty="0">
                  <a:solidFill>
                    <a:srgbClr val="C00000"/>
                  </a:solidFill>
                </a:rPr>
                <a:t>RMS image creation</a:t>
              </a:r>
            </a:p>
          </p:txBody>
        </p:sp>
      </p:grpSp>
      <p:sp>
        <p:nvSpPr>
          <p:cNvPr id="2" name="TextBox 1">
            <a:extLst>
              <a:ext uri="{FF2B5EF4-FFF2-40B4-BE49-F238E27FC236}">
                <a16:creationId xmlns:a16="http://schemas.microsoft.com/office/drawing/2014/main" id="{DE4AF9E1-A87B-2B23-0976-45F6FD87E717}"/>
              </a:ext>
            </a:extLst>
          </p:cNvPr>
          <p:cNvSpPr txBox="1"/>
          <p:nvPr/>
        </p:nvSpPr>
        <p:spPr>
          <a:xfrm>
            <a:off x="7024859" y="692430"/>
            <a:ext cx="3464090" cy="400110"/>
          </a:xfrm>
          <a:prstGeom prst="rect">
            <a:avLst/>
          </a:prstGeom>
          <a:noFill/>
        </p:spPr>
        <p:txBody>
          <a:bodyPr wrap="none" rtlCol="0">
            <a:spAutoFit/>
          </a:bodyPr>
          <a:lstStyle/>
          <a:p>
            <a:r>
              <a:rPr lang="en-US" sz="2000" dirty="0">
                <a:solidFill>
                  <a:schemeClr val="accent4"/>
                </a:solidFill>
                <a:latin typeface="Gill Sans MT" panose="020B0502020104020203" pitchFamily="34" charset="0"/>
              </a:rPr>
              <a:t>Imaging pipeline steps (weblog):</a:t>
            </a:r>
          </a:p>
        </p:txBody>
      </p:sp>
    </p:spTree>
    <p:extLst>
      <p:ext uri="{BB962C8B-B14F-4D97-AF65-F5344CB8AC3E}">
        <p14:creationId xmlns:p14="http://schemas.microsoft.com/office/powerpoint/2010/main" val="173288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EEB314-316F-4483-FABC-133973161A81}"/>
              </a:ext>
            </a:extLst>
          </p:cNvPr>
          <p:cNvPicPr>
            <a:picLocks noChangeAspect="1"/>
          </p:cNvPicPr>
          <p:nvPr/>
        </p:nvPicPr>
        <p:blipFill>
          <a:blip r:embed="rId2">
            <a:alphaModFix amt="0"/>
          </a:blip>
          <a:stretch>
            <a:fillRect/>
          </a:stretch>
        </p:blipFill>
        <p:spPr>
          <a:xfrm>
            <a:off x="-122729" y="5974516"/>
            <a:ext cx="9630871" cy="275885"/>
          </a:xfrm>
          <a:prstGeom prst="rect">
            <a:avLst/>
          </a:prstGeom>
        </p:spPr>
      </p:pic>
      <p:pic>
        <p:nvPicPr>
          <p:cNvPr id="27" name="Picture 26">
            <a:extLst>
              <a:ext uri="{FF2B5EF4-FFF2-40B4-BE49-F238E27FC236}">
                <a16:creationId xmlns:a16="http://schemas.microsoft.com/office/drawing/2014/main" id="{3AD03370-0A13-9AD3-A38B-A5022F564517}"/>
              </a:ext>
            </a:extLst>
          </p:cNvPr>
          <p:cNvPicPr>
            <a:picLocks noChangeAspect="1"/>
          </p:cNvPicPr>
          <p:nvPr/>
        </p:nvPicPr>
        <p:blipFill>
          <a:blip r:embed="rId2">
            <a:alphaModFix amt="80000"/>
          </a:blip>
          <a:stretch>
            <a:fillRect/>
          </a:stretch>
        </p:blipFill>
        <p:spPr>
          <a:xfrm>
            <a:off x="-49509" y="5946017"/>
            <a:ext cx="12281777" cy="351822"/>
          </a:xfrm>
          <a:prstGeom prst="rect">
            <a:avLst/>
          </a:prstGeom>
        </p:spPr>
      </p:pic>
      <p:sp>
        <p:nvSpPr>
          <p:cNvPr id="5" name="TextBox 4">
            <a:extLst>
              <a:ext uri="{FF2B5EF4-FFF2-40B4-BE49-F238E27FC236}">
                <a16:creationId xmlns:a16="http://schemas.microsoft.com/office/drawing/2014/main" id="{621922FD-CD91-60D6-3591-F68C68D64FD3}"/>
              </a:ext>
            </a:extLst>
          </p:cNvPr>
          <p:cNvSpPr txBox="1"/>
          <p:nvPr/>
        </p:nvSpPr>
        <p:spPr>
          <a:xfrm>
            <a:off x="288008" y="218763"/>
            <a:ext cx="5389147" cy="5693866"/>
          </a:xfrm>
          <a:prstGeom prst="rect">
            <a:avLst/>
          </a:prstGeom>
          <a:noFill/>
        </p:spPr>
        <p:txBody>
          <a:bodyPr wrap="square" rtlCol="0">
            <a:spAutoFit/>
          </a:bodyPr>
          <a:lstStyle/>
          <a:p>
            <a:r>
              <a:rPr lang="en-US" sz="2400" b="1" dirty="0"/>
              <a:t>Quick Look image pipeline:</a:t>
            </a:r>
          </a:p>
          <a:p>
            <a:endParaRPr lang="en-US" b="1" dirty="0"/>
          </a:p>
          <a:p>
            <a:pPr marL="285750" indent="-285750">
              <a:buFont typeface="Arial" panose="020B0604020202020204" pitchFamily="34" charset="0"/>
              <a:buChar char="•"/>
            </a:pPr>
            <a:r>
              <a:rPr lang="en-US" dirty="0"/>
              <a:t>Basic imaging, for fast turnaround </a:t>
            </a:r>
          </a:p>
          <a:p>
            <a:pPr marL="285750" indent="-285750">
              <a:buFont typeface="Arial" panose="020B0604020202020204" pitchFamily="34" charset="0"/>
              <a:buChar char="•"/>
            </a:pPr>
            <a:r>
              <a:rPr lang="en-US" dirty="0"/>
              <a:t>Has automated quality checks</a:t>
            </a:r>
          </a:p>
          <a:p>
            <a:pPr marL="285750" indent="-285750">
              <a:buFont typeface="Arial" panose="020B0604020202020204" pitchFamily="34" charset="0"/>
              <a:buChar char="•"/>
            </a:pPr>
            <a:r>
              <a:rPr lang="en-US" dirty="0"/>
              <a:t>Re-imaging with different parameters or flagging if initial QA fails</a:t>
            </a:r>
          </a:p>
          <a:p>
            <a:pPr marL="285750" indent="-285750">
              <a:buFont typeface="Arial" panose="020B0604020202020204" pitchFamily="34" charset="0"/>
              <a:buChar char="•"/>
            </a:pPr>
            <a:r>
              <a:rPr lang="en-US" dirty="0"/>
              <a:t>Images are single plane, Stokes I continuum</a:t>
            </a:r>
          </a:p>
          <a:p>
            <a:pPr marL="285750" indent="-285750">
              <a:buFont typeface="Arial" panose="020B0604020202020204" pitchFamily="34" charset="0"/>
              <a:buChar char="•"/>
            </a:pPr>
            <a:r>
              <a:rPr lang="en-US" dirty="0"/>
              <a:t>Use of ‘mosaic’ gridder plus astrometric correction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Data products:</a:t>
            </a:r>
          </a:p>
          <a:p>
            <a:r>
              <a:rPr lang="en-US" dirty="0"/>
              <a:t>      primary beam corrected images, rms images</a:t>
            </a:r>
          </a:p>
          <a:p>
            <a:pPr marL="285750" indent="-285750">
              <a:buFont typeface="Arial" panose="020B0604020202020204" pitchFamily="34" charset="0"/>
              <a:buChar char="•"/>
            </a:pPr>
            <a:endParaRPr lang="en-US" dirty="0"/>
          </a:p>
          <a:p>
            <a:r>
              <a:rPr lang="en-US" b="1" dirty="0"/>
              <a:t>Fast turnaround requires shortcuts in data processing…</a:t>
            </a:r>
          </a:p>
          <a:p>
            <a:pPr marL="285750" indent="-285750">
              <a:buFont typeface="Arial" panose="020B0604020202020204" pitchFamily="34" charset="0"/>
              <a:buChar char="•"/>
            </a:pPr>
            <a:r>
              <a:rPr lang="en-US" dirty="0"/>
              <a:t>The images still contain some deconvolution errors (sidelobes) for brighter sources</a:t>
            </a:r>
          </a:p>
          <a:p>
            <a:pPr marL="285750" indent="-285750">
              <a:buFont typeface="Arial" panose="020B0604020202020204" pitchFamily="34" charset="0"/>
              <a:buChar char="•"/>
            </a:pPr>
            <a:r>
              <a:rPr lang="en-US" dirty="0"/>
              <a:t>Phase errors from transfer of complex gain calibrator</a:t>
            </a:r>
          </a:p>
          <a:p>
            <a:pPr marL="285750" indent="-285750">
              <a:buFont typeface="Arial" panose="020B0604020202020204" pitchFamily="34" charset="0"/>
              <a:buChar char="•"/>
            </a:pPr>
            <a:r>
              <a:rPr lang="en-US" dirty="0"/>
              <a:t>No sophisticated clean regions</a:t>
            </a:r>
          </a:p>
          <a:p>
            <a:pPr marL="285750" indent="-285750">
              <a:buFont typeface="Arial" panose="020B0604020202020204" pitchFamily="34" charset="0"/>
              <a:buChar char="•"/>
            </a:pPr>
            <a:r>
              <a:rPr lang="en-US" dirty="0"/>
              <a:t>No direct w-term correction </a:t>
            </a:r>
          </a:p>
          <a:p>
            <a:endParaRPr lang="en-US" sz="1700" dirty="0"/>
          </a:p>
          <a:p>
            <a:endParaRPr lang="en-US" sz="1700" dirty="0"/>
          </a:p>
        </p:txBody>
      </p:sp>
      <p:grpSp>
        <p:nvGrpSpPr>
          <p:cNvPr id="6" name="Group 5">
            <a:extLst>
              <a:ext uri="{FF2B5EF4-FFF2-40B4-BE49-F238E27FC236}">
                <a16:creationId xmlns:a16="http://schemas.microsoft.com/office/drawing/2014/main" id="{0661ECE0-E64D-B2C3-E8DA-6EE6AAD5E650}"/>
              </a:ext>
            </a:extLst>
          </p:cNvPr>
          <p:cNvGrpSpPr/>
          <p:nvPr/>
        </p:nvGrpSpPr>
        <p:grpSpPr>
          <a:xfrm>
            <a:off x="6133037" y="1128408"/>
            <a:ext cx="5945474" cy="3901975"/>
            <a:chOff x="6133037" y="1128408"/>
            <a:chExt cx="5945474" cy="3901975"/>
          </a:xfrm>
        </p:grpSpPr>
        <p:pic>
          <p:nvPicPr>
            <p:cNvPr id="4" name="Picture 3">
              <a:extLst>
                <a:ext uri="{FF2B5EF4-FFF2-40B4-BE49-F238E27FC236}">
                  <a16:creationId xmlns:a16="http://schemas.microsoft.com/office/drawing/2014/main" id="{B213096F-EE47-362B-1467-2DCF846249DB}"/>
                </a:ext>
              </a:extLst>
            </p:cNvPr>
            <p:cNvPicPr>
              <a:picLocks noChangeAspect="1"/>
            </p:cNvPicPr>
            <p:nvPr/>
          </p:nvPicPr>
          <p:blipFill rotWithShape="1">
            <a:blip r:embed="rId3"/>
            <a:srcRect l="4287" b="14282"/>
            <a:stretch/>
          </p:blipFill>
          <p:spPr>
            <a:xfrm>
              <a:off x="6133037" y="1128408"/>
              <a:ext cx="5945474" cy="3901975"/>
            </a:xfrm>
            <a:prstGeom prst="rect">
              <a:avLst/>
            </a:prstGeom>
          </p:spPr>
        </p:pic>
        <p:sp>
          <p:nvSpPr>
            <p:cNvPr id="11" name="TextBox 10">
              <a:extLst>
                <a:ext uri="{FF2B5EF4-FFF2-40B4-BE49-F238E27FC236}">
                  <a16:creationId xmlns:a16="http://schemas.microsoft.com/office/drawing/2014/main" id="{2F44B21C-1B26-4FBD-5A10-419E39868528}"/>
                </a:ext>
              </a:extLst>
            </p:cNvPr>
            <p:cNvSpPr txBox="1"/>
            <p:nvPr/>
          </p:nvSpPr>
          <p:spPr>
            <a:xfrm>
              <a:off x="9955011" y="2200631"/>
              <a:ext cx="1948981" cy="323165"/>
            </a:xfrm>
            <a:prstGeom prst="rect">
              <a:avLst/>
            </a:prstGeom>
            <a:noFill/>
          </p:spPr>
          <p:txBody>
            <a:bodyPr wrap="square" rtlCol="0">
              <a:spAutoFit/>
            </a:bodyPr>
            <a:lstStyle/>
            <a:p>
              <a:pPr algn="r"/>
              <a:r>
                <a:rPr lang="en-US" sz="1500" dirty="0">
                  <a:solidFill>
                    <a:srgbClr val="C00000"/>
                  </a:solidFill>
                </a:rPr>
                <a:t>Image definition </a:t>
              </a:r>
            </a:p>
          </p:txBody>
        </p:sp>
        <p:sp>
          <p:nvSpPr>
            <p:cNvPr id="12" name="TextBox 11">
              <a:extLst>
                <a:ext uri="{FF2B5EF4-FFF2-40B4-BE49-F238E27FC236}">
                  <a16:creationId xmlns:a16="http://schemas.microsoft.com/office/drawing/2014/main" id="{5239026C-1B3E-554C-7C7F-DD5AA540ACD6}"/>
                </a:ext>
              </a:extLst>
            </p:cNvPr>
            <p:cNvSpPr txBox="1"/>
            <p:nvPr/>
          </p:nvSpPr>
          <p:spPr>
            <a:xfrm>
              <a:off x="10157721" y="3144562"/>
              <a:ext cx="1746271" cy="323165"/>
            </a:xfrm>
            <a:prstGeom prst="rect">
              <a:avLst/>
            </a:prstGeom>
            <a:noFill/>
          </p:spPr>
          <p:txBody>
            <a:bodyPr wrap="square" rtlCol="0">
              <a:spAutoFit/>
            </a:bodyPr>
            <a:lstStyle/>
            <a:p>
              <a:pPr algn="r"/>
              <a:r>
                <a:rPr lang="en-US" sz="1500" dirty="0">
                  <a:solidFill>
                    <a:srgbClr val="C00000"/>
                  </a:solidFill>
                </a:rPr>
                <a:t>Image creation</a:t>
              </a:r>
            </a:p>
          </p:txBody>
        </p:sp>
        <p:sp>
          <p:nvSpPr>
            <p:cNvPr id="13" name="TextBox 12">
              <a:extLst>
                <a:ext uri="{FF2B5EF4-FFF2-40B4-BE49-F238E27FC236}">
                  <a16:creationId xmlns:a16="http://schemas.microsoft.com/office/drawing/2014/main" id="{BB7BC72B-A97F-1382-8847-CAD9015D2D25}"/>
                </a:ext>
              </a:extLst>
            </p:cNvPr>
            <p:cNvSpPr txBox="1"/>
            <p:nvPr/>
          </p:nvSpPr>
          <p:spPr>
            <a:xfrm>
              <a:off x="9690346" y="3645734"/>
              <a:ext cx="2213451" cy="323165"/>
            </a:xfrm>
            <a:prstGeom prst="rect">
              <a:avLst/>
            </a:prstGeom>
            <a:noFill/>
          </p:spPr>
          <p:txBody>
            <a:bodyPr wrap="square" rtlCol="0">
              <a:spAutoFit/>
            </a:bodyPr>
            <a:lstStyle/>
            <a:p>
              <a:pPr algn="r"/>
              <a:r>
                <a:rPr lang="en-US" sz="1500" dirty="0">
                  <a:solidFill>
                    <a:srgbClr val="C00000"/>
                  </a:solidFill>
                </a:rPr>
                <a:t>Primary beam correction</a:t>
              </a:r>
            </a:p>
          </p:txBody>
        </p:sp>
        <p:sp>
          <p:nvSpPr>
            <p:cNvPr id="14" name="TextBox 13">
              <a:extLst>
                <a:ext uri="{FF2B5EF4-FFF2-40B4-BE49-F238E27FC236}">
                  <a16:creationId xmlns:a16="http://schemas.microsoft.com/office/drawing/2014/main" id="{A40D601C-BFAF-7E19-1E6F-965613DC845B}"/>
                </a:ext>
              </a:extLst>
            </p:cNvPr>
            <p:cNvSpPr txBox="1"/>
            <p:nvPr/>
          </p:nvSpPr>
          <p:spPr>
            <a:xfrm>
              <a:off x="9852117" y="4170003"/>
              <a:ext cx="2051680" cy="323165"/>
            </a:xfrm>
            <a:prstGeom prst="rect">
              <a:avLst/>
            </a:prstGeom>
            <a:noFill/>
          </p:spPr>
          <p:txBody>
            <a:bodyPr wrap="square" rtlCol="0">
              <a:spAutoFit/>
            </a:bodyPr>
            <a:lstStyle/>
            <a:p>
              <a:pPr algn="r"/>
              <a:r>
                <a:rPr lang="en-US" sz="1500" dirty="0">
                  <a:solidFill>
                    <a:srgbClr val="C00000"/>
                  </a:solidFill>
                </a:rPr>
                <a:t>RMS image creation</a:t>
              </a:r>
            </a:p>
          </p:txBody>
        </p:sp>
      </p:grpSp>
      <p:sp>
        <p:nvSpPr>
          <p:cNvPr id="2" name="TextBox 1">
            <a:extLst>
              <a:ext uri="{FF2B5EF4-FFF2-40B4-BE49-F238E27FC236}">
                <a16:creationId xmlns:a16="http://schemas.microsoft.com/office/drawing/2014/main" id="{DE4AF9E1-A87B-2B23-0976-45F6FD87E717}"/>
              </a:ext>
            </a:extLst>
          </p:cNvPr>
          <p:cNvSpPr txBox="1"/>
          <p:nvPr/>
        </p:nvSpPr>
        <p:spPr>
          <a:xfrm>
            <a:off x="7024859" y="692430"/>
            <a:ext cx="3464090" cy="400110"/>
          </a:xfrm>
          <a:prstGeom prst="rect">
            <a:avLst/>
          </a:prstGeom>
          <a:noFill/>
        </p:spPr>
        <p:txBody>
          <a:bodyPr wrap="none" rtlCol="0">
            <a:spAutoFit/>
          </a:bodyPr>
          <a:lstStyle/>
          <a:p>
            <a:r>
              <a:rPr lang="en-US" sz="2000" dirty="0">
                <a:solidFill>
                  <a:schemeClr val="accent4"/>
                </a:solidFill>
                <a:latin typeface="Gill Sans MT" panose="020B0502020104020203" pitchFamily="34" charset="0"/>
              </a:rPr>
              <a:t>Imaging pipeline steps (weblog):</a:t>
            </a:r>
          </a:p>
        </p:txBody>
      </p:sp>
      <p:sp>
        <p:nvSpPr>
          <p:cNvPr id="3" name="TextBox 2">
            <a:extLst>
              <a:ext uri="{FF2B5EF4-FFF2-40B4-BE49-F238E27FC236}">
                <a16:creationId xmlns:a16="http://schemas.microsoft.com/office/drawing/2014/main" id="{B33A12BE-E355-D2BC-F0F6-238666072DFF}"/>
              </a:ext>
            </a:extLst>
          </p:cNvPr>
          <p:cNvSpPr txBox="1"/>
          <p:nvPr/>
        </p:nvSpPr>
        <p:spPr>
          <a:xfrm rot="20552593">
            <a:off x="558435" y="1824969"/>
            <a:ext cx="11149206" cy="2308324"/>
          </a:xfrm>
          <a:prstGeom prst="rect">
            <a:avLst/>
          </a:prstGeom>
          <a:solidFill>
            <a:schemeClr val="accent3">
              <a:lumMod val="20000"/>
              <a:lumOff val="80000"/>
            </a:schemeClr>
          </a:solidFill>
          <a:ln w="28575">
            <a:solidFill>
              <a:srgbClr val="00B050"/>
            </a:solidFill>
          </a:ln>
        </p:spPr>
        <p:txBody>
          <a:bodyPr wrap="none" rtlCol="0">
            <a:spAutoFit/>
          </a:bodyPr>
          <a:lstStyle/>
          <a:p>
            <a:pPr algn="ctr"/>
            <a:r>
              <a:rPr lang="en-US" sz="3600" b="1" dirty="0">
                <a:solidFill>
                  <a:schemeClr val="accent6">
                    <a:lumMod val="75000"/>
                  </a:schemeClr>
                </a:solidFill>
                <a:latin typeface="Gill Sans MT" panose="020B0502020104020203" pitchFamily="34" charset="0"/>
              </a:rPr>
              <a:t>Hear about the Quality Assurance QA procedures!</a:t>
            </a:r>
          </a:p>
          <a:p>
            <a:pPr algn="ctr"/>
            <a:r>
              <a:rPr lang="en-US" sz="3600" dirty="0">
                <a:solidFill>
                  <a:schemeClr val="tx1">
                    <a:lumMod val="75000"/>
                    <a:lumOff val="25000"/>
                  </a:schemeClr>
                </a:solidFill>
                <a:latin typeface="Gill Sans MT" panose="020B0502020104020203" pitchFamily="34" charset="0"/>
              </a:rPr>
              <a:t>upcoming presentation by Sergio Garza (here, 1pm)</a:t>
            </a:r>
          </a:p>
          <a:p>
            <a:pPr algn="ctr"/>
            <a:r>
              <a:rPr lang="en-US" sz="3600" b="1" dirty="0">
                <a:solidFill>
                  <a:schemeClr val="accent6">
                    <a:lumMod val="75000"/>
                  </a:schemeClr>
                </a:solidFill>
                <a:latin typeface="Gill Sans MT" panose="020B0502020104020203" pitchFamily="34" charset="0"/>
              </a:rPr>
              <a:t>Quick Look imaging QA now well-automated!</a:t>
            </a:r>
          </a:p>
          <a:p>
            <a:pPr algn="ctr"/>
            <a:r>
              <a:rPr lang="en-US" sz="3600" dirty="0">
                <a:solidFill>
                  <a:schemeClr val="tx1">
                    <a:lumMod val="75000"/>
                    <a:lumOff val="25000"/>
                  </a:schemeClr>
                </a:solidFill>
                <a:latin typeface="Gill Sans MT" panose="020B0502020104020203" pitchFamily="34" charset="0"/>
              </a:rPr>
              <a:t>poster tomorrow by Trent Seelig (5:30pm)</a:t>
            </a:r>
          </a:p>
        </p:txBody>
      </p:sp>
    </p:spTree>
    <p:extLst>
      <p:ext uri="{BB962C8B-B14F-4D97-AF65-F5344CB8AC3E}">
        <p14:creationId xmlns:p14="http://schemas.microsoft.com/office/powerpoint/2010/main" val="1104228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EEB314-316F-4483-FABC-133973161A81}"/>
              </a:ext>
            </a:extLst>
          </p:cNvPr>
          <p:cNvPicPr>
            <a:picLocks noChangeAspect="1"/>
          </p:cNvPicPr>
          <p:nvPr/>
        </p:nvPicPr>
        <p:blipFill>
          <a:blip r:embed="rId2">
            <a:alphaModFix amt="0"/>
          </a:blip>
          <a:stretch>
            <a:fillRect/>
          </a:stretch>
        </p:blipFill>
        <p:spPr>
          <a:xfrm>
            <a:off x="-122729" y="5974516"/>
            <a:ext cx="9630871" cy="275885"/>
          </a:xfrm>
          <a:prstGeom prst="rect">
            <a:avLst/>
          </a:prstGeom>
        </p:spPr>
      </p:pic>
      <p:pic>
        <p:nvPicPr>
          <p:cNvPr id="27" name="Picture 26">
            <a:extLst>
              <a:ext uri="{FF2B5EF4-FFF2-40B4-BE49-F238E27FC236}">
                <a16:creationId xmlns:a16="http://schemas.microsoft.com/office/drawing/2014/main" id="{3AD03370-0A13-9AD3-A38B-A5022F564517}"/>
              </a:ext>
            </a:extLst>
          </p:cNvPr>
          <p:cNvPicPr>
            <a:picLocks noChangeAspect="1"/>
          </p:cNvPicPr>
          <p:nvPr/>
        </p:nvPicPr>
        <p:blipFill>
          <a:blip r:embed="rId2">
            <a:alphaModFix amt="80000"/>
          </a:blip>
          <a:stretch>
            <a:fillRect/>
          </a:stretch>
        </p:blipFill>
        <p:spPr>
          <a:xfrm>
            <a:off x="-49509" y="5946017"/>
            <a:ext cx="12281777" cy="351822"/>
          </a:xfrm>
          <a:prstGeom prst="rect">
            <a:avLst/>
          </a:prstGeom>
        </p:spPr>
      </p:pic>
      <p:sp>
        <p:nvSpPr>
          <p:cNvPr id="5" name="TextBox 4">
            <a:extLst>
              <a:ext uri="{FF2B5EF4-FFF2-40B4-BE49-F238E27FC236}">
                <a16:creationId xmlns:a16="http://schemas.microsoft.com/office/drawing/2014/main" id="{621922FD-CD91-60D6-3591-F68C68D64FD3}"/>
              </a:ext>
            </a:extLst>
          </p:cNvPr>
          <p:cNvSpPr txBox="1"/>
          <p:nvPr/>
        </p:nvSpPr>
        <p:spPr>
          <a:xfrm>
            <a:off x="288007" y="218763"/>
            <a:ext cx="7602925" cy="3016210"/>
          </a:xfrm>
          <a:prstGeom prst="rect">
            <a:avLst/>
          </a:prstGeom>
          <a:noFill/>
        </p:spPr>
        <p:txBody>
          <a:bodyPr wrap="square" rtlCol="0">
            <a:spAutoFit/>
          </a:bodyPr>
          <a:lstStyle/>
          <a:p>
            <a:r>
              <a:rPr lang="en-US" sz="2000" b="1" dirty="0"/>
              <a:t>Quick Look image astrometric corrections:</a:t>
            </a:r>
            <a:endParaRPr lang="en-US" sz="20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The “mosaic” gridder in CASA’s </a:t>
            </a:r>
            <a:r>
              <a:rPr lang="en-US" sz="1700" dirty="0" err="1"/>
              <a:t>tclean</a:t>
            </a:r>
            <a:r>
              <a:rPr lang="en-US" sz="1700" dirty="0"/>
              <a:t> is fast, but does not correct for 3D w-term needed for sky curvature. Depends on zenith angle (Hour angle and declination). </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We use an analytical function to correct images as a whole (using a reference pixel), based on offsets relative to GAIA and VLBA (VLASS memo #14) </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AW-projection corrects for w-term effects directly, using a different gridding kernel, but it is </a:t>
            </a:r>
            <a:r>
              <a:rPr lang="en-US" sz="1700" i="1" dirty="0"/>
              <a:t>much</a:t>
            </a:r>
            <a:r>
              <a:rPr lang="en-US" sz="1700" dirty="0"/>
              <a:t> slower (also introduces a slight increase in noise)</a:t>
            </a:r>
          </a:p>
          <a:p>
            <a:endParaRPr lang="en-US" sz="1700" dirty="0"/>
          </a:p>
        </p:txBody>
      </p:sp>
      <p:pic>
        <p:nvPicPr>
          <p:cNvPr id="9" name="Picture 2" descr="Radio Astronomy Lecture Number 6">
            <a:extLst>
              <a:ext uri="{FF2B5EF4-FFF2-40B4-BE49-F238E27FC236}">
                <a16:creationId xmlns:a16="http://schemas.microsoft.com/office/drawing/2014/main" id="{5C5AEFEB-39FC-F0C6-49EB-4E990DC450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21"/>
          <a:stretch/>
        </p:blipFill>
        <p:spPr bwMode="auto">
          <a:xfrm>
            <a:off x="1814914" y="3383352"/>
            <a:ext cx="3642639" cy="254841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B27CF20-780E-94AB-2D28-6B7B8B26C56B}"/>
              </a:ext>
            </a:extLst>
          </p:cNvPr>
          <p:cNvGrpSpPr/>
          <p:nvPr/>
        </p:nvGrpSpPr>
        <p:grpSpPr>
          <a:xfrm>
            <a:off x="8124928" y="169306"/>
            <a:ext cx="3612596" cy="5729273"/>
            <a:chOff x="8124928" y="245243"/>
            <a:chExt cx="3612596" cy="5729273"/>
          </a:xfrm>
        </p:grpSpPr>
        <p:grpSp>
          <p:nvGrpSpPr>
            <p:cNvPr id="14" name="Group 13">
              <a:extLst>
                <a:ext uri="{FF2B5EF4-FFF2-40B4-BE49-F238E27FC236}">
                  <a16:creationId xmlns:a16="http://schemas.microsoft.com/office/drawing/2014/main" id="{7DF897EF-22FC-165D-8AB3-D3540EDD23BA}"/>
                </a:ext>
              </a:extLst>
            </p:cNvPr>
            <p:cNvGrpSpPr/>
            <p:nvPr/>
          </p:nvGrpSpPr>
          <p:grpSpPr>
            <a:xfrm>
              <a:off x="8124928" y="527384"/>
              <a:ext cx="3612596" cy="3605117"/>
              <a:chOff x="8124928" y="409047"/>
              <a:chExt cx="3612596" cy="3606372"/>
            </a:xfrm>
          </p:grpSpPr>
          <p:pic>
            <p:nvPicPr>
              <p:cNvPr id="2" name="Picture 1">
                <a:extLst>
                  <a:ext uri="{FF2B5EF4-FFF2-40B4-BE49-F238E27FC236}">
                    <a16:creationId xmlns:a16="http://schemas.microsoft.com/office/drawing/2014/main" id="{1434A44E-D4D1-71D5-1D1F-FE8E43017B7E}"/>
                  </a:ext>
                </a:extLst>
              </p:cNvPr>
              <p:cNvPicPr>
                <a:picLocks noChangeAspect="1"/>
              </p:cNvPicPr>
              <p:nvPr/>
            </p:nvPicPr>
            <p:blipFill rotWithShape="1">
              <a:blip r:embed="rId4"/>
              <a:srcRect l="5084" r="33050" b="51924"/>
              <a:stretch/>
            </p:blipFill>
            <p:spPr>
              <a:xfrm>
                <a:off x="8579555" y="409047"/>
                <a:ext cx="3157969" cy="2485870"/>
              </a:xfrm>
              <a:prstGeom prst="rect">
                <a:avLst/>
              </a:prstGeom>
            </p:spPr>
          </p:pic>
          <p:sp>
            <p:nvSpPr>
              <p:cNvPr id="4" name="TextBox 3">
                <a:extLst>
                  <a:ext uri="{FF2B5EF4-FFF2-40B4-BE49-F238E27FC236}">
                    <a16:creationId xmlns:a16="http://schemas.microsoft.com/office/drawing/2014/main" id="{7D02B75C-A569-5AA5-DD35-6DA328345ED3}"/>
                  </a:ext>
                </a:extLst>
              </p:cNvPr>
              <p:cNvSpPr txBox="1"/>
              <p:nvPr/>
            </p:nvSpPr>
            <p:spPr>
              <a:xfrm rot="16200000">
                <a:off x="7411752" y="2932911"/>
                <a:ext cx="1795684" cy="369332"/>
              </a:xfrm>
              <a:prstGeom prst="rect">
                <a:avLst/>
              </a:prstGeom>
              <a:noFill/>
            </p:spPr>
            <p:txBody>
              <a:bodyPr wrap="none" rtlCol="0">
                <a:spAutoFit/>
              </a:bodyPr>
              <a:lstStyle/>
              <a:p>
                <a:r>
                  <a:rPr lang="en-US" dirty="0">
                    <a:solidFill>
                      <a:schemeClr val="tx1">
                        <a:lumMod val="65000"/>
                        <a:lumOff val="35000"/>
                      </a:schemeClr>
                    </a:solidFill>
                    <a:latin typeface="Gill Sans MT" panose="020B0502020104020203" pitchFamily="34" charset="0"/>
                  </a:rPr>
                  <a:t>Declination (deg)</a:t>
                </a:r>
              </a:p>
            </p:txBody>
          </p:sp>
          <p:sp>
            <p:nvSpPr>
              <p:cNvPr id="7" name="TextBox 6">
                <a:extLst>
                  <a:ext uri="{FF2B5EF4-FFF2-40B4-BE49-F238E27FC236}">
                    <a16:creationId xmlns:a16="http://schemas.microsoft.com/office/drawing/2014/main" id="{E9445BAE-49E6-523A-BAFA-374750B4876B}"/>
                  </a:ext>
                </a:extLst>
              </p:cNvPr>
              <p:cNvSpPr txBox="1"/>
              <p:nvPr/>
            </p:nvSpPr>
            <p:spPr>
              <a:xfrm>
                <a:off x="8579555" y="2710220"/>
                <a:ext cx="1512710" cy="261610"/>
              </a:xfrm>
              <a:prstGeom prst="rect">
                <a:avLst/>
              </a:prstGeom>
              <a:solidFill>
                <a:schemeClr val="bg1"/>
              </a:solidFill>
            </p:spPr>
            <p:txBody>
              <a:bodyPr wrap="square" rtlCol="0">
                <a:spAutoFit/>
              </a:bodyPr>
              <a:lstStyle/>
              <a:p>
                <a:pPr algn="ctr"/>
                <a:r>
                  <a:rPr lang="en-US" sz="1100" dirty="0">
                    <a:latin typeface="Gill Sans MT" panose="020B0502020104020203" pitchFamily="34" charset="0"/>
                  </a:rPr>
                  <a:t>Decl. offset (arcsec)</a:t>
                </a:r>
              </a:p>
            </p:txBody>
          </p:sp>
          <p:sp>
            <p:nvSpPr>
              <p:cNvPr id="12" name="TextBox 11">
                <a:extLst>
                  <a:ext uri="{FF2B5EF4-FFF2-40B4-BE49-F238E27FC236}">
                    <a16:creationId xmlns:a16="http://schemas.microsoft.com/office/drawing/2014/main" id="{6B57429B-1F65-C65F-A5D0-1610903A47E7}"/>
                  </a:ext>
                </a:extLst>
              </p:cNvPr>
              <p:cNvSpPr txBox="1"/>
              <p:nvPr/>
            </p:nvSpPr>
            <p:spPr>
              <a:xfrm>
                <a:off x="10188847" y="2710220"/>
                <a:ext cx="1512710" cy="261610"/>
              </a:xfrm>
              <a:prstGeom prst="rect">
                <a:avLst/>
              </a:prstGeom>
              <a:solidFill>
                <a:schemeClr val="bg1"/>
              </a:solidFill>
            </p:spPr>
            <p:txBody>
              <a:bodyPr wrap="square" rtlCol="0">
                <a:spAutoFit/>
              </a:bodyPr>
              <a:lstStyle/>
              <a:p>
                <a:pPr algn="ctr"/>
                <a:r>
                  <a:rPr lang="en-US" sz="1100" dirty="0">
                    <a:latin typeface="Gill Sans MT" panose="020B0502020104020203" pitchFamily="34" charset="0"/>
                  </a:rPr>
                  <a:t>RA offset (arcsec)</a:t>
                </a:r>
              </a:p>
            </p:txBody>
          </p:sp>
        </p:grpSp>
        <p:sp>
          <p:nvSpPr>
            <p:cNvPr id="18" name="TextBox 17">
              <a:extLst>
                <a:ext uri="{FF2B5EF4-FFF2-40B4-BE49-F238E27FC236}">
                  <a16:creationId xmlns:a16="http://schemas.microsoft.com/office/drawing/2014/main" id="{C9B6F840-C852-A4A1-8829-225346AAB467}"/>
                </a:ext>
              </a:extLst>
            </p:cNvPr>
            <p:cNvSpPr txBox="1"/>
            <p:nvPr/>
          </p:nvSpPr>
          <p:spPr>
            <a:xfrm>
              <a:off x="9335910" y="245243"/>
              <a:ext cx="1544012" cy="369332"/>
            </a:xfrm>
            <a:prstGeom prst="rect">
              <a:avLst/>
            </a:prstGeom>
            <a:noFill/>
          </p:spPr>
          <p:txBody>
            <a:bodyPr wrap="none" rtlCol="0">
              <a:spAutoFit/>
            </a:bodyPr>
            <a:lstStyle/>
            <a:p>
              <a:r>
                <a:rPr lang="en-US" dirty="0">
                  <a:latin typeface="Gill Sans MT" panose="020B0502020104020203" pitchFamily="34" charset="0"/>
                </a:rPr>
                <a:t>VLASS - GAIA</a:t>
              </a:r>
            </a:p>
          </p:txBody>
        </p:sp>
        <p:sp>
          <p:nvSpPr>
            <p:cNvPr id="20" name="TextBox 19">
              <a:extLst>
                <a:ext uri="{FF2B5EF4-FFF2-40B4-BE49-F238E27FC236}">
                  <a16:creationId xmlns:a16="http://schemas.microsoft.com/office/drawing/2014/main" id="{76CC619C-C6B1-D5C0-C4B3-91AF1DA30DD5}"/>
                </a:ext>
              </a:extLst>
            </p:cNvPr>
            <p:cNvSpPr txBox="1"/>
            <p:nvPr/>
          </p:nvSpPr>
          <p:spPr>
            <a:xfrm>
              <a:off x="9335909" y="3103524"/>
              <a:ext cx="1413207" cy="369332"/>
            </a:xfrm>
            <a:prstGeom prst="rect">
              <a:avLst/>
            </a:prstGeom>
            <a:noFill/>
          </p:spPr>
          <p:txBody>
            <a:bodyPr wrap="none" rtlCol="0">
              <a:spAutoFit/>
            </a:bodyPr>
            <a:lstStyle/>
            <a:p>
              <a:r>
                <a:rPr lang="en-US" dirty="0">
                  <a:latin typeface="Gill Sans MT" panose="020B0502020104020203" pitchFamily="34" charset="0"/>
                </a:rPr>
                <a:t>VLASS - VLBI</a:t>
              </a:r>
            </a:p>
          </p:txBody>
        </p:sp>
        <p:grpSp>
          <p:nvGrpSpPr>
            <p:cNvPr id="22" name="Group 21">
              <a:extLst>
                <a:ext uri="{FF2B5EF4-FFF2-40B4-BE49-F238E27FC236}">
                  <a16:creationId xmlns:a16="http://schemas.microsoft.com/office/drawing/2014/main" id="{04B56D2B-AB2F-20FE-886E-D0D0BCC2BCEA}"/>
                </a:ext>
              </a:extLst>
            </p:cNvPr>
            <p:cNvGrpSpPr/>
            <p:nvPr/>
          </p:nvGrpSpPr>
          <p:grpSpPr>
            <a:xfrm>
              <a:off x="8579554" y="3424535"/>
              <a:ext cx="3157969" cy="2549981"/>
              <a:chOff x="8579555" y="3081219"/>
              <a:chExt cx="3157969" cy="2550869"/>
            </a:xfrm>
          </p:grpSpPr>
          <p:pic>
            <p:nvPicPr>
              <p:cNvPr id="23" name="Picture 22">
                <a:extLst>
                  <a:ext uri="{FF2B5EF4-FFF2-40B4-BE49-F238E27FC236}">
                    <a16:creationId xmlns:a16="http://schemas.microsoft.com/office/drawing/2014/main" id="{EC7C99B2-5D54-0A7A-312E-DAB3ADC3AD7D}"/>
                  </a:ext>
                </a:extLst>
              </p:cNvPr>
              <p:cNvPicPr>
                <a:picLocks noChangeAspect="1"/>
              </p:cNvPicPr>
              <p:nvPr/>
            </p:nvPicPr>
            <p:blipFill rotWithShape="1">
              <a:blip r:embed="rId4"/>
              <a:srcRect l="5084" t="51679" r="33050"/>
              <a:stretch/>
            </p:blipFill>
            <p:spPr>
              <a:xfrm>
                <a:off x="8579555" y="3081219"/>
                <a:ext cx="3157969" cy="2498550"/>
              </a:xfrm>
              <a:prstGeom prst="rect">
                <a:avLst/>
              </a:prstGeom>
            </p:spPr>
          </p:pic>
          <p:sp>
            <p:nvSpPr>
              <p:cNvPr id="26" name="TextBox 25">
                <a:extLst>
                  <a:ext uri="{FF2B5EF4-FFF2-40B4-BE49-F238E27FC236}">
                    <a16:creationId xmlns:a16="http://schemas.microsoft.com/office/drawing/2014/main" id="{8721C33F-7A8D-9F9B-37A3-FB57AA234C03}"/>
                  </a:ext>
                </a:extLst>
              </p:cNvPr>
              <p:cNvSpPr txBox="1"/>
              <p:nvPr/>
            </p:nvSpPr>
            <p:spPr>
              <a:xfrm>
                <a:off x="8579555" y="5370478"/>
                <a:ext cx="1512710" cy="261610"/>
              </a:xfrm>
              <a:prstGeom prst="rect">
                <a:avLst/>
              </a:prstGeom>
              <a:solidFill>
                <a:schemeClr val="bg1"/>
              </a:solidFill>
            </p:spPr>
            <p:txBody>
              <a:bodyPr wrap="square" rtlCol="0">
                <a:spAutoFit/>
              </a:bodyPr>
              <a:lstStyle/>
              <a:p>
                <a:pPr algn="ctr"/>
                <a:r>
                  <a:rPr lang="en-US" sz="1100" dirty="0">
                    <a:latin typeface="Gill Sans MT" panose="020B0502020104020203" pitchFamily="34" charset="0"/>
                  </a:rPr>
                  <a:t>Decl. offset (arcsec)</a:t>
                </a:r>
              </a:p>
            </p:txBody>
          </p:sp>
          <p:sp>
            <p:nvSpPr>
              <p:cNvPr id="29" name="TextBox 28">
                <a:extLst>
                  <a:ext uri="{FF2B5EF4-FFF2-40B4-BE49-F238E27FC236}">
                    <a16:creationId xmlns:a16="http://schemas.microsoft.com/office/drawing/2014/main" id="{C08C2B0D-1179-DBAD-F7E6-5A420D9154B7}"/>
                  </a:ext>
                </a:extLst>
              </p:cNvPr>
              <p:cNvSpPr txBox="1"/>
              <p:nvPr/>
            </p:nvSpPr>
            <p:spPr>
              <a:xfrm>
                <a:off x="10158539" y="5370478"/>
                <a:ext cx="1512710" cy="261610"/>
              </a:xfrm>
              <a:prstGeom prst="rect">
                <a:avLst/>
              </a:prstGeom>
              <a:solidFill>
                <a:schemeClr val="bg1"/>
              </a:solidFill>
            </p:spPr>
            <p:txBody>
              <a:bodyPr wrap="square" rtlCol="0">
                <a:spAutoFit/>
              </a:bodyPr>
              <a:lstStyle/>
              <a:p>
                <a:pPr algn="ctr"/>
                <a:r>
                  <a:rPr lang="en-US" sz="1100" dirty="0">
                    <a:latin typeface="Gill Sans MT" panose="020B0502020104020203" pitchFamily="34" charset="0"/>
                  </a:rPr>
                  <a:t>RA offset (arcsec)</a:t>
                </a:r>
              </a:p>
            </p:txBody>
          </p:sp>
        </p:grpSp>
      </p:grpSp>
    </p:spTree>
    <p:extLst>
      <p:ext uri="{BB962C8B-B14F-4D97-AF65-F5344CB8AC3E}">
        <p14:creationId xmlns:p14="http://schemas.microsoft.com/office/powerpoint/2010/main" val="3329566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EEB314-316F-4483-FABC-133973161A81}"/>
              </a:ext>
            </a:extLst>
          </p:cNvPr>
          <p:cNvPicPr>
            <a:picLocks noChangeAspect="1"/>
          </p:cNvPicPr>
          <p:nvPr/>
        </p:nvPicPr>
        <p:blipFill>
          <a:blip r:embed="rId2">
            <a:alphaModFix amt="0"/>
          </a:blip>
          <a:stretch>
            <a:fillRect/>
          </a:stretch>
        </p:blipFill>
        <p:spPr>
          <a:xfrm>
            <a:off x="-122729" y="5974516"/>
            <a:ext cx="9630871" cy="275885"/>
          </a:xfrm>
          <a:prstGeom prst="rect">
            <a:avLst/>
          </a:prstGeom>
        </p:spPr>
      </p:pic>
      <p:pic>
        <p:nvPicPr>
          <p:cNvPr id="27" name="Picture 26">
            <a:extLst>
              <a:ext uri="{FF2B5EF4-FFF2-40B4-BE49-F238E27FC236}">
                <a16:creationId xmlns:a16="http://schemas.microsoft.com/office/drawing/2014/main" id="{3AD03370-0A13-9AD3-A38B-A5022F564517}"/>
              </a:ext>
            </a:extLst>
          </p:cNvPr>
          <p:cNvPicPr>
            <a:picLocks noChangeAspect="1"/>
          </p:cNvPicPr>
          <p:nvPr/>
        </p:nvPicPr>
        <p:blipFill>
          <a:blip r:embed="rId2">
            <a:alphaModFix amt="80000"/>
          </a:blip>
          <a:stretch>
            <a:fillRect/>
          </a:stretch>
        </p:blipFill>
        <p:spPr>
          <a:xfrm>
            <a:off x="-49509" y="5946017"/>
            <a:ext cx="12281777" cy="351822"/>
          </a:xfrm>
          <a:prstGeom prst="rect">
            <a:avLst/>
          </a:prstGeom>
        </p:spPr>
      </p:pic>
      <p:sp>
        <p:nvSpPr>
          <p:cNvPr id="5" name="TextBox 4">
            <a:extLst>
              <a:ext uri="{FF2B5EF4-FFF2-40B4-BE49-F238E27FC236}">
                <a16:creationId xmlns:a16="http://schemas.microsoft.com/office/drawing/2014/main" id="{621922FD-CD91-60D6-3591-F68C68D64FD3}"/>
              </a:ext>
            </a:extLst>
          </p:cNvPr>
          <p:cNvSpPr txBox="1"/>
          <p:nvPr/>
        </p:nvSpPr>
        <p:spPr>
          <a:xfrm>
            <a:off x="124542" y="282102"/>
            <a:ext cx="3716925" cy="5170646"/>
          </a:xfrm>
          <a:prstGeom prst="rect">
            <a:avLst/>
          </a:prstGeom>
          <a:noFill/>
        </p:spPr>
        <p:txBody>
          <a:bodyPr wrap="square" rtlCol="0">
            <a:spAutoFit/>
          </a:bodyPr>
          <a:lstStyle/>
          <a:p>
            <a:r>
              <a:rPr lang="en-US" sz="2400" b="1" dirty="0"/>
              <a:t>Single Epoch pipeline:</a:t>
            </a:r>
          </a:p>
          <a:p>
            <a:endParaRPr lang="en-US" sz="1700" b="1" dirty="0"/>
          </a:p>
          <a:p>
            <a:pPr marL="285750" indent="-285750">
              <a:buFont typeface="Arial" panose="020B0604020202020204" pitchFamily="34" charset="0"/>
              <a:buChar char="•"/>
            </a:pPr>
            <a:r>
              <a:rPr lang="en-US" sz="1700" dirty="0"/>
              <a:t>Better image quality, additional processing steps:</a:t>
            </a:r>
          </a:p>
          <a:p>
            <a:pPr marL="742950" lvl="1" indent="-285750">
              <a:buFont typeface="Arial" panose="020B0604020202020204" pitchFamily="34" charset="0"/>
              <a:buChar char="•"/>
            </a:pPr>
            <a:r>
              <a:rPr lang="en-US" sz="1700" dirty="0"/>
              <a:t>Initial clean with uniform weighting to fill model column</a:t>
            </a:r>
          </a:p>
          <a:p>
            <a:pPr marL="742950" lvl="1" indent="-285750">
              <a:buFont typeface="Arial" panose="020B0604020202020204" pitchFamily="34" charset="0"/>
              <a:buChar char="•"/>
            </a:pPr>
            <a:r>
              <a:rPr lang="en-US" sz="1700" dirty="0"/>
              <a:t>Self-calibration</a:t>
            </a:r>
          </a:p>
          <a:p>
            <a:pPr marL="742950" lvl="1" indent="-285750">
              <a:buFont typeface="Arial" panose="020B0604020202020204" pitchFamily="34" charset="0"/>
              <a:buChar char="•"/>
            </a:pPr>
            <a:r>
              <a:rPr lang="en-US" sz="1700" dirty="0"/>
              <a:t>Mask from QL + mask from the data themselves (</a:t>
            </a:r>
            <a:r>
              <a:rPr lang="en-US" sz="1700" dirty="0" err="1"/>
              <a:t>iter</a:t>
            </a:r>
            <a:r>
              <a:rPr lang="en-US" sz="1700" dirty="0"/>
              <a:t> 1)</a:t>
            </a:r>
          </a:p>
          <a:p>
            <a:pPr marL="285750" indent="-285750">
              <a:buFont typeface="Arial" panose="020B0604020202020204" pitchFamily="34" charset="0"/>
              <a:buChar char="•"/>
            </a:pPr>
            <a:r>
              <a:rPr lang="en-US" sz="1700" dirty="0"/>
              <a:t>Continuum data products are: </a:t>
            </a:r>
          </a:p>
          <a:p>
            <a:pPr marL="742950" lvl="1" indent="-285750">
              <a:buFont typeface="Arial" panose="020B0604020202020204" pitchFamily="34" charset="0"/>
              <a:buChar char="•"/>
            </a:pPr>
            <a:r>
              <a:rPr lang="en-US" sz="1700" dirty="0"/>
              <a:t>Stokes I image (tt0, tt1, alpha), primary beam corrected</a:t>
            </a:r>
          </a:p>
          <a:p>
            <a:pPr marL="742950" lvl="1" indent="-285750">
              <a:buFont typeface="Arial" panose="020B0604020202020204" pitchFamily="34" charset="0"/>
              <a:buChar char="•"/>
            </a:pPr>
            <a:r>
              <a:rPr lang="en-US" sz="1700" dirty="0"/>
              <a:t>RMS images</a:t>
            </a:r>
          </a:p>
          <a:p>
            <a:pPr marL="742950" lvl="1" indent="-285750">
              <a:buFont typeface="Arial" panose="020B0604020202020204" pitchFamily="34" charset="0"/>
              <a:buChar char="•"/>
            </a:pPr>
            <a:r>
              <a:rPr lang="en-US" sz="1700" dirty="0"/>
              <a:t>Region files/catalog</a:t>
            </a:r>
          </a:p>
          <a:p>
            <a:pPr marL="285750" indent="-285750">
              <a:buFont typeface="Arial" panose="020B0604020202020204" pitchFamily="34" charset="0"/>
              <a:buChar char="•"/>
            </a:pPr>
            <a:r>
              <a:rPr lang="en-US" sz="1700" dirty="0"/>
              <a:t>Currently using the “mosaic” gridder, limiting to zenith angle &lt; 45°</a:t>
            </a:r>
          </a:p>
          <a:p>
            <a:pPr marL="285750" indent="-285750">
              <a:buFont typeface="Arial" panose="020B0604020202020204" pitchFamily="34" charset="0"/>
              <a:buChar char="•"/>
            </a:pPr>
            <a:r>
              <a:rPr lang="en-US" sz="1700" dirty="0"/>
              <a:t>Expect to use aw-project gridder for lower-declination / larger zenith angle images</a:t>
            </a:r>
          </a:p>
        </p:txBody>
      </p:sp>
      <p:pic>
        <p:nvPicPr>
          <p:cNvPr id="7" name="Picture 6">
            <a:extLst>
              <a:ext uri="{FF2B5EF4-FFF2-40B4-BE49-F238E27FC236}">
                <a16:creationId xmlns:a16="http://schemas.microsoft.com/office/drawing/2014/main" id="{AB966CC5-C0C2-11E2-D599-0566890EB823}"/>
              </a:ext>
            </a:extLst>
          </p:cNvPr>
          <p:cNvPicPr>
            <a:picLocks noChangeAspect="1"/>
          </p:cNvPicPr>
          <p:nvPr/>
        </p:nvPicPr>
        <p:blipFill rotWithShape="1">
          <a:blip r:embed="rId3"/>
          <a:srcRect l="4389" t="1276" r="16625"/>
          <a:stretch/>
        </p:blipFill>
        <p:spPr>
          <a:xfrm>
            <a:off x="9323385" y="1180068"/>
            <a:ext cx="2868615" cy="4778500"/>
          </a:xfrm>
          <a:prstGeom prst="rect">
            <a:avLst/>
          </a:prstGeom>
        </p:spPr>
      </p:pic>
      <p:sp>
        <p:nvSpPr>
          <p:cNvPr id="11" name="Oval 10">
            <a:extLst>
              <a:ext uri="{FF2B5EF4-FFF2-40B4-BE49-F238E27FC236}">
                <a16:creationId xmlns:a16="http://schemas.microsoft.com/office/drawing/2014/main" id="{574689D8-78AF-1137-FF8D-7F9DCC7579D7}"/>
              </a:ext>
            </a:extLst>
          </p:cNvPr>
          <p:cNvSpPr/>
          <p:nvPr/>
        </p:nvSpPr>
        <p:spPr>
          <a:xfrm>
            <a:off x="9323385" y="4180957"/>
            <a:ext cx="2642037" cy="33081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003B2C-680A-55E9-32E7-4C0FCB9F1A4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55749" y="282102"/>
            <a:ext cx="5296885" cy="5170496"/>
          </a:xfrm>
          <a:prstGeom prst="rect">
            <a:avLst/>
          </a:prstGeom>
        </p:spPr>
      </p:pic>
      <p:sp>
        <p:nvSpPr>
          <p:cNvPr id="22" name="Oval 21">
            <a:extLst>
              <a:ext uri="{FF2B5EF4-FFF2-40B4-BE49-F238E27FC236}">
                <a16:creationId xmlns:a16="http://schemas.microsoft.com/office/drawing/2014/main" id="{B7B1055A-526B-16A0-61D0-E64922FBF251}"/>
              </a:ext>
            </a:extLst>
          </p:cNvPr>
          <p:cNvSpPr/>
          <p:nvPr/>
        </p:nvSpPr>
        <p:spPr>
          <a:xfrm>
            <a:off x="9230869" y="3084342"/>
            <a:ext cx="2642037" cy="35182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A6864F8-0AF7-27FC-9180-4CAB927E93B7}"/>
              </a:ext>
            </a:extLst>
          </p:cNvPr>
          <p:cNvSpPr/>
          <p:nvPr/>
        </p:nvSpPr>
        <p:spPr>
          <a:xfrm>
            <a:off x="9245150" y="1987727"/>
            <a:ext cx="2642037" cy="35182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52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EEB314-316F-4483-FABC-133973161A81}"/>
              </a:ext>
            </a:extLst>
          </p:cNvPr>
          <p:cNvPicPr>
            <a:picLocks noChangeAspect="1"/>
          </p:cNvPicPr>
          <p:nvPr/>
        </p:nvPicPr>
        <p:blipFill>
          <a:blip r:embed="rId3">
            <a:alphaModFix amt="0"/>
          </a:blip>
          <a:stretch>
            <a:fillRect/>
          </a:stretch>
        </p:blipFill>
        <p:spPr>
          <a:xfrm>
            <a:off x="-122729" y="5974516"/>
            <a:ext cx="9630871" cy="275885"/>
          </a:xfrm>
          <a:prstGeom prst="rect">
            <a:avLst/>
          </a:prstGeom>
        </p:spPr>
      </p:pic>
      <p:pic>
        <p:nvPicPr>
          <p:cNvPr id="27" name="Picture 26">
            <a:extLst>
              <a:ext uri="{FF2B5EF4-FFF2-40B4-BE49-F238E27FC236}">
                <a16:creationId xmlns:a16="http://schemas.microsoft.com/office/drawing/2014/main" id="{3AD03370-0A13-9AD3-A38B-A5022F564517}"/>
              </a:ext>
            </a:extLst>
          </p:cNvPr>
          <p:cNvPicPr>
            <a:picLocks noChangeAspect="1"/>
          </p:cNvPicPr>
          <p:nvPr/>
        </p:nvPicPr>
        <p:blipFill>
          <a:blip r:embed="rId3">
            <a:alphaModFix amt="80000"/>
          </a:blip>
          <a:stretch>
            <a:fillRect/>
          </a:stretch>
        </p:blipFill>
        <p:spPr>
          <a:xfrm>
            <a:off x="-49509" y="5946017"/>
            <a:ext cx="12281777" cy="351822"/>
          </a:xfrm>
          <a:prstGeom prst="rect">
            <a:avLst/>
          </a:prstGeom>
        </p:spPr>
      </p:pic>
      <p:sp>
        <p:nvSpPr>
          <p:cNvPr id="6" name="TextBox 5">
            <a:extLst>
              <a:ext uri="{FF2B5EF4-FFF2-40B4-BE49-F238E27FC236}">
                <a16:creationId xmlns:a16="http://schemas.microsoft.com/office/drawing/2014/main" id="{C0334E2C-55AF-D4D5-15C3-523AF74023DC}"/>
              </a:ext>
            </a:extLst>
          </p:cNvPr>
          <p:cNvSpPr txBox="1"/>
          <p:nvPr/>
        </p:nvSpPr>
        <p:spPr>
          <a:xfrm>
            <a:off x="3318536" y="183319"/>
            <a:ext cx="5814412" cy="461665"/>
          </a:xfrm>
          <a:prstGeom prst="rect">
            <a:avLst/>
          </a:prstGeom>
          <a:noFill/>
        </p:spPr>
        <p:txBody>
          <a:bodyPr wrap="none" rtlCol="0">
            <a:spAutoFit/>
          </a:bodyPr>
          <a:lstStyle/>
          <a:p>
            <a:r>
              <a:rPr lang="en-US" sz="2400" b="1" dirty="0"/>
              <a:t>Quick Look</a:t>
            </a:r>
            <a:r>
              <a:rPr lang="en-US" sz="2400" dirty="0"/>
              <a:t>                                      </a:t>
            </a:r>
            <a:r>
              <a:rPr lang="en-US" sz="2400" b="1" dirty="0"/>
              <a:t>Single Epoch</a:t>
            </a:r>
          </a:p>
        </p:txBody>
      </p:sp>
      <p:pic>
        <p:nvPicPr>
          <p:cNvPr id="5" name="Picture 4">
            <a:extLst>
              <a:ext uri="{FF2B5EF4-FFF2-40B4-BE49-F238E27FC236}">
                <a16:creationId xmlns:a16="http://schemas.microsoft.com/office/drawing/2014/main" id="{A04F1674-E654-64B2-226A-2D8B1FD52EF3}"/>
              </a:ext>
            </a:extLst>
          </p:cNvPr>
          <p:cNvPicPr>
            <a:picLocks noChangeAspect="1"/>
          </p:cNvPicPr>
          <p:nvPr/>
        </p:nvPicPr>
        <p:blipFill>
          <a:blip r:embed="rId4"/>
          <a:stretch>
            <a:fillRect/>
          </a:stretch>
        </p:blipFill>
        <p:spPr>
          <a:xfrm>
            <a:off x="2107071" y="644984"/>
            <a:ext cx="7772400" cy="5230677"/>
          </a:xfrm>
          <a:prstGeom prst="rect">
            <a:avLst/>
          </a:prstGeom>
        </p:spPr>
      </p:pic>
      <p:sp>
        <p:nvSpPr>
          <p:cNvPr id="7" name="TextBox 6">
            <a:extLst>
              <a:ext uri="{FF2B5EF4-FFF2-40B4-BE49-F238E27FC236}">
                <a16:creationId xmlns:a16="http://schemas.microsoft.com/office/drawing/2014/main" id="{1F609830-F7BB-DE75-1F6E-E87250995CE3}"/>
              </a:ext>
            </a:extLst>
          </p:cNvPr>
          <p:cNvSpPr txBox="1"/>
          <p:nvPr/>
        </p:nvSpPr>
        <p:spPr>
          <a:xfrm rot="5400000">
            <a:off x="9538460" y="3060267"/>
            <a:ext cx="3374642" cy="400110"/>
          </a:xfrm>
          <a:prstGeom prst="rect">
            <a:avLst/>
          </a:prstGeom>
          <a:noFill/>
        </p:spPr>
        <p:txBody>
          <a:bodyPr wrap="none" rtlCol="0">
            <a:spAutoFit/>
          </a:bodyPr>
          <a:lstStyle/>
          <a:p>
            <a:r>
              <a:rPr lang="en-US" sz="2000" dirty="0">
                <a:solidFill>
                  <a:schemeClr val="tx1">
                    <a:lumMod val="75000"/>
                    <a:lumOff val="25000"/>
                  </a:schemeClr>
                </a:solidFill>
                <a:latin typeface="Gill Sans MT" panose="020B0502020104020203" pitchFamily="34" charset="0"/>
              </a:rPr>
              <a:t>Image </a:t>
            </a:r>
            <a:r>
              <a:rPr lang="en-US" sz="2000" dirty="0">
                <a:solidFill>
                  <a:schemeClr val="tx1">
                    <a:lumMod val="75000"/>
                    <a:lumOff val="25000"/>
                  </a:schemeClr>
                </a:solidFill>
              </a:rPr>
              <a:t>T10t35.J225400-013000</a:t>
            </a:r>
            <a:endParaRPr lang="en-US" sz="2000" dirty="0">
              <a:solidFill>
                <a:schemeClr val="tx1">
                  <a:lumMod val="75000"/>
                  <a:lumOff val="25000"/>
                </a:schemeClr>
              </a:solidFill>
              <a:latin typeface="Gill Sans MT" panose="020B0502020104020203" pitchFamily="34" charset="0"/>
            </a:endParaRPr>
          </a:p>
        </p:txBody>
      </p:sp>
      <p:sp>
        <p:nvSpPr>
          <p:cNvPr id="13" name="TextBox 12">
            <a:extLst>
              <a:ext uri="{FF2B5EF4-FFF2-40B4-BE49-F238E27FC236}">
                <a16:creationId xmlns:a16="http://schemas.microsoft.com/office/drawing/2014/main" id="{72882351-DBBE-9E28-B44E-E8BC0F824698}"/>
              </a:ext>
            </a:extLst>
          </p:cNvPr>
          <p:cNvSpPr txBox="1"/>
          <p:nvPr/>
        </p:nvSpPr>
        <p:spPr>
          <a:xfrm>
            <a:off x="3055425" y="4947643"/>
            <a:ext cx="2050561" cy="461665"/>
          </a:xfrm>
          <a:prstGeom prst="rect">
            <a:avLst/>
          </a:prstGeom>
          <a:noFill/>
        </p:spPr>
        <p:txBody>
          <a:bodyPr wrap="none" rtlCol="0">
            <a:spAutoFit/>
          </a:bodyPr>
          <a:lstStyle/>
          <a:p>
            <a:r>
              <a:rPr lang="en-US" sz="2400" dirty="0">
                <a:solidFill>
                  <a:schemeClr val="bg2">
                    <a:lumMod val="90000"/>
                  </a:schemeClr>
                </a:solidFill>
                <a:latin typeface="Gill Sans MT" panose="020B0502020104020203" pitchFamily="34" charset="0"/>
              </a:rPr>
              <a:t>RMS ~ 180 𝛍Jy</a:t>
            </a:r>
          </a:p>
        </p:txBody>
      </p:sp>
      <p:sp>
        <p:nvSpPr>
          <p:cNvPr id="14" name="TextBox 13">
            <a:extLst>
              <a:ext uri="{FF2B5EF4-FFF2-40B4-BE49-F238E27FC236}">
                <a16:creationId xmlns:a16="http://schemas.microsoft.com/office/drawing/2014/main" id="{D325DDD6-EFA3-A8EA-5E08-B4AAC48C180A}"/>
              </a:ext>
            </a:extLst>
          </p:cNvPr>
          <p:cNvSpPr txBox="1"/>
          <p:nvPr/>
        </p:nvSpPr>
        <p:spPr>
          <a:xfrm>
            <a:off x="6775114" y="4947642"/>
            <a:ext cx="2050561" cy="461665"/>
          </a:xfrm>
          <a:prstGeom prst="rect">
            <a:avLst/>
          </a:prstGeom>
          <a:noFill/>
        </p:spPr>
        <p:txBody>
          <a:bodyPr wrap="none" rtlCol="0">
            <a:spAutoFit/>
          </a:bodyPr>
          <a:lstStyle/>
          <a:p>
            <a:r>
              <a:rPr lang="en-US" sz="2400" dirty="0">
                <a:solidFill>
                  <a:schemeClr val="bg2">
                    <a:lumMod val="90000"/>
                  </a:schemeClr>
                </a:solidFill>
                <a:latin typeface="Gill Sans MT" panose="020B0502020104020203" pitchFamily="34" charset="0"/>
              </a:rPr>
              <a:t>RMS ~ 165 𝛍Jy</a:t>
            </a:r>
          </a:p>
        </p:txBody>
      </p:sp>
    </p:spTree>
    <p:extLst>
      <p:ext uri="{BB962C8B-B14F-4D97-AF65-F5344CB8AC3E}">
        <p14:creationId xmlns:p14="http://schemas.microsoft.com/office/powerpoint/2010/main" val="1928484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F3B9A-6235-A0D3-F3D6-25506D144C1A}"/>
              </a:ext>
            </a:extLst>
          </p:cNvPr>
          <p:cNvSpPr>
            <a:spLocks noGrp="1"/>
          </p:cNvSpPr>
          <p:nvPr>
            <p:ph type="body" sz="quarter" idx="10"/>
          </p:nvPr>
        </p:nvSpPr>
        <p:spPr/>
        <p:txBody>
          <a:bodyPr/>
          <a:lstStyle/>
          <a:p>
            <a:r>
              <a:rPr lang="en-US" dirty="0"/>
              <a:t>Improvement of Single Epoch (SE) over Quick Look (QL)</a:t>
            </a:r>
          </a:p>
        </p:txBody>
      </p:sp>
      <p:pic>
        <p:nvPicPr>
          <p:cNvPr id="5" name="Picture 4">
            <a:extLst>
              <a:ext uri="{FF2B5EF4-FFF2-40B4-BE49-F238E27FC236}">
                <a16:creationId xmlns:a16="http://schemas.microsoft.com/office/drawing/2014/main" id="{E937F511-8D10-030B-9B52-2F8FC4B3E07F}"/>
              </a:ext>
            </a:extLst>
          </p:cNvPr>
          <p:cNvPicPr>
            <a:picLocks noChangeAspect="1"/>
          </p:cNvPicPr>
          <p:nvPr/>
        </p:nvPicPr>
        <p:blipFill>
          <a:blip r:embed="rId3"/>
          <a:stretch>
            <a:fillRect/>
          </a:stretch>
        </p:blipFill>
        <p:spPr>
          <a:xfrm>
            <a:off x="1825158" y="1601787"/>
            <a:ext cx="8554383" cy="4197350"/>
          </a:xfrm>
          <a:prstGeom prst="rect">
            <a:avLst/>
          </a:prstGeom>
        </p:spPr>
      </p:pic>
      <p:sp>
        <p:nvSpPr>
          <p:cNvPr id="6" name="TextBox 5">
            <a:extLst>
              <a:ext uri="{FF2B5EF4-FFF2-40B4-BE49-F238E27FC236}">
                <a16:creationId xmlns:a16="http://schemas.microsoft.com/office/drawing/2014/main" id="{7C4F002F-86DE-D4AB-B4C0-B6394C9DA3B6}"/>
              </a:ext>
            </a:extLst>
          </p:cNvPr>
          <p:cNvSpPr txBox="1"/>
          <p:nvPr/>
        </p:nvSpPr>
        <p:spPr>
          <a:xfrm>
            <a:off x="1449637" y="913967"/>
            <a:ext cx="9328003" cy="523220"/>
          </a:xfrm>
          <a:prstGeom prst="rect">
            <a:avLst/>
          </a:prstGeom>
          <a:noFill/>
        </p:spPr>
        <p:txBody>
          <a:bodyPr wrap="none" rtlCol="0">
            <a:spAutoFit/>
          </a:bodyPr>
          <a:lstStyle/>
          <a:p>
            <a:r>
              <a:rPr lang="en-US" sz="2800" b="1" dirty="0">
                <a:solidFill>
                  <a:srgbClr val="7030A0"/>
                </a:solidFill>
                <a:latin typeface="Gill Sans MT" panose="020B0502020104020203" pitchFamily="34" charset="0"/>
              </a:rPr>
              <a:t>A protostar in Cygnus (image T21t21.J203427+413000)</a:t>
            </a:r>
          </a:p>
        </p:txBody>
      </p:sp>
      <p:sp>
        <p:nvSpPr>
          <p:cNvPr id="3" name="TextBox 2">
            <a:extLst>
              <a:ext uri="{FF2B5EF4-FFF2-40B4-BE49-F238E27FC236}">
                <a16:creationId xmlns:a16="http://schemas.microsoft.com/office/drawing/2014/main" id="{C2D91285-AB0B-6C91-8812-2873718768C5}"/>
              </a:ext>
            </a:extLst>
          </p:cNvPr>
          <p:cNvSpPr txBox="1"/>
          <p:nvPr/>
        </p:nvSpPr>
        <p:spPr>
          <a:xfrm>
            <a:off x="3755336" y="1845511"/>
            <a:ext cx="2050561" cy="461665"/>
          </a:xfrm>
          <a:prstGeom prst="rect">
            <a:avLst/>
          </a:prstGeom>
          <a:noFill/>
        </p:spPr>
        <p:txBody>
          <a:bodyPr wrap="none" rtlCol="0">
            <a:spAutoFit/>
          </a:bodyPr>
          <a:lstStyle/>
          <a:p>
            <a:r>
              <a:rPr lang="en-US" sz="2400" dirty="0">
                <a:solidFill>
                  <a:schemeClr val="bg2">
                    <a:lumMod val="90000"/>
                  </a:schemeClr>
                </a:solidFill>
                <a:latin typeface="Gill Sans MT" panose="020B0502020104020203" pitchFamily="34" charset="0"/>
              </a:rPr>
              <a:t>RMS ~ 161 𝛍Jy</a:t>
            </a:r>
          </a:p>
        </p:txBody>
      </p:sp>
      <p:sp>
        <p:nvSpPr>
          <p:cNvPr id="4" name="TextBox 3">
            <a:extLst>
              <a:ext uri="{FF2B5EF4-FFF2-40B4-BE49-F238E27FC236}">
                <a16:creationId xmlns:a16="http://schemas.microsoft.com/office/drawing/2014/main" id="{75046906-2575-ED4F-D5D9-1EC003377074}"/>
              </a:ext>
            </a:extLst>
          </p:cNvPr>
          <p:cNvSpPr txBox="1"/>
          <p:nvPr/>
        </p:nvSpPr>
        <p:spPr>
          <a:xfrm>
            <a:off x="6310269" y="1845511"/>
            <a:ext cx="2050561" cy="461665"/>
          </a:xfrm>
          <a:prstGeom prst="rect">
            <a:avLst/>
          </a:prstGeom>
          <a:noFill/>
        </p:spPr>
        <p:txBody>
          <a:bodyPr wrap="none" rtlCol="0">
            <a:spAutoFit/>
          </a:bodyPr>
          <a:lstStyle/>
          <a:p>
            <a:r>
              <a:rPr lang="en-US" sz="2400" dirty="0">
                <a:solidFill>
                  <a:schemeClr val="bg2">
                    <a:lumMod val="90000"/>
                  </a:schemeClr>
                </a:solidFill>
                <a:latin typeface="Gill Sans MT" panose="020B0502020104020203" pitchFamily="34" charset="0"/>
              </a:rPr>
              <a:t>RMS ~ 137 𝛍Jy</a:t>
            </a:r>
          </a:p>
        </p:txBody>
      </p:sp>
    </p:spTree>
    <p:extLst>
      <p:ext uri="{BB962C8B-B14F-4D97-AF65-F5344CB8AC3E}">
        <p14:creationId xmlns:p14="http://schemas.microsoft.com/office/powerpoint/2010/main" val="237367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EEB314-316F-4483-FABC-133973161A81}"/>
              </a:ext>
            </a:extLst>
          </p:cNvPr>
          <p:cNvPicPr>
            <a:picLocks noChangeAspect="1"/>
          </p:cNvPicPr>
          <p:nvPr/>
        </p:nvPicPr>
        <p:blipFill>
          <a:blip r:embed="rId2">
            <a:alphaModFix amt="0"/>
          </a:blip>
          <a:stretch>
            <a:fillRect/>
          </a:stretch>
        </p:blipFill>
        <p:spPr>
          <a:xfrm>
            <a:off x="-122729" y="5974516"/>
            <a:ext cx="9630871" cy="275885"/>
          </a:xfrm>
          <a:prstGeom prst="rect">
            <a:avLst/>
          </a:prstGeom>
        </p:spPr>
      </p:pic>
      <p:pic>
        <p:nvPicPr>
          <p:cNvPr id="27" name="Picture 26">
            <a:extLst>
              <a:ext uri="{FF2B5EF4-FFF2-40B4-BE49-F238E27FC236}">
                <a16:creationId xmlns:a16="http://schemas.microsoft.com/office/drawing/2014/main" id="{3AD03370-0A13-9AD3-A38B-A5022F564517}"/>
              </a:ext>
            </a:extLst>
          </p:cNvPr>
          <p:cNvPicPr>
            <a:picLocks noChangeAspect="1"/>
          </p:cNvPicPr>
          <p:nvPr/>
        </p:nvPicPr>
        <p:blipFill>
          <a:blip r:embed="rId2">
            <a:alphaModFix amt="80000"/>
          </a:blip>
          <a:stretch>
            <a:fillRect/>
          </a:stretch>
        </p:blipFill>
        <p:spPr>
          <a:xfrm>
            <a:off x="-49509" y="5946017"/>
            <a:ext cx="12281777" cy="351822"/>
          </a:xfrm>
          <a:prstGeom prst="rect">
            <a:avLst/>
          </a:prstGeom>
        </p:spPr>
      </p:pic>
      <p:sp>
        <p:nvSpPr>
          <p:cNvPr id="5" name="TextBox 4">
            <a:extLst>
              <a:ext uri="{FF2B5EF4-FFF2-40B4-BE49-F238E27FC236}">
                <a16:creationId xmlns:a16="http://schemas.microsoft.com/office/drawing/2014/main" id="{621922FD-CD91-60D6-3591-F68C68D64FD3}"/>
              </a:ext>
            </a:extLst>
          </p:cNvPr>
          <p:cNvSpPr txBox="1"/>
          <p:nvPr/>
        </p:nvSpPr>
        <p:spPr>
          <a:xfrm>
            <a:off x="113489" y="433266"/>
            <a:ext cx="10217285" cy="5170646"/>
          </a:xfrm>
          <a:prstGeom prst="rect">
            <a:avLst/>
          </a:prstGeom>
          <a:noFill/>
        </p:spPr>
        <p:txBody>
          <a:bodyPr wrap="square" rtlCol="0">
            <a:spAutoFit/>
          </a:bodyPr>
          <a:lstStyle/>
          <a:p>
            <a:r>
              <a:rPr lang="en-US" sz="2400" b="1" dirty="0"/>
              <a:t>VLASS Computing challenges: </a:t>
            </a:r>
          </a:p>
          <a:p>
            <a:endParaRPr lang="en-US" b="1" dirty="0"/>
          </a:p>
          <a:p>
            <a:r>
              <a:rPr lang="en-US" dirty="0"/>
              <a:t>The NRAO cluster is powerful and designed for High Throughput Processing. We also have clusters at partner institutes (New Mexico Tech, RADIAL project). </a:t>
            </a:r>
          </a:p>
          <a:p>
            <a:endParaRPr lang="en-US" dirty="0"/>
          </a:p>
          <a:p>
            <a:r>
              <a:rPr lang="en-US" dirty="0"/>
              <a:t>Multicore processing speeds up the processing times, but will reduce the number of images being processed. For our purpose it is more efficient to run multiple datasets at once, each on a single core.</a:t>
            </a:r>
          </a:p>
          <a:p>
            <a:endParaRPr lang="en-US" dirty="0"/>
          </a:p>
          <a:p>
            <a:r>
              <a:rPr lang="en-US" dirty="0"/>
              <a:t>We produce 35,500 fields to image per epoch.</a:t>
            </a:r>
          </a:p>
          <a:p>
            <a:pPr marL="285750" indent="-285750">
              <a:buFont typeface="Arial" panose="020B0604020202020204" pitchFamily="34" charset="0"/>
              <a:buChar char="•"/>
            </a:pPr>
            <a:r>
              <a:rPr lang="en-US" dirty="0"/>
              <a:t>A Quick Look image takes about a day to run through the pipeline (longer for complex fields) </a:t>
            </a:r>
          </a:p>
          <a:p>
            <a:pPr marL="285750" indent="-285750">
              <a:buFont typeface="Arial" panose="020B0604020202020204" pitchFamily="34" charset="0"/>
              <a:buChar char="•"/>
            </a:pPr>
            <a:r>
              <a:rPr lang="en-US" dirty="0"/>
              <a:t>A Single Epoch continuum image with the mosaic gridder takes a few days (longer for complex fields)</a:t>
            </a:r>
          </a:p>
          <a:p>
            <a:endParaRPr lang="en-US" dirty="0"/>
          </a:p>
          <a:p>
            <a:r>
              <a:rPr lang="en-US" dirty="0"/>
              <a:t>AW-projection is needed for images/tiles at high zenith angle (southern declinations).</a:t>
            </a:r>
          </a:p>
          <a:p>
            <a:endParaRPr lang="en-US" dirty="0"/>
          </a:p>
          <a:p>
            <a:r>
              <a:rPr lang="en-US" dirty="0"/>
              <a:t>A possible speed-up will be a </a:t>
            </a:r>
            <a:r>
              <a:rPr lang="en-US" b="1" dirty="0"/>
              <a:t>new GPU based gridder </a:t>
            </a:r>
            <a:r>
              <a:rPr lang="en-US" dirty="0"/>
              <a:t>that is currently being developed and tested by the CASA group. First CASA tests in </a:t>
            </a:r>
            <a:r>
              <a:rPr lang="en-US" i="1" dirty="0" err="1"/>
              <a:t>tclean</a:t>
            </a:r>
            <a:r>
              <a:rPr lang="en-US" dirty="0"/>
              <a:t> show ~14 times improvement in processing speed for the imaging using the aw-projection. Tests for VLASS are planned once the gridder has been validated in CASA. </a:t>
            </a:r>
          </a:p>
          <a:p>
            <a:endParaRPr lang="en-US" dirty="0"/>
          </a:p>
        </p:txBody>
      </p:sp>
      <p:pic>
        <p:nvPicPr>
          <p:cNvPr id="1026" name="Picture 2">
            <a:extLst>
              <a:ext uri="{FF2B5EF4-FFF2-40B4-BE49-F238E27FC236}">
                <a16:creationId xmlns:a16="http://schemas.microsoft.com/office/drawing/2014/main" id="{9CD97ABA-82A6-8CBE-70E8-FC2631698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711" y="125932"/>
            <a:ext cx="1828800" cy="107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961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76E8E9-389A-6744-9A07-A243B39B6F54}"/>
              </a:ext>
            </a:extLst>
          </p:cNvPr>
          <p:cNvSpPr>
            <a:spLocks noGrp="1"/>
          </p:cNvSpPr>
          <p:nvPr>
            <p:ph type="body" sz="quarter" idx="10"/>
          </p:nvPr>
        </p:nvSpPr>
        <p:spPr>
          <a:xfrm>
            <a:off x="777841" y="134256"/>
            <a:ext cx="10668000" cy="477202"/>
          </a:xfrm>
        </p:spPr>
        <p:txBody>
          <a:bodyPr/>
          <a:lstStyle/>
          <a:p>
            <a:pPr algn="ctr"/>
            <a:r>
              <a:rPr lang="en-US" sz="3000" b="1" dirty="0"/>
              <a:t>Imaging challenge: spectral index</a:t>
            </a:r>
            <a:endParaRPr lang="en-US" sz="3000" dirty="0"/>
          </a:p>
        </p:txBody>
      </p:sp>
      <p:sp>
        <p:nvSpPr>
          <p:cNvPr id="3" name="Text Placeholder 2">
            <a:extLst>
              <a:ext uri="{FF2B5EF4-FFF2-40B4-BE49-F238E27FC236}">
                <a16:creationId xmlns:a16="http://schemas.microsoft.com/office/drawing/2014/main" id="{E89AB205-F969-434F-8E27-6DB6F4C20285}"/>
              </a:ext>
            </a:extLst>
          </p:cNvPr>
          <p:cNvSpPr>
            <a:spLocks noGrp="1"/>
          </p:cNvSpPr>
          <p:nvPr>
            <p:ph type="body" sz="quarter" idx="12"/>
          </p:nvPr>
        </p:nvSpPr>
        <p:spPr/>
        <p:txBody>
          <a:bodyPr/>
          <a:lstStyle/>
          <a:p>
            <a:pPr marL="0" indent="0">
              <a:buNone/>
            </a:pPr>
            <a:r>
              <a:rPr lang="en-US" dirty="0"/>
              <a:t>Why the mosaic gridder has issues at high zenith angles:</a:t>
            </a:r>
          </a:p>
        </p:txBody>
      </p:sp>
      <p:grpSp>
        <p:nvGrpSpPr>
          <p:cNvPr id="16" name="Group 15">
            <a:extLst>
              <a:ext uri="{FF2B5EF4-FFF2-40B4-BE49-F238E27FC236}">
                <a16:creationId xmlns:a16="http://schemas.microsoft.com/office/drawing/2014/main" id="{9C5A2821-8F3A-BE47-9B35-255637C7C060}"/>
              </a:ext>
            </a:extLst>
          </p:cNvPr>
          <p:cNvGrpSpPr/>
          <p:nvPr/>
        </p:nvGrpSpPr>
        <p:grpSpPr>
          <a:xfrm>
            <a:off x="1897042" y="2198670"/>
            <a:ext cx="3671635" cy="2804843"/>
            <a:chOff x="265408" y="1438382"/>
            <a:chExt cx="3671635" cy="2804843"/>
          </a:xfrm>
        </p:grpSpPr>
        <p:sp>
          <p:nvSpPr>
            <p:cNvPr id="5" name="Oval 4">
              <a:extLst>
                <a:ext uri="{FF2B5EF4-FFF2-40B4-BE49-F238E27FC236}">
                  <a16:creationId xmlns:a16="http://schemas.microsoft.com/office/drawing/2014/main" id="{59CC7EF8-49F0-1C41-BCAD-06AAFEBB1928}"/>
                </a:ext>
              </a:extLst>
            </p:cNvPr>
            <p:cNvSpPr/>
            <p:nvPr/>
          </p:nvSpPr>
          <p:spPr>
            <a:xfrm>
              <a:off x="1684960" y="3340745"/>
              <a:ext cx="272265" cy="30051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8E0731C-F937-8040-8A6A-65CF3AC9A2AE}"/>
                </a:ext>
              </a:extLst>
            </p:cNvPr>
            <p:cNvSpPr/>
            <p:nvPr/>
          </p:nvSpPr>
          <p:spPr>
            <a:xfrm>
              <a:off x="1457644" y="3521004"/>
              <a:ext cx="380144" cy="390418"/>
            </a:xfrm>
            <a:prstGeom prst="ellipse">
              <a:avLst/>
            </a:prstGeom>
            <a:solidFill>
              <a:srgbClr val="92D05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30DB6A6-C100-C84C-981D-C3070B16F03B}"/>
                </a:ext>
              </a:extLst>
            </p:cNvPr>
            <p:cNvSpPr/>
            <p:nvPr/>
          </p:nvSpPr>
          <p:spPr>
            <a:xfrm>
              <a:off x="1230328" y="3760340"/>
              <a:ext cx="454632" cy="482885"/>
            </a:xfrm>
            <a:prstGeom prst="ellipse">
              <a:avLst/>
            </a:prstGeom>
            <a:solidFill>
              <a:srgbClr val="FF000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FD44009-69F0-C343-9DF5-A2DFFFB8D380}"/>
                </a:ext>
              </a:extLst>
            </p:cNvPr>
            <p:cNvCxnSpPr/>
            <p:nvPr/>
          </p:nvCxnSpPr>
          <p:spPr>
            <a:xfrm flipV="1">
              <a:off x="2111337" y="1438382"/>
              <a:ext cx="1176393" cy="165783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9FEEC39-988F-1649-A7EB-5F991D1DAD70}"/>
                </a:ext>
              </a:extLst>
            </p:cNvPr>
            <p:cNvSpPr txBox="1"/>
            <p:nvPr/>
          </p:nvSpPr>
          <p:spPr>
            <a:xfrm>
              <a:off x="3133618" y="1733530"/>
              <a:ext cx="803425" cy="369332"/>
            </a:xfrm>
            <a:prstGeom prst="rect">
              <a:avLst/>
            </a:prstGeom>
            <a:noFill/>
          </p:spPr>
          <p:txBody>
            <a:bodyPr wrap="none" rtlCol="0">
              <a:spAutoFit/>
            </a:bodyPr>
            <a:lstStyle/>
            <a:p>
              <a:r>
                <a:rPr lang="en-US" dirty="0">
                  <a:latin typeface="Gill Sans MT" panose="020B0502020104020203" pitchFamily="34" charset="0"/>
                </a:rPr>
                <a:t>Zenith</a:t>
              </a:r>
            </a:p>
          </p:txBody>
        </p:sp>
        <p:sp>
          <p:nvSpPr>
            <p:cNvPr id="10" name="Cross 9">
              <a:extLst>
                <a:ext uri="{FF2B5EF4-FFF2-40B4-BE49-F238E27FC236}">
                  <a16:creationId xmlns:a16="http://schemas.microsoft.com/office/drawing/2014/main" id="{5B3D8102-A7DC-FF4D-B3F4-08DC258E25E4}"/>
                </a:ext>
              </a:extLst>
            </p:cNvPr>
            <p:cNvSpPr/>
            <p:nvPr/>
          </p:nvSpPr>
          <p:spPr>
            <a:xfrm>
              <a:off x="1763033" y="2929700"/>
              <a:ext cx="518848" cy="514068"/>
            </a:xfrm>
            <a:prstGeom prst="plus">
              <a:avLst>
                <a:gd name="adj" fmla="val 4906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2B4804-3CE9-2F41-864F-60BF60D6EC2B}"/>
                </a:ext>
              </a:extLst>
            </p:cNvPr>
            <p:cNvSpPr txBox="1"/>
            <p:nvPr/>
          </p:nvSpPr>
          <p:spPr>
            <a:xfrm>
              <a:off x="2184541" y="3244334"/>
              <a:ext cx="1428596" cy="369332"/>
            </a:xfrm>
            <a:prstGeom prst="rect">
              <a:avLst/>
            </a:prstGeom>
            <a:noFill/>
          </p:spPr>
          <p:txBody>
            <a:bodyPr wrap="none" rtlCol="0">
              <a:spAutoFit/>
            </a:bodyPr>
            <a:lstStyle/>
            <a:p>
              <a:r>
                <a:rPr lang="en-US" dirty="0">
                  <a:latin typeface="Gill Sans MT" panose="020B0502020104020203" pitchFamily="34" charset="0"/>
                </a:rPr>
                <a:t>True position</a:t>
              </a:r>
            </a:p>
          </p:txBody>
        </p:sp>
        <p:cxnSp>
          <p:nvCxnSpPr>
            <p:cNvPr id="13" name="Straight Arrow Connector 12">
              <a:extLst>
                <a:ext uri="{FF2B5EF4-FFF2-40B4-BE49-F238E27FC236}">
                  <a16:creationId xmlns:a16="http://schemas.microsoft.com/office/drawing/2014/main" id="{82449C57-9A67-FF4E-87E0-259A115F9472}"/>
                </a:ext>
              </a:extLst>
            </p:cNvPr>
            <p:cNvCxnSpPr/>
            <p:nvPr/>
          </p:nvCxnSpPr>
          <p:spPr>
            <a:xfrm flipV="1">
              <a:off x="1345915" y="2929700"/>
              <a:ext cx="339045" cy="449201"/>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81CA7B-AE46-E149-9E10-F3E09F466844}"/>
                </a:ext>
              </a:extLst>
            </p:cNvPr>
            <p:cNvSpPr txBox="1"/>
            <p:nvPr/>
          </p:nvSpPr>
          <p:spPr>
            <a:xfrm>
              <a:off x="265408" y="2253013"/>
              <a:ext cx="1192236" cy="1477328"/>
            </a:xfrm>
            <a:prstGeom prst="rect">
              <a:avLst/>
            </a:prstGeom>
            <a:noFill/>
          </p:spPr>
          <p:txBody>
            <a:bodyPr wrap="square" rtlCol="0">
              <a:spAutoFit/>
            </a:bodyPr>
            <a:lstStyle/>
            <a:p>
              <a:r>
                <a:rPr lang="en-US" dirty="0">
                  <a:latin typeface="Gill Sans MT" panose="020B0502020104020203" pitchFamily="34" charset="0"/>
                </a:rPr>
                <a:t>Mean position correction</a:t>
              </a:r>
            </a:p>
            <a:p>
              <a:r>
                <a:rPr lang="en-US" dirty="0">
                  <a:latin typeface="Gill Sans MT" panose="020B0502020104020203" pitchFamily="34" charset="0"/>
                </a:rPr>
                <a:t>(applied in pipeline)</a:t>
              </a:r>
            </a:p>
          </p:txBody>
        </p:sp>
      </p:grpSp>
      <p:sp>
        <p:nvSpPr>
          <p:cNvPr id="15" name="TextBox 14">
            <a:extLst>
              <a:ext uri="{FF2B5EF4-FFF2-40B4-BE49-F238E27FC236}">
                <a16:creationId xmlns:a16="http://schemas.microsoft.com/office/drawing/2014/main" id="{3E7DCEA7-3236-CD44-A6A7-F29271D89D79}"/>
              </a:ext>
            </a:extLst>
          </p:cNvPr>
          <p:cNvSpPr txBox="1"/>
          <p:nvPr/>
        </p:nvSpPr>
        <p:spPr>
          <a:xfrm>
            <a:off x="5855208" y="1367891"/>
            <a:ext cx="60404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Position offset scales as the square of the wavelength and the tangent of the Zenith Distance (ZD).</a:t>
            </a:r>
          </a:p>
          <a:p>
            <a:pPr marL="285750" indent="-285750">
              <a:buFont typeface="Arial" panose="020B0604020202020204" pitchFamily="34" charset="0"/>
              <a:buChar char="•"/>
            </a:pPr>
            <a:endParaRPr lang="en-US" dirty="0">
              <a:latin typeface="Gill Sans MT" panose="020B0502020104020203" pitchFamily="34" charset="0"/>
            </a:endParaRPr>
          </a:p>
          <a:p>
            <a:pPr marL="285750" indent="-285750">
              <a:buFont typeface="Arial" panose="020B0604020202020204" pitchFamily="34" charset="0"/>
              <a:buChar char="•"/>
            </a:pPr>
            <a:r>
              <a:rPr lang="en-US" dirty="0">
                <a:latin typeface="Gill Sans MT" panose="020B0502020104020203" pitchFamily="34" charset="0"/>
              </a:rPr>
              <a:t>Thus the red end of the S-band has a larger displacement than the blue end.</a:t>
            </a:r>
          </a:p>
          <a:p>
            <a:pPr marL="285750" indent="-285750">
              <a:buFont typeface="Arial" panose="020B0604020202020204" pitchFamily="34" charset="0"/>
              <a:buChar char="•"/>
            </a:pPr>
            <a:endParaRPr lang="en-US" dirty="0">
              <a:latin typeface="Gill Sans MT" panose="020B0502020104020203" pitchFamily="34" charset="0"/>
            </a:endParaRPr>
          </a:p>
          <a:p>
            <a:pPr marL="285750" indent="-285750">
              <a:buFont typeface="Arial" panose="020B0604020202020204" pitchFamily="34" charset="0"/>
              <a:buChar char="•"/>
            </a:pPr>
            <a:r>
              <a:rPr lang="en-US" dirty="0">
                <a:latin typeface="Gill Sans MT" panose="020B0502020104020203" pitchFamily="34" charset="0"/>
              </a:rPr>
              <a:t>The displacements are all small (&lt;1” at 2 GHz) for ZD &lt; 45 deg, and a simple correction works well.</a:t>
            </a:r>
          </a:p>
          <a:p>
            <a:pPr marL="285750" indent="-285750">
              <a:buFont typeface="Arial" panose="020B0604020202020204" pitchFamily="34" charset="0"/>
              <a:buChar char="•"/>
            </a:pPr>
            <a:endParaRPr lang="en-US" dirty="0">
              <a:latin typeface="Gill Sans MT" panose="020B0502020104020203" pitchFamily="34" charset="0"/>
            </a:endParaRPr>
          </a:p>
          <a:p>
            <a:pPr marL="285750" indent="-285750">
              <a:buFont typeface="Arial" panose="020B0604020202020204" pitchFamily="34" charset="0"/>
              <a:buChar char="•"/>
            </a:pPr>
            <a:r>
              <a:rPr lang="en-US" dirty="0">
                <a:latin typeface="Gill Sans MT" panose="020B0502020104020203" pitchFamily="34" charset="0"/>
              </a:rPr>
              <a:t>At larger ZD, these chromatic effects start to become important on the scale of the 2.5-arcsec VLASS beam.</a:t>
            </a:r>
          </a:p>
          <a:p>
            <a:pPr marL="285750" indent="-285750">
              <a:buFont typeface="Arial" panose="020B0604020202020204" pitchFamily="34" charset="0"/>
              <a:buChar char="•"/>
            </a:pPr>
            <a:endParaRPr lang="en-US" dirty="0">
              <a:latin typeface="Gill Sans MT" panose="020B0502020104020203" pitchFamily="34" charset="0"/>
            </a:endParaRPr>
          </a:p>
          <a:p>
            <a:pPr marL="285750" indent="-285750">
              <a:buFont typeface="Arial" panose="020B0604020202020204" pitchFamily="34" charset="0"/>
              <a:buChar char="•"/>
            </a:pPr>
            <a:r>
              <a:rPr lang="en-US" dirty="0">
                <a:latin typeface="Gill Sans MT" panose="020B0502020104020203" pitchFamily="34" charset="0"/>
              </a:rPr>
              <a:t>The main effect is on tt1, where the difference between the red and blue beams is being measured. This affects the spectral index (=tt1/tt0).</a:t>
            </a:r>
          </a:p>
        </p:txBody>
      </p:sp>
      <p:sp>
        <p:nvSpPr>
          <p:cNvPr id="7" name="TextBox 6">
            <a:extLst>
              <a:ext uri="{FF2B5EF4-FFF2-40B4-BE49-F238E27FC236}">
                <a16:creationId xmlns:a16="http://schemas.microsoft.com/office/drawing/2014/main" id="{D9EBF1F5-0442-A443-B972-344C387CD67E}"/>
              </a:ext>
            </a:extLst>
          </p:cNvPr>
          <p:cNvSpPr txBox="1"/>
          <p:nvPr/>
        </p:nvSpPr>
        <p:spPr>
          <a:xfrm>
            <a:off x="26772" y="5750130"/>
            <a:ext cx="2332498" cy="369332"/>
          </a:xfrm>
          <a:prstGeom prst="rect">
            <a:avLst/>
          </a:prstGeom>
          <a:noFill/>
        </p:spPr>
        <p:txBody>
          <a:bodyPr wrap="none" rtlCol="0">
            <a:spAutoFit/>
          </a:bodyPr>
          <a:lstStyle/>
          <a:p>
            <a:r>
              <a:rPr lang="en-US" dirty="0">
                <a:latin typeface="Gill Sans MT" panose="020B0502020104020203" pitchFamily="34" charset="0"/>
              </a:rPr>
              <a:t>Courtesy of Mark Lacy</a:t>
            </a:r>
          </a:p>
        </p:txBody>
      </p:sp>
    </p:spTree>
    <p:extLst>
      <p:ext uri="{BB962C8B-B14F-4D97-AF65-F5344CB8AC3E}">
        <p14:creationId xmlns:p14="http://schemas.microsoft.com/office/powerpoint/2010/main" val="3924807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568" y="234495"/>
            <a:ext cx="9627314" cy="711200"/>
          </a:xfrm>
        </p:spPr>
        <p:txBody>
          <a:bodyPr/>
          <a:lstStyle/>
          <a:p>
            <a:r>
              <a:rPr lang="en-US" sz="3600" b="1" dirty="0">
                <a:latin typeface="Gill Sans MT" panose="020B0502020104020203" pitchFamily="34" charset="77"/>
              </a:rPr>
              <a:t>VLASS status:  observing ~2/3 completed</a:t>
            </a:r>
          </a:p>
        </p:txBody>
      </p:sp>
      <p:sp>
        <p:nvSpPr>
          <p:cNvPr id="5" name="Content Placeholder 4">
            <a:extLst>
              <a:ext uri="{FF2B5EF4-FFF2-40B4-BE49-F238E27FC236}">
                <a16:creationId xmlns:a16="http://schemas.microsoft.com/office/drawing/2014/main" id="{82CE8B44-BC70-AACD-C4B8-4A0A0893DA42}"/>
              </a:ext>
            </a:extLst>
          </p:cNvPr>
          <p:cNvSpPr>
            <a:spLocks noGrp="1"/>
          </p:cNvSpPr>
          <p:nvPr>
            <p:ph idx="1"/>
          </p:nvPr>
        </p:nvSpPr>
        <p:spPr>
          <a:xfrm>
            <a:off x="1001101" y="1353787"/>
            <a:ext cx="9437309" cy="4830990"/>
          </a:xfrm>
        </p:spPr>
        <p:txBody>
          <a:bodyPr/>
          <a:lstStyle/>
          <a:p>
            <a:pPr>
              <a:buFont typeface="Arial" panose="020B0604020202020204" pitchFamily="34" charset="0"/>
              <a:buChar char="•"/>
            </a:pPr>
            <a:r>
              <a:rPr lang="en-US" sz="2000" dirty="0">
                <a:solidFill>
                  <a:srgbClr val="000000"/>
                </a:solidFill>
                <a:effectLst/>
                <a:latin typeface="Helvetica" pitchFamily="2" charset="0"/>
              </a:rPr>
              <a:t>Pilot – </a:t>
            </a:r>
            <a:r>
              <a:rPr lang="en-US" sz="2000" dirty="0">
                <a:solidFill>
                  <a:srgbClr val="0F7001"/>
                </a:solidFill>
                <a:effectLst/>
                <a:latin typeface="Helvetica" pitchFamily="2" charset="0"/>
              </a:rPr>
              <a:t>Jun 2016 to Sep 2016 </a:t>
            </a:r>
            <a:r>
              <a:rPr lang="en-US" sz="2000" dirty="0">
                <a:solidFill>
                  <a:srgbClr val="000000"/>
                </a:solidFill>
                <a:effectLst/>
                <a:latin typeface="Helvetica" pitchFamily="2" charset="0"/>
              </a:rPr>
              <a:t>(observed)</a:t>
            </a:r>
          </a:p>
          <a:p>
            <a:pPr marL="742950" lvl="1" indent="-285750">
              <a:buFont typeface="Arial" panose="020B0604020202020204" pitchFamily="34" charset="0"/>
              <a:buChar char="•"/>
            </a:pPr>
            <a:r>
              <a:rPr lang="en-US" sz="1800" dirty="0">
                <a:solidFill>
                  <a:srgbClr val="000000"/>
                </a:solidFill>
                <a:effectLst/>
                <a:latin typeface="Helvetica" pitchFamily="2" charset="0"/>
              </a:rPr>
              <a:t>Quick-Look processing only</a:t>
            </a:r>
          </a:p>
          <a:p>
            <a:pPr>
              <a:buFont typeface="Arial" panose="020B0604020202020204" pitchFamily="34" charset="0"/>
              <a:buChar char="•"/>
            </a:pPr>
            <a:r>
              <a:rPr lang="en-US" sz="2000" dirty="0">
                <a:solidFill>
                  <a:srgbClr val="000000"/>
                </a:solidFill>
                <a:effectLst/>
                <a:latin typeface="Helvetica" pitchFamily="2" charset="0"/>
              </a:rPr>
              <a:t>VLASS 1.1 – </a:t>
            </a:r>
            <a:r>
              <a:rPr lang="en-US" sz="2000" dirty="0">
                <a:solidFill>
                  <a:srgbClr val="0F7001"/>
                </a:solidFill>
                <a:effectLst/>
                <a:latin typeface="Helvetica" pitchFamily="2" charset="0"/>
              </a:rPr>
              <a:t>Sep 2017 to Feb 2018 </a:t>
            </a:r>
            <a:r>
              <a:rPr lang="en-US" sz="2000" dirty="0">
                <a:solidFill>
                  <a:srgbClr val="000000"/>
                </a:solidFill>
                <a:effectLst/>
                <a:latin typeface="Helvetica" pitchFamily="2" charset="0"/>
              </a:rPr>
              <a:t>(observed)</a:t>
            </a:r>
          </a:p>
          <a:p>
            <a:pPr marL="742950" lvl="1" indent="-285750">
              <a:buFont typeface="Arial" panose="020B0604020202020204" pitchFamily="34" charset="0"/>
              <a:buChar char="•"/>
            </a:pPr>
            <a:r>
              <a:rPr lang="en-US" sz="1800" dirty="0">
                <a:solidFill>
                  <a:srgbClr val="000000"/>
                </a:solidFill>
                <a:effectLst/>
                <a:latin typeface="Helvetica" pitchFamily="2" charset="0"/>
              </a:rPr>
              <a:t>QL calibrated, reimaging underway</a:t>
            </a:r>
          </a:p>
          <a:p>
            <a:pPr>
              <a:buFont typeface="Arial" panose="020B0604020202020204" pitchFamily="34" charset="0"/>
              <a:buChar char="•"/>
            </a:pPr>
            <a:r>
              <a:rPr lang="en-US" sz="2000" dirty="0">
                <a:solidFill>
                  <a:srgbClr val="000000"/>
                </a:solidFill>
                <a:effectLst/>
                <a:latin typeface="Helvetica" pitchFamily="2" charset="0"/>
              </a:rPr>
              <a:t>VLASS 1.2 – </a:t>
            </a:r>
            <a:r>
              <a:rPr lang="en-US" sz="2000" dirty="0">
                <a:solidFill>
                  <a:srgbClr val="0F7001"/>
                </a:solidFill>
                <a:effectLst/>
                <a:latin typeface="Helvetica" pitchFamily="2" charset="0"/>
              </a:rPr>
              <a:t>Mar 2019 to Jul 2019 </a:t>
            </a:r>
            <a:r>
              <a:rPr lang="en-US" sz="2000" dirty="0">
                <a:solidFill>
                  <a:srgbClr val="000000"/>
                </a:solidFill>
                <a:effectLst/>
                <a:latin typeface="Helvetica" pitchFamily="2" charset="0"/>
              </a:rPr>
              <a:t>(observed)</a:t>
            </a:r>
          </a:p>
          <a:p>
            <a:pPr marL="742950" lvl="1" indent="-285750">
              <a:buFont typeface="Arial" panose="020B0604020202020204" pitchFamily="34" charset="0"/>
              <a:buChar char="•"/>
            </a:pPr>
            <a:r>
              <a:rPr lang="en-US" sz="1800" dirty="0">
                <a:solidFill>
                  <a:srgbClr val="000000"/>
                </a:solidFill>
                <a:effectLst/>
                <a:latin typeface="Helvetica" pitchFamily="2" charset="0"/>
              </a:rPr>
              <a:t>QL calibrated, reimaging complete</a:t>
            </a:r>
          </a:p>
          <a:p>
            <a:pPr>
              <a:buFont typeface="Arial" panose="020B0604020202020204" pitchFamily="34" charset="0"/>
              <a:buChar char="•"/>
            </a:pPr>
            <a:r>
              <a:rPr lang="en-US" sz="2000" dirty="0">
                <a:solidFill>
                  <a:srgbClr val="000000"/>
                </a:solidFill>
                <a:effectLst/>
                <a:latin typeface="Helvetica" pitchFamily="2" charset="0"/>
              </a:rPr>
              <a:t>VLASS 2.1 – </a:t>
            </a:r>
            <a:r>
              <a:rPr lang="en-US" sz="2000" dirty="0">
                <a:solidFill>
                  <a:srgbClr val="0F7001"/>
                </a:solidFill>
                <a:effectLst/>
                <a:latin typeface="Helvetica" pitchFamily="2" charset="0"/>
              </a:rPr>
              <a:t>Jun 2020 to Oct 2020</a:t>
            </a:r>
            <a:r>
              <a:rPr lang="en-US" sz="2000" dirty="0">
                <a:solidFill>
                  <a:srgbClr val="000000"/>
                </a:solidFill>
                <a:effectLst/>
                <a:latin typeface="Helvetica" pitchFamily="2" charset="0"/>
              </a:rPr>
              <a:t> (observed)</a:t>
            </a:r>
          </a:p>
          <a:p>
            <a:pPr marL="742950" lvl="1" indent="-285750">
              <a:buFont typeface="Arial" panose="020B0604020202020204" pitchFamily="34" charset="0"/>
              <a:buChar char="•"/>
            </a:pPr>
            <a:r>
              <a:rPr lang="en-US" sz="1800" dirty="0">
                <a:solidFill>
                  <a:srgbClr val="000000"/>
                </a:solidFill>
                <a:effectLst/>
                <a:latin typeface="Helvetica" pitchFamily="2" charset="0"/>
              </a:rPr>
              <a:t>QL complete &amp; corrected; Single-Epoch calibration &amp; imaging started</a:t>
            </a:r>
          </a:p>
          <a:p>
            <a:pPr>
              <a:buFont typeface="Arial" panose="020B0604020202020204" pitchFamily="34" charset="0"/>
              <a:buChar char="•"/>
            </a:pPr>
            <a:r>
              <a:rPr lang="en-US" sz="2000" dirty="0">
                <a:solidFill>
                  <a:srgbClr val="000000"/>
                </a:solidFill>
                <a:effectLst/>
                <a:latin typeface="Helvetica" pitchFamily="2" charset="0"/>
              </a:rPr>
              <a:t>VLASS 2.2 – </a:t>
            </a:r>
            <a:r>
              <a:rPr lang="en-US" sz="2000" dirty="0">
                <a:solidFill>
                  <a:srgbClr val="0F7001"/>
                </a:solidFill>
                <a:effectLst/>
                <a:latin typeface="Helvetica" pitchFamily="2" charset="0"/>
              </a:rPr>
              <a:t>Oct 2021 to Mar 2022</a:t>
            </a:r>
            <a:r>
              <a:rPr lang="en-US" sz="2000" dirty="0">
                <a:solidFill>
                  <a:srgbClr val="0000FF"/>
                </a:solidFill>
                <a:effectLst/>
                <a:latin typeface="Helvetica" pitchFamily="2" charset="0"/>
              </a:rPr>
              <a:t> </a:t>
            </a:r>
            <a:r>
              <a:rPr lang="en-US" sz="2000" dirty="0">
                <a:solidFill>
                  <a:srgbClr val="000000"/>
                </a:solidFill>
                <a:effectLst/>
                <a:latin typeface="Helvetica" pitchFamily="2" charset="0"/>
              </a:rPr>
              <a:t>(observed)</a:t>
            </a:r>
          </a:p>
          <a:p>
            <a:pPr>
              <a:buFont typeface="Arial" panose="020B0604020202020204" pitchFamily="34" charset="0"/>
              <a:buChar char="•"/>
            </a:pPr>
            <a:r>
              <a:rPr lang="en-US" sz="2000" dirty="0">
                <a:solidFill>
                  <a:srgbClr val="000000"/>
                </a:solidFill>
                <a:effectLst/>
                <a:latin typeface="Helvetica" pitchFamily="2" charset="0"/>
              </a:rPr>
              <a:t>VLASS 3.1 – </a:t>
            </a:r>
            <a:r>
              <a:rPr lang="en-US" sz="2000" dirty="0">
                <a:solidFill>
                  <a:srgbClr val="0F7001"/>
                </a:solidFill>
                <a:effectLst/>
                <a:latin typeface="Helvetica" pitchFamily="2" charset="0"/>
              </a:rPr>
              <a:t>Jan 2023</a:t>
            </a:r>
            <a:r>
              <a:rPr lang="en-US" sz="2000" dirty="0">
                <a:solidFill>
                  <a:srgbClr val="0000FF"/>
                </a:solidFill>
                <a:effectLst/>
                <a:latin typeface="Helvetica" pitchFamily="2" charset="0"/>
              </a:rPr>
              <a:t> to Jun 2023 </a:t>
            </a:r>
            <a:r>
              <a:rPr lang="en-US" sz="2000" dirty="0">
                <a:solidFill>
                  <a:srgbClr val="000000"/>
                </a:solidFill>
                <a:effectLst/>
                <a:latin typeface="Helvetica" pitchFamily="2" charset="0"/>
              </a:rPr>
              <a:t>(underway)</a:t>
            </a:r>
          </a:p>
          <a:p>
            <a:pPr>
              <a:buFont typeface="Arial" panose="020B0604020202020204" pitchFamily="34" charset="0"/>
              <a:buChar char="•"/>
            </a:pPr>
            <a:r>
              <a:rPr lang="en-US" sz="2000" dirty="0">
                <a:solidFill>
                  <a:srgbClr val="000000"/>
                </a:solidFill>
                <a:effectLst/>
                <a:latin typeface="Helvetica" pitchFamily="2" charset="0"/>
              </a:rPr>
              <a:t>VLASS 3.2 – approximate </a:t>
            </a:r>
            <a:r>
              <a:rPr lang="en-US" sz="2000" dirty="0">
                <a:solidFill>
                  <a:srgbClr val="0000FF"/>
                </a:solidFill>
                <a:effectLst/>
                <a:latin typeface="Helvetica" pitchFamily="2" charset="0"/>
              </a:rPr>
              <a:t>May 2024 to Oct 2024</a:t>
            </a:r>
            <a:endParaRPr lang="en-US" sz="2000" dirty="0">
              <a:solidFill>
                <a:srgbClr val="000000"/>
              </a:solidFill>
              <a:effectLst/>
              <a:latin typeface="Helvetica" pitchFamily="2" charset="0"/>
            </a:endParaRPr>
          </a:p>
        </p:txBody>
      </p:sp>
    </p:spTree>
    <p:extLst>
      <p:ext uri="{BB962C8B-B14F-4D97-AF65-F5344CB8AC3E}">
        <p14:creationId xmlns:p14="http://schemas.microsoft.com/office/powerpoint/2010/main" val="25637474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9086" y="2259982"/>
            <a:ext cx="6708775" cy="3549343"/>
          </a:xfrm>
          <a:prstGeom prst="rect">
            <a:avLst/>
          </a:prstGeom>
        </p:spPr>
      </p:pic>
      <p:sp>
        <p:nvSpPr>
          <p:cNvPr id="3" name="Text Placeholder 2"/>
          <p:cNvSpPr>
            <a:spLocks noGrp="1"/>
          </p:cNvSpPr>
          <p:nvPr>
            <p:ph type="body" sz="quarter" idx="11"/>
          </p:nvPr>
        </p:nvSpPr>
        <p:spPr>
          <a:xfrm>
            <a:off x="426904" y="297710"/>
            <a:ext cx="11350891" cy="507393"/>
          </a:xfrm>
        </p:spPr>
        <p:txBody>
          <a:bodyPr/>
          <a:lstStyle/>
          <a:p>
            <a:r>
              <a:rPr lang="en-US" sz="3200" dirty="0"/>
              <a:t>VLASS resolution advantage is key!</a:t>
            </a:r>
          </a:p>
        </p:txBody>
      </p:sp>
      <p:sp>
        <p:nvSpPr>
          <p:cNvPr id="7" name="TextBox 6"/>
          <p:cNvSpPr txBox="1"/>
          <p:nvPr/>
        </p:nvSpPr>
        <p:spPr>
          <a:xfrm>
            <a:off x="3305219" y="1055251"/>
            <a:ext cx="6055568" cy="523220"/>
          </a:xfrm>
          <a:prstGeom prst="rect">
            <a:avLst/>
          </a:prstGeom>
          <a:noFill/>
        </p:spPr>
        <p:txBody>
          <a:bodyPr wrap="none" rtlCol="0">
            <a:spAutoFit/>
          </a:bodyPr>
          <a:lstStyle/>
          <a:p>
            <a:r>
              <a:rPr lang="en-US" sz="2800" b="1" dirty="0">
                <a:solidFill>
                  <a:schemeClr val="accent2"/>
                </a:solidFill>
                <a:latin typeface="Gill Sans MT" panose="020B0502020104020203" pitchFamily="34" charset="0"/>
              </a:rPr>
              <a:t>NVSS              FIRST             VLASS</a:t>
            </a:r>
          </a:p>
        </p:txBody>
      </p:sp>
      <p:sp>
        <p:nvSpPr>
          <p:cNvPr id="9" name="TextBox 8">
            <a:extLst>
              <a:ext uri="{FF2B5EF4-FFF2-40B4-BE49-F238E27FC236}">
                <a16:creationId xmlns:a16="http://schemas.microsoft.com/office/drawing/2014/main" id="{9CC7CB22-B234-3EB4-4AD2-8B2222C33F7C}"/>
              </a:ext>
            </a:extLst>
          </p:cNvPr>
          <p:cNvSpPr txBox="1"/>
          <p:nvPr/>
        </p:nvSpPr>
        <p:spPr>
          <a:xfrm>
            <a:off x="3305219" y="1463926"/>
            <a:ext cx="5827236" cy="430887"/>
          </a:xfrm>
          <a:prstGeom prst="rect">
            <a:avLst/>
          </a:prstGeom>
          <a:noFill/>
        </p:spPr>
        <p:txBody>
          <a:bodyPr wrap="none" rtlCol="0">
            <a:spAutoFit/>
          </a:bodyPr>
          <a:lstStyle/>
          <a:p>
            <a:r>
              <a:rPr lang="en-US" sz="2200" dirty="0">
                <a:solidFill>
                  <a:schemeClr val="accent2"/>
                </a:solidFill>
                <a:latin typeface="Gill Sans MT" panose="020B0502020104020203" pitchFamily="34" charset="0"/>
              </a:rPr>
              <a:t>1.4 GHz                   1.4 GHz                   3 GHz</a:t>
            </a:r>
          </a:p>
        </p:txBody>
      </p:sp>
      <p:sp>
        <p:nvSpPr>
          <p:cNvPr id="10" name="TextBox 9">
            <a:extLst>
              <a:ext uri="{FF2B5EF4-FFF2-40B4-BE49-F238E27FC236}">
                <a16:creationId xmlns:a16="http://schemas.microsoft.com/office/drawing/2014/main" id="{B07F58AC-D09D-FB00-34AA-A3C09FD6D3C3}"/>
              </a:ext>
            </a:extLst>
          </p:cNvPr>
          <p:cNvSpPr txBox="1"/>
          <p:nvPr/>
        </p:nvSpPr>
        <p:spPr>
          <a:xfrm>
            <a:off x="3305219" y="1827906"/>
            <a:ext cx="5913798" cy="430887"/>
          </a:xfrm>
          <a:prstGeom prst="rect">
            <a:avLst/>
          </a:prstGeom>
          <a:noFill/>
        </p:spPr>
        <p:txBody>
          <a:bodyPr wrap="none" rtlCol="0">
            <a:spAutoFit/>
          </a:bodyPr>
          <a:lstStyle/>
          <a:p>
            <a:r>
              <a:rPr lang="en-US" sz="2200" dirty="0">
                <a:solidFill>
                  <a:schemeClr val="accent2"/>
                </a:solidFill>
                <a:latin typeface="Gill Sans MT" panose="020B0502020104020203" pitchFamily="34" charset="0"/>
              </a:rPr>
              <a:t>D-config                   B-config                  B-config</a:t>
            </a:r>
          </a:p>
        </p:txBody>
      </p:sp>
    </p:spTree>
    <p:extLst>
      <p:ext uri="{BB962C8B-B14F-4D97-AF65-F5344CB8AC3E}">
        <p14:creationId xmlns:p14="http://schemas.microsoft.com/office/powerpoint/2010/main" val="2124616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47A1-3B94-3665-95BE-9EA9C0D576CC}"/>
              </a:ext>
            </a:extLst>
          </p:cNvPr>
          <p:cNvSpPr>
            <a:spLocks noGrp="1"/>
          </p:cNvSpPr>
          <p:nvPr>
            <p:ph type="title"/>
          </p:nvPr>
        </p:nvSpPr>
        <p:spPr/>
        <p:txBody>
          <a:bodyPr/>
          <a:lstStyle/>
          <a:p>
            <a:r>
              <a:rPr lang="en-US" dirty="0"/>
              <a:t>VLASS resources</a:t>
            </a:r>
          </a:p>
        </p:txBody>
      </p:sp>
      <p:sp>
        <p:nvSpPr>
          <p:cNvPr id="4" name="Text Placeholder 2">
            <a:extLst>
              <a:ext uri="{FF2B5EF4-FFF2-40B4-BE49-F238E27FC236}">
                <a16:creationId xmlns:a16="http://schemas.microsoft.com/office/drawing/2014/main" id="{87FEF6C4-271E-53EE-0796-9BAE45C2859A}"/>
              </a:ext>
            </a:extLst>
          </p:cNvPr>
          <p:cNvSpPr txBox="1">
            <a:spLocks/>
          </p:cNvSpPr>
          <p:nvPr/>
        </p:nvSpPr>
        <p:spPr>
          <a:xfrm>
            <a:off x="660155" y="1798046"/>
            <a:ext cx="10884390" cy="43940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Imaging products:   </a:t>
            </a:r>
            <a:r>
              <a:rPr lang="en-US" sz="2400" u="sng" dirty="0">
                <a:solidFill>
                  <a:srgbClr val="0432FF"/>
                </a:solidFill>
              </a:rPr>
              <a:t>archive-</a:t>
            </a:r>
            <a:r>
              <a:rPr lang="en-US" sz="2400" u="sng" dirty="0" err="1">
                <a:solidFill>
                  <a:srgbClr val="0432FF"/>
                </a:solidFill>
              </a:rPr>
              <a:t>new.nrao.edu</a:t>
            </a:r>
            <a:r>
              <a:rPr lang="en-US" sz="2400" u="sng" dirty="0">
                <a:solidFill>
                  <a:srgbClr val="0432FF"/>
                </a:solidFill>
              </a:rPr>
              <a:t>/</a:t>
            </a:r>
            <a:r>
              <a:rPr lang="en-US" sz="2400" u="sng" dirty="0" err="1">
                <a:solidFill>
                  <a:srgbClr val="0432FF"/>
                </a:solidFill>
              </a:rPr>
              <a:t>vlass</a:t>
            </a:r>
            <a:r>
              <a:rPr lang="en-US" sz="2400" u="sng" dirty="0">
                <a:solidFill>
                  <a:srgbClr val="0432FF"/>
                </a:solidFill>
              </a:rPr>
              <a:t>/</a:t>
            </a:r>
            <a:endParaRPr lang="en-US" sz="2400" dirty="0"/>
          </a:p>
          <a:p>
            <a:pPr lvl="1"/>
            <a:r>
              <a:rPr lang="en-US" sz="2000" dirty="0"/>
              <a:t> &gt; 83,000 "</a:t>
            </a:r>
            <a:r>
              <a:rPr lang="en-US" sz="2000" dirty="0" err="1"/>
              <a:t>QuickLook</a:t>
            </a:r>
            <a:r>
              <a:rPr lang="en-US" sz="2000" dirty="0"/>
              <a:t>" images available</a:t>
            </a:r>
          </a:p>
          <a:p>
            <a:pPr lvl="1"/>
            <a:r>
              <a:rPr lang="en-US" sz="2000" dirty="0"/>
              <a:t>“Single Epoch” images in progress, starting with Epoch 2.1 (to pick up again after 3.2 observing)</a:t>
            </a:r>
            <a:endParaRPr lang="en-US" sz="1600" dirty="0">
              <a:latin typeface="+mj-lt"/>
            </a:endParaRPr>
          </a:p>
          <a:p>
            <a:pPr indent="-330200"/>
            <a:r>
              <a:rPr lang="en-US" sz="2400" dirty="0">
                <a:latin typeface="+mj-lt"/>
              </a:rPr>
              <a:t>Lacy et al. (2020, PASP, 132, 5001):  </a:t>
            </a:r>
            <a:r>
              <a:rPr lang="en-US" sz="2400" i="1" dirty="0">
                <a:latin typeface="+mj-lt"/>
              </a:rPr>
              <a:t>The Karl G. Jansky Very Large Array Sky Survey (VLASS). Science Case and Survey Design</a:t>
            </a:r>
            <a:endParaRPr lang="en-US" sz="2400" dirty="0">
              <a:latin typeface="+mj-lt"/>
            </a:endParaRPr>
          </a:p>
          <a:p>
            <a:pPr indent="-330200"/>
            <a:r>
              <a:rPr lang="en-US" sz="2400" dirty="0">
                <a:latin typeface="+mj-lt"/>
              </a:rPr>
              <a:t>Survey science website:  </a:t>
            </a:r>
            <a:r>
              <a:rPr lang="en-US" sz="2400" dirty="0">
                <a:latin typeface="+mj-lt"/>
                <a:hlinkClick r:id="rId2"/>
              </a:rPr>
              <a:t>https://science.nrao.edu/vlass</a:t>
            </a:r>
            <a:endParaRPr lang="en-US" sz="2000" dirty="0">
              <a:latin typeface="+mj-lt"/>
            </a:endParaRPr>
          </a:p>
          <a:p>
            <a:r>
              <a:rPr lang="en-US" sz="2400" dirty="0">
                <a:latin typeface="+mj-lt"/>
              </a:rPr>
              <a:t>VLASS memo series:  </a:t>
            </a:r>
            <a:r>
              <a:rPr lang="en-US" sz="2400" u="sng" dirty="0">
                <a:solidFill>
                  <a:srgbClr val="0432FF"/>
                </a:solidFill>
                <a:latin typeface="+mj-lt"/>
                <a:hlinkClick r:id="rId3"/>
              </a:rPr>
              <a:t>https://library.nrao.edu/vlass.shtml</a:t>
            </a:r>
            <a:endParaRPr lang="en-US" sz="2400" u="sng" dirty="0">
              <a:solidFill>
                <a:srgbClr val="0432FF"/>
              </a:solidFill>
              <a:latin typeface="+mj-lt"/>
            </a:endParaRPr>
          </a:p>
          <a:p>
            <a:r>
              <a:rPr lang="en-US" sz="2400" dirty="0">
                <a:latin typeface="+mj-lt"/>
              </a:rPr>
              <a:t>NRAO </a:t>
            </a:r>
            <a:r>
              <a:rPr lang="en-US" sz="2400" dirty="0" err="1">
                <a:latin typeface="+mj-lt"/>
              </a:rPr>
              <a:t>HelpDesk</a:t>
            </a:r>
            <a:r>
              <a:rPr lang="en-US" sz="2400" dirty="0">
                <a:latin typeface="+mj-lt"/>
              </a:rPr>
              <a:t> has a VLASS department!  </a:t>
            </a:r>
            <a:r>
              <a:rPr lang="en-US" sz="2400" u="sng" dirty="0">
                <a:solidFill>
                  <a:srgbClr val="0432FF"/>
                </a:solidFill>
                <a:latin typeface="+mj-lt"/>
              </a:rPr>
              <a:t>https://</a:t>
            </a:r>
            <a:r>
              <a:rPr lang="en-US" sz="2400" u="sng" dirty="0" err="1">
                <a:solidFill>
                  <a:srgbClr val="0432FF"/>
                </a:solidFill>
                <a:latin typeface="+mj-lt"/>
              </a:rPr>
              <a:t>help.nrao.edu</a:t>
            </a:r>
            <a:endParaRPr lang="en-US" sz="2400" u="sng" dirty="0">
              <a:solidFill>
                <a:srgbClr val="0432FF"/>
              </a:solidFill>
              <a:latin typeface="+mj-lt"/>
            </a:endParaRPr>
          </a:p>
        </p:txBody>
      </p:sp>
    </p:spTree>
    <p:extLst>
      <p:ext uri="{BB962C8B-B14F-4D97-AF65-F5344CB8AC3E}">
        <p14:creationId xmlns:p14="http://schemas.microsoft.com/office/powerpoint/2010/main" val="18072772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5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63" y="267784"/>
            <a:ext cx="5798177" cy="1398494"/>
          </a:xfrm>
        </p:spPr>
        <p:txBody>
          <a:bodyPr/>
          <a:lstStyle/>
          <a:p>
            <a:pPr algn="l"/>
            <a:r>
              <a:rPr lang="en-US" sz="4000" b="1" dirty="0">
                <a:latin typeface="Gill Sans MT" panose="020B0502020104020203" pitchFamily="34" charset="77"/>
              </a:rPr>
              <a:t>VLASS configurations</a:t>
            </a:r>
          </a:p>
        </p:txBody>
      </p:sp>
      <p:pic>
        <p:nvPicPr>
          <p:cNvPr id="6" name="Picture 2" descr="mage result for vla configuration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322"/>
          <a:stretch/>
        </p:blipFill>
        <p:spPr bwMode="auto">
          <a:xfrm>
            <a:off x="7373021" y="770961"/>
            <a:ext cx="4122148" cy="500399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931C51B-FB39-3F40-AD07-BFB52A7A4BFA}"/>
              </a:ext>
            </a:extLst>
          </p:cNvPr>
          <p:cNvSpPr txBox="1">
            <a:spLocks/>
          </p:cNvSpPr>
          <p:nvPr/>
        </p:nvSpPr>
        <p:spPr>
          <a:xfrm>
            <a:off x="695037" y="1274755"/>
            <a:ext cx="3866190" cy="185258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tx2"/>
                </a:solidFill>
              </a:rPr>
              <a:t>VLASS observes (mostly) in B-configuration to achieve </a:t>
            </a:r>
            <a:r>
              <a:rPr lang="en-US" sz="2800" b="1" dirty="0">
                <a:solidFill>
                  <a:schemeClr val="tx2"/>
                </a:solidFill>
              </a:rPr>
              <a:t>2.5"-resolution </a:t>
            </a:r>
            <a:r>
              <a:rPr lang="en-US" sz="2800" dirty="0">
                <a:solidFill>
                  <a:schemeClr val="tx2"/>
                </a:solidFill>
              </a:rPr>
              <a:t>at a frequency of 3 GHz.</a:t>
            </a:r>
          </a:p>
        </p:txBody>
      </p:sp>
      <p:grpSp>
        <p:nvGrpSpPr>
          <p:cNvPr id="11" name="Group 10">
            <a:extLst>
              <a:ext uri="{FF2B5EF4-FFF2-40B4-BE49-F238E27FC236}">
                <a16:creationId xmlns:a16="http://schemas.microsoft.com/office/drawing/2014/main" id="{D11962AE-DA5C-6544-A34F-1AF4F980FDD2}"/>
              </a:ext>
            </a:extLst>
          </p:cNvPr>
          <p:cNvGrpSpPr/>
          <p:nvPr/>
        </p:nvGrpSpPr>
        <p:grpSpPr>
          <a:xfrm>
            <a:off x="3158041" y="3040635"/>
            <a:ext cx="2433110" cy="2085622"/>
            <a:chOff x="1634041" y="3040635"/>
            <a:chExt cx="2433110" cy="2085622"/>
          </a:xfrm>
        </p:grpSpPr>
        <p:cxnSp>
          <p:nvCxnSpPr>
            <p:cNvPr id="8" name="Straight Connector 7">
              <a:extLst>
                <a:ext uri="{FF2B5EF4-FFF2-40B4-BE49-F238E27FC236}">
                  <a16:creationId xmlns:a16="http://schemas.microsoft.com/office/drawing/2014/main" id="{ACB8B9BD-9AA3-2747-B59E-59692522C327}"/>
                </a:ext>
              </a:extLst>
            </p:cNvPr>
            <p:cNvCxnSpPr>
              <a:cxnSpLocks/>
              <a:stCxn id="1036" idx="3"/>
            </p:cNvCxnSpPr>
            <p:nvPr/>
          </p:nvCxnSpPr>
          <p:spPr>
            <a:xfrm flipV="1">
              <a:off x="1634041" y="3040635"/>
              <a:ext cx="2433110" cy="11271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00F792-1140-334B-8066-6D0CF20DCAED}"/>
                </a:ext>
              </a:extLst>
            </p:cNvPr>
            <p:cNvCxnSpPr>
              <a:cxnSpLocks/>
              <a:stCxn id="1036" idx="3"/>
            </p:cNvCxnSpPr>
            <p:nvPr/>
          </p:nvCxnSpPr>
          <p:spPr>
            <a:xfrm>
              <a:off x="1634041" y="4167816"/>
              <a:ext cx="2433110" cy="95844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26" name="Picture 2" descr="Statue of Liberty - Height, Location &amp; Timeline - HISTORY">
            <a:extLst>
              <a:ext uri="{FF2B5EF4-FFF2-40B4-BE49-F238E27FC236}">
                <a16:creationId xmlns:a16="http://schemas.microsoft.com/office/drawing/2014/main" id="{9CA75368-F7C3-8095-BF07-1AD4FC34CC8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75723" y="3040635"/>
            <a:ext cx="1202130" cy="20856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io de Janeiro Full-Day City Tour with Christ the Redeemer">
            <a:extLst>
              <a:ext uri="{FF2B5EF4-FFF2-40B4-BE49-F238E27FC236}">
                <a16:creationId xmlns:a16="http://schemas.microsoft.com/office/drawing/2014/main" id="{07DF38A1-64A2-17CA-ACFA-D98F4EF59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224" y="4501697"/>
            <a:ext cx="2358506" cy="1578055"/>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Gear Guides: Binoculars, Scopes, and Cameras | Audubon">
            <a:extLst>
              <a:ext uri="{FF2B5EF4-FFF2-40B4-BE49-F238E27FC236}">
                <a16:creationId xmlns:a16="http://schemas.microsoft.com/office/drawing/2014/main" id="{A4CBCA03-FA86-2A47-8D9F-4FF33C3C548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32999" y="3826136"/>
            <a:ext cx="1025042" cy="68336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4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500"/>
                                  </p:stCondLst>
                                  <p:childTnLst>
                                    <p:set>
                                      <p:cBhvr>
                                        <p:cTn id="9" dur="1" fill="hold">
                                          <p:stCondLst>
                                            <p:cond delay="0"/>
                                          </p:stCondLst>
                                        </p:cTn>
                                        <p:tgtEl>
                                          <p:spTgt spid="1036"/>
                                        </p:tgtEl>
                                        <p:attrNameLst>
                                          <p:attrName>style.visibility</p:attrName>
                                        </p:attrNameLst>
                                      </p:cBhvr>
                                      <p:to>
                                        <p:strVal val="visible"/>
                                      </p:to>
                                    </p:set>
                                    <p:animEffect transition="in" filter="dissolve">
                                      <p:cBhvr>
                                        <p:cTn id="10" dur="1000"/>
                                        <p:tgtEl>
                                          <p:spTgt spid="1036"/>
                                        </p:tgtEl>
                                      </p:cBhvr>
                                    </p:animEffect>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000"/>
                                        <p:tgtEl>
                                          <p:spTgt spid="11"/>
                                        </p:tgtEl>
                                      </p:cBhvr>
                                    </p:animEffect>
                                  </p:childTnLst>
                                </p:cTn>
                              </p:par>
                            </p:childTnLst>
                          </p:cTn>
                        </p:par>
                        <p:par>
                          <p:cTn id="15" fill="hold">
                            <p:stCondLst>
                              <p:cond delay="2500"/>
                            </p:stCondLst>
                            <p:childTnLst>
                              <p:par>
                                <p:cTn id="16" presetID="9"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dissolv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 to achieve reasonable resolution even very far to the south?  (observing close to horizon)</a:t>
            </a:r>
          </a:p>
        </p:txBody>
      </p:sp>
      <p:grpSp>
        <p:nvGrpSpPr>
          <p:cNvPr id="4" name="Group 3">
            <a:extLst>
              <a:ext uri="{FF2B5EF4-FFF2-40B4-BE49-F238E27FC236}">
                <a16:creationId xmlns:a16="http://schemas.microsoft.com/office/drawing/2014/main" id="{0FD9BD5F-9B96-7A42-BF88-4B895B669A83}"/>
              </a:ext>
            </a:extLst>
          </p:cNvPr>
          <p:cNvGrpSpPr/>
          <p:nvPr/>
        </p:nvGrpSpPr>
        <p:grpSpPr>
          <a:xfrm>
            <a:off x="2003886" y="1919018"/>
            <a:ext cx="3296865" cy="1825014"/>
            <a:chOff x="563360" y="2581528"/>
            <a:chExt cx="3296865" cy="1825014"/>
          </a:xfrm>
        </p:grpSpPr>
        <p:sp>
          <p:nvSpPr>
            <p:cNvPr id="32" name="TextBox 31"/>
            <p:cNvSpPr txBox="1"/>
            <p:nvPr/>
          </p:nvSpPr>
          <p:spPr>
            <a:xfrm>
              <a:off x="2557342" y="3430915"/>
              <a:ext cx="1191352" cy="461665"/>
            </a:xfrm>
            <a:prstGeom prst="rect">
              <a:avLst/>
            </a:prstGeom>
            <a:noFill/>
          </p:spPr>
          <p:txBody>
            <a:bodyPr wrap="none" rtlCol="0">
              <a:spAutoFit/>
            </a:bodyPr>
            <a:lstStyle/>
            <a:p>
              <a:r>
                <a:rPr lang="en-US" sz="2400" dirty="0">
                  <a:solidFill>
                    <a:srgbClr val="C00000"/>
                  </a:solidFill>
                  <a:latin typeface="Gill Sans MT" panose="020B0502020104020203" pitchFamily="34" charset="0"/>
                </a:rPr>
                <a:t>B-</a:t>
              </a:r>
              <a:r>
                <a:rPr lang="en-US" sz="2400" dirty="0" err="1">
                  <a:solidFill>
                    <a:srgbClr val="C00000"/>
                  </a:solidFill>
                  <a:latin typeface="Gill Sans MT" panose="020B0502020104020203" pitchFamily="34" charset="0"/>
                </a:rPr>
                <a:t>config</a:t>
              </a:r>
              <a:endParaRPr lang="en-US" sz="2400" dirty="0">
                <a:solidFill>
                  <a:srgbClr val="C00000"/>
                </a:solidFill>
                <a:latin typeface="Gill Sans MT" panose="020B0502020104020203" pitchFamily="34" charset="0"/>
              </a:endParaRPr>
            </a:p>
          </p:txBody>
        </p:sp>
        <p:grpSp>
          <p:nvGrpSpPr>
            <p:cNvPr id="40" name="Group 39"/>
            <p:cNvGrpSpPr/>
            <p:nvPr/>
          </p:nvGrpSpPr>
          <p:grpSpPr>
            <a:xfrm>
              <a:off x="1534531" y="3198642"/>
              <a:ext cx="1390305" cy="1207900"/>
              <a:chOff x="870205" y="2062214"/>
              <a:chExt cx="1390305" cy="1207900"/>
            </a:xfrm>
          </p:grpSpPr>
          <p:cxnSp>
            <p:nvCxnSpPr>
              <p:cNvPr id="34" name="Straight Connector 33"/>
              <p:cNvCxnSpPr/>
              <p:nvPr/>
            </p:nvCxnSpPr>
            <p:spPr>
              <a:xfrm flipV="1">
                <a:off x="870205" y="2814540"/>
                <a:ext cx="667650" cy="442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537855" y="2813563"/>
                <a:ext cx="722655" cy="456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543303" y="2062214"/>
                <a:ext cx="8329" cy="753805"/>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AF20F331-80E7-8D49-A53A-867DEBEC5FAA}"/>
                </a:ext>
              </a:extLst>
            </p:cNvPr>
            <p:cNvSpPr txBox="1"/>
            <p:nvPr/>
          </p:nvSpPr>
          <p:spPr>
            <a:xfrm>
              <a:off x="563360" y="2581528"/>
              <a:ext cx="3296865" cy="523220"/>
            </a:xfrm>
            <a:prstGeom prst="rect">
              <a:avLst/>
            </a:prstGeom>
            <a:noFill/>
          </p:spPr>
          <p:txBody>
            <a:bodyPr wrap="none" rtlCol="0">
              <a:spAutoFit/>
            </a:bodyPr>
            <a:lstStyle/>
            <a:p>
              <a:r>
                <a:rPr lang="en-US" sz="2800" dirty="0">
                  <a:latin typeface="Gill Sans MT" panose="020B0502020104020203" pitchFamily="34" charset="0"/>
                </a:rPr>
                <a:t>Most of northern sky</a:t>
              </a:r>
            </a:p>
          </p:txBody>
        </p:sp>
      </p:grpSp>
      <p:grpSp>
        <p:nvGrpSpPr>
          <p:cNvPr id="7" name="Group 6">
            <a:extLst>
              <a:ext uri="{FF2B5EF4-FFF2-40B4-BE49-F238E27FC236}">
                <a16:creationId xmlns:a16="http://schemas.microsoft.com/office/drawing/2014/main" id="{C0C2AEF1-EC2B-744C-AD11-F0FA404DB0AD}"/>
              </a:ext>
            </a:extLst>
          </p:cNvPr>
          <p:cNvGrpSpPr/>
          <p:nvPr/>
        </p:nvGrpSpPr>
        <p:grpSpPr>
          <a:xfrm>
            <a:off x="6495537" y="1953293"/>
            <a:ext cx="3692579" cy="3239270"/>
            <a:chOff x="4971536" y="1953293"/>
            <a:chExt cx="3692579" cy="3239270"/>
          </a:xfrm>
        </p:grpSpPr>
        <p:sp>
          <p:nvSpPr>
            <p:cNvPr id="12" name="TextBox 11"/>
            <p:cNvSpPr txBox="1"/>
            <p:nvPr/>
          </p:nvSpPr>
          <p:spPr>
            <a:xfrm>
              <a:off x="6929538" y="3736335"/>
              <a:ext cx="1550424" cy="830997"/>
            </a:xfrm>
            <a:prstGeom prst="rect">
              <a:avLst/>
            </a:prstGeom>
            <a:noFill/>
          </p:spPr>
          <p:txBody>
            <a:bodyPr wrap="none" rtlCol="0">
              <a:spAutoFit/>
            </a:bodyPr>
            <a:lstStyle/>
            <a:p>
              <a:pPr algn="ctr"/>
              <a:r>
                <a:rPr lang="en-US" sz="2400" dirty="0" err="1">
                  <a:solidFill>
                    <a:srgbClr val="C00000"/>
                  </a:solidFill>
                  <a:latin typeface="Gill Sans MT" panose="020B0502020104020203" pitchFamily="34" charset="0"/>
                </a:rPr>
                <a:t>BnA-config</a:t>
              </a:r>
              <a:endParaRPr lang="en-US" sz="2400" dirty="0">
                <a:solidFill>
                  <a:srgbClr val="C00000"/>
                </a:solidFill>
                <a:latin typeface="Gill Sans MT" panose="020B0502020104020203" pitchFamily="34" charset="0"/>
              </a:endParaRPr>
            </a:p>
            <a:p>
              <a:pPr algn="ctr"/>
              <a:r>
                <a:rPr lang="en-US" sz="2400" dirty="0">
                  <a:solidFill>
                    <a:srgbClr val="C00000"/>
                  </a:solidFill>
                  <a:latin typeface="Gill Sans MT" panose="020B0502020104020203" pitchFamily="34" charset="0"/>
                </a:rPr>
                <a:t>(“hybrid”)</a:t>
              </a:r>
            </a:p>
          </p:txBody>
        </p:sp>
        <p:grpSp>
          <p:nvGrpSpPr>
            <p:cNvPr id="44" name="Group 43"/>
            <p:cNvGrpSpPr/>
            <p:nvPr/>
          </p:nvGrpSpPr>
          <p:grpSpPr>
            <a:xfrm>
              <a:off x="5900561" y="2796530"/>
              <a:ext cx="1390305" cy="2396033"/>
              <a:chOff x="870205" y="1465038"/>
              <a:chExt cx="1390305" cy="1815264"/>
            </a:xfrm>
          </p:grpSpPr>
          <p:cxnSp>
            <p:nvCxnSpPr>
              <p:cNvPr id="45" name="Straight Connector 44"/>
              <p:cNvCxnSpPr/>
              <p:nvPr/>
            </p:nvCxnSpPr>
            <p:spPr>
              <a:xfrm flipV="1">
                <a:off x="870205" y="2827987"/>
                <a:ext cx="667650" cy="442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1537855" y="2823751"/>
                <a:ext cx="722655" cy="456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1537855" y="1465038"/>
                <a:ext cx="13778" cy="1364429"/>
              </a:xfrm>
              <a:prstGeom prst="line">
                <a:avLst/>
              </a:prstGeom>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857E3A3E-8B04-C542-A669-093A749331E0}"/>
                </a:ext>
              </a:extLst>
            </p:cNvPr>
            <p:cNvSpPr txBox="1"/>
            <p:nvPr/>
          </p:nvSpPr>
          <p:spPr>
            <a:xfrm>
              <a:off x="4971536" y="1953293"/>
              <a:ext cx="3692579" cy="523220"/>
            </a:xfrm>
            <a:prstGeom prst="rect">
              <a:avLst/>
            </a:prstGeom>
            <a:noFill/>
          </p:spPr>
          <p:txBody>
            <a:bodyPr wrap="square" rtlCol="0">
              <a:spAutoFit/>
            </a:bodyPr>
            <a:lstStyle/>
            <a:p>
              <a:pPr algn="ctr"/>
              <a:r>
                <a:rPr lang="en-US" sz="2800" dirty="0">
                  <a:latin typeface="Gill Sans MT" panose="020B0502020104020203" pitchFamily="34" charset="0"/>
                </a:rPr>
                <a:t>South (≲ -14°)</a:t>
              </a:r>
            </a:p>
          </p:txBody>
        </p:sp>
      </p:grpSp>
      <p:grpSp>
        <p:nvGrpSpPr>
          <p:cNvPr id="6" name="Group 5">
            <a:extLst>
              <a:ext uri="{FF2B5EF4-FFF2-40B4-BE49-F238E27FC236}">
                <a16:creationId xmlns:a16="http://schemas.microsoft.com/office/drawing/2014/main" id="{CD3C282D-BAED-C943-A855-EA0462B4D671}"/>
              </a:ext>
            </a:extLst>
          </p:cNvPr>
          <p:cNvGrpSpPr/>
          <p:nvPr/>
        </p:nvGrpSpPr>
        <p:grpSpPr>
          <a:xfrm>
            <a:off x="1802243" y="4060823"/>
            <a:ext cx="4077463" cy="1139285"/>
            <a:chOff x="278242" y="4060822"/>
            <a:chExt cx="4077463" cy="1139285"/>
          </a:xfrm>
        </p:grpSpPr>
        <p:grpSp>
          <p:nvGrpSpPr>
            <p:cNvPr id="20" name="Group 19">
              <a:extLst>
                <a:ext uri="{FF2B5EF4-FFF2-40B4-BE49-F238E27FC236}">
                  <a16:creationId xmlns:a16="http://schemas.microsoft.com/office/drawing/2014/main" id="{1FA058C0-5367-CE44-AE31-0B9922611D08}"/>
                </a:ext>
              </a:extLst>
            </p:cNvPr>
            <p:cNvGrpSpPr/>
            <p:nvPr/>
          </p:nvGrpSpPr>
          <p:grpSpPr>
            <a:xfrm>
              <a:off x="1451056" y="4787153"/>
              <a:ext cx="1390305" cy="412954"/>
              <a:chOff x="870205" y="2054232"/>
              <a:chExt cx="1390305" cy="1215882"/>
            </a:xfrm>
          </p:grpSpPr>
          <p:cxnSp>
            <p:nvCxnSpPr>
              <p:cNvPr id="21" name="Straight Connector 20">
                <a:extLst>
                  <a:ext uri="{FF2B5EF4-FFF2-40B4-BE49-F238E27FC236}">
                    <a16:creationId xmlns:a16="http://schemas.microsoft.com/office/drawing/2014/main" id="{AC077D78-638F-664C-8986-C48BBE8A8298}"/>
                  </a:ext>
                </a:extLst>
              </p:cNvPr>
              <p:cNvCxnSpPr/>
              <p:nvPr/>
            </p:nvCxnSpPr>
            <p:spPr>
              <a:xfrm flipV="1">
                <a:off x="870205" y="2827987"/>
                <a:ext cx="667650" cy="442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0A5ABC-A171-094F-B79D-0A1EB57E19F8}"/>
                  </a:ext>
                </a:extLst>
              </p:cNvPr>
              <p:cNvCxnSpPr/>
              <p:nvPr/>
            </p:nvCxnSpPr>
            <p:spPr>
              <a:xfrm flipH="1" flipV="1">
                <a:off x="1537855" y="2813563"/>
                <a:ext cx="722655" cy="456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AFDDDD-8855-C042-ADC3-F1D21337B01C}"/>
                  </a:ext>
                </a:extLst>
              </p:cNvPr>
              <p:cNvCxnSpPr>
                <a:cxnSpLocks/>
              </p:cNvCxnSpPr>
              <p:nvPr/>
            </p:nvCxnSpPr>
            <p:spPr>
              <a:xfrm flipV="1">
                <a:off x="1551633" y="2054232"/>
                <a:ext cx="0" cy="775236"/>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57955064-3E2E-2344-8F9D-6AE341472E14}"/>
                </a:ext>
              </a:extLst>
            </p:cNvPr>
            <p:cNvSpPr txBox="1"/>
            <p:nvPr/>
          </p:nvSpPr>
          <p:spPr>
            <a:xfrm>
              <a:off x="278242" y="4060822"/>
              <a:ext cx="4077463" cy="523220"/>
            </a:xfrm>
            <a:prstGeom prst="rect">
              <a:avLst/>
            </a:prstGeom>
            <a:noFill/>
          </p:spPr>
          <p:txBody>
            <a:bodyPr wrap="none" rtlCol="0">
              <a:spAutoFit/>
            </a:bodyPr>
            <a:lstStyle/>
            <a:p>
              <a:r>
                <a:rPr lang="en-US" sz="2800" dirty="0">
                  <a:latin typeface="Gill Sans MT" panose="020B0502020104020203" pitchFamily="34" charset="0"/>
                </a:rPr>
                <a:t>Projection to southern sky</a:t>
              </a:r>
            </a:p>
          </p:txBody>
        </p:sp>
      </p:grpSp>
    </p:spTree>
    <p:extLst>
      <p:ext uri="{BB962C8B-B14F-4D97-AF65-F5344CB8AC3E}">
        <p14:creationId xmlns:p14="http://schemas.microsoft.com/office/powerpoint/2010/main" val="249536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3611" y="145743"/>
            <a:ext cx="11682177" cy="524500"/>
          </a:xfrm>
        </p:spPr>
        <p:txBody>
          <a:bodyPr/>
          <a:lstStyle/>
          <a:p>
            <a:r>
              <a:rPr lang="en-US" dirty="0"/>
              <a:t>VLASS Sky Coverage:  tessellated into 899 “tiles”  </a:t>
            </a:r>
            <a:r>
              <a:rPr lang="en-US" sz="2800" i="1" dirty="0"/>
              <a:t>(see VLASS memo #7)</a:t>
            </a:r>
            <a:endParaRPr lang="en-US" i="1" dirty="0"/>
          </a:p>
        </p:txBody>
      </p:sp>
      <p:sp>
        <p:nvSpPr>
          <p:cNvPr id="3" name="Text Placeholder 2"/>
          <p:cNvSpPr>
            <a:spLocks noGrp="1"/>
          </p:cNvSpPr>
          <p:nvPr>
            <p:ph type="body" sz="quarter" idx="12"/>
          </p:nvPr>
        </p:nvSpPr>
        <p:spPr>
          <a:xfrm>
            <a:off x="333611" y="687399"/>
            <a:ext cx="11195849" cy="4603750"/>
          </a:xfrm>
        </p:spPr>
        <p:txBody>
          <a:bodyPr/>
          <a:lstStyle/>
          <a:p>
            <a:pPr marL="0" indent="0">
              <a:buNone/>
            </a:pPr>
            <a:r>
              <a:rPr lang="en-US" dirty="0">
                <a:solidFill>
                  <a:schemeClr val="tx2"/>
                </a:solidFill>
              </a:rPr>
              <a:t>Goal: constant RA observing pressure in each observing epoch</a:t>
            </a:r>
            <a:endParaRPr lang="en-US" sz="2800" dirty="0">
              <a:solidFill>
                <a:schemeClr val="tx2"/>
              </a:solidFill>
            </a:endParaRPr>
          </a:p>
        </p:txBody>
      </p:sp>
      <p:sp>
        <p:nvSpPr>
          <p:cNvPr id="27" name="Rectangle 26">
            <a:extLst>
              <a:ext uri="{FF2B5EF4-FFF2-40B4-BE49-F238E27FC236}">
                <a16:creationId xmlns:a16="http://schemas.microsoft.com/office/drawing/2014/main" id="{BD2DC284-42F3-5F8D-E552-ECFECF1F8CD9}"/>
              </a:ext>
            </a:extLst>
          </p:cNvPr>
          <p:cNvSpPr/>
          <p:nvPr/>
        </p:nvSpPr>
        <p:spPr>
          <a:xfrm>
            <a:off x="3058718" y="2032920"/>
            <a:ext cx="282745" cy="19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E473C02-3729-3675-D7C5-9461D107841A}"/>
              </a:ext>
            </a:extLst>
          </p:cNvPr>
          <p:cNvGrpSpPr/>
          <p:nvPr/>
        </p:nvGrpSpPr>
        <p:grpSpPr>
          <a:xfrm>
            <a:off x="1440435" y="1268183"/>
            <a:ext cx="8969632" cy="4878966"/>
            <a:chOff x="1440435" y="1196743"/>
            <a:chExt cx="8969632" cy="4878966"/>
          </a:xfrm>
        </p:grpSpPr>
        <p:grpSp>
          <p:nvGrpSpPr>
            <p:cNvPr id="26" name="Group 25">
              <a:extLst>
                <a:ext uri="{FF2B5EF4-FFF2-40B4-BE49-F238E27FC236}">
                  <a16:creationId xmlns:a16="http://schemas.microsoft.com/office/drawing/2014/main" id="{7FC64E3C-0687-E469-7975-F6E4CBBA07C6}"/>
                </a:ext>
              </a:extLst>
            </p:cNvPr>
            <p:cNvGrpSpPr/>
            <p:nvPr/>
          </p:nvGrpSpPr>
          <p:grpSpPr>
            <a:xfrm>
              <a:off x="1608662" y="1611616"/>
              <a:ext cx="7766055" cy="4076318"/>
              <a:chOff x="84661" y="1611616"/>
              <a:chExt cx="7766055" cy="4076318"/>
            </a:xfrm>
          </p:grpSpPr>
          <p:grpSp>
            <p:nvGrpSpPr>
              <p:cNvPr id="20" name="Group 19">
                <a:extLst>
                  <a:ext uri="{FF2B5EF4-FFF2-40B4-BE49-F238E27FC236}">
                    <a16:creationId xmlns:a16="http://schemas.microsoft.com/office/drawing/2014/main" id="{FE7A15A4-1CCA-1F7E-E88D-586A0CC47893}"/>
                  </a:ext>
                </a:extLst>
              </p:cNvPr>
              <p:cNvGrpSpPr/>
              <p:nvPr/>
            </p:nvGrpSpPr>
            <p:grpSpPr>
              <a:xfrm>
                <a:off x="84661" y="1611616"/>
                <a:ext cx="7766055" cy="4076318"/>
                <a:chOff x="84661" y="1564116"/>
                <a:chExt cx="7766055" cy="4076318"/>
              </a:xfrm>
            </p:grpSpPr>
            <p:pic>
              <p:nvPicPr>
                <p:cNvPr id="8" name="Picture 7">
                  <a:extLst>
                    <a:ext uri="{FF2B5EF4-FFF2-40B4-BE49-F238E27FC236}">
                      <a16:creationId xmlns:a16="http://schemas.microsoft.com/office/drawing/2014/main" id="{7DE351FF-D5B2-A64D-8A74-97331878494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4036" b="100000" l="3534" r="98233">
                              <a14:foregroundMark x1="35100" y1="9193" x2="29564" y2="3812"/>
                              <a14:foregroundMark x1="11989" y1="15100" x2="11103" y2="15669"/>
                              <a14:foregroundMark x1="29564" y1="3812" x2="11998" y2="15094"/>
                              <a14:foregroundMark x1="9232" y1="18795" x2="1649" y2="36547"/>
                              <a14:foregroundMark x1="1531" y1="36547" x2="0" y2="44619"/>
                              <a14:foregroundMark x1="0" y1="50897" x2="1767" y2="61211"/>
                              <a14:foregroundMark x1="1885" y1="61435" x2="10247" y2="80942"/>
                              <a14:foregroundMark x1="10247" y1="80942" x2="29564" y2="94619"/>
                              <a14:foregroundMark x1="29564" y1="94619" x2="50177" y2="99103"/>
                              <a14:foregroundMark x1="50177" y1="99103" x2="49234" y2="86771"/>
                              <a14:foregroundMark x1="49234" y1="86771" x2="35807" y2="60987"/>
                              <a14:foregroundMark x1="35807" y1="60987" x2="32862" y2="48655"/>
                              <a14:foregroundMark x1="32862" y1="48655" x2="32627" y2="17713"/>
                              <a14:foregroundMark x1="32627" y1="17713" x2="34865" y2="9193"/>
                              <a14:foregroundMark x1="53828" y1="88789" x2="54181" y2="99776"/>
                              <a14:foregroundMark x1="53828" y1="88789" x2="49117" y2="91031"/>
                              <a14:foregroundMark x1="28857" y1="4036" x2="33804" y2="11659"/>
                              <a14:foregroundMark x1="33804" y1="11659" x2="33804" y2="12556"/>
                              <a14:foregroundMark x1="28975" y1="4036" x2="35100" y2="5605"/>
                              <a14:foregroundMark x1="35100" y1="5605" x2="35925" y2="13229"/>
                              <a14:foregroundMark x1="35336" y1="10538" x2="47703" y2="6502"/>
                              <a14:foregroundMark x1="47703" y1="6502" x2="78445" y2="13677"/>
                              <a14:foregroundMark x1="78445" y1="13677" x2="80448" y2="15695"/>
                              <a14:foregroundMark x1="48881" y1="6054" x2="55241" y2="5830"/>
                              <a14:foregroundMark x1="55241" y1="5830" x2="73969" y2="10538"/>
                              <a14:foregroundMark x1="73969" y1="10538" x2="75501" y2="11435"/>
                              <a14:foregroundMark x1="78681" y1="15919" x2="90459" y2="23767"/>
                              <a14:foregroundMark x1="90459" y1="23767" x2="97055" y2="44395"/>
                              <a14:foregroundMark x1="97055" y1="44395" x2="97644" y2="56054"/>
                              <a14:foregroundMark x1="97644" y1="56054" x2="95406" y2="66816"/>
                              <a14:foregroundMark x1="95406" y1="66816" x2="79270" y2="85202"/>
                              <a14:foregroundMark x1="79270" y1="85202" x2="54888" y2="93722"/>
                              <a14:foregroundMark x1="54888" y1="93722" x2="60306" y2="93049"/>
                              <a14:foregroundMark x1="83274" y1="81614" x2="90459" y2="73094"/>
                              <a14:foregroundMark x1="92226" y1="29821" x2="96113" y2="39013"/>
                              <a14:foregroundMark x1="96113" y1="39013" x2="98233" y2="50673"/>
                              <a14:foregroundMark x1="98233" y1="50673" x2="97880" y2="48655"/>
                              <a14:foregroundMark x1="92226" y1="29821" x2="92580" y2="28924"/>
                              <a14:foregroundMark x1="91991" y1="29821" x2="97644" y2="35426"/>
                              <a14:foregroundMark x1="97644" y1="35426" x2="92344" y2="29148"/>
                              <a14:foregroundMark x1="92344" y1="29148" x2="96466" y2="42377"/>
                              <a14:foregroundMark x1="61013" y1="89686" x2="73734" y2="84978"/>
                              <a14:foregroundMark x1="73734" y1="84978" x2="74794" y2="86323"/>
                              <a14:foregroundMark x1="79152" y1="14350" x2="85630" y2="17265"/>
                              <a14:foregroundMark x1="85630" y1="17265" x2="86926" y2="27803"/>
                              <a14:foregroundMark x1="58657" y1="94843" x2="80683" y2="85874"/>
                              <a14:foregroundMark x1="80683" y1="85874" x2="91166" y2="71300"/>
                              <a14:foregroundMark x1="91166" y1="71300" x2="85748" y2="76682"/>
                              <a14:foregroundMark x1="85748" y1="76682" x2="72203" y2="83184"/>
                              <a14:foregroundMark x1="72203" y1="83184" x2="60306" y2="91704"/>
                              <a14:foregroundMark x1="60306" y1="91704" x2="58893" y2="94395"/>
                              <a14:backgroundMark x1="16137" y1="95516" x2="25324" y2="99776"/>
                              <a14:backgroundMark x1="16961" y1="95740" x2="16254" y2="99776"/>
                              <a14:backgroundMark x1="71496" y1="3363" x2="91284" y2="16592"/>
                              <a14:backgroundMark x1="91284" y1="16592" x2="96466" y2="24215"/>
                              <a14:backgroundMark x1="96466" y1="24215" x2="99529" y2="2466"/>
                              <a14:backgroundMark x1="99529" y1="2466" x2="70554" y2="2242"/>
                              <a14:backgroundMark x1="70554" y1="2242" x2="70318" y2="4484"/>
                              <a14:backgroundMark x1="59246" y1="99327" x2="72792" y2="93049"/>
                              <a14:backgroundMark x1="72792" y1="93049" x2="78916" y2="93049"/>
                              <a14:backgroundMark x1="78916" y1="93049" x2="72203" y2="99552"/>
                              <a14:backgroundMark x1="72203" y1="99552" x2="59011" y2="99552"/>
                              <a14:backgroundMark x1="824" y1="29821" x2="824" y2="15471"/>
                              <a14:backgroundMark x1="824" y1="15471" x2="2002" y2="27130"/>
                              <a14:backgroundMark x1="2002" y1="27130" x2="471" y2="0"/>
                              <a14:backgroundMark x1="471" y1="0" x2="6714" y2="1570"/>
                              <a14:backgroundMark x1="6714" y1="1570" x2="12956" y2="897"/>
                              <a14:backgroundMark x1="12956" y1="897" x2="10130" y2="13677"/>
                              <a14:backgroundMark x1="10130" y1="13677" x2="4240" y2="19731"/>
                              <a14:backgroundMark x1="4240" y1="19731" x2="589" y2="29596"/>
                              <a14:backgroundMark x1="589" y1="29596" x2="353" y2="30942"/>
                            </a14:backgroundRemoval>
                          </a14:imgEffect>
                        </a14:imgLayer>
                      </a14:imgProps>
                    </a:ext>
                    <a:ext uri="{28A0092B-C50C-407E-A947-70E740481C1C}">
                      <a14:useLocalDpi xmlns:a14="http://schemas.microsoft.com/office/drawing/2010/main"/>
                    </a:ext>
                  </a:extLst>
                </a:blip>
                <a:srcRect/>
                <a:stretch/>
              </p:blipFill>
              <p:spPr>
                <a:xfrm>
                  <a:off x="84661" y="1564116"/>
                  <a:ext cx="7766055" cy="4076318"/>
                </a:xfrm>
                <a:prstGeom prst="rect">
                  <a:avLst/>
                </a:prstGeom>
              </p:spPr>
            </p:pic>
            <p:grpSp>
              <p:nvGrpSpPr>
                <p:cNvPr id="19" name="Group 18">
                  <a:extLst>
                    <a:ext uri="{FF2B5EF4-FFF2-40B4-BE49-F238E27FC236}">
                      <a16:creationId xmlns:a16="http://schemas.microsoft.com/office/drawing/2014/main" id="{25D6D919-C38C-70D3-5382-37E49119767B}"/>
                    </a:ext>
                  </a:extLst>
                </p:cNvPr>
                <p:cNvGrpSpPr/>
                <p:nvPr/>
              </p:nvGrpSpPr>
              <p:grpSpPr>
                <a:xfrm>
                  <a:off x="1793175" y="2135577"/>
                  <a:ext cx="568036" cy="144485"/>
                  <a:chOff x="1793175" y="2135577"/>
                  <a:chExt cx="568036" cy="144485"/>
                </a:xfrm>
              </p:grpSpPr>
              <p:cxnSp>
                <p:nvCxnSpPr>
                  <p:cNvPr id="12" name="Straight Connector 11">
                    <a:extLst>
                      <a:ext uri="{FF2B5EF4-FFF2-40B4-BE49-F238E27FC236}">
                        <a16:creationId xmlns:a16="http://schemas.microsoft.com/office/drawing/2014/main" id="{440B8546-A44B-2935-69BB-A7546AB3F53B}"/>
                      </a:ext>
                    </a:extLst>
                  </p:cNvPr>
                  <p:cNvCxnSpPr/>
                  <p:nvPr/>
                </p:nvCxnSpPr>
                <p:spPr>
                  <a:xfrm>
                    <a:off x="1793175" y="2280062"/>
                    <a:ext cx="225631" cy="0"/>
                  </a:xfrm>
                  <a:prstGeom prst="line">
                    <a:avLst/>
                  </a:prstGeom>
                  <a:ln w="38100">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CAB345F0-53D6-AFC7-5420-1C895B091C05}"/>
                      </a:ext>
                    </a:extLst>
                  </p:cNvPr>
                  <p:cNvCxnSpPr/>
                  <p:nvPr/>
                </p:nvCxnSpPr>
                <p:spPr>
                  <a:xfrm>
                    <a:off x="2135580" y="2135578"/>
                    <a:ext cx="225631" cy="0"/>
                  </a:xfrm>
                  <a:prstGeom prst="line">
                    <a:avLst/>
                  </a:prstGeom>
                  <a:ln w="38100">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0D3BDEF-4001-75F1-7985-3D01616DA414}"/>
                      </a:ext>
                    </a:extLst>
                  </p:cNvPr>
                  <p:cNvCxnSpPr>
                    <a:cxnSpLocks/>
                  </p:cNvCxnSpPr>
                  <p:nvPr/>
                </p:nvCxnSpPr>
                <p:spPr>
                  <a:xfrm flipV="1">
                    <a:off x="1802787" y="2135577"/>
                    <a:ext cx="342405" cy="144484"/>
                  </a:xfrm>
                  <a:prstGeom prst="line">
                    <a:avLst/>
                  </a:prstGeom>
                  <a:ln w="38100">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7D70DB37-FB1B-AA03-BE4F-471D6DC9623B}"/>
                      </a:ext>
                    </a:extLst>
                  </p:cNvPr>
                  <p:cNvCxnSpPr>
                    <a:cxnSpLocks/>
                  </p:cNvCxnSpPr>
                  <p:nvPr/>
                </p:nvCxnSpPr>
                <p:spPr>
                  <a:xfrm flipV="1">
                    <a:off x="2018806" y="2135578"/>
                    <a:ext cx="342405" cy="144484"/>
                  </a:xfrm>
                  <a:prstGeom prst="line">
                    <a:avLst/>
                  </a:prstGeom>
                  <a:ln w="38100">
                    <a:solidFill>
                      <a:srgbClr val="00B0F0"/>
                    </a:solidFill>
                  </a:ln>
                </p:spPr>
                <p:style>
                  <a:lnRef idx="1">
                    <a:schemeClr val="accent2"/>
                  </a:lnRef>
                  <a:fillRef idx="0">
                    <a:schemeClr val="accent2"/>
                  </a:fillRef>
                  <a:effectRef idx="0">
                    <a:schemeClr val="accent2"/>
                  </a:effectRef>
                  <a:fontRef idx="minor">
                    <a:schemeClr val="tx1"/>
                  </a:fontRef>
                </p:style>
              </p:cxnSp>
            </p:grpSp>
          </p:grpSp>
          <p:sp>
            <p:nvSpPr>
              <p:cNvPr id="24" name="Right Triangle 23">
                <a:extLst>
                  <a:ext uri="{FF2B5EF4-FFF2-40B4-BE49-F238E27FC236}">
                    <a16:creationId xmlns:a16="http://schemas.microsoft.com/office/drawing/2014/main" id="{01B1DD4D-0578-5BEC-40B6-F82D0A646B5C}"/>
                  </a:ext>
                </a:extLst>
              </p:cNvPr>
              <p:cNvSpPr/>
              <p:nvPr/>
            </p:nvSpPr>
            <p:spPr>
              <a:xfrm rot="9342999">
                <a:off x="1902489" y="2260026"/>
                <a:ext cx="246520" cy="90352"/>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AD31D116-EA57-7669-F425-574AD8C0087F}"/>
                  </a:ext>
                </a:extLst>
              </p:cNvPr>
              <p:cNvSpPr/>
              <p:nvPr/>
            </p:nvSpPr>
            <p:spPr>
              <a:xfrm rot="20187484">
                <a:off x="2053194" y="2151232"/>
                <a:ext cx="246520" cy="90352"/>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5492044" y="1315388"/>
              <a:ext cx="4450257" cy="523220"/>
            </a:xfrm>
            <a:prstGeom prst="rect">
              <a:avLst/>
            </a:prstGeom>
            <a:noFill/>
          </p:spPr>
          <p:txBody>
            <a:bodyPr wrap="none" rtlCol="0">
              <a:spAutoFit/>
            </a:bodyPr>
            <a:lstStyle/>
            <a:p>
              <a:pPr algn="r"/>
              <a:r>
                <a:rPr lang="en-US" sz="2800" b="1" dirty="0">
                  <a:solidFill>
                    <a:srgbClr val="FFC000"/>
                  </a:solidFill>
                  <a:latin typeface="Gill Sans MT" panose="020B0502020104020203" pitchFamily="34" charset="0"/>
                </a:rPr>
                <a:t>1</a:t>
              </a:r>
              <a:r>
                <a:rPr lang="en-US" sz="2800" b="1" baseline="30000" dirty="0">
                  <a:solidFill>
                    <a:srgbClr val="FFC000"/>
                  </a:solidFill>
                  <a:latin typeface="Gill Sans MT" panose="020B0502020104020203" pitchFamily="34" charset="0"/>
                </a:rPr>
                <a:t>st</a:t>
              </a:r>
              <a:r>
                <a:rPr lang="en-US" sz="2800" b="1" dirty="0">
                  <a:solidFill>
                    <a:srgbClr val="FFC000"/>
                  </a:solidFill>
                  <a:latin typeface="Gill Sans MT" panose="020B0502020104020203" pitchFamily="34" charset="0"/>
                </a:rPr>
                <a:t> half of sky (Epoch X.1)</a:t>
              </a:r>
            </a:p>
          </p:txBody>
        </p:sp>
        <p:sp>
          <p:nvSpPr>
            <p:cNvPr id="9" name="TextBox 8">
              <a:extLst>
                <a:ext uri="{FF2B5EF4-FFF2-40B4-BE49-F238E27FC236}">
                  <a16:creationId xmlns:a16="http://schemas.microsoft.com/office/drawing/2014/main" id="{E0C4B7AC-8DD2-8046-B32F-5D32798BCB5C}"/>
                </a:ext>
              </a:extLst>
            </p:cNvPr>
            <p:cNvSpPr txBox="1"/>
            <p:nvPr/>
          </p:nvSpPr>
          <p:spPr>
            <a:xfrm>
              <a:off x="1760560" y="5111845"/>
              <a:ext cx="2278564" cy="830997"/>
            </a:xfrm>
            <a:prstGeom prst="rect">
              <a:avLst/>
            </a:prstGeom>
            <a:noFill/>
          </p:spPr>
          <p:txBody>
            <a:bodyPr wrap="square" rtlCol="0">
              <a:spAutoFit/>
            </a:bodyPr>
            <a:lstStyle/>
            <a:p>
              <a:r>
                <a:rPr lang="en-US" sz="2400" dirty="0">
                  <a:latin typeface="Gill Sans MT" panose="020B0502020104020203" pitchFamily="34" charset="0"/>
                </a:rPr>
                <a:t>Pilot fields shown in black</a:t>
              </a:r>
            </a:p>
          </p:txBody>
        </p:sp>
        <p:sp>
          <p:nvSpPr>
            <p:cNvPr id="6" name="Right Brace 5">
              <a:extLst>
                <a:ext uri="{FF2B5EF4-FFF2-40B4-BE49-F238E27FC236}">
                  <a16:creationId xmlns:a16="http://schemas.microsoft.com/office/drawing/2014/main" id="{A2DE42C2-8892-40E1-47E1-B3FCEE25F41C}"/>
                </a:ext>
              </a:extLst>
            </p:cNvPr>
            <p:cNvSpPr/>
            <p:nvPr/>
          </p:nvSpPr>
          <p:spPr>
            <a:xfrm>
              <a:off x="9196301" y="3938845"/>
              <a:ext cx="333080" cy="685800"/>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0" name="TextBox 9">
              <a:extLst>
                <a:ext uri="{FF2B5EF4-FFF2-40B4-BE49-F238E27FC236}">
                  <a16:creationId xmlns:a16="http://schemas.microsoft.com/office/drawing/2014/main" id="{EF5D3602-44C5-CF40-7A21-E7EEB95E1FC1}"/>
                </a:ext>
              </a:extLst>
            </p:cNvPr>
            <p:cNvSpPr txBox="1"/>
            <p:nvPr/>
          </p:nvSpPr>
          <p:spPr>
            <a:xfrm>
              <a:off x="9397695" y="4042347"/>
              <a:ext cx="1012372" cy="707886"/>
            </a:xfrm>
            <a:prstGeom prst="rect">
              <a:avLst/>
            </a:prstGeom>
            <a:noFill/>
          </p:spPr>
          <p:txBody>
            <a:bodyPr wrap="square" rtlCol="0">
              <a:spAutoFit/>
            </a:bodyPr>
            <a:lstStyle/>
            <a:p>
              <a:pPr algn="ctr"/>
              <a:r>
                <a:rPr lang="en-US" sz="2000" dirty="0" err="1">
                  <a:solidFill>
                    <a:srgbClr val="C00000"/>
                  </a:solidFill>
                  <a:latin typeface="Gill Sans MT" panose="020B0502020104020203" pitchFamily="34" charset="0"/>
                </a:rPr>
                <a:t>BnA</a:t>
              </a:r>
              <a:r>
                <a:rPr lang="en-US" sz="2000" dirty="0">
                  <a:solidFill>
                    <a:srgbClr val="C00000"/>
                  </a:solidFill>
                  <a:latin typeface="Gill Sans MT" panose="020B0502020104020203" pitchFamily="34" charset="0"/>
                </a:rPr>
                <a:t> config</a:t>
              </a:r>
            </a:p>
          </p:txBody>
        </p:sp>
        <p:sp>
          <p:nvSpPr>
            <p:cNvPr id="5" name="TextBox 4">
              <a:extLst>
                <a:ext uri="{FF2B5EF4-FFF2-40B4-BE49-F238E27FC236}">
                  <a16:creationId xmlns:a16="http://schemas.microsoft.com/office/drawing/2014/main" id="{FBF36BC6-5288-79AD-269C-9DEF37689DD4}"/>
                </a:ext>
              </a:extLst>
            </p:cNvPr>
            <p:cNvSpPr txBox="1"/>
            <p:nvPr/>
          </p:nvSpPr>
          <p:spPr>
            <a:xfrm>
              <a:off x="8518498" y="2255144"/>
              <a:ext cx="1688686" cy="1384995"/>
            </a:xfrm>
            <a:prstGeom prst="rect">
              <a:avLst/>
            </a:prstGeom>
            <a:noFill/>
          </p:spPr>
          <p:txBody>
            <a:bodyPr wrap="square" rtlCol="0">
              <a:spAutoFit/>
            </a:bodyPr>
            <a:lstStyle/>
            <a:p>
              <a:pPr algn="r"/>
              <a:r>
                <a:rPr lang="en-US" sz="2800" b="1" dirty="0">
                  <a:solidFill>
                    <a:schemeClr val="bg1">
                      <a:lumMod val="75000"/>
                    </a:schemeClr>
                  </a:solidFill>
                  <a:latin typeface="Gill Sans MT" panose="020B0502020104020203" pitchFamily="34" charset="0"/>
                </a:rPr>
                <a:t>2</a:t>
              </a:r>
              <a:r>
                <a:rPr lang="en-US" sz="2800" b="1" baseline="30000" dirty="0">
                  <a:solidFill>
                    <a:schemeClr val="bg1">
                      <a:lumMod val="75000"/>
                    </a:schemeClr>
                  </a:solidFill>
                  <a:latin typeface="Gill Sans MT" panose="020B0502020104020203" pitchFamily="34" charset="0"/>
                </a:rPr>
                <a:t>nd</a:t>
              </a:r>
              <a:r>
                <a:rPr lang="en-US" sz="2800" b="1" dirty="0">
                  <a:solidFill>
                    <a:schemeClr val="bg1">
                      <a:lumMod val="75000"/>
                    </a:schemeClr>
                  </a:solidFill>
                  <a:latin typeface="Gill Sans MT" panose="020B0502020104020203" pitchFamily="34" charset="0"/>
                </a:rPr>
                <a:t> half of sky (X.2)</a:t>
              </a:r>
            </a:p>
          </p:txBody>
        </p:sp>
        <p:sp>
          <p:nvSpPr>
            <p:cNvPr id="21" name="TextBox 20">
              <a:extLst>
                <a:ext uri="{FF2B5EF4-FFF2-40B4-BE49-F238E27FC236}">
                  <a16:creationId xmlns:a16="http://schemas.microsoft.com/office/drawing/2014/main" id="{9A6FE865-73D7-EFCD-B0E9-A169A90AFB5F}"/>
                </a:ext>
              </a:extLst>
            </p:cNvPr>
            <p:cNvSpPr txBox="1"/>
            <p:nvPr/>
          </p:nvSpPr>
          <p:spPr>
            <a:xfrm>
              <a:off x="5893487" y="5367823"/>
              <a:ext cx="2425665" cy="707886"/>
            </a:xfrm>
            <a:prstGeom prst="rect">
              <a:avLst/>
            </a:prstGeom>
            <a:noFill/>
          </p:spPr>
          <p:txBody>
            <a:bodyPr wrap="square" rtlCol="0">
              <a:spAutoFit/>
            </a:bodyPr>
            <a:lstStyle/>
            <a:p>
              <a:pPr algn="ctr"/>
              <a:r>
                <a:rPr lang="en-US" sz="2000" dirty="0">
                  <a:solidFill>
                    <a:schemeClr val="bg1">
                      <a:lumMod val="50000"/>
                    </a:schemeClr>
                  </a:solidFill>
                  <a:latin typeface="Gill Sans MT" panose="020B0502020104020203" pitchFamily="34" charset="0"/>
                </a:rPr>
                <a:t>Outside VLA visibility (&lt; −40° decl.)</a:t>
              </a:r>
            </a:p>
          </p:txBody>
        </p:sp>
        <p:sp>
          <p:nvSpPr>
            <p:cNvPr id="22" name="TextBox 21">
              <a:extLst>
                <a:ext uri="{FF2B5EF4-FFF2-40B4-BE49-F238E27FC236}">
                  <a16:creationId xmlns:a16="http://schemas.microsoft.com/office/drawing/2014/main" id="{CBAE2278-4C14-6C0F-78BF-7FD7E835CE1B}"/>
                </a:ext>
              </a:extLst>
            </p:cNvPr>
            <p:cNvSpPr txBox="1"/>
            <p:nvPr/>
          </p:nvSpPr>
          <p:spPr>
            <a:xfrm>
              <a:off x="1440435" y="1196743"/>
              <a:ext cx="2128533" cy="1200329"/>
            </a:xfrm>
            <a:prstGeom prst="rect">
              <a:avLst/>
            </a:prstGeom>
            <a:noFill/>
          </p:spPr>
          <p:txBody>
            <a:bodyPr wrap="square" rtlCol="0">
              <a:spAutoFit/>
            </a:bodyPr>
            <a:lstStyle/>
            <a:p>
              <a:r>
                <a:rPr lang="en-US" sz="2400" b="1" dirty="0">
                  <a:solidFill>
                    <a:srgbClr val="00B0F0"/>
                  </a:solidFill>
                  <a:latin typeface="Gill Sans MT" panose="020B0502020104020203" pitchFamily="34" charset="0"/>
                </a:rPr>
                <a:t>GOODS-N: re-observed each cycle</a:t>
              </a:r>
            </a:p>
          </p:txBody>
        </p:sp>
      </p:grpSp>
    </p:spTree>
    <p:extLst>
      <p:ext uri="{BB962C8B-B14F-4D97-AF65-F5344CB8AC3E}">
        <p14:creationId xmlns:p14="http://schemas.microsoft.com/office/powerpoint/2010/main" val="620655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2DEAA7-A9ED-574D-85E1-E160339FC15A}"/>
              </a:ext>
            </a:extLst>
          </p:cNvPr>
          <p:cNvGrpSpPr/>
          <p:nvPr/>
        </p:nvGrpSpPr>
        <p:grpSpPr>
          <a:xfrm>
            <a:off x="1631858" y="968345"/>
            <a:ext cx="6075000" cy="2770659"/>
            <a:chOff x="2137059" y="2674178"/>
            <a:chExt cx="6075000" cy="2770659"/>
          </a:xfrm>
        </p:grpSpPr>
        <p:grpSp>
          <p:nvGrpSpPr>
            <p:cNvPr id="5" name="Group 4">
              <a:extLst>
                <a:ext uri="{FF2B5EF4-FFF2-40B4-BE49-F238E27FC236}">
                  <a16:creationId xmlns:a16="http://schemas.microsoft.com/office/drawing/2014/main" id="{FE0A2648-259B-4643-B78E-172E9FF818F0}"/>
                </a:ext>
              </a:extLst>
            </p:cNvPr>
            <p:cNvGrpSpPr/>
            <p:nvPr/>
          </p:nvGrpSpPr>
          <p:grpSpPr>
            <a:xfrm>
              <a:off x="2137059" y="3238739"/>
              <a:ext cx="4848636" cy="2206098"/>
              <a:chOff x="4798571" y="2733685"/>
              <a:chExt cx="3874573" cy="1670650"/>
            </a:xfrm>
          </p:grpSpPr>
          <p:pic>
            <p:nvPicPr>
              <p:cNvPr id="11" name="Picture 10" descr="img2.cosmosc_56386.clean.linmos800.image.png">
                <a:extLst>
                  <a:ext uri="{FF2B5EF4-FFF2-40B4-BE49-F238E27FC236}">
                    <a16:creationId xmlns:a16="http://schemas.microsoft.com/office/drawing/2014/main" id="{E82EF18E-C079-EF46-AAFA-C056A6886D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2519" y="2749949"/>
                <a:ext cx="3810625" cy="1654386"/>
              </a:xfrm>
              <a:prstGeom prst="rect">
                <a:avLst/>
              </a:prstGeom>
            </p:spPr>
          </p:pic>
          <p:grpSp>
            <p:nvGrpSpPr>
              <p:cNvPr id="12" name="Group 11">
                <a:extLst>
                  <a:ext uri="{FF2B5EF4-FFF2-40B4-BE49-F238E27FC236}">
                    <a16:creationId xmlns:a16="http://schemas.microsoft.com/office/drawing/2014/main" id="{EECE6B66-8B97-3A47-9407-B6A1D57C283E}"/>
                  </a:ext>
                </a:extLst>
              </p:cNvPr>
              <p:cNvGrpSpPr>
                <a:grpSpLocks noChangeAspect="1"/>
              </p:cNvGrpSpPr>
              <p:nvPr/>
            </p:nvGrpSpPr>
            <p:grpSpPr>
              <a:xfrm>
                <a:off x="4798571" y="2733685"/>
                <a:ext cx="3783704" cy="912437"/>
                <a:chOff x="4009668" y="3657337"/>
                <a:chExt cx="4576541" cy="1103630"/>
              </a:xfrm>
            </p:grpSpPr>
            <p:sp>
              <p:nvSpPr>
                <p:cNvPr id="13" name="Right Arrow 12">
                  <a:extLst>
                    <a:ext uri="{FF2B5EF4-FFF2-40B4-BE49-F238E27FC236}">
                      <a16:creationId xmlns:a16="http://schemas.microsoft.com/office/drawing/2014/main" id="{58EC5534-09DB-EC47-AC39-EC7BC6E77C91}"/>
                    </a:ext>
                  </a:extLst>
                </p:cNvPr>
                <p:cNvSpPr/>
                <p:nvPr/>
              </p:nvSpPr>
              <p:spPr>
                <a:xfrm>
                  <a:off x="4827017" y="4367893"/>
                  <a:ext cx="3235744" cy="3930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rved Left Arrow 13">
                  <a:extLst>
                    <a:ext uri="{FF2B5EF4-FFF2-40B4-BE49-F238E27FC236}">
                      <a16:creationId xmlns:a16="http://schemas.microsoft.com/office/drawing/2014/main" id="{DE04903D-071F-6B4E-BBA4-2199950A01B1}"/>
                    </a:ext>
                  </a:extLst>
                </p:cNvPr>
                <p:cNvSpPr/>
                <p:nvPr/>
              </p:nvSpPr>
              <p:spPr>
                <a:xfrm flipV="1">
                  <a:off x="8093003" y="3945807"/>
                  <a:ext cx="493206" cy="769800"/>
                </a:xfrm>
                <a:prstGeom prst="curved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Striped Right Arrow 14">
                  <a:extLst>
                    <a:ext uri="{FF2B5EF4-FFF2-40B4-BE49-F238E27FC236}">
                      <a16:creationId xmlns:a16="http://schemas.microsoft.com/office/drawing/2014/main" id="{E9E0F1BB-CD09-8C4F-9745-3005F0388880}"/>
                    </a:ext>
                  </a:extLst>
                </p:cNvPr>
                <p:cNvSpPr/>
                <p:nvPr/>
              </p:nvSpPr>
              <p:spPr>
                <a:xfrm>
                  <a:off x="4009668" y="4367893"/>
                  <a:ext cx="768827" cy="393074"/>
                </a:xfrm>
                <a:prstGeom prst="striped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urved Left Arrow 15">
                  <a:extLst>
                    <a:ext uri="{FF2B5EF4-FFF2-40B4-BE49-F238E27FC236}">
                      <a16:creationId xmlns:a16="http://schemas.microsoft.com/office/drawing/2014/main" id="{B891D7A5-4EAF-ED4D-B11B-F8D8E28B8FE9}"/>
                    </a:ext>
                  </a:extLst>
                </p:cNvPr>
                <p:cNvSpPr/>
                <p:nvPr/>
              </p:nvSpPr>
              <p:spPr>
                <a:xfrm flipH="1" flipV="1">
                  <a:off x="4171727" y="3657337"/>
                  <a:ext cx="604705" cy="681545"/>
                </a:xfrm>
                <a:prstGeom prst="curvedLeftArrow">
                  <a:avLst>
                    <a:gd name="adj1" fmla="val 25000"/>
                    <a:gd name="adj2" fmla="val 50000"/>
                    <a:gd name="adj3" fmla="val 25000"/>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ight Arrow 16">
                  <a:extLst>
                    <a:ext uri="{FF2B5EF4-FFF2-40B4-BE49-F238E27FC236}">
                      <a16:creationId xmlns:a16="http://schemas.microsoft.com/office/drawing/2014/main" id="{795A2C02-683C-D24B-985A-4D8BC166144A}"/>
                    </a:ext>
                  </a:extLst>
                </p:cNvPr>
                <p:cNvSpPr/>
                <p:nvPr/>
              </p:nvSpPr>
              <p:spPr>
                <a:xfrm flipH="1">
                  <a:off x="4843337" y="3945809"/>
                  <a:ext cx="3235744" cy="3930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3B72D2D-6E4A-9841-88C1-3CF3EBABBD85}"/>
                    </a:ext>
                  </a:extLst>
                </p:cNvPr>
                <p:cNvSpPr txBox="1"/>
                <p:nvPr/>
              </p:nvSpPr>
              <p:spPr>
                <a:xfrm>
                  <a:off x="4744546" y="4426842"/>
                  <a:ext cx="294693" cy="310105"/>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19" name="TextBox 18">
                  <a:extLst>
                    <a:ext uri="{FF2B5EF4-FFF2-40B4-BE49-F238E27FC236}">
                      <a16:creationId xmlns:a16="http://schemas.microsoft.com/office/drawing/2014/main" id="{B18D8921-1A89-C44C-A655-0847951E14E2}"/>
                    </a:ext>
                  </a:extLst>
                </p:cNvPr>
                <p:cNvSpPr txBox="1"/>
                <p:nvPr/>
              </p:nvSpPr>
              <p:spPr>
                <a:xfrm>
                  <a:off x="4850182" y="4425715"/>
                  <a:ext cx="304490" cy="310105"/>
                </a:xfrm>
                <a:prstGeom prst="rect">
                  <a:avLst/>
                </a:prstGeom>
                <a:noFill/>
              </p:spPr>
              <p:txBody>
                <a:bodyPr wrap="squar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20" name="TextBox 19">
                  <a:extLst>
                    <a:ext uri="{FF2B5EF4-FFF2-40B4-BE49-F238E27FC236}">
                      <a16:creationId xmlns:a16="http://schemas.microsoft.com/office/drawing/2014/main" id="{9E0B2F83-E7A7-3049-BE90-399C5DE56E4A}"/>
                    </a:ext>
                  </a:extLst>
                </p:cNvPr>
                <p:cNvSpPr txBox="1"/>
                <p:nvPr/>
              </p:nvSpPr>
              <p:spPr>
                <a:xfrm>
                  <a:off x="4966721" y="4425715"/>
                  <a:ext cx="294693" cy="310105"/>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21" name="TextBox 20">
                  <a:extLst>
                    <a:ext uri="{FF2B5EF4-FFF2-40B4-BE49-F238E27FC236}">
                      <a16:creationId xmlns:a16="http://schemas.microsoft.com/office/drawing/2014/main" id="{525DFD9E-4256-9448-810D-8449F92C78C1}"/>
                    </a:ext>
                  </a:extLst>
                </p:cNvPr>
                <p:cNvSpPr txBox="1"/>
                <p:nvPr/>
              </p:nvSpPr>
              <p:spPr>
                <a:xfrm>
                  <a:off x="5078360" y="4425715"/>
                  <a:ext cx="294693" cy="310105"/>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sp>
          <p:nvSpPr>
            <p:cNvPr id="6" name="Oval 5">
              <a:extLst>
                <a:ext uri="{FF2B5EF4-FFF2-40B4-BE49-F238E27FC236}">
                  <a16:creationId xmlns:a16="http://schemas.microsoft.com/office/drawing/2014/main" id="{51FA1AC2-178B-C944-89AC-A8399CEF7466}"/>
                </a:ext>
              </a:extLst>
            </p:cNvPr>
            <p:cNvSpPr>
              <a:spLocks noChangeAspect="1"/>
            </p:cNvSpPr>
            <p:nvPr/>
          </p:nvSpPr>
          <p:spPr>
            <a:xfrm>
              <a:off x="4331583" y="3202322"/>
              <a:ext cx="1184492" cy="1191632"/>
            </a:xfrm>
            <a:prstGeom prst="ellipse">
              <a:avLst/>
            </a:pr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02D14B40-41E7-B74C-98EC-110F308DD25C}"/>
                </a:ext>
              </a:extLst>
            </p:cNvPr>
            <p:cNvGrpSpPr/>
            <p:nvPr/>
          </p:nvGrpSpPr>
          <p:grpSpPr>
            <a:xfrm>
              <a:off x="5306291" y="2674178"/>
              <a:ext cx="2905768" cy="555854"/>
              <a:chOff x="5306291" y="2674178"/>
              <a:chExt cx="2905768" cy="555854"/>
            </a:xfrm>
          </p:grpSpPr>
          <p:sp>
            <p:nvSpPr>
              <p:cNvPr id="9" name="TextBox 8">
                <a:extLst>
                  <a:ext uri="{FF2B5EF4-FFF2-40B4-BE49-F238E27FC236}">
                    <a16:creationId xmlns:a16="http://schemas.microsoft.com/office/drawing/2014/main" id="{08A23859-10E4-C54F-A3B3-8A598CA5E936}"/>
                  </a:ext>
                </a:extLst>
              </p:cNvPr>
              <p:cNvSpPr txBox="1"/>
              <p:nvPr/>
            </p:nvSpPr>
            <p:spPr>
              <a:xfrm>
                <a:off x="5538185" y="2674178"/>
                <a:ext cx="2673874" cy="369332"/>
              </a:xfrm>
              <a:prstGeom prst="rect">
                <a:avLst/>
              </a:prstGeom>
              <a:noFill/>
              <a:ln w="38100">
                <a:solidFill>
                  <a:schemeClr val="accent6"/>
                </a:solidFill>
              </a:ln>
            </p:spPr>
            <p:txBody>
              <a:bodyPr wrap="none" rtlCol="0">
                <a:spAutoFit/>
              </a:bodyPr>
              <a:lstStyle/>
              <a:p>
                <a:r>
                  <a:rPr lang="en-US" dirty="0">
                    <a:solidFill>
                      <a:schemeClr val="tx1">
                        <a:lumMod val="50000"/>
                        <a:lumOff val="50000"/>
                      </a:schemeClr>
                    </a:solidFill>
                    <a:latin typeface="Gill Sans MT" panose="020B0502020104020203" pitchFamily="34" charset="0"/>
                  </a:rPr>
                  <a:t>instantaneous field-of-view</a:t>
                </a:r>
              </a:p>
            </p:txBody>
          </p:sp>
          <p:cxnSp>
            <p:nvCxnSpPr>
              <p:cNvPr id="10" name="Straight Arrow Connector 9">
                <a:extLst>
                  <a:ext uri="{FF2B5EF4-FFF2-40B4-BE49-F238E27FC236}">
                    <a16:creationId xmlns:a16="http://schemas.microsoft.com/office/drawing/2014/main" id="{CEE478DB-FC11-C542-B9C0-A9FE16AEAC68}"/>
                  </a:ext>
                </a:extLst>
              </p:cNvPr>
              <p:cNvCxnSpPr/>
              <p:nvPr/>
            </p:nvCxnSpPr>
            <p:spPr>
              <a:xfrm flipH="1">
                <a:off x="5306291" y="3081022"/>
                <a:ext cx="209784" cy="1490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A6D8BBBF-01E7-804E-BE92-410F4208B663}"/>
                </a:ext>
              </a:extLst>
            </p:cNvPr>
            <p:cNvSpPr>
              <a:spLocks noChangeAspect="1"/>
            </p:cNvSpPr>
            <p:nvPr/>
          </p:nvSpPr>
          <p:spPr>
            <a:xfrm>
              <a:off x="4052965" y="3603700"/>
              <a:ext cx="1184492" cy="1191632"/>
            </a:xfrm>
            <a:prstGeom prst="ellipse">
              <a:avLst/>
            </a:pr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Text Placeholder 2">
            <a:extLst>
              <a:ext uri="{FF2B5EF4-FFF2-40B4-BE49-F238E27FC236}">
                <a16:creationId xmlns:a16="http://schemas.microsoft.com/office/drawing/2014/main" id="{17EAE4B6-076E-DFE4-A3DF-69D8B7012C07}"/>
              </a:ext>
            </a:extLst>
          </p:cNvPr>
          <p:cNvSpPr>
            <a:spLocks noGrp="1"/>
          </p:cNvSpPr>
          <p:nvPr>
            <p:ph type="body" sz="quarter" idx="12"/>
          </p:nvPr>
        </p:nvSpPr>
        <p:spPr>
          <a:xfrm>
            <a:off x="7387989" y="1563913"/>
            <a:ext cx="4224391" cy="2256311"/>
          </a:xfrm>
        </p:spPr>
        <p:txBody>
          <a:bodyPr/>
          <a:lstStyle/>
          <a:p>
            <a:pPr marL="0" indent="0">
              <a:buNone/>
            </a:pPr>
            <a:r>
              <a:rPr lang="en-US" sz="2000" dirty="0"/>
              <a:t>Antennas scan while taking data</a:t>
            </a:r>
          </a:p>
          <a:p>
            <a:pPr marL="182880" indent="-182880"/>
            <a:r>
              <a:rPr lang="en-US" sz="2000" dirty="0"/>
              <a:t>Scan rate* 3.31′/s,  𝝙 decl. = 7.2′</a:t>
            </a:r>
          </a:p>
          <a:p>
            <a:pPr marL="182880" indent="-182880"/>
            <a:r>
              <a:rPr lang="en-US" sz="2000" dirty="0"/>
              <a:t>Net survey speed* ~20 deg</a:t>
            </a:r>
            <a:r>
              <a:rPr lang="en-US" sz="2000" baseline="30000" dirty="0"/>
              <a:t>2</a:t>
            </a:r>
            <a:r>
              <a:rPr lang="en-US" sz="2000" dirty="0"/>
              <a:t>/</a:t>
            </a:r>
            <a:r>
              <a:rPr lang="en-US" sz="2000" dirty="0" err="1"/>
              <a:t>hr</a:t>
            </a:r>
            <a:endParaRPr lang="en-US" sz="2000" dirty="0"/>
          </a:p>
          <a:p>
            <a:pPr marL="182880" indent="-182880"/>
            <a:r>
              <a:rPr lang="en-US" sz="2000" dirty="0"/>
              <a:t>Correlator dump 0.45s (1.5′/</a:t>
            </a:r>
            <a:r>
              <a:rPr lang="en-US" sz="2000" dirty="0" err="1"/>
              <a:t>integ</a:t>
            </a:r>
            <a:r>
              <a:rPr lang="en-US" sz="2000" dirty="0"/>
              <a:t>.)</a:t>
            </a:r>
          </a:p>
          <a:p>
            <a:pPr marL="182880" indent="-182880"/>
            <a:r>
              <a:rPr lang="en-US" sz="2000" b="1" i="1" dirty="0">
                <a:solidFill>
                  <a:srgbClr val="C00000"/>
                </a:solidFill>
              </a:rPr>
              <a:t>Equivalent time-on-source: 5s*</a:t>
            </a:r>
          </a:p>
          <a:p>
            <a:pPr marL="400050" lvl="1" indent="0">
              <a:buNone/>
            </a:pPr>
            <a:r>
              <a:rPr lang="en-US" sz="1800" dirty="0"/>
              <a:t>* (slower scanning at low decl.)</a:t>
            </a:r>
          </a:p>
        </p:txBody>
      </p:sp>
      <p:sp>
        <p:nvSpPr>
          <p:cNvPr id="23" name="Text Placeholder 1">
            <a:extLst>
              <a:ext uri="{FF2B5EF4-FFF2-40B4-BE49-F238E27FC236}">
                <a16:creationId xmlns:a16="http://schemas.microsoft.com/office/drawing/2014/main" id="{0A83A2DE-B24A-96DC-85CD-FCDBB8967032}"/>
              </a:ext>
            </a:extLst>
          </p:cNvPr>
          <p:cNvSpPr>
            <a:spLocks noGrp="1"/>
          </p:cNvSpPr>
          <p:nvPr>
            <p:ph type="body" sz="quarter" idx="10"/>
          </p:nvPr>
        </p:nvSpPr>
        <p:spPr>
          <a:xfrm>
            <a:off x="1161394" y="109143"/>
            <a:ext cx="9900498" cy="477202"/>
          </a:xfrm>
        </p:spPr>
        <p:txBody>
          <a:bodyPr/>
          <a:lstStyle/>
          <a:p>
            <a:pPr algn="ctr"/>
            <a:r>
              <a:rPr lang="en-US" dirty="0"/>
              <a:t>VLASS uses new “on-the-fly” (OTF) observing mode</a:t>
            </a:r>
          </a:p>
        </p:txBody>
      </p:sp>
    </p:spTree>
    <p:extLst>
      <p:ext uri="{BB962C8B-B14F-4D97-AF65-F5344CB8AC3E}">
        <p14:creationId xmlns:p14="http://schemas.microsoft.com/office/powerpoint/2010/main" val="1130895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9B69051D-9A78-B321-8DD6-3F119C592207}"/>
              </a:ext>
            </a:extLst>
          </p:cNvPr>
          <p:cNvGrpSpPr/>
          <p:nvPr/>
        </p:nvGrpSpPr>
        <p:grpSpPr>
          <a:xfrm>
            <a:off x="1524001" y="4326934"/>
            <a:ext cx="8069587" cy="1950742"/>
            <a:chOff x="-66365" y="4145456"/>
            <a:chExt cx="8069587" cy="1950742"/>
          </a:xfrm>
        </p:grpSpPr>
        <p:grpSp>
          <p:nvGrpSpPr>
            <p:cNvPr id="27" name="Group 26">
              <a:extLst>
                <a:ext uri="{FF2B5EF4-FFF2-40B4-BE49-F238E27FC236}">
                  <a16:creationId xmlns:a16="http://schemas.microsoft.com/office/drawing/2014/main" id="{C308DCBB-F848-9503-B0BB-997EE8E1A8CB}"/>
                </a:ext>
              </a:extLst>
            </p:cNvPr>
            <p:cNvGrpSpPr/>
            <p:nvPr/>
          </p:nvGrpSpPr>
          <p:grpSpPr>
            <a:xfrm>
              <a:off x="1111422" y="4145456"/>
              <a:ext cx="6891800" cy="1563227"/>
              <a:chOff x="1111422" y="4145456"/>
              <a:chExt cx="6891800" cy="1563227"/>
            </a:xfrm>
          </p:grpSpPr>
          <p:grpSp>
            <p:nvGrpSpPr>
              <p:cNvPr id="26" name="Group 25">
                <a:extLst>
                  <a:ext uri="{FF2B5EF4-FFF2-40B4-BE49-F238E27FC236}">
                    <a16:creationId xmlns:a16="http://schemas.microsoft.com/office/drawing/2014/main" id="{E3483074-8B63-1BF1-8DCC-7F07827D0769}"/>
                  </a:ext>
                </a:extLst>
              </p:cNvPr>
              <p:cNvGrpSpPr/>
              <p:nvPr/>
            </p:nvGrpSpPr>
            <p:grpSpPr>
              <a:xfrm>
                <a:off x="1111422" y="4145456"/>
                <a:ext cx="6891800" cy="1563227"/>
                <a:chOff x="1111422" y="4145456"/>
                <a:chExt cx="6891800" cy="1563227"/>
              </a:xfrm>
            </p:grpSpPr>
            <p:grpSp>
              <p:nvGrpSpPr>
                <p:cNvPr id="25" name="Group 24">
                  <a:extLst>
                    <a:ext uri="{FF2B5EF4-FFF2-40B4-BE49-F238E27FC236}">
                      <a16:creationId xmlns:a16="http://schemas.microsoft.com/office/drawing/2014/main" id="{167E8A86-10F3-6AD5-B704-0EBD01AEE138}"/>
                    </a:ext>
                  </a:extLst>
                </p:cNvPr>
                <p:cNvGrpSpPr/>
                <p:nvPr/>
              </p:nvGrpSpPr>
              <p:grpSpPr>
                <a:xfrm>
                  <a:off x="1111422" y="4145456"/>
                  <a:ext cx="6891800" cy="1390386"/>
                  <a:chOff x="1111422" y="4145456"/>
                  <a:chExt cx="6891800" cy="1390386"/>
                </a:xfrm>
              </p:grpSpPr>
              <p:grpSp>
                <p:nvGrpSpPr>
                  <p:cNvPr id="22" name="Group 21">
                    <a:extLst>
                      <a:ext uri="{FF2B5EF4-FFF2-40B4-BE49-F238E27FC236}">
                        <a16:creationId xmlns:a16="http://schemas.microsoft.com/office/drawing/2014/main" id="{15EBD8D6-CA3B-5A14-5603-BAD783F3EDA0}"/>
                      </a:ext>
                    </a:extLst>
                  </p:cNvPr>
                  <p:cNvGrpSpPr/>
                  <p:nvPr/>
                </p:nvGrpSpPr>
                <p:grpSpPr>
                  <a:xfrm>
                    <a:off x="1111422" y="4145456"/>
                    <a:ext cx="6891800" cy="1390386"/>
                    <a:chOff x="1111422" y="4145456"/>
                    <a:chExt cx="6891800" cy="1390386"/>
                  </a:xfrm>
                </p:grpSpPr>
                <p:grpSp>
                  <p:nvGrpSpPr>
                    <p:cNvPr id="3" name="Group 2">
                      <a:extLst>
                        <a:ext uri="{FF2B5EF4-FFF2-40B4-BE49-F238E27FC236}">
                          <a16:creationId xmlns:a16="http://schemas.microsoft.com/office/drawing/2014/main" id="{3578EA28-E6E5-19F7-0FD1-37206E7D5C7B}"/>
                        </a:ext>
                      </a:extLst>
                    </p:cNvPr>
                    <p:cNvGrpSpPr/>
                    <p:nvPr/>
                  </p:nvGrpSpPr>
                  <p:grpSpPr>
                    <a:xfrm>
                      <a:off x="1111422" y="4145456"/>
                      <a:ext cx="6891800" cy="1390386"/>
                      <a:chOff x="1111422" y="4145456"/>
                      <a:chExt cx="6891800" cy="1390386"/>
                    </a:xfrm>
                  </p:grpSpPr>
                  <p:grpSp>
                    <p:nvGrpSpPr>
                      <p:cNvPr id="195" name="Group 194">
                        <a:extLst>
                          <a:ext uri="{FF2B5EF4-FFF2-40B4-BE49-F238E27FC236}">
                            <a16:creationId xmlns:a16="http://schemas.microsoft.com/office/drawing/2014/main" id="{F52062BE-BCBA-1F45-B1C8-99B74EF3BA65}"/>
                          </a:ext>
                        </a:extLst>
                      </p:cNvPr>
                      <p:cNvGrpSpPr/>
                      <p:nvPr/>
                    </p:nvGrpSpPr>
                    <p:grpSpPr>
                      <a:xfrm>
                        <a:off x="1111422" y="4318992"/>
                        <a:ext cx="6891800" cy="1216850"/>
                        <a:chOff x="1116372" y="4175591"/>
                        <a:chExt cx="6891800" cy="1400784"/>
                      </a:xfrm>
                    </p:grpSpPr>
                    <p:sp>
                      <p:nvSpPr>
                        <p:cNvPr id="24" name="Rectangle 23">
                          <a:extLst>
                            <a:ext uri="{FF2B5EF4-FFF2-40B4-BE49-F238E27FC236}">
                              <a16:creationId xmlns:a16="http://schemas.microsoft.com/office/drawing/2014/main" id="{7C1283CA-D5B3-3E41-9A17-261220AAA485}"/>
                            </a:ext>
                          </a:extLst>
                        </p:cNvPr>
                        <p:cNvSpPr/>
                        <p:nvPr/>
                      </p:nvSpPr>
                      <p:spPr>
                        <a:xfrm>
                          <a:off x="4562272" y="4175591"/>
                          <a:ext cx="3445900" cy="140078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19C8EF9-F56C-2E48-A6FC-4EBC24CEF152}"/>
                            </a:ext>
                          </a:extLst>
                        </p:cNvPr>
                        <p:cNvSpPr/>
                        <p:nvPr/>
                      </p:nvSpPr>
                      <p:spPr>
                        <a:xfrm>
                          <a:off x="1116372" y="4175592"/>
                          <a:ext cx="3445900" cy="1400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E2552B39-F0F3-CC49-90BE-2A9FA3309704}"/>
                          </a:ext>
                        </a:extLst>
                      </p:cNvPr>
                      <p:cNvGrpSpPr/>
                      <p:nvPr/>
                    </p:nvGrpSpPr>
                    <p:grpSpPr>
                      <a:xfrm>
                        <a:off x="3880358" y="4145456"/>
                        <a:ext cx="1362519" cy="342839"/>
                        <a:chOff x="3803014" y="3807784"/>
                        <a:chExt cx="1362519" cy="342839"/>
                      </a:xfrm>
                    </p:grpSpPr>
                    <p:grpSp>
                      <p:nvGrpSpPr>
                        <p:cNvPr id="119" name="Group 118">
                          <a:extLst>
                            <a:ext uri="{FF2B5EF4-FFF2-40B4-BE49-F238E27FC236}">
                              <a16:creationId xmlns:a16="http://schemas.microsoft.com/office/drawing/2014/main" id="{E4C7F310-2F69-2142-B935-FC520D780537}"/>
                            </a:ext>
                          </a:extLst>
                        </p:cNvPr>
                        <p:cNvGrpSpPr/>
                        <p:nvPr/>
                      </p:nvGrpSpPr>
                      <p:grpSpPr>
                        <a:xfrm>
                          <a:off x="3803014" y="3807784"/>
                          <a:ext cx="760126" cy="342839"/>
                          <a:chOff x="4155066" y="3792850"/>
                          <a:chExt cx="760126" cy="342839"/>
                        </a:xfrm>
                      </p:grpSpPr>
                      <p:grpSp>
                        <p:nvGrpSpPr>
                          <p:cNvPr id="127" name="Group 126">
                            <a:extLst>
                              <a:ext uri="{FF2B5EF4-FFF2-40B4-BE49-F238E27FC236}">
                                <a16:creationId xmlns:a16="http://schemas.microsoft.com/office/drawing/2014/main" id="{EE6896A3-4F80-4B4C-A43D-124900ECF62A}"/>
                              </a:ext>
                            </a:extLst>
                          </p:cNvPr>
                          <p:cNvGrpSpPr/>
                          <p:nvPr/>
                        </p:nvGrpSpPr>
                        <p:grpSpPr>
                          <a:xfrm>
                            <a:off x="4306287" y="3794755"/>
                            <a:ext cx="462406" cy="340696"/>
                            <a:chOff x="4306287" y="3794755"/>
                            <a:chExt cx="462406" cy="340696"/>
                          </a:xfrm>
                        </p:grpSpPr>
                        <p:sp>
                          <p:nvSpPr>
                            <p:cNvPr id="131" name="TextBox 130">
                              <a:extLst>
                                <a:ext uri="{FF2B5EF4-FFF2-40B4-BE49-F238E27FC236}">
                                  <a16:creationId xmlns:a16="http://schemas.microsoft.com/office/drawing/2014/main" id="{120AE312-593F-0943-8164-7E6778ABD91C}"/>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chemeClr val="accent2"/>
                                  </a:solidFill>
                                  <a:latin typeface="Gill Sans MT" pitchFamily="34" charset="0"/>
                                  <a:cs typeface="Gill Sans" pitchFamily="17" charset="0"/>
                                </a:rPr>
                                <a:t>×</a:t>
                              </a:r>
                            </a:p>
                          </p:txBody>
                        </p:sp>
                        <p:sp>
                          <p:nvSpPr>
                            <p:cNvPr id="132" name="TextBox 131">
                              <a:extLst>
                                <a:ext uri="{FF2B5EF4-FFF2-40B4-BE49-F238E27FC236}">
                                  <a16:creationId xmlns:a16="http://schemas.microsoft.com/office/drawing/2014/main" id="{7CDA9497-E8AB-ED44-AB29-66E91ACFBA89}"/>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chemeClr val="accent2"/>
                                  </a:solidFill>
                                  <a:latin typeface="Gill Sans MT" pitchFamily="34" charset="0"/>
                                  <a:cs typeface="Gill Sans" pitchFamily="17" charset="0"/>
                                </a:rPr>
                                <a:t>×</a:t>
                              </a:r>
                            </a:p>
                          </p:txBody>
                        </p:sp>
                      </p:grpSp>
                      <p:grpSp>
                        <p:nvGrpSpPr>
                          <p:cNvPr id="128" name="Group 127">
                            <a:extLst>
                              <a:ext uri="{FF2B5EF4-FFF2-40B4-BE49-F238E27FC236}">
                                <a16:creationId xmlns:a16="http://schemas.microsoft.com/office/drawing/2014/main" id="{20526E1E-8182-FE4D-9EAB-7730F689794E}"/>
                              </a:ext>
                            </a:extLst>
                          </p:cNvPr>
                          <p:cNvGrpSpPr/>
                          <p:nvPr/>
                        </p:nvGrpSpPr>
                        <p:grpSpPr>
                          <a:xfrm>
                            <a:off x="4155066" y="3792850"/>
                            <a:ext cx="760126" cy="342839"/>
                            <a:chOff x="3244099" y="3812069"/>
                            <a:chExt cx="760126" cy="342839"/>
                          </a:xfrm>
                        </p:grpSpPr>
                        <p:sp>
                          <p:nvSpPr>
                            <p:cNvPr id="129" name="TextBox 128">
                              <a:extLst>
                                <a:ext uri="{FF2B5EF4-FFF2-40B4-BE49-F238E27FC236}">
                                  <a16:creationId xmlns:a16="http://schemas.microsoft.com/office/drawing/2014/main" id="{26CA3D10-3F0E-FB41-A4C0-AE5C841FE015}"/>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chemeClr val="accent2"/>
                                  </a:solidFill>
                                  <a:latin typeface="Gill Sans MT" pitchFamily="34" charset="0"/>
                                  <a:cs typeface="Gill Sans" pitchFamily="17" charset="0"/>
                                </a:rPr>
                                <a:t>×</a:t>
                              </a:r>
                            </a:p>
                          </p:txBody>
                        </p:sp>
                        <p:sp>
                          <p:nvSpPr>
                            <p:cNvPr id="130" name="TextBox 129">
                              <a:extLst>
                                <a:ext uri="{FF2B5EF4-FFF2-40B4-BE49-F238E27FC236}">
                                  <a16:creationId xmlns:a16="http://schemas.microsoft.com/office/drawing/2014/main" id="{A4A6F8A8-AB93-624F-94EA-7E55334D6FE8}"/>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chemeClr val="accent2"/>
                                  </a:solidFill>
                                  <a:latin typeface="Gill Sans MT" pitchFamily="34" charset="0"/>
                                  <a:cs typeface="Gill Sans" pitchFamily="17" charset="0"/>
                                </a:rPr>
                                <a:t>×</a:t>
                              </a:r>
                            </a:p>
                          </p:txBody>
                        </p:sp>
                      </p:grpSp>
                    </p:grpSp>
                    <p:grpSp>
                      <p:nvGrpSpPr>
                        <p:cNvPr id="120" name="Group 119">
                          <a:extLst>
                            <a:ext uri="{FF2B5EF4-FFF2-40B4-BE49-F238E27FC236}">
                              <a16:creationId xmlns:a16="http://schemas.microsoft.com/office/drawing/2014/main" id="{3CC0A6D1-AF3F-A54D-B91B-4AD12988223F}"/>
                            </a:ext>
                          </a:extLst>
                        </p:cNvPr>
                        <p:cNvGrpSpPr/>
                        <p:nvPr/>
                      </p:nvGrpSpPr>
                      <p:grpSpPr>
                        <a:xfrm>
                          <a:off x="4405407" y="3807784"/>
                          <a:ext cx="760126" cy="342839"/>
                          <a:chOff x="4155066" y="3792850"/>
                          <a:chExt cx="760126" cy="342839"/>
                        </a:xfrm>
                      </p:grpSpPr>
                      <p:grpSp>
                        <p:nvGrpSpPr>
                          <p:cNvPr id="121" name="Group 120">
                            <a:extLst>
                              <a:ext uri="{FF2B5EF4-FFF2-40B4-BE49-F238E27FC236}">
                                <a16:creationId xmlns:a16="http://schemas.microsoft.com/office/drawing/2014/main" id="{CEEF3546-5DBF-2947-9A4C-BAB4E3584EAC}"/>
                              </a:ext>
                            </a:extLst>
                          </p:cNvPr>
                          <p:cNvGrpSpPr/>
                          <p:nvPr/>
                        </p:nvGrpSpPr>
                        <p:grpSpPr>
                          <a:xfrm>
                            <a:off x="4306287" y="3794755"/>
                            <a:ext cx="462406" cy="340696"/>
                            <a:chOff x="4306287" y="3794755"/>
                            <a:chExt cx="462406" cy="340696"/>
                          </a:xfrm>
                        </p:grpSpPr>
                        <p:sp>
                          <p:nvSpPr>
                            <p:cNvPr id="125" name="TextBox 124">
                              <a:extLst>
                                <a:ext uri="{FF2B5EF4-FFF2-40B4-BE49-F238E27FC236}">
                                  <a16:creationId xmlns:a16="http://schemas.microsoft.com/office/drawing/2014/main" id="{565D0ECF-0BDF-1C49-A2D9-C1D220098781}"/>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chemeClr val="accent2"/>
                                  </a:solidFill>
                                  <a:latin typeface="Gill Sans MT" pitchFamily="34" charset="0"/>
                                  <a:cs typeface="Gill Sans" pitchFamily="17" charset="0"/>
                                </a:rPr>
                                <a:t>×</a:t>
                              </a:r>
                            </a:p>
                          </p:txBody>
                        </p:sp>
                        <p:sp>
                          <p:nvSpPr>
                            <p:cNvPr id="126" name="TextBox 125">
                              <a:extLst>
                                <a:ext uri="{FF2B5EF4-FFF2-40B4-BE49-F238E27FC236}">
                                  <a16:creationId xmlns:a16="http://schemas.microsoft.com/office/drawing/2014/main" id="{1D2782F3-B9E6-5F43-8716-45BAD3C4AF5A}"/>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chemeClr val="accent2"/>
                                  </a:solidFill>
                                  <a:latin typeface="Gill Sans MT" pitchFamily="34" charset="0"/>
                                  <a:cs typeface="Gill Sans" pitchFamily="17" charset="0"/>
                                </a:rPr>
                                <a:t>×</a:t>
                              </a:r>
                            </a:p>
                          </p:txBody>
                        </p:sp>
                      </p:grpSp>
                      <p:grpSp>
                        <p:nvGrpSpPr>
                          <p:cNvPr id="122" name="Group 121">
                            <a:extLst>
                              <a:ext uri="{FF2B5EF4-FFF2-40B4-BE49-F238E27FC236}">
                                <a16:creationId xmlns:a16="http://schemas.microsoft.com/office/drawing/2014/main" id="{FBCCB46F-40DD-BE42-ABE1-B44A7547E0A9}"/>
                              </a:ext>
                            </a:extLst>
                          </p:cNvPr>
                          <p:cNvGrpSpPr/>
                          <p:nvPr/>
                        </p:nvGrpSpPr>
                        <p:grpSpPr>
                          <a:xfrm>
                            <a:off x="4155066" y="3792850"/>
                            <a:ext cx="760126" cy="342839"/>
                            <a:chOff x="3244099" y="3812069"/>
                            <a:chExt cx="760126" cy="342839"/>
                          </a:xfrm>
                        </p:grpSpPr>
                        <p:sp>
                          <p:nvSpPr>
                            <p:cNvPr id="123" name="TextBox 122">
                              <a:extLst>
                                <a:ext uri="{FF2B5EF4-FFF2-40B4-BE49-F238E27FC236}">
                                  <a16:creationId xmlns:a16="http://schemas.microsoft.com/office/drawing/2014/main" id="{FD4CEAAE-7CE8-3A47-9A19-2009FBD098F1}"/>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chemeClr val="accent2"/>
                                  </a:solidFill>
                                  <a:latin typeface="Gill Sans MT" pitchFamily="34" charset="0"/>
                                  <a:cs typeface="Gill Sans" pitchFamily="17" charset="0"/>
                                </a:rPr>
                                <a:t>×</a:t>
                              </a:r>
                            </a:p>
                          </p:txBody>
                        </p:sp>
                        <p:sp>
                          <p:nvSpPr>
                            <p:cNvPr id="124" name="TextBox 123">
                              <a:extLst>
                                <a:ext uri="{FF2B5EF4-FFF2-40B4-BE49-F238E27FC236}">
                                  <a16:creationId xmlns:a16="http://schemas.microsoft.com/office/drawing/2014/main" id="{95717FB5-FFB9-2348-9982-0229B53C200B}"/>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chemeClr val="accent2"/>
                                  </a:solidFill>
                                  <a:latin typeface="Gill Sans MT" pitchFamily="34" charset="0"/>
                                  <a:cs typeface="Gill Sans" pitchFamily="17" charset="0"/>
                                </a:rPr>
                                <a:t>×</a:t>
                              </a:r>
                            </a:p>
                          </p:txBody>
                        </p:sp>
                      </p:grpSp>
                    </p:grpSp>
                  </p:grpSp>
                  <p:grpSp>
                    <p:nvGrpSpPr>
                      <p:cNvPr id="135" name="Group 134">
                        <a:extLst>
                          <a:ext uri="{FF2B5EF4-FFF2-40B4-BE49-F238E27FC236}">
                            <a16:creationId xmlns:a16="http://schemas.microsoft.com/office/drawing/2014/main" id="{8F94DDF4-8E47-F844-A4BF-74ED0A666D60}"/>
                          </a:ext>
                        </a:extLst>
                      </p:cNvPr>
                      <p:cNvGrpSpPr/>
                      <p:nvPr/>
                    </p:nvGrpSpPr>
                    <p:grpSpPr>
                      <a:xfrm>
                        <a:off x="3877109" y="5132547"/>
                        <a:ext cx="1362519" cy="342839"/>
                        <a:chOff x="3883490" y="5412865"/>
                        <a:chExt cx="1362519" cy="342839"/>
                      </a:xfrm>
                    </p:grpSpPr>
                    <p:grpSp>
                      <p:nvGrpSpPr>
                        <p:cNvPr id="136" name="Group 135">
                          <a:extLst>
                            <a:ext uri="{FF2B5EF4-FFF2-40B4-BE49-F238E27FC236}">
                              <a16:creationId xmlns:a16="http://schemas.microsoft.com/office/drawing/2014/main" id="{6C1E54C1-03FF-9C4F-B963-2EFB7803313F}"/>
                            </a:ext>
                          </a:extLst>
                        </p:cNvPr>
                        <p:cNvGrpSpPr/>
                        <p:nvPr/>
                      </p:nvGrpSpPr>
                      <p:grpSpPr>
                        <a:xfrm>
                          <a:off x="3883490" y="5412865"/>
                          <a:ext cx="760126" cy="342839"/>
                          <a:chOff x="4155066" y="3792850"/>
                          <a:chExt cx="760126" cy="342839"/>
                        </a:xfrm>
                      </p:grpSpPr>
                      <p:grpSp>
                        <p:nvGrpSpPr>
                          <p:cNvPr id="144" name="Group 143">
                            <a:extLst>
                              <a:ext uri="{FF2B5EF4-FFF2-40B4-BE49-F238E27FC236}">
                                <a16:creationId xmlns:a16="http://schemas.microsoft.com/office/drawing/2014/main" id="{21AAB166-F23F-2F44-BFFB-242CA19372C3}"/>
                              </a:ext>
                            </a:extLst>
                          </p:cNvPr>
                          <p:cNvGrpSpPr/>
                          <p:nvPr/>
                        </p:nvGrpSpPr>
                        <p:grpSpPr>
                          <a:xfrm>
                            <a:off x="4306287" y="3794755"/>
                            <a:ext cx="462406" cy="340696"/>
                            <a:chOff x="4306287" y="3794755"/>
                            <a:chExt cx="462406" cy="340696"/>
                          </a:xfrm>
                        </p:grpSpPr>
                        <p:sp>
                          <p:nvSpPr>
                            <p:cNvPr id="148" name="TextBox 147">
                              <a:extLst>
                                <a:ext uri="{FF2B5EF4-FFF2-40B4-BE49-F238E27FC236}">
                                  <a16:creationId xmlns:a16="http://schemas.microsoft.com/office/drawing/2014/main" id="{ED994F62-A8B4-9E4E-AD06-CA97B31DAD85}"/>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149" name="TextBox 148">
                              <a:extLst>
                                <a:ext uri="{FF2B5EF4-FFF2-40B4-BE49-F238E27FC236}">
                                  <a16:creationId xmlns:a16="http://schemas.microsoft.com/office/drawing/2014/main" id="{9420FE0F-637B-1F4C-9DCF-AC2A78095218}"/>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nvGrpSpPr>
                          <p:cNvPr id="145" name="Group 144">
                            <a:extLst>
                              <a:ext uri="{FF2B5EF4-FFF2-40B4-BE49-F238E27FC236}">
                                <a16:creationId xmlns:a16="http://schemas.microsoft.com/office/drawing/2014/main" id="{12C21D0C-857A-7849-8978-BD42ADA1F658}"/>
                              </a:ext>
                            </a:extLst>
                          </p:cNvPr>
                          <p:cNvGrpSpPr/>
                          <p:nvPr/>
                        </p:nvGrpSpPr>
                        <p:grpSpPr>
                          <a:xfrm>
                            <a:off x="4155066" y="3792850"/>
                            <a:ext cx="760126" cy="342839"/>
                            <a:chOff x="3244099" y="3812069"/>
                            <a:chExt cx="760126" cy="342839"/>
                          </a:xfrm>
                        </p:grpSpPr>
                        <p:sp>
                          <p:nvSpPr>
                            <p:cNvPr id="146" name="TextBox 145">
                              <a:extLst>
                                <a:ext uri="{FF2B5EF4-FFF2-40B4-BE49-F238E27FC236}">
                                  <a16:creationId xmlns:a16="http://schemas.microsoft.com/office/drawing/2014/main" id="{CDC81878-A5AE-2649-9260-DEAE0B78E16D}"/>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147" name="TextBox 146">
                              <a:extLst>
                                <a:ext uri="{FF2B5EF4-FFF2-40B4-BE49-F238E27FC236}">
                                  <a16:creationId xmlns:a16="http://schemas.microsoft.com/office/drawing/2014/main" id="{3ED409B9-FC88-644A-9C0C-BA2841AC16F1}"/>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grpSp>
                      <p:nvGrpSpPr>
                        <p:cNvPr id="137" name="Group 136">
                          <a:extLst>
                            <a:ext uri="{FF2B5EF4-FFF2-40B4-BE49-F238E27FC236}">
                              <a16:creationId xmlns:a16="http://schemas.microsoft.com/office/drawing/2014/main" id="{BB70DD85-E82D-EA48-8CD9-AEF9F0BF590A}"/>
                            </a:ext>
                          </a:extLst>
                        </p:cNvPr>
                        <p:cNvGrpSpPr/>
                        <p:nvPr/>
                      </p:nvGrpSpPr>
                      <p:grpSpPr>
                        <a:xfrm>
                          <a:off x="4485883" y="5412865"/>
                          <a:ext cx="760126" cy="342839"/>
                          <a:chOff x="4485883" y="5412865"/>
                          <a:chExt cx="760126" cy="342839"/>
                        </a:xfrm>
                      </p:grpSpPr>
                      <p:grpSp>
                        <p:nvGrpSpPr>
                          <p:cNvPr id="138" name="Group 137">
                            <a:extLst>
                              <a:ext uri="{FF2B5EF4-FFF2-40B4-BE49-F238E27FC236}">
                                <a16:creationId xmlns:a16="http://schemas.microsoft.com/office/drawing/2014/main" id="{1E9E8695-CD81-EE4A-A496-86980932ABA2}"/>
                              </a:ext>
                            </a:extLst>
                          </p:cNvPr>
                          <p:cNvGrpSpPr/>
                          <p:nvPr/>
                        </p:nvGrpSpPr>
                        <p:grpSpPr>
                          <a:xfrm>
                            <a:off x="4637104" y="5414770"/>
                            <a:ext cx="462406" cy="340696"/>
                            <a:chOff x="4306287" y="3794755"/>
                            <a:chExt cx="462406" cy="340696"/>
                          </a:xfrm>
                        </p:grpSpPr>
                        <p:sp>
                          <p:nvSpPr>
                            <p:cNvPr id="142" name="TextBox 141">
                              <a:extLst>
                                <a:ext uri="{FF2B5EF4-FFF2-40B4-BE49-F238E27FC236}">
                                  <a16:creationId xmlns:a16="http://schemas.microsoft.com/office/drawing/2014/main" id="{A4102947-0C8F-3047-8BDF-B510191CBF22}"/>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sp>
                          <p:nvSpPr>
                            <p:cNvPr id="143" name="TextBox 142">
                              <a:extLst>
                                <a:ext uri="{FF2B5EF4-FFF2-40B4-BE49-F238E27FC236}">
                                  <a16:creationId xmlns:a16="http://schemas.microsoft.com/office/drawing/2014/main" id="{6F8D1749-BD3E-7740-A859-7DEEF6ABD15C}"/>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grpSp>
                        <p:nvGrpSpPr>
                          <p:cNvPr id="139" name="Group 138">
                            <a:extLst>
                              <a:ext uri="{FF2B5EF4-FFF2-40B4-BE49-F238E27FC236}">
                                <a16:creationId xmlns:a16="http://schemas.microsoft.com/office/drawing/2014/main" id="{973E8543-52FB-7E45-8A77-41FAEA10A999}"/>
                              </a:ext>
                            </a:extLst>
                          </p:cNvPr>
                          <p:cNvGrpSpPr/>
                          <p:nvPr/>
                        </p:nvGrpSpPr>
                        <p:grpSpPr>
                          <a:xfrm>
                            <a:off x="4485883" y="5412865"/>
                            <a:ext cx="760126" cy="342839"/>
                            <a:chOff x="3244099" y="3812069"/>
                            <a:chExt cx="760126" cy="342839"/>
                          </a:xfrm>
                        </p:grpSpPr>
                        <p:sp>
                          <p:nvSpPr>
                            <p:cNvPr id="140" name="TextBox 139">
                              <a:extLst>
                                <a:ext uri="{FF2B5EF4-FFF2-40B4-BE49-F238E27FC236}">
                                  <a16:creationId xmlns:a16="http://schemas.microsoft.com/office/drawing/2014/main" id="{4C7A9CB4-8F8F-6947-AC17-BFABCABCCF8B}"/>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sp>
                          <p:nvSpPr>
                            <p:cNvPr id="141" name="TextBox 140">
                              <a:extLst>
                                <a:ext uri="{FF2B5EF4-FFF2-40B4-BE49-F238E27FC236}">
                                  <a16:creationId xmlns:a16="http://schemas.microsoft.com/office/drawing/2014/main" id="{0AE5D84B-400F-4543-A654-31060F15FBDF}"/>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grpSp>
                  </p:grpSp>
                  <p:grpSp>
                    <p:nvGrpSpPr>
                      <p:cNvPr id="165" name="Group 164">
                        <a:extLst>
                          <a:ext uri="{FF2B5EF4-FFF2-40B4-BE49-F238E27FC236}">
                            <a16:creationId xmlns:a16="http://schemas.microsoft.com/office/drawing/2014/main" id="{BBBD55BA-644F-6F48-8DDC-921746E953C5}"/>
                          </a:ext>
                        </a:extLst>
                      </p:cNvPr>
                      <p:cNvGrpSpPr/>
                      <p:nvPr/>
                    </p:nvGrpSpPr>
                    <p:grpSpPr>
                      <a:xfrm>
                        <a:off x="3880358" y="4639735"/>
                        <a:ext cx="1362519" cy="342839"/>
                        <a:chOff x="3883490" y="5412865"/>
                        <a:chExt cx="1362519" cy="342839"/>
                      </a:xfrm>
                    </p:grpSpPr>
                    <p:grpSp>
                      <p:nvGrpSpPr>
                        <p:cNvPr id="166" name="Group 165">
                          <a:extLst>
                            <a:ext uri="{FF2B5EF4-FFF2-40B4-BE49-F238E27FC236}">
                              <a16:creationId xmlns:a16="http://schemas.microsoft.com/office/drawing/2014/main" id="{DD9EE82C-9944-2140-BDCE-BAB36C4CC010}"/>
                            </a:ext>
                          </a:extLst>
                        </p:cNvPr>
                        <p:cNvGrpSpPr/>
                        <p:nvPr/>
                      </p:nvGrpSpPr>
                      <p:grpSpPr>
                        <a:xfrm>
                          <a:off x="3883490" y="5414770"/>
                          <a:ext cx="613627" cy="340934"/>
                          <a:chOff x="4155066" y="3794755"/>
                          <a:chExt cx="613627" cy="340934"/>
                        </a:xfrm>
                      </p:grpSpPr>
                      <p:grpSp>
                        <p:nvGrpSpPr>
                          <p:cNvPr id="174" name="Group 173">
                            <a:extLst>
                              <a:ext uri="{FF2B5EF4-FFF2-40B4-BE49-F238E27FC236}">
                                <a16:creationId xmlns:a16="http://schemas.microsoft.com/office/drawing/2014/main" id="{BF8ABB0B-A369-2244-83E6-3E56B07404FA}"/>
                              </a:ext>
                            </a:extLst>
                          </p:cNvPr>
                          <p:cNvGrpSpPr/>
                          <p:nvPr/>
                        </p:nvGrpSpPr>
                        <p:grpSpPr>
                          <a:xfrm>
                            <a:off x="4306287" y="3794755"/>
                            <a:ext cx="462406" cy="340696"/>
                            <a:chOff x="4306287" y="3794755"/>
                            <a:chExt cx="462406" cy="340696"/>
                          </a:xfrm>
                        </p:grpSpPr>
                        <p:sp>
                          <p:nvSpPr>
                            <p:cNvPr id="178" name="TextBox 177">
                              <a:extLst>
                                <a:ext uri="{FF2B5EF4-FFF2-40B4-BE49-F238E27FC236}">
                                  <a16:creationId xmlns:a16="http://schemas.microsoft.com/office/drawing/2014/main" id="{4FAD48B2-E85E-9A4C-8314-08C77B4106C1}"/>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179" name="TextBox 178">
                              <a:extLst>
                                <a:ext uri="{FF2B5EF4-FFF2-40B4-BE49-F238E27FC236}">
                                  <a16:creationId xmlns:a16="http://schemas.microsoft.com/office/drawing/2014/main" id="{0218C37E-FA9C-6A47-92DD-D8B5EBE8CE66}"/>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sp>
                        <p:nvSpPr>
                          <p:cNvPr id="176" name="TextBox 175">
                            <a:extLst>
                              <a:ext uri="{FF2B5EF4-FFF2-40B4-BE49-F238E27FC236}">
                                <a16:creationId xmlns:a16="http://schemas.microsoft.com/office/drawing/2014/main" id="{57791913-432E-D149-A587-0C8255E35A04}"/>
                              </a:ext>
                            </a:extLst>
                          </p:cNvPr>
                          <p:cNvSpPr txBox="1"/>
                          <p:nvPr/>
                        </p:nvSpPr>
                        <p:spPr>
                          <a:xfrm>
                            <a:off x="4155066" y="3797135"/>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nvGrpSpPr>
                        <p:cNvPr id="167" name="Group 166">
                          <a:extLst>
                            <a:ext uri="{FF2B5EF4-FFF2-40B4-BE49-F238E27FC236}">
                              <a16:creationId xmlns:a16="http://schemas.microsoft.com/office/drawing/2014/main" id="{236B481F-5790-EC4F-B6EF-0F9D42BE6F00}"/>
                            </a:ext>
                          </a:extLst>
                        </p:cNvPr>
                        <p:cNvGrpSpPr/>
                        <p:nvPr/>
                      </p:nvGrpSpPr>
                      <p:grpSpPr>
                        <a:xfrm>
                          <a:off x="4637104" y="5412865"/>
                          <a:ext cx="608905" cy="342601"/>
                          <a:chOff x="4637104" y="5412865"/>
                          <a:chExt cx="608905" cy="342601"/>
                        </a:xfrm>
                      </p:grpSpPr>
                      <p:grpSp>
                        <p:nvGrpSpPr>
                          <p:cNvPr id="168" name="Group 167">
                            <a:extLst>
                              <a:ext uri="{FF2B5EF4-FFF2-40B4-BE49-F238E27FC236}">
                                <a16:creationId xmlns:a16="http://schemas.microsoft.com/office/drawing/2014/main" id="{ECD7032D-CE67-EF4D-9167-6C14573BC644}"/>
                              </a:ext>
                            </a:extLst>
                          </p:cNvPr>
                          <p:cNvGrpSpPr/>
                          <p:nvPr/>
                        </p:nvGrpSpPr>
                        <p:grpSpPr>
                          <a:xfrm>
                            <a:off x="4637104" y="5414770"/>
                            <a:ext cx="462406" cy="340696"/>
                            <a:chOff x="4306287" y="3794755"/>
                            <a:chExt cx="462406" cy="340696"/>
                          </a:xfrm>
                        </p:grpSpPr>
                        <p:sp>
                          <p:nvSpPr>
                            <p:cNvPr id="172" name="TextBox 171">
                              <a:extLst>
                                <a:ext uri="{FF2B5EF4-FFF2-40B4-BE49-F238E27FC236}">
                                  <a16:creationId xmlns:a16="http://schemas.microsoft.com/office/drawing/2014/main" id="{D60402B0-D7DC-B54F-B645-CC6C7ED0543D}"/>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sp>
                          <p:nvSpPr>
                            <p:cNvPr id="173" name="TextBox 172">
                              <a:extLst>
                                <a:ext uri="{FF2B5EF4-FFF2-40B4-BE49-F238E27FC236}">
                                  <a16:creationId xmlns:a16="http://schemas.microsoft.com/office/drawing/2014/main" id="{61093787-A788-0B4C-8454-7BF0B7075CA6}"/>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sp>
                        <p:nvSpPr>
                          <p:cNvPr id="171" name="TextBox 170">
                            <a:extLst>
                              <a:ext uri="{FF2B5EF4-FFF2-40B4-BE49-F238E27FC236}">
                                <a16:creationId xmlns:a16="http://schemas.microsoft.com/office/drawing/2014/main" id="{9AC583D0-F779-844E-876E-762C7FF7F619}"/>
                              </a:ext>
                            </a:extLst>
                          </p:cNvPr>
                          <p:cNvSpPr txBox="1"/>
                          <p:nvPr/>
                        </p:nvSpPr>
                        <p:spPr>
                          <a:xfrm>
                            <a:off x="4941117" y="5412865"/>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grpSp>
                </p:grpSp>
                <p:grpSp>
                  <p:nvGrpSpPr>
                    <p:cNvPr id="150" name="Group 149">
                      <a:extLst>
                        <a:ext uri="{FF2B5EF4-FFF2-40B4-BE49-F238E27FC236}">
                          <a16:creationId xmlns:a16="http://schemas.microsoft.com/office/drawing/2014/main" id="{DB04FD24-37DB-8D4B-9B1A-22CC7BC6D538}"/>
                        </a:ext>
                      </a:extLst>
                    </p:cNvPr>
                    <p:cNvGrpSpPr/>
                    <p:nvPr/>
                  </p:nvGrpSpPr>
                  <p:grpSpPr>
                    <a:xfrm>
                      <a:off x="3880358" y="4888093"/>
                      <a:ext cx="1362519" cy="342839"/>
                      <a:chOff x="3883490" y="5412865"/>
                      <a:chExt cx="1362519" cy="342839"/>
                    </a:xfrm>
                  </p:grpSpPr>
                  <p:grpSp>
                    <p:nvGrpSpPr>
                      <p:cNvPr id="151" name="Group 150">
                        <a:extLst>
                          <a:ext uri="{FF2B5EF4-FFF2-40B4-BE49-F238E27FC236}">
                            <a16:creationId xmlns:a16="http://schemas.microsoft.com/office/drawing/2014/main" id="{5AB5B04E-6774-394C-A354-3F8DCBEE652B}"/>
                          </a:ext>
                        </a:extLst>
                      </p:cNvPr>
                      <p:cNvGrpSpPr/>
                      <p:nvPr/>
                    </p:nvGrpSpPr>
                    <p:grpSpPr>
                      <a:xfrm>
                        <a:off x="3883490" y="5412865"/>
                        <a:ext cx="760126" cy="342839"/>
                        <a:chOff x="4155066" y="3792850"/>
                        <a:chExt cx="760126" cy="342839"/>
                      </a:xfrm>
                    </p:grpSpPr>
                    <p:grpSp>
                      <p:nvGrpSpPr>
                        <p:cNvPr id="159" name="Group 158">
                          <a:extLst>
                            <a:ext uri="{FF2B5EF4-FFF2-40B4-BE49-F238E27FC236}">
                              <a16:creationId xmlns:a16="http://schemas.microsoft.com/office/drawing/2014/main" id="{208DE972-4AA6-7845-ACC1-C98491D00915}"/>
                            </a:ext>
                          </a:extLst>
                        </p:cNvPr>
                        <p:cNvGrpSpPr/>
                        <p:nvPr/>
                      </p:nvGrpSpPr>
                      <p:grpSpPr>
                        <a:xfrm>
                          <a:off x="4306287" y="3794755"/>
                          <a:ext cx="462406" cy="340696"/>
                          <a:chOff x="4306287" y="3794755"/>
                          <a:chExt cx="462406" cy="340696"/>
                        </a:xfrm>
                      </p:grpSpPr>
                      <p:sp>
                        <p:nvSpPr>
                          <p:cNvPr id="163" name="TextBox 162">
                            <a:extLst>
                              <a:ext uri="{FF2B5EF4-FFF2-40B4-BE49-F238E27FC236}">
                                <a16:creationId xmlns:a16="http://schemas.microsoft.com/office/drawing/2014/main" id="{16EAC187-28AA-CB4E-9957-543C569E072C}"/>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164" name="TextBox 163">
                            <a:extLst>
                              <a:ext uri="{FF2B5EF4-FFF2-40B4-BE49-F238E27FC236}">
                                <a16:creationId xmlns:a16="http://schemas.microsoft.com/office/drawing/2014/main" id="{DEA565F9-590E-3946-AE65-7BA156EBCC47}"/>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nvGrpSpPr>
                        <p:cNvPr id="160" name="Group 159">
                          <a:extLst>
                            <a:ext uri="{FF2B5EF4-FFF2-40B4-BE49-F238E27FC236}">
                              <a16:creationId xmlns:a16="http://schemas.microsoft.com/office/drawing/2014/main" id="{F8FE84FE-9B9F-F84A-9AD3-4A041160DEE5}"/>
                            </a:ext>
                          </a:extLst>
                        </p:cNvPr>
                        <p:cNvGrpSpPr/>
                        <p:nvPr/>
                      </p:nvGrpSpPr>
                      <p:grpSpPr>
                        <a:xfrm>
                          <a:off x="4155066" y="3792850"/>
                          <a:ext cx="760126" cy="342839"/>
                          <a:chOff x="3244099" y="3812069"/>
                          <a:chExt cx="760126" cy="342839"/>
                        </a:xfrm>
                      </p:grpSpPr>
                      <p:sp>
                        <p:nvSpPr>
                          <p:cNvPr id="161" name="TextBox 160">
                            <a:extLst>
                              <a:ext uri="{FF2B5EF4-FFF2-40B4-BE49-F238E27FC236}">
                                <a16:creationId xmlns:a16="http://schemas.microsoft.com/office/drawing/2014/main" id="{6BFF3D07-16CD-C14E-BB3B-30C8552FC696}"/>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162" name="TextBox 161">
                            <a:extLst>
                              <a:ext uri="{FF2B5EF4-FFF2-40B4-BE49-F238E27FC236}">
                                <a16:creationId xmlns:a16="http://schemas.microsoft.com/office/drawing/2014/main" id="{6DA17FD5-4DA7-CD4B-A701-77BE769B9B7C}"/>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grpSp>
                    <p:nvGrpSpPr>
                      <p:cNvPr id="152" name="Group 151">
                        <a:extLst>
                          <a:ext uri="{FF2B5EF4-FFF2-40B4-BE49-F238E27FC236}">
                            <a16:creationId xmlns:a16="http://schemas.microsoft.com/office/drawing/2014/main" id="{F8C23B69-4F5F-B842-A799-894E9E38B113}"/>
                          </a:ext>
                        </a:extLst>
                      </p:cNvPr>
                      <p:cNvGrpSpPr/>
                      <p:nvPr/>
                    </p:nvGrpSpPr>
                    <p:grpSpPr>
                      <a:xfrm>
                        <a:off x="4485883" y="5412865"/>
                        <a:ext cx="760126" cy="342839"/>
                        <a:chOff x="4485883" y="5412865"/>
                        <a:chExt cx="760126" cy="342839"/>
                      </a:xfrm>
                    </p:grpSpPr>
                    <p:grpSp>
                      <p:nvGrpSpPr>
                        <p:cNvPr id="153" name="Group 152">
                          <a:extLst>
                            <a:ext uri="{FF2B5EF4-FFF2-40B4-BE49-F238E27FC236}">
                              <a16:creationId xmlns:a16="http://schemas.microsoft.com/office/drawing/2014/main" id="{5F76B3D0-F6C6-3A42-8323-1EE3C78C0C91}"/>
                            </a:ext>
                          </a:extLst>
                        </p:cNvPr>
                        <p:cNvGrpSpPr/>
                        <p:nvPr/>
                      </p:nvGrpSpPr>
                      <p:grpSpPr>
                        <a:xfrm>
                          <a:off x="4637104" y="5414770"/>
                          <a:ext cx="462406" cy="340696"/>
                          <a:chOff x="4306287" y="3794755"/>
                          <a:chExt cx="462406" cy="340696"/>
                        </a:xfrm>
                      </p:grpSpPr>
                      <p:sp>
                        <p:nvSpPr>
                          <p:cNvPr id="157" name="TextBox 156">
                            <a:extLst>
                              <a:ext uri="{FF2B5EF4-FFF2-40B4-BE49-F238E27FC236}">
                                <a16:creationId xmlns:a16="http://schemas.microsoft.com/office/drawing/2014/main" id="{DFA5616C-096C-7D4B-9D89-F11CDE639A18}"/>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sp>
                        <p:nvSpPr>
                          <p:cNvPr id="158" name="TextBox 157">
                            <a:extLst>
                              <a:ext uri="{FF2B5EF4-FFF2-40B4-BE49-F238E27FC236}">
                                <a16:creationId xmlns:a16="http://schemas.microsoft.com/office/drawing/2014/main" id="{F2BEDA27-B543-EE49-A7D6-19344D5F7822}"/>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grpSp>
                      <p:nvGrpSpPr>
                        <p:cNvPr id="154" name="Group 153">
                          <a:extLst>
                            <a:ext uri="{FF2B5EF4-FFF2-40B4-BE49-F238E27FC236}">
                              <a16:creationId xmlns:a16="http://schemas.microsoft.com/office/drawing/2014/main" id="{22F97C22-28F0-E743-8B75-F5E666A3DF71}"/>
                            </a:ext>
                          </a:extLst>
                        </p:cNvPr>
                        <p:cNvGrpSpPr/>
                        <p:nvPr/>
                      </p:nvGrpSpPr>
                      <p:grpSpPr>
                        <a:xfrm>
                          <a:off x="4485883" y="5412865"/>
                          <a:ext cx="760126" cy="342839"/>
                          <a:chOff x="3244099" y="3812069"/>
                          <a:chExt cx="760126" cy="342839"/>
                        </a:xfrm>
                      </p:grpSpPr>
                      <p:sp>
                        <p:nvSpPr>
                          <p:cNvPr id="155" name="TextBox 154">
                            <a:extLst>
                              <a:ext uri="{FF2B5EF4-FFF2-40B4-BE49-F238E27FC236}">
                                <a16:creationId xmlns:a16="http://schemas.microsoft.com/office/drawing/2014/main" id="{5D2FC851-B45F-C643-92E3-4AAFCD42F64E}"/>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sp>
                        <p:nvSpPr>
                          <p:cNvPr id="156" name="TextBox 155">
                            <a:extLst>
                              <a:ext uri="{FF2B5EF4-FFF2-40B4-BE49-F238E27FC236}">
                                <a16:creationId xmlns:a16="http://schemas.microsoft.com/office/drawing/2014/main" id="{E82B8387-616F-ED41-B874-E5EEB4151552}"/>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grpSp>
                </p:grpSp>
                <p:grpSp>
                  <p:nvGrpSpPr>
                    <p:cNvPr id="197" name="Group 196">
                      <a:extLst>
                        <a:ext uri="{FF2B5EF4-FFF2-40B4-BE49-F238E27FC236}">
                          <a16:creationId xmlns:a16="http://schemas.microsoft.com/office/drawing/2014/main" id="{760F0691-CDF6-2DEB-444D-C97DCC758F46}"/>
                        </a:ext>
                      </a:extLst>
                    </p:cNvPr>
                    <p:cNvGrpSpPr/>
                    <p:nvPr/>
                  </p:nvGrpSpPr>
                  <p:grpSpPr>
                    <a:xfrm>
                      <a:off x="3890505" y="4194976"/>
                      <a:ext cx="1184492" cy="1191632"/>
                      <a:chOff x="5819889" y="3497925"/>
                      <a:chExt cx="1184492" cy="1191632"/>
                    </a:xfrm>
                  </p:grpSpPr>
                  <p:sp>
                    <p:nvSpPr>
                      <p:cNvPr id="200" name="Oval 199">
                        <a:extLst>
                          <a:ext uri="{FF2B5EF4-FFF2-40B4-BE49-F238E27FC236}">
                            <a16:creationId xmlns:a16="http://schemas.microsoft.com/office/drawing/2014/main" id="{94BF4AEC-399E-6FB1-5F45-986906CEE047}"/>
                          </a:ext>
                        </a:extLst>
                      </p:cNvPr>
                      <p:cNvSpPr>
                        <a:spLocks noChangeAspect="1"/>
                      </p:cNvSpPr>
                      <p:nvPr/>
                    </p:nvSpPr>
                    <p:spPr>
                      <a:xfrm>
                        <a:off x="5819889" y="3497925"/>
                        <a:ext cx="1184492" cy="1191632"/>
                      </a:xfrm>
                      <a:prstGeom prst="ellipse">
                        <a:avLst/>
                      </a:prstGeom>
                      <a:no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extBox 200">
                        <a:extLst>
                          <a:ext uri="{FF2B5EF4-FFF2-40B4-BE49-F238E27FC236}">
                            <a16:creationId xmlns:a16="http://schemas.microsoft.com/office/drawing/2014/main" id="{2A467610-A27F-DBA1-EE7C-0662782519EB}"/>
                          </a:ext>
                        </a:extLst>
                      </p:cNvPr>
                      <p:cNvSpPr txBox="1"/>
                      <p:nvPr/>
                    </p:nvSpPr>
                    <p:spPr>
                      <a:xfrm>
                        <a:off x="6259527" y="3943445"/>
                        <a:ext cx="320922" cy="338554"/>
                      </a:xfrm>
                      <a:prstGeom prst="rect">
                        <a:avLst/>
                      </a:prstGeom>
                      <a:noFill/>
                      <a:ln w="28575">
                        <a:noFill/>
                      </a:ln>
                    </p:spPr>
                    <p:txBody>
                      <a:bodyPr wrap="none" rtlCol="0">
                        <a:spAutoFit/>
                      </a:bodyPr>
                      <a:lstStyle/>
                      <a:p>
                        <a:pPr algn="ctr" eaLnBrk="0" hangingPunct="0">
                          <a:spcBef>
                            <a:spcPct val="20000"/>
                          </a:spcBef>
                        </a:pPr>
                        <a:r>
                          <a:rPr lang="en-US" sz="1600" b="1" dirty="0">
                            <a:solidFill>
                              <a:schemeClr val="accent6"/>
                            </a:solidFill>
                            <a:latin typeface="Gill Sans MT" pitchFamily="34" charset="0"/>
                            <a:cs typeface="Gill Sans" pitchFamily="17" charset="0"/>
                          </a:rPr>
                          <a:t>×</a:t>
                        </a:r>
                      </a:p>
                    </p:txBody>
                  </p:sp>
                </p:grpSp>
              </p:grpSp>
              <p:grpSp>
                <p:nvGrpSpPr>
                  <p:cNvPr id="180" name="Group 179">
                    <a:extLst>
                      <a:ext uri="{FF2B5EF4-FFF2-40B4-BE49-F238E27FC236}">
                        <a16:creationId xmlns:a16="http://schemas.microsoft.com/office/drawing/2014/main" id="{80C8EC8B-8C93-3849-81B7-F485A518BD42}"/>
                      </a:ext>
                    </a:extLst>
                  </p:cNvPr>
                  <p:cNvGrpSpPr/>
                  <p:nvPr/>
                </p:nvGrpSpPr>
                <p:grpSpPr>
                  <a:xfrm>
                    <a:off x="3880358" y="4388188"/>
                    <a:ext cx="1362519" cy="342839"/>
                    <a:chOff x="3883490" y="5412865"/>
                    <a:chExt cx="1362519" cy="342839"/>
                  </a:xfrm>
                </p:grpSpPr>
                <p:grpSp>
                  <p:nvGrpSpPr>
                    <p:cNvPr id="181" name="Group 180">
                      <a:extLst>
                        <a:ext uri="{FF2B5EF4-FFF2-40B4-BE49-F238E27FC236}">
                          <a16:creationId xmlns:a16="http://schemas.microsoft.com/office/drawing/2014/main" id="{B08E8FE2-FD73-CF4B-92EB-6FD08E3F9326}"/>
                        </a:ext>
                      </a:extLst>
                    </p:cNvPr>
                    <p:cNvGrpSpPr/>
                    <p:nvPr/>
                  </p:nvGrpSpPr>
                  <p:grpSpPr>
                    <a:xfrm>
                      <a:off x="3883490" y="5412865"/>
                      <a:ext cx="760126" cy="342839"/>
                      <a:chOff x="4155066" y="3792850"/>
                      <a:chExt cx="760126" cy="342839"/>
                    </a:xfrm>
                  </p:grpSpPr>
                  <p:grpSp>
                    <p:nvGrpSpPr>
                      <p:cNvPr id="189" name="Group 188">
                        <a:extLst>
                          <a:ext uri="{FF2B5EF4-FFF2-40B4-BE49-F238E27FC236}">
                            <a16:creationId xmlns:a16="http://schemas.microsoft.com/office/drawing/2014/main" id="{B3C7F552-F498-2743-BBC2-4C9D3B49C2F0}"/>
                          </a:ext>
                        </a:extLst>
                      </p:cNvPr>
                      <p:cNvGrpSpPr/>
                      <p:nvPr/>
                    </p:nvGrpSpPr>
                    <p:grpSpPr>
                      <a:xfrm>
                        <a:off x="4306287" y="3794755"/>
                        <a:ext cx="462406" cy="340696"/>
                        <a:chOff x="4306287" y="3794755"/>
                        <a:chExt cx="462406" cy="340696"/>
                      </a:xfrm>
                    </p:grpSpPr>
                    <p:sp>
                      <p:nvSpPr>
                        <p:cNvPr id="193" name="TextBox 192">
                          <a:extLst>
                            <a:ext uri="{FF2B5EF4-FFF2-40B4-BE49-F238E27FC236}">
                              <a16:creationId xmlns:a16="http://schemas.microsoft.com/office/drawing/2014/main" id="{704D561B-60A0-7242-995A-C4BC5FB81DA8}"/>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194" name="TextBox 193">
                          <a:extLst>
                            <a:ext uri="{FF2B5EF4-FFF2-40B4-BE49-F238E27FC236}">
                              <a16:creationId xmlns:a16="http://schemas.microsoft.com/office/drawing/2014/main" id="{7CEF2A1E-B8AF-054F-84ED-CD83BCDD8FD0}"/>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nvGrpSpPr>
                      <p:cNvPr id="190" name="Group 189">
                        <a:extLst>
                          <a:ext uri="{FF2B5EF4-FFF2-40B4-BE49-F238E27FC236}">
                            <a16:creationId xmlns:a16="http://schemas.microsoft.com/office/drawing/2014/main" id="{7FB78DCB-ECF6-024A-B4B0-D301E271C3EF}"/>
                          </a:ext>
                        </a:extLst>
                      </p:cNvPr>
                      <p:cNvGrpSpPr/>
                      <p:nvPr/>
                    </p:nvGrpSpPr>
                    <p:grpSpPr>
                      <a:xfrm>
                        <a:off x="4155066" y="3792850"/>
                        <a:ext cx="760126" cy="342839"/>
                        <a:chOff x="3244099" y="3812069"/>
                        <a:chExt cx="760126" cy="342839"/>
                      </a:xfrm>
                    </p:grpSpPr>
                    <p:sp>
                      <p:nvSpPr>
                        <p:cNvPr id="191" name="TextBox 190">
                          <a:extLst>
                            <a:ext uri="{FF2B5EF4-FFF2-40B4-BE49-F238E27FC236}">
                              <a16:creationId xmlns:a16="http://schemas.microsoft.com/office/drawing/2014/main" id="{9A1D43AE-38C7-FE4C-9180-AB9F8796D28D}"/>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192" name="TextBox 191">
                          <a:extLst>
                            <a:ext uri="{FF2B5EF4-FFF2-40B4-BE49-F238E27FC236}">
                              <a16:creationId xmlns:a16="http://schemas.microsoft.com/office/drawing/2014/main" id="{33D94FBB-F66F-954D-AA5D-315A77FA8468}"/>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grpSp>
                  <p:nvGrpSpPr>
                    <p:cNvPr id="182" name="Group 181">
                      <a:extLst>
                        <a:ext uri="{FF2B5EF4-FFF2-40B4-BE49-F238E27FC236}">
                          <a16:creationId xmlns:a16="http://schemas.microsoft.com/office/drawing/2014/main" id="{5C1C55DD-089E-A243-A754-A5BBA484917E}"/>
                        </a:ext>
                      </a:extLst>
                    </p:cNvPr>
                    <p:cNvGrpSpPr/>
                    <p:nvPr/>
                  </p:nvGrpSpPr>
                  <p:grpSpPr>
                    <a:xfrm>
                      <a:off x="4485883" y="5412865"/>
                      <a:ext cx="760126" cy="342839"/>
                      <a:chOff x="4485883" y="5412865"/>
                      <a:chExt cx="760126" cy="342839"/>
                    </a:xfrm>
                  </p:grpSpPr>
                  <p:grpSp>
                    <p:nvGrpSpPr>
                      <p:cNvPr id="183" name="Group 182">
                        <a:extLst>
                          <a:ext uri="{FF2B5EF4-FFF2-40B4-BE49-F238E27FC236}">
                            <a16:creationId xmlns:a16="http://schemas.microsoft.com/office/drawing/2014/main" id="{EE6EAB73-1E12-1D40-AB57-F60107A3DE3E}"/>
                          </a:ext>
                        </a:extLst>
                      </p:cNvPr>
                      <p:cNvGrpSpPr/>
                      <p:nvPr/>
                    </p:nvGrpSpPr>
                    <p:grpSpPr>
                      <a:xfrm>
                        <a:off x="4637104" y="5414770"/>
                        <a:ext cx="462406" cy="340696"/>
                        <a:chOff x="4306287" y="3794755"/>
                        <a:chExt cx="462406" cy="340696"/>
                      </a:xfrm>
                    </p:grpSpPr>
                    <p:sp>
                      <p:nvSpPr>
                        <p:cNvPr id="187" name="TextBox 186">
                          <a:extLst>
                            <a:ext uri="{FF2B5EF4-FFF2-40B4-BE49-F238E27FC236}">
                              <a16:creationId xmlns:a16="http://schemas.microsoft.com/office/drawing/2014/main" id="{0B1E9C93-B814-AA41-B7AF-967443C8AE0C}"/>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sp>
                      <p:nvSpPr>
                        <p:cNvPr id="188" name="TextBox 187">
                          <a:extLst>
                            <a:ext uri="{FF2B5EF4-FFF2-40B4-BE49-F238E27FC236}">
                              <a16:creationId xmlns:a16="http://schemas.microsoft.com/office/drawing/2014/main" id="{42A93393-3A89-BF40-A8AA-200DF691B140}"/>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grpSp>
                    <p:nvGrpSpPr>
                      <p:cNvPr id="184" name="Group 183">
                        <a:extLst>
                          <a:ext uri="{FF2B5EF4-FFF2-40B4-BE49-F238E27FC236}">
                            <a16:creationId xmlns:a16="http://schemas.microsoft.com/office/drawing/2014/main" id="{025861A6-057A-6A44-9713-ED4D745506A4}"/>
                          </a:ext>
                        </a:extLst>
                      </p:cNvPr>
                      <p:cNvGrpSpPr/>
                      <p:nvPr/>
                    </p:nvGrpSpPr>
                    <p:grpSpPr>
                      <a:xfrm>
                        <a:off x="4485883" y="5412865"/>
                        <a:ext cx="760126" cy="342839"/>
                        <a:chOff x="3244099" y="3812069"/>
                        <a:chExt cx="760126" cy="342839"/>
                      </a:xfrm>
                    </p:grpSpPr>
                    <p:sp>
                      <p:nvSpPr>
                        <p:cNvPr id="185" name="TextBox 184">
                          <a:extLst>
                            <a:ext uri="{FF2B5EF4-FFF2-40B4-BE49-F238E27FC236}">
                              <a16:creationId xmlns:a16="http://schemas.microsoft.com/office/drawing/2014/main" id="{AB5439B0-6B33-ED4E-B47F-9E89399207D7}"/>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sp>
                      <p:nvSpPr>
                        <p:cNvPr id="186" name="TextBox 185">
                          <a:extLst>
                            <a:ext uri="{FF2B5EF4-FFF2-40B4-BE49-F238E27FC236}">
                              <a16:creationId xmlns:a16="http://schemas.microsoft.com/office/drawing/2014/main" id="{9B3EBB72-E4F9-1442-A991-E05D8F7E711E}"/>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grpSp>
              </p:grpSp>
            </p:grpSp>
            <p:grpSp>
              <p:nvGrpSpPr>
                <p:cNvPr id="134" name="Group 133">
                  <a:extLst>
                    <a:ext uri="{FF2B5EF4-FFF2-40B4-BE49-F238E27FC236}">
                      <a16:creationId xmlns:a16="http://schemas.microsoft.com/office/drawing/2014/main" id="{1CC7ECE0-3DA1-494D-8FCB-BB9A9EDFC5B7}"/>
                    </a:ext>
                  </a:extLst>
                </p:cNvPr>
                <p:cNvGrpSpPr/>
                <p:nvPr/>
              </p:nvGrpSpPr>
              <p:grpSpPr>
                <a:xfrm>
                  <a:off x="3872041" y="5365844"/>
                  <a:ext cx="1362519" cy="342839"/>
                  <a:chOff x="3883490" y="5412865"/>
                  <a:chExt cx="1362519" cy="342839"/>
                </a:xfrm>
              </p:grpSpPr>
              <p:grpSp>
                <p:nvGrpSpPr>
                  <p:cNvPr id="44" name="Group 43">
                    <a:extLst>
                      <a:ext uri="{FF2B5EF4-FFF2-40B4-BE49-F238E27FC236}">
                        <a16:creationId xmlns:a16="http://schemas.microsoft.com/office/drawing/2014/main" id="{81927EE6-5570-BD40-8896-83953AEA9885}"/>
                      </a:ext>
                    </a:extLst>
                  </p:cNvPr>
                  <p:cNvGrpSpPr/>
                  <p:nvPr/>
                </p:nvGrpSpPr>
                <p:grpSpPr>
                  <a:xfrm>
                    <a:off x="3883490" y="5412865"/>
                    <a:ext cx="760126" cy="342839"/>
                    <a:chOff x="4155066" y="3792850"/>
                    <a:chExt cx="760126" cy="342839"/>
                  </a:xfrm>
                </p:grpSpPr>
                <p:grpSp>
                  <p:nvGrpSpPr>
                    <p:cNvPr id="52" name="Group 51">
                      <a:extLst>
                        <a:ext uri="{FF2B5EF4-FFF2-40B4-BE49-F238E27FC236}">
                          <a16:creationId xmlns:a16="http://schemas.microsoft.com/office/drawing/2014/main" id="{BE3909B7-A54B-324F-9D6C-A36220C504A6}"/>
                        </a:ext>
                      </a:extLst>
                    </p:cNvPr>
                    <p:cNvGrpSpPr/>
                    <p:nvPr/>
                  </p:nvGrpSpPr>
                  <p:grpSpPr>
                    <a:xfrm>
                      <a:off x="4306287" y="3794755"/>
                      <a:ext cx="462406" cy="340696"/>
                      <a:chOff x="4306287" y="3794755"/>
                      <a:chExt cx="462406" cy="340696"/>
                    </a:xfrm>
                  </p:grpSpPr>
                  <p:sp>
                    <p:nvSpPr>
                      <p:cNvPr id="56" name="TextBox 55">
                        <a:extLst>
                          <a:ext uri="{FF2B5EF4-FFF2-40B4-BE49-F238E27FC236}">
                            <a16:creationId xmlns:a16="http://schemas.microsoft.com/office/drawing/2014/main" id="{C5C80D27-F88B-E64E-B00F-89F87D0CB887}"/>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57" name="TextBox 56">
                        <a:extLst>
                          <a:ext uri="{FF2B5EF4-FFF2-40B4-BE49-F238E27FC236}">
                            <a16:creationId xmlns:a16="http://schemas.microsoft.com/office/drawing/2014/main" id="{065A743F-36F1-3545-9295-4D65EA3FC1C5}"/>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nvGrpSpPr>
                    <p:cNvPr id="53" name="Group 52">
                      <a:extLst>
                        <a:ext uri="{FF2B5EF4-FFF2-40B4-BE49-F238E27FC236}">
                          <a16:creationId xmlns:a16="http://schemas.microsoft.com/office/drawing/2014/main" id="{273EC855-2316-D94E-AD40-9E8822A136B6}"/>
                        </a:ext>
                      </a:extLst>
                    </p:cNvPr>
                    <p:cNvGrpSpPr/>
                    <p:nvPr/>
                  </p:nvGrpSpPr>
                  <p:grpSpPr>
                    <a:xfrm>
                      <a:off x="4155066" y="3792850"/>
                      <a:ext cx="760126" cy="342839"/>
                      <a:chOff x="3244099" y="3812069"/>
                      <a:chExt cx="760126" cy="342839"/>
                    </a:xfrm>
                  </p:grpSpPr>
                  <p:sp>
                    <p:nvSpPr>
                      <p:cNvPr id="54" name="TextBox 53">
                        <a:extLst>
                          <a:ext uri="{FF2B5EF4-FFF2-40B4-BE49-F238E27FC236}">
                            <a16:creationId xmlns:a16="http://schemas.microsoft.com/office/drawing/2014/main" id="{428D953D-07E7-B14E-8697-7576B0BC89AD}"/>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55" name="TextBox 54">
                        <a:extLst>
                          <a:ext uri="{FF2B5EF4-FFF2-40B4-BE49-F238E27FC236}">
                            <a16:creationId xmlns:a16="http://schemas.microsoft.com/office/drawing/2014/main" id="{E5453DDE-E30A-1146-864B-5B86F0078716}"/>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grpSp>
                <p:nvGrpSpPr>
                  <p:cNvPr id="133" name="Group 132">
                    <a:extLst>
                      <a:ext uri="{FF2B5EF4-FFF2-40B4-BE49-F238E27FC236}">
                        <a16:creationId xmlns:a16="http://schemas.microsoft.com/office/drawing/2014/main" id="{CD31198E-77E4-E643-8E19-B2CF7BFAE2BE}"/>
                      </a:ext>
                    </a:extLst>
                  </p:cNvPr>
                  <p:cNvGrpSpPr/>
                  <p:nvPr/>
                </p:nvGrpSpPr>
                <p:grpSpPr>
                  <a:xfrm>
                    <a:off x="4485883" y="5412865"/>
                    <a:ext cx="760126" cy="342839"/>
                    <a:chOff x="4485883" y="5412865"/>
                    <a:chExt cx="760126" cy="342839"/>
                  </a:xfrm>
                </p:grpSpPr>
                <p:grpSp>
                  <p:nvGrpSpPr>
                    <p:cNvPr id="46" name="Group 45">
                      <a:extLst>
                        <a:ext uri="{FF2B5EF4-FFF2-40B4-BE49-F238E27FC236}">
                          <a16:creationId xmlns:a16="http://schemas.microsoft.com/office/drawing/2014/main" id="{8034469D-5E94-1C4E-83F7-844B2FEF6C05}"/>
                        </a:ext>
                      </a:extLst>
                    </p:cNvPr>
                    <p:cNvGrpSpPr/>
                    <p:nvPr/>
                  </p:nvGrpSpPr>
                  <p:grpSpPr>
                    <a:xfrm>
                      <a:off x="4637104" y="5414770"/>
                      <a:ext cx="462406" cy="340696"/>
                      <a:chOff x="4306287" y="3794755"/>
                      <a:chExt cx="462406" cy="340696"/>
                    </a:xfrm>
                  </p:grpSpPr>
                  <p:sp>
                    <p:nvSpPr>
                      <p:cNvPr id="50" name="TextBox 49">
                        <a:extLst>
                          <a:ext uri="{FF2B5EF4-FFF2-40B4-BE49-F238E27FC236}">
                            <a16:creationId xmlns:a16="http://schemas.microsoft.com/office/drawing/2014/main" id="{D620F098-1A65-C84C-B53E-9A62404A2423}"/>
                          </a:ext>
                        </a:extLst>
                      </p:cNvPr>
                      <p:cNvSpPr txBox="1"/>
                      <p:nvPr/>
                    </p:nvSpPr>
                    <p:spPr>
                      <a:xfrm>
                        <a:off x="4306287" y="3796897"/>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sp>
                    <p:nvSpPr>
                      <p:cNvPr id="51" name="TextBox 50">
                        <a:extLst>
                          <a:ext uri="{FF2B5EF4-FFF2-40B4-BE49-F238E27FC236}">
                            <a16:creationId xmlns:a16="http://schemas.microsoft.com/office/drawing/2014/main" id="{BFA6CB37-DB53-6A4B-BEF9-7003E65FD634}"/>
                          </a:ext>
                        </a:extLst>
                      </p:cNvPr>
                      <p:cNvSpPr txBox="1"/>
                      <p:nvPr/>
                    </p:nvSpPr>
                    <p:spPr>
                      <a:xfrm>
                        <a:off x="4463801" y="3794755"/>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grpSp>
                  <p:nvGrpSpPr>
                    <p:cNvPr id="47" name="Group 46">
                      <a:extLst>
                        <a:ext uri="{FF2B5EF4-FFF2-40B4-BE49-F238E27FC236}">
                          <a16:creationId xmlns:a16="http://schemas.microsoft.com/office/drawing/2014/main" id="{F2DDC34B-F775-BF48-8D2A-9788A4D86197}"/>
                        </a:ext>
                      </a:extLst>
                    </p:cNvPr>
                    <p:cNvGrpSpPr/>
                    <p:nvPr/>
                  </p:nvGrpSpPr>
                  <p:grpSpPr>
                    <a:xfrm>
                      <a:off x="4485883" y="5412865"/>
                      <a:ext cx="760126" cy="342839"/>
                      <a:chOff x="3244099" y="3812069"/>
                      <a:chExt cx="760126" cy="342839"/>
                    </a:xfrm>
                  </p:grpSpPr>
                  <p:sp>
                    <p:nvSpPr>
                      <p:cNvPr id="48" name="TextBox 47">
                        <a:extLst>
                          <a:ext uri="{FF2B5EF4-FFF2-40B4-BE49-F238E27FC236}">
                            <a16:creationId xmlns:a16="http://schemas.microsoft.com/office/drawing/2014/main" id="{A424CC3E-3775-8A4C-9BB3-12274052B58D}"/>
                          </a:ext>
                        </a:extLst>
                      </p:cNvPr>
                      <p:cNvSpPr txBox="1"/>
                      <p:nvPr/>
                    </p:nvSpPr>
                    <p:spPr>
                      <a:xfrm>
                        <a:off x="3244099" y="3816354"/>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sp>
                    <p:nvSpPr>
                      <p:cNvPr id="49" name="TextBox 48">
                        <a:extLst>
                          <a:ext uri="{FF2B5EF4-FFF2-40B4-BE49-F238E27FC236}">
                            <a16:creationId xmlns:a16="http://schemas.microsoft.com/office/drawing/2014/main" id="{3618BE4C-4CF9-C847-A37F-800DAD398FCF}"/>
                          </a:ext>
                        </a:extLst>
                      </p:cNvPr>
                      <p:cNvSpPr txBox="1"/>
                      <p:nvPr/>
                    </p:nvSpPr>
                    <p:spPr>
                      <a:xfrm>
                        <a:off x="3699333" y="3812069"/>
                        <a:ext cx="304892" cy="338554"/>
                      </a:xfrm>
                      <a:prstGeom prst="rect">
                        <a:avLst/>
                      </a:prstGeom>
                      <a:noFill/>
                    </p:spPr>
                    <p:txBody>
                      <a:bodyPr wrap="none" rtlCol="0">
                        <a:spAutoFit/>
                      </a:bodyPr>
                      <a:lstStyle/>
                      <a:p>
                        <a:pPr algn="ctr" eaLnBrk="0" hangingPunct="0">
                          <a:spcBef>
                            <a:spcPct val="20000"/>
                          </a:spcBef>
                        </a:pPr>
                        <a:r>
                          <a:rPr lang="en-US" sz="1600" dirty="0">
                            <a:solidFill>
                              <a:srgbClr val="00B050"/>
                            </a:solidFill>
                            <a:latin typeface="Gill Sans MT" pitchFamily="34" charset="0"/>
                            <a:cs typeface="Gill Sans" pitchFamily="17" charset="0"/>
                          </a:rPr>
                          <a:t>×</a:t>
                        </a:r>
                      </a:p>
                    </p:txBody>
                  </p:sp>
                </p:grpSp>
              </p:grpSp>
            </p:grpSp>
          </p:grpSp>
          <p:grpSp>
            <p:nvGrpSpPr>
              <p:cNvPr id="170" name="Group 169">
                <a:extLst>
                  <a:ext uri="{FF2B5EF4-FFF2-40B4-BE49-F238E27FC236}">
                    <a16:creationId xmlns:a16="http://schemas.microsoft.com/office/drawing/2014/main" id="{A726E9BD-3AB1-37B0-8546-BD00CFF445C2}"/>
                  </a:ext>
                </a:extLst>
              </p:cNvPr>
              <p:cNvGrpSpPr/>
              <p:nvPr/>
            </p:nvGrpSpPr>
            <p:grpSpPr>
              <a:xfrm>
                <a:off x="4059441" y="4194976"/>
                <a:ext cx="1184492" cy="1191632"/>
                <a:chOff x="5819889" y="3497925"/>
                <a:chExt cx="1184492" cy="1191632"/>
              </a:xfrm>
            </p:grpSpPr>
            <p:sp>
              <p:nvSpPr>
                <p:cNvPr id="175" name="Oval 174">
                  <a:extLst>
                    <a:ext uri="{FF2B5EF4-FFF2-40B4-BE49-F238E27FC236}">
                      <a16:creationId xmlns:a16="http://schemas.microsoft.com/office/drawing/2014/main" id="{571856D7-5EAF-6B2C-EF0D-DD9AE00DA9CD}"/>
                    </a:ext>
                  </a:extLst>
                </p:cNvPr>
                <p:cNvSpPr>
                  <a:spLocks noChangeAspect="1"/>
                </p:cNvSpPr>
                <p:nvPr/>
              </p:nvSpPr>
              <p:spPr>
                <a:xfrm>
                  <a:off x="5819889" y="3497925"/>
                  <a:ext cx="1184492" cy="1191632"/>
                </a:xfrm>
                <a:prstGeom prst="ellipse">
                  <a:avLst/>
                </a:prstGeom>
                <a:no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extBox 176">
                  <a:extLst>
                    <a:ext uri="{FF2B5EF4-FFF2-40B4-BE49-F238E27FC236}">
                      <a16:creationId xmlns:a16="http://schemas.microsoft.com/office/drawing/2014/main" id="{F9B80E4A-AA2B-9B40-8611-374117A262A8}"/>
                    </a:ext>
                  </a:extLst>
                </p:cNvPr>
                <p:cNvSpPr txBox="1"/>
                <p:nvPr/>
              </p:nvSpPr>
              <p:spPr>
                <a:xfrm>
                  <a:off x="6259527" y="3943698"/>
                  <a:ext cx="320922" cy="338554"/>
                </a:xfrm>
                <a:prstGeom prst="rect">
                  <a:avLst/>
                </a:prstGeom>
                <a:noFill/>
              </p:spPr>
              <p:txBody>
                <a:bodyPr wrap="none" rtlCol="0">
                  <a:spAutoFit/>
                </a:bodyPr>
                <a:lstStyle/>
                <a:p>
                  <a:pPr algn="ctr" eaLnBrk="0" hangingPunct="0">
                    <a:spcBef>
                      <a:spcPct val="20000"/>
                    </a:spcBef>
                  </a:pPr>
                  <a:r>
                    <a:rPr lang="en-US" sz="1600" b="1" dirty="0">
                      <a:solidFill>
                        <a:schemeClr val="accent6"/>
                      </a:solidFill>
                      <a:latin typeface="Gill Sans MT" pitchFamily="34" charset="0"/>
                      <a:cs typeface="Gill Sans" pitchFamily="17" charset="0"/>
                    </a:rPr>
                    <a:t>×</a:t>
                  </a:r>
                </a:p>
              </p:txBody>
            </p:sp>
          </p:grpSp>
        </p:grpSp>
        <p:sp>
          <p:nvSpPr>
            <p:cNvPr id="196" name="TextBox 195">
              <a:extLst>
                <a:ext uri="{FF2B5EF4-FFF2-40B4-BE49-F238E27FC236}">
                  <a16:creationId xmlns:a16="http://schemas.microsoft.com/office/drawing/2014/main" id="{DBB27756-7DDB-C742-8CD0-67AC5328DB0D}"/>
                </a:ext>
              </a:extLst>
            </p:cNvPr>
            <p:cNvSpPr txBox="1"/>
            <p:nvPr/>
          </p:nvSpPr>
          <p:spPr>
            <a:xfrm>
              <a:off x="-66365" y="4555199"/>
              <a:ext cx="1244494" cy="646331"/>
            </a:xfrm>
            <a:prstGeom prst="rect">
              <a:avLst/>
            </a:prstGeom>
            <a:noFill/>
          </p:spPr>
          <p:txBody>
            <a:bodyPr wrap="square" rtlCol="0">
              <a:spAutoFit/>
            </a:bodyPr>
            <a:lstStyle/>
            <a:p>
              <a:pPr algn="ctr"/>
              <a:r>
                <a:rPr lang="en-US" dirty="0">
                  <a:solidFill>
                    <a:schemeClr val="tx2"/>
                  </a:solidFill>
                  <a:latin typeface="Gill Sans MT" panose="020B0502020104020203" pitchFamily="34" charset="0"/>
                </a:rPr>
                <a:t>typically</a:t>
              </a:r>
            </a:p>
            <a:p>
              <a:pPr algn="ctr"/>
              <a:r>
                <a:rPr lang="en-US" dirty="0">
                  <a:solidFill>
                    <a:schemeClr val="tx2"/>
                  </a:solidFill>
                  <a:latin typeface="Gill Sans MT" panose="020B0502020104020203" pitchFamily="34" charset="0"/>
                </a:rPr>
                <a:t>4 deg</a:t>
              </a:r>
            </a:p>
          </p:txBody>
        </p:sp>
        <p:cxnSp>
          <p:nvCxnSpPr>
            <p:cNvPr id="198" name="Straight Arrow Connector 197">
              <a:extLst>
                <a:ext uri="{FF2B5EF4-FFF2-40B4-BE49-F238E27FC236}">
                  <a16:creationId xmlns:a16="http://schemas.microsoft.com/office/drawing/2014/main" id="{159F4B82-CAF6-E84F-9F9C-FBF0285F898B}"/>
                </a:ext>
              </a:extLst>
            </p:cNvPr>
            <p:cNvCxnSpPr/>
            <p:nvPr/>
          </p:nvCxnSpPr>
          <p:spPr>
            <a:xfrm>
              <a:off x="977461" y="4322599"/>
              <a:ext cx="0" cy="12314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4A56473E-8D9A-CF40-AE4D-86CACF6AF419}"/>
                </a:ext>
              </a:extLst>
            </p:cNvPr>
            <p:cNvCxnSpPr>
              <a:cxnSpLocks/>
            </p:cNvCxnSpPr>
            <p:nvPr/>
          </p:nvCxnSpPr>
          <p:spPr>
            <a:xfrm flipH="1" flipV="1">
              <a:off x="1092964" y="5723525"/>
              <a:ext cx="3425669" cy="31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ADBF4437-E07C-1B48-B17A-64AC11B3A823}"/>
                </a:ext>
              </a:extLst>
            </p:cNvPr>
            <p:cNvSpPr txBox="1"/>
            <p:nvPr/>
          </p:nvSpPr>
          <p:spPr>
            <a:xfrm>
              <a:off x="2273289" y="5726866"/>
              <a:ext cx="1003801" cy="369332"/>
            </a:xfrm>
            <a:prstGeom prst="rect">
              <a:avLst/>
            </a:prstGeom>
            <a:noFill/>
          </p:spPr>
          <p:txBody>
            <a:bodyPr wrap="none" rtlCol="0">
              <a:spAutoFit/>
            </a:bodyPr>
            <a:lstStyle/>
            <a:p>
              <a:r>
                <a:rPr lang="en-US" dirty="0">
                  <a:solidFill>
                    <a:schemeClr val="tx2"/>
                  </a:solidFill>
                  <a:latin typeface="Gill Sans MT" panose="020B0502020104020203" pitchFamily="34" charset="0"/>
                </a:rPr>
                <a:t>~ 10 deg</a:t>
              </a:r>
            </a:p>
          </p:txBody>
        </p:sp>
      </p:grpSp>
      <p:sp>
        <p:nvSpPr>
          <p:cNvPr id="206" name="TextBox 205">
            <a:extLst>
              <a:ext uri="{FF2B5EF4-FFF2-40B4-BE49-F238E27FC236}">
                <a16:creationId xmlns:a16="http://schemas.microsoft.com/office/drawing/2014/main" id="{49E53689-ACA9-7F4F-8DA4-7116665CD90C}"/>
              </a:ext>
            </a:extLst>
          </p:cNvPr>
          <p:cNvSpPr txBox="1"/>
          <p:nvPr/>
        </p:nvSpPr>
        <p:spPr>
          <a:xfrm>
            <a:off x="2800662" y="4690249"/>
            <a:ext cx="2635699" cy="923330"/>
          </a:xfrm>
          <a:prstGeom prst="rect">
            <a:avLst/>
          </a:prstGeom>
          <a:noFill/>
        </p:spPr>
        <p:txBody>
          <a:bodyPr wrap="square" rtlCol="0">
            <a:spAutoFit/>
          </a:bodyPr>
          <a:lstStyle/>
          <a:p>
            <a:pPr algn="ctr"/>
            <a:r>
              <a:rPr lang="en-US" dirty="0">
                <a:latin typeface="Gill Sans MT" panose="020B0502020104020203" pitchFamily="34" charset="0"/>
              </a:rPr>
              <a:t>~ 40 deg</a:t>
            </a:r>
            <a:r>
              <a:rPr lang="en-US" baseline="30000" dirty="0">
                <a:latin typeface="Gill Sans MT" panose="020B0502020104020203" pitchFamily="34" charset="0"/>
              </a:rPr>
              <a:t>2</a:t>
            </a:r>
            <a:r>
              <a:rPr lang="en-US" dirty="0">
                <a:latin typeface="Gill Sans MT" panose="020B0502020104020203" pitchFamily="34" charset="0"/>
              </a:rPr>
              <a:t> </a:t>
            </a:r>
            <a:r>
              <a:rPr lang="en-US" dirty="0">
                <a:latin typeface="Gill Sans MT" panose="020B0502020104020203" pitchFamily="34" charset="0"/>
                <a:sym typeface="Wingdings" pitchFamily="2" charset="2"/>
              </a:rPr>
              <a:t></a:t>
            </a:r>
            <a:r>
              <a:rPr lang="en-US" dirty="0">
                <a:latin typeface="Gill Sans MT" panose="020B0502020104020203" pitchFamily="34" charset="0"/>
              </a:rPr>
              <a:t> 2 hours of OTF including calibration overheads</a:t>
            </a:r>
          </a:p>
        </p:txBody>
      </p:sp>
      <p:sp>
        <p:nvSpPr>
          <p:cNvPr id="207" name="TextBox 206">
            <a:extLst>
              <a:ext uri="{FF2B5EF4-FFF2-40B4-BE49-F238E27FC236}">
                <a16:creationId xmlns:a16="http://schemas.microsoft.com/office/drawing/2014/main" id="{07B4EC74-DD84-9C49-9CFC-4BB4646F272B}"/>
              </a:ext>
            </a:extLst>
          </p:cNvPr>
          <p:cNvSpPr txBox="1"/>
          <p:nvPr/>
        </p:nvSpPr>
        <p:spPr>
          <a:xfrm>
            <a:off x="6971254" y="4754473"/>
            <a:ext cx="2622333" cy="646331"/>
          </a:xfrm>
          <a:prstGeom prst="rect">
            <a:avLst/>
          </a:prstGeom>
          <a:noFill/>
        </p:spPr>
        <p:txBody>
          <a:bodyPr wrap="square" rtlCol="0">
            <a:spAutoFit/>
          </a:bodyPr>
          <a:lstStyle/>
          <a:p>
            <a:pPr algn="ctr"/>
            <a:r>
              <a:rPr lang="en-US" dirty="0">
                <a:latin typeface="Gill Sans MT" panose="020B0502020104020203" pitchFamily="34" charset="0"/>
              </a:rPr>
              <a:t>observe the complex gain calibrator every ~15 min</a:t>
            </a:r>
          </a:p>
        </p:txBody>
      </p:sp>
      <p:grpSp>
        <p:nvGrpSpPr>
          <p:cNvPr id="4" name="Group 3">
            <a:extLst>
              <a:ext uri="{FF2B5EF4-FFF2-40B4-BE49-F238E27FC236}">
                <a16:creationId xmlns:a16="http://schemas.microsoft.com/office/drawing/2014/main" id="{E22DEAA7-A9ED-574D-85E1-E160339FC15A}"/>
              </a:ext>
            </a:extLst>
          </p:cNvPr>
          <p:cNvGrpSpPr/>
          <p:nvPr/>
        </p:nvGrpSpPr>
        <p:grpSpPr>
          <a:xfrm>
            <a:off x="1631858" y="968345"/>
            <a:ext cx="6075000" cy="2770659"/>
            <a:chOff x="2137059" y="2674178"/>
            <a:chExt cx="6075000" cy="2770659"/>
          </a:xfrm>
        </p:grpSpPr>
        <p:grpSp>
          <p:nvGrpSpPr>
            <p:cNvPr id="5" name="Group 4">
              <a:extLst>
                <a:ext uri="{FF2B5EF4-FFF2-40B4-BE49-F238E27FC236}">
                  <a16:creationId xmlns:a16="http://schemas.microsoft.com/office/drawing/2014/main" id="{FE0A2648-259B-4643-B78E-172E9FF818F0}"/>
                </a:ext>
              </a:extLst>
            </p:cNvPr>
            <p:cNvGrpSpPr/>
            <p:nvPr/>
          </p:nvGrpSpPr>
          <p:grpSpPr>
            <a:xfrm>
              <a:off x="2137059" y="3238739"/>
              <a:ext cx="4848636" cy="2206098"/>
              <a:chOff x="4798571" y="2733685"/>
              <a:chExt cx="3874573" cy="1670650"/>
            </a:xfrm>
          </p:grpSpPr>
          <p:pic>
            <p:nvPicPr>
              <p:cNvPr id="11" name="Picture 10" descr="img2.cosmosc_56386.clean.linmos800.image.png">
                <a:extLst>
                  <a:ext uri="{FF2B5EF4-FFF2-40B4-BE49-F238E27FC236}">
                    <a16:creationId xmlns:a16="http://schemas.microsoft.com/office/drawing/2014/main" id="{E82EF18E-C079-EF46-AAFA-C056A6886D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2519" y="2749949"/>
                <a:ext cx="3810625" cy="1654386"/>
              </a:xfrm>
              <a:prstGeom prst="rect">
                <a:avLst/>
              </a:prstGeom>
            </p:spPr>
          </p:pic>
          <p:grpSp>
            <p:nvGrpSpPr>
              <p:cNvPr id="12" name="Group 11">
                <a:extLst>
                  <a:ext uri="{FF2B5EF4-FFF2-40B4-BE49-F238E27FC236}">
                    <a16:creationId xmlns:a16="http://schemas.microsoft.com/office/drawing/2014/main" id="{EECE6B66-8B97-3A47-9407-B6A1D57C283E}"/>
                  </a:ext>
                </a:extLst>
              </p:cNvPr>
              <p:cNvGrpSpPr>
                <a:grpSpLocks noChangeAspect="1"/>
              </p:cNvGrpSpPr>
              <p:nvPr/>
            </p:nvGrpSpPr>
            <p:grpSpPr>
              <a:xfrm>
                <a:off x="4798571" y="2733685"/>
                <a:ext cx="3783704" cy="912437"/>
                <a:chOff x="4009668" y="3657337"/>
                <a:chExt cx="4576541" cy="1103630"/>
              </a:xfrm>
            </p:grpSpPr>
            <p:sp>
              <p:nvSpPr>
                <p:cNvPr id="13" name="Right Arrow 12">
                  <a:extLst>
                    <a:ext uri="{FF2B5EF4-FFF2-40B4-BE49-F238E27FC236}">
                      <a16:creationId xmlns:a16="http://schemas.microsoft.com/office/drawing/2014/main" id="{58EC5534-09DB-EC47-AC39-EC7BC6E77C91}"/>
                    </a:ext>
                  </a:extLst>
                </p:cNvPr>
                <p:cNvSpPr/>
                <p:nvPr/>
              </p:nvSpPr>
              <p:spPr>
                <a:xfrm>
                  <a:off x="4827017" y="4367893"/>
                  <a:ext cx="3235744" cy="3930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rved Left Arrow 13">
                  <a:extLst>
                    <a:ext uri="{FF2B5EF4-FFF2-40B4-BE49-F238E27FC236}">
                      <a16:creationId xmlns:a16="http://schemas.microsoft.com/office/drawing/2014/main" id="{DE04903D-071F-6B4E-BBA4-2199950A01B1}"/>
                    </a:ext>
                  </a:extLst>
                </p:cNvPr>
                <p:cNvSpPr/>
                <p:nvPr/>
              </p:nvSpPr>
              <p:spPr>
                <a:xfrm flipV="1">
                  <a:off x="8093003" y="3945807"/>
                  <a:ext cx="493206" cy="769800"/>
                </a:xfrm>
                <a:prstGeom prst="curved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Striped Right Arrow 14">
                  <a:extLst>
                    <a:ext uri="{FF2B5EF4-FFF2-40B4-BE49-F238E27FC236}">
                      <a16:creationId xmlns:a16="http://schemas.microsoft.com/office/drawing/2014/main" id="{E9E0F1BB-CD09-8C4F-9745-3005F0388880}"/>
                    </a:ext>
                  </a:extLst>
                </p:cNvPr>
                <p:cNvSpPr/>
                <p:nvPr/>
              </p:nvSpPr>
              <p:spPr>
                <a:xfrm>
                  <a:off x="4009668" y="4367893"/>
                  <a:ext cx="768827" cy="393074"/>
                </a:xfrm>
                <a:prstGeom prst="striped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urved Left Arrow 15">
                  <a:extLst>
                    <a:ext uri="{FF2B5EF4-FFF2-40B4-BE49-F238E27FC236}">
                      <a16:creationId xmlns:a16="http://schemas.microsoft.com/office/drawing/2014/main" id="{B891D7A5-4EAF-ED4D-B11B-F8D8E28B8FE9}"/>
                    </a:ext>
                  </a:extLst>
                </p:cNvPr>
                <p:cNvSpPr/>
                <p:nvPr/>
              </p:nvSpPr>
              <p:spPr>
                <a:xfrm flipH="1" flipV="1">
                  <a:off x="4171727" y="3657337"/>
                  <a:ext cx="604705" cy="681545"/>
                </a:xfrm>
                <a:prstGeom prst="curvedLeftArrow">
                  <a:avLst>
                    <a:gd name="adj1" fmla="val 25000"/>
                    <a:gd name="adj2" fmla="val 50000"/>
                    <a:gd name="adj3" fmla="val 25000"/>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ight Arrow 16">
                  <a:extLst>
                    <a:ext uri="{FF2B5EF4-FFF2-40B4-BE49-F238E27FC236}">
                      <a16:creationId xmlns:a16="http://schemas.microsoft.com/office/drawing/2014/main" id="{795A2C02-683C-D24B-985A-4D8BC166144A}"/>
                    </a:ext>
                  </a:extLst>
                </p:cNvPr>
                <p:cNvSpPr/>
                <p:nvPr/>
              </p:nvSpPr>
              <p:spPr>
                <a:xfrm flipH="1">
                  <a:off x="4843337" y="3945809"/>
                  <a:ext cx="3235744" cy="3930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3B72D2D-6E4A-9841-88C1-3CF3EBABBD85}"/>
                    </a:ext>
                  </a:extLst>
                </p:cNvPr>
                <p:cNvSpPr txBox="1"/>
                <p:nvPr/>
              </p:nvSpPr>
              <p:spPr>
                <a:xfrm>
                  <a:off x="4744546" y="4426842"/>
                  <a:ext cx="294693" cy="310105"/>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19" name="TextBox 18">
                  <a:extLst>
                    <a:ext uri="{FF2B5EF4-FFF2-40B4-BE49-F238E27FC236}">
                      <a16:creationId xmlns:a16="http://schemas.microsoft.com/office/drawing/2014/main" id="{B18D8921-1A89-C44C-A655-0847951E14E2}"/>
                    </a:ext>
                  </a:extLst>
                </p:cNvPr>
                <p:cNvSpPr txBox="1"/>
                <p:nvPr/>
              </p:nvSpPr>
              <p:spPr>
                <a:xfrm>
                  <a:off x="4850182" y="4425715"/>
                  <a:ext cx="304490" cy="310105"/>
                </a:xfrm>
                <a:prstGeom prst="rect">
                  <a:avLst/>
                </a:prstGeom>
                <a:noFill/>
              </p:spPr>
              <p:txBody>
                <a:bodyPr wrap="squar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20" name="TextBox 19">
                  <a:extLst>
                    <a:ext uri="{FF2B5EF4-FFF2-40B4-BE49-F238E27FC236}">
                      <a16:creationId xmlns:a16="http://schemas.microsoft.com/office/drawing/2014/main" id="{9E0B2F83-E7A7-3049-BE90-399C5DE56E4A}"/>
                    </a:ext>
                  </a:extLst>
                </p:cNvPr>
                <p:cNvSpPr txBox="1"/>
                <p:nvPr/>
              </p:nvSpPr>
              <p:spPr>
                <a:xfrm>
                  <a:off x="4966721" y="4425715"/>
                  <a:ext cx="294693" cy="310105"/>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sp>
              <p:nvSpPr>
                <p:cNvPr id="21" name="TextBox 20">
                  <a:extLst>
                    <a:ext uri="{FF2B5EF4-FFF2-40B4-BE49-F238E27FC236}">
                      <a16:creationId xmlns:a16="http://schemas.microsoft.com/office/drawing/2014/main" id="{525DFD9E-4256-9448-810D-8449F92C78C1}"/>
                    </a:ext>
                  </a:extLst>
                </p:cNvPr>
                <p:cNvSpPr txBox="1"/>
                <p:nvPr/>
              </p:nvSpPr>
              <p:spPr>
                <a:xfrm>
                  <a:off x="5078360" y="4425715"/>
                  <a:ext cx="294693" cy="310105"/>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a:t>
                  </a:r>
                </a:p>
              </p:txBody>
            </p:sp>
          </p:grpSp>
        </p:grpSp>
        <p:sp>
          <p:nvSpPr>
            <p:cNvPr id="6" name="Oval 5">
              <a:extLst>
                <a:ext uri="{FF2B5EF4-FFF2-40B4-BE49-F238E27FC236}">
                  <a16:creationId xmlns:a16="http://schemas.microsoft.com/office/drawing/2014/main" id="{51FA1AC2-178B-C944-89AC-A8399CEF7466}"/>
                </a:ext>
              </a:extLst>
            </p:cNvPr>
            <p:cNvSpPr>
              <a:spLocks noChangeAspect="1"/>
            </p:cNvSpPr>
            <p:nvPr/>
          </p:nvSpPr>
          <p:spPr>
            <a:xfrm>
              <a:off x="4331583" y="3202322"/>
              <a:ext cx="1184492" cy="1191632"/>
            </a:xfrm>
            <a:prstGeom prst="ellipse">
              <a:avLst/>
            </a:pr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02D14B40-41E7-B74C-98EC-110F308DD25C}"/>
                </a:ext>
              </a:extLst>
            </p:cNvPr>
            <p:cNvGrpSpPr/>
            <p:nvPr/>
          </p:nvGrpSpPr>
          <p:grpSpPr>
            <a:xfrm>
              <a:off x="5306291" y="2674178"/>
              <a:ext cx="2905768" cy="555854"/>
              <a:chOff x="5306291" y="2674178"/>
              <a:chExt cx="2905768" cy="555854"/>
            </a:xfrm>
          </p:grpSpPr>
          <p:sp>
            <p:nvSpPr>
              <p:cNvPr id="9" name="TextBox 8">
                <a:extLst>
                  <a:ext uri="{FF2B5EF4-FFF2-40B4-BE49-F238E27FC236}">
                    <a16:creationId xmlns:a16="http://schemas.microsoft.com/office/drawing/2014/main" id="{08A23859-10E4-C54F-A3B3-8A598CA5E936}"/>
                  </a:ext>
                </a:extLst>
              </p:cNvPr>
              <p:cNvSpPr txBox="1"/>
              <p:nvPr/>
            </p:nvSpPr>
            <p:spPr>
              <a:xfrm>
                <a:off x="5538185" y="2674178"/>
                <a:ext cx="2673874" cy="369332"/>
              </a:xfrm>
              <a:prstGeom prst="rect">
                <a:avLst/>
              </a:prstGeom>
              <a:noFill/>
              <a:ln w="38100">
                <a:solidFill>
                  <a:schemeClr val="accent6"/>
                </a:solidFill>
              </a:ln>
            </p:spPr>
            <p:txBody>
              <a:bodyPr wrap="none" rtlCol="0">
                <a:spAutoFit/>
              </a:bodyPr>
              <a:lstStyle/>
              <a:p>
                <a:r>
                  <a:rPr lang="en-US" dirty="0">
                    <a:solidFill>
                      <a:schemeClr val="tx1">
                        <a:lumMod val="50000"/>
                        <a:lumOff val="50000"/>
                      </a:schemeClr>
                    </a:solidFill>
                    <a:latin typeface="Gill Sans MT" panose="020B0502020104020203" pitchFamily="34" charset="0"/>
                  </a:rPr>
                  <a:t>instantaneous field-of-view</a:t>
                </a:r>
              </a:p>
            </p:txBody>
          </p:sp>
          <p:cxnSp>
            <p:nvCxnSpPr>
              <p:cNvPr id="10" name="Straight Arrow Connector 9">
                <a:extLst>
                  <a:ext uri="{FF2B5EF4-FFF2-40B4-BE49-F238E27FC236}">
                    <a16:creationId xmlns:a16="http://schemas.microsoft.com/office/drawing/2014/main" id="{CEE478DB-FC11-C542-B9C0-A9FE16AEAC68}"/>
                  </a:ext>
                </a:extLst>
              </p:cNvPr>
              <p:cNvCxnSpPr/>
              <p:nvPr/>
            </p:nvCxnSpPr>
            <p:spPr>
              <a:xfrm flipH="1">
                <a:off x="5306291" y="3081022"/>
                <a:ext cx="209784" cy="1490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A6D8BBBF-01E7-804E-BE92-410F4208B663}"/>
                </a:ext>
              </a:extLst>
            </p:cNvPr>
            <p:cNvSpPr>
              <a:spLocks noChangeAspect="1"/>
            </p:cNvSpPr>
            <p:nvPr/>
          </p:nvSpPr>
          <p:spPr>
            <a:xfrm>
              <a:off x="4052965" y="3603700"/>
              <a:ext cx="1184492" cy="1191632"/>
            </a:xfrm>
            <a:prstGeom prst="ellipse">
              <a:avLst/>
            </a:prstGeom>
            <a:no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D04A13AA-E1C0-F1BB-473A-208F6AD2A4BC}"/>
              </a:ext>
            </a:extLst>
          </p:cNvPr>
          <p:cNvSpPr txBox="1"/>
          <p:nvPr/>
        </p:nvSpPr>
        <p:spPr>
          <a:xfrm>
            <a:off x="4200468" y="3988685"/>
            <a:ext cx="3858620" cy="369332"/>
          </a:xfrm>
          <a:prstGeom prst="rect">
            <a:avLst/>
          </a:prstGeom>
          <a:noFill/>
        </p:spPr>
        <p:txBody>
          <a:bodyPr wrap="none" rtlCol="0">
            <a:spAutoFit/>
          </a:bodyPr>
          <a:lstStyle/>
          <a:p>
            <a:r>
              <a:rPr lang="en-US" dirty="0">
                <a:solidFill>
                  <a:srgbClr val="7030A0"/>
                </a:solidFill>
                <a:latin typeface="Gill Sans MT" panose="020B0502020104020203" pitchFamily="34" charset="0"/>
              </a:rPr>
              <a:t>Two neighboring VLASS tiles on the sky</a:t>
            </a:r>
          </a:p>
        </p:txBody>
      </p:sp>
      <p:sp>
        <p:nvSpPr>
          <p:cNvPr id="32" name="Text Placeholder 2">
            <a:extLst>
              <a:ext uri="{FF2B5EF4-FFF2-40B4-BE49-F238E27FC236}">
                <a16:creationId xmlns:a16="http://schemas.microsoft.com/office/drawing/2014/main" id="{4DE66203-0819-49E7-17AE-33A1B65B3053}"/>
              </a:ext>
            </a:extLst>
          </p:cNvPr>
          <p:cNvSpPr txBox="1">
            <a:spLocks/>
          </p:cNvSpPr>
          <p:nvPr/>
        </p:nvSpPr>
        <p:spPr>
          <a:xfrm>
            <a:off x="7387989" y="1563913"/>
            <a:ext cx="4224391" cy="225631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a:t>Antennas scan while taking data</a:t>
            </a:r>
          </a:p>
          <a:p>
            <a:pPr marL="182880" indent="-182880"/>
            <a:r>
              <a:rPr lang="en-US" sz="2000"/>
              <a:t>Scan rate* 3.31′/s,  𝝙 decl. = 7.2′</a:t>
            </a:r>
          </a:p>
          <a:p>
            <a:pPr marL="182880" indent="-182880"/>
            <a:r>
              <a:rPr lang="en-US" sz="2000"/>
              <a:t>Net survey speed* ~20 deg</a:t>
            </a:r>
            <a:r>
              <a:rPr lang="en-US" sz="2000" baseline="30000"/>
              <a:t>2</a:t>
            </a:r>
            <a:r>
              <a:rPr lang="en-US" sz="2000"/>
              <a:t>/hr</a:t>
            </a:r>
          </a:p>
          <a:p>
            <a:pPr marL="182880" indent="-182880"/>
            <a:r>
              <a:rPr lang="en-US" sz="2000"/>
              <a:t>Correlator dump 0.45s (1.5′/integ.)</a:t>
            </a:r>
          </a:p>
          <a:p>
            <a:pPr marL="182880" indent="-182880"/>
            <a:r>
              <a:rPr lang="en-US" sz="2000" b="1" i="1">
                <a:solidFill>
                  <a:srgbClr val="C00000"/>
                </a:solidFill>
              </a:rPr>
              <a:t>Equivalent time-on-source: 5s*</a:t>
            </a:r>
          </a:p>
          <a:p>
            <a:pPr marL="400050" lvl="1" indent="0">
              <a:buFont typeface="Arial" panose="020B0604020202020204" pitchFamily="34" charset="0"/>
              <a:buNone/>
            </a:pPr>
            <a:r>
              <a:rPr lang="en-US" sz="1800"/>
              <a:t>* (slower scanning at low decl.)</a:t>
            </a:r>
            <a:endParaRPr lang="en-US" sz="1800" dirty="0"/>
          </a:p>
        </p:txBody>
      </p:sp>
      <p:sp>
        <p:nvSpPr>
          <p:cNvPr id="31" name="Text Placeholder 1">
            <a:extLst>
              <a:ext uri="{FF2B5EF4-FFF2-40B4-BE49-F238E27FC236}">
                <a16:creationId xmlns:a16="http://schemas.microsoft.com/office/drawing/2014/main" id="{01E9B796-47F1-A145-6081-7049D01C29F0}"/>
              </a:ext>
            </a:extLst>
          </p:cNvPr>
          <p:cNvSpPr>
            <a:spLocks noGrp="1"/>
          </p:cNvSpPr>
          <p:nvPr>
            <p:ph type="body" sz="quarter" idx="10"/>
          </p:nvPr>
        </p:nvSpPr>
        <p:spPr>
          <a:xfrm>
            <a:off x="1161394" y="109143"/>
            <a:ext cx="9900498" cy="477202"/>
          </a:xfrm>
        </p:spPr>
        <p:txBody>
          <a:bodyPr/>
          <a:lstStyle/>
          <a:p>
            <a:pPr algn="ctr"/>
            <a:r>
              <a:rPr lang="en-US" dirty="0"/>
              <a:t>VLASS uses new “on-the-fly” (OTF) observing mode</a:t>
            </a:r>
          </a:p>
        </p:txBody>
      </p:sp>
    </p:spTree>
    <p:extLst>
      <p:ext uri="{BB962C8B-B14F-4D97-AF65-F5344CB8AC3E}">
        <p14:creationId xmlns:p14="http://schemas.microsoft.com/office/powerpoint/2010/main" val="3288298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458A3F-C774-EB41-A7F8-EF3A8CDCF857}"/>
              </a:ext>
            </a:extLst>
          </p:cNvPr>
          <p:cNvSpPr>
            <a:spLocks noGrp="1"/>
          </p:cNvSpPr>
          <p:nvPr>
            <p:ph type="body" sz="quarter" idx="10"/>
          </p:nvPr>
        </p:nvSpPr>
        <p:spPr>
          <a:xfrm>
            <a:off x="1524000" y="145743"/>
            <a:ext cx="9144000" cy="524500"/>
          </a:xfrm>
        </p:spPr>
        <p:txBody>
          <a:bodyPr/>
          <a:lstStyle/>
          <a:p>
            <a:r>
              <a:rPr lang="en-US" b="1" dirty="0"/>
              <a:t>VLA observing in On-the-Fly Mosaicking mode</a:t>
            </a:r>
          </a:p>
        </p:txBody>
      </p:sp>
      <p:pic>
        <p:nvPicPr>
          <p:cNvPr id="4" name="VLASS_2019Mar05_lapse30.mp4">
            <a:hlinkClick r:id="" action="ppaction://media"/>
            <a:extLst>
              <a:ext uri="{FF2B5EF4-FFF2-40B4-BE49-F238E27FC236}">
                <a16:creationId xmlns:a16="http://schemas.microsoft.com/office/drawing/2014/main" id="{F60B8C9A-51DE-7D49-BDF1-535BC43B0B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045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NRAO_Presentatio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Presentation4" id="{69FF2829-CF29-5F4F-9D5A-D83F448A4840}" vid="{75436CA2-F48F-3247-9423-A62BBD814C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VLASS_Template</Template>
  <TotalTime>24097</TotalTime>
  <Words>2522</Words>
  <Application>Microsoft Macintosh PowerPoint</Application>
  <PresentationFormat>Widescreen</PresentationFormat>
  <Paragraphs>433</Paragraphs>
  <Slides>31</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Gill Sans Light</vt:lpstr>
      <vt:lpstr>Gill Sans MT</vt:lpstr>
      <vt:lpstr>Helvetica</vt:lpstr>
      <vt:lpstr>NRAO_Presentation_Template</vt:lpstr>
      <vt:lpstr>PowerPoint Presentation</vt:lpstr>
      <vt:lpstr>Karl G Jansky Very Large Array (VLA) configurations</vt:lpstr>
      <vt:lpstr>PowerPoint Presentation</vt:lpstr>
      <vt:lpstr>VLASS configurations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VLASS status:  observing ~2/3 completed</vt:lpstr>
      <vt:lpstr>VLASS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CJC</dc:creator>
  <cp:lastModifiedBy>Microsoft Office User</cp:lastModifiedBy>
  <cp:revision>624</cp:revision>
  <cp:lastPrinted>2017-07-31T20:53:34Z</cp:lastPrinted>
  <dcterms:created xsi:type="dcterms:W3CDTF">2016-12-28T17:54:54Z</dcterms:created>
  <dcterms:modified xsi:type="dcterms:W3CDTF">2023-06-05T22:35:09Z</dcterms:modified>
</cp:coreProperties>
</file>